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46"/>
  </p:notesMasterIdLst>
  <p:sldIdLst>
    <p:sldId id="874" r:id="rId3"/>
    <p:sldId id="2329" r:id="rId4"/>
    <p:sldId id="2306" r:id="rId5"/>
    <p:sldId id="2358" r:id="rId6"/>
    <p:sldId id="2331" r:id="rId7"/>
    <p:sldId id="2338" r:id="rId8"/>
    <p:sldId id="2339" r:id="rId9"/>
    <p:sldId id="2332" r:id="rId10"/>
    <p:sldId id="2334" r:id="rId11"/>
    <p:sldId id="2335" r:id="rId12"/>
    <p:sldId id="2336" r:id="rId13"/>
    <p:sldId id="2337" r:id="rId14"/>
    <p:sldId id="2333" r:id="rId15"/>
    <p:sldId id="2347" r:id="rId16"/>
    <p:sldId id="2386" r:id="rId17"/>
    <p:sldId id="2385" r:id="rId18"/>
    <p:sldId id="2341" r:id="rId19"/>
    <p:sldId id="2342" r:id="rId20"/>
    <p:sldId id="2370" r:id="rId21"/>
    <p:sldId id="2369" r:id="rId22"/>
    <p:sldId id="2344" r:id="rId23"/>
    <p:sldId id="2346" r:id="rId24"/>
    <p:sldId id="2376" r:id="rId25"/>
    <p:sldId id="2361" r:id="rId26"/>
    <p:sldId id="991" r:id="rId27"/>
    <p:sldId id="1331" r:id="rId28"/>
    <p:sldId id="2387" r:id="rId29"/>
    <p:sldId id="2378" r:id="rId30"/>
    <p:sldId id="2348" r:id="rId31"/>
    <p:sldId id="2359" r:id="rId32"/>
    <p:sldId id="2356" r:id="rId33"/>
    <p:sldId id="2349" r:id="rId34"/>
    <p:sldId id="2327" r:id="rId35"/>
    <p:sldId id="2368" r:id="rId36"/>
    <p:sldId id="2372" r:id="rId37"/>
    <p:sldId id="2357" r:id="rId38"/>
    <p:sldId id="2380" r:id="rId39"/>
    <p:sldId id="2382" r:id="rId40"/>
    <p:sldId id="2351" r:id="rId41"/>
    <p:sldId id="2352" r:id="rId42"/>
    <p:sldId id="2353" r:id="rId43"/>
    <p:sldId id="2354" r:id="rId44"/>
    <p:sldId id="2355" r:id="rId4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4134" autoAdjust="0"/>
    <p:restoredTop sz="94660"/>
  </p:normalViewPr>
  <p:slideViewPr>
    <p:cSldViewPr snapToGrid="0">
      <p:cViewPr varScale="1">
        <p:scale>
          <a:sx n="58" d="100"/>
          <a:sy n="58" d="100"/>
        </p:scale>
        <p:origin x="29" y="68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59AC4-AAB8-F72E-90B0-A76F1DB02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8E5DDD-60A7-013B-8723-B49E3CDAB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79219E-F5FE-6E3C-EFBE-A1D6D9938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C7437D-6F6E-CDC9-94F5-87EB5549C8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882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029A1-75DB-B985-56B2-AE0FAFD2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BCF21B-2656-6EDD-E980-EEE93B603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FD8083-8FCE-E823-953A-A6DE80ED6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6AFB93-B94F-82B1-E250-EB31FFAEE6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19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88ECB-7633-02B8-2E2A-EDFCBE64B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FC87A9-7A7B-73A9-A5E0-BD6B50717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61A0EF-D25B-2B82-4D49-D29C43B5E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D9B833-E3A3-F1FA-3A3A-ABBD62C84E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99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20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99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8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937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4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0268" y="1253755"/>
            <a:ext cx="8407789" cy="1655762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aa-13. </a:t>
            </a:r>
            <a:r>
              <a:rPr lang="ja-JP" altLang="en-US" sz="4000" dirty="0"/>
              <a:t>ビッグデータと </a:t>
            </a:r>
            <a:r>
              <a:rPr lang="en-US" altLang="ja-JP" sz="4000" dirty="0"/>
              <a:t>AI 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80" y="6105526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3CC647F6-F62E-4F8C-96B7-5908ACCFC9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5" name="字幕 4">
            <a:extLst>
              <a:ext uri="{FF2B5EF4-FFF2-40B4-BE49-F238E27FC236}">
                <a16:creationId xmlns:a16="http://schemas.microsoft.com/office/drawing/2014/main" id="{20C1B1AD-F406-C334-13BE-F30492877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0277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B713-EFA4-686B-0902-16E122B4C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DE4341-84B3-F29F-AD1F-3B79E63F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データを複数台に分けて、結果を集める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601011-1DC5-6875-D493-1C1BD3010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9DA2F9-FB53-D1C0-45D6-32D69F922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8AFF2A8-1497-671B-ABC6-026E9B8DA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097"/>
            <a:ext cx="9144000" cy="50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5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312B-08DF-B902-A5A4-D35ADF4E1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0575F4-6AFC-467C-67A2-5D49E583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AI</a:t>
            </a:r>
            <a:r>
              <a:rPr kumimoji="1" lang="ja-JP" altLang="en-US" dirty="0"/>
              <a:t>は何をするのか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D13CB5-1819-A4C2-B519-227B929D7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9C3396-73C5-9BDD-A59F-83A18449D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4AEF4BC-F032-7347-ABA7-D297808C3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347"/>
            <a:ext cx="9144000" cy="521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69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610A0-E5DD-33A4-1CCB-0BCBE20C6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26A88-5536-82D1-C7F9-D98D20DB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ビッグデータに対する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学習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B4DBE6-5E19-1344-F352-0E08478E8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A83483-B65B-C76E-2171-3A2605098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75CFC4BB-F9B1-CAB1-8A0E-2573F8C66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1099436"/>
            <a:ext cx="9144000" cy="308472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519D305-C7D2-1571-F350-73EC1EC76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51" y="4437342"/>
            <a:ext cx="9144000" cy="86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45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205B4D-E890-FC30-B9D7-501EF420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大量に処理できる ≠ 正しく処理できる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9E018E-A4AD-7D7D-9FAE-8880DD2A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6071232-78FF-3C9F-EC79-174E1654B4E9}"/>
              </a:ext>
            </a:extLst>
          </p:cNvPr>
          <p:cNvSpPr/>
          <p:nvPr/>
        </p:nvSpPr>
        <p:spPr>
          <a:xfrm>
            <a:off x="4622800" y="5232400"/>
            <a:ext cx="4686300" cy="699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352599E5-39E2-BA85-1E1F-CD484E927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450" y="1832832"/>
            <a:ext cx="6111997" cy="1995754"/>
          </a:xfrm>
          <a:prstGeom prst="rect">
            <a:avLst/>
          </a:prstGeom>
        </p:spPr>
      </p:pic>
      <p:pic>
        <p:nvPicPr>
          <p:cNvPr id="15" name="図 1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3DBE2F0-6D60-D8DE-C5B2-E56A7513B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771" y="4507702"/>
            <a:ext cx="6190457" cy="1961585"/>
          </a:xfrm>
          <a:prstGeom prst="rect">
            <a:avLst/>
          </a:prstGeom>
        </p:spPr>
      </p:pic>
      <p:pic>
        <p:nvPicPr>
          <p:cNvPr id="17" name="図 1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0D72BEF2-D0A1-4EE8-3D7E-EE78F5938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877" y="3920704"/>
            <a:ext cx="4696194" cy="664758"/>
          </a:xfrm>
          <a:prstGeom prst="rect">
            <a:avLst/>
          </a:prstGeom>
        </p:spPr>
      </p:pic>
      <p:pic>
        <p:nvPicPr>
          <p:cNvPr id="19" name="図 18" descr="アイコ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8765B7F-A3F2-ACA6-7145-B1811F8BA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051" y="1263416"/>
            <a:ext cx="4831498" cy="72707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795E2CAF-4AB0-1788-2515-1F36E9727D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54185"/>
            <a:ext cx="9144000" cy="52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95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D2570-78A6-4354-93C2-CD4FF77F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37D359C-FBD3-ED0C-DD59-75D0F42AA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33764C-3DCB-F295-367C-1D196E4C6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859F172-1761-5108-134C-E91A29811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13-2. </a:t>
            </a:r>
            <a:r>
              <a:rPr lang="ja-JP" altLang="en-US" sz="4500" dirty="0">
                <a:solidFill>
                  <a:schemeClr val="tx2"/>
                </a:solidFill>
              </a:rPr>
              <a:t>データサイエンスのための 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endParaRPr lang="ja-JP" altLang="en-US" sz="4500" dirty="0">
              <a:solidFill>
                <a:schemeClr val="tx2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663480-805E-0AE8-A2D1-C2E75E6E6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B618B0-F67E-3A70-369E-8D53F8BA0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6613ED-B88E-A781-8C80-6651F84B85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165EA4-5C0A-5AD4-32EC-B8BA02FC1C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52B1229-C567-E4A4-AFE6-EAD4B6D42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D7D5882-B9BB-AB3D-BC6F-48FC85979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DB7D88-49FF-609C-44DF-BF94E691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97F84F6-AC28-2C77-44A2-50047B34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EA06DDD-8CB7-209C-C5F8-19CD42FCA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1FD571F-543C-A99B-CBCC-B91BC6734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1C444C3-6301-8BDD-26F7-77924D4E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CE46E1-D9A7-700C-1F5F-0C01A624D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11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BE5410-65AF-7B26-0A2C-35C575CB0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0A190D-37F3-A416-ADD5-7FF402E2D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980627-0107-139F-5673-D5E3257FF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A7B0162-C38C-9649-E272-296E826FC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422"/>
            <a:ext cx="9144000" cy="50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33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57C486-5742-CC72-C25A-55F7DFB4B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2D4546-0335-C87C-7F64-F57A50AE6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6544F-9BAD-916B-3763-A72C2F9D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71F6B66-A81D-EECE-EBCF-F5A5C0F3A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492"/>
            <a:ext cx="9144000" cy="50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4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6128B8-3275-E3CB-BEE5-85F101998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記述的分析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3388CA-A513-EEA4-BDC3-C90DDC5B4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64BCF7-98BE-917B-60C9-A178632FD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QR コー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093096A-5E71-7E4B-9F72-1FFE504D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940"/>
            <a:ext cx="9144000" cy="508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6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6E1A32-FC2A-E4DA-A872-F5AD74FB6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データを用いた予測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3DD18E-9325-F841-FFEA-A4A79434E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A4E8B9-6167-2F23-EBFC-44D22A46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9911622B-7760-AE30-9ACB-49B3071A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9420"/>
            <a:ext cx="9144000" cy="45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72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AC17D6-5D74-656B-5447-25306FF7F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平均値と中央値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0C3C16-5284-11E3-48B4-40F316B5C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5BE19B-CFCB-F13A-0E8B-A70FBD4A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659392D-66FA-BC18-3CB0-B8FE0B337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058"/>
            <a:ext cx="9144000" cy="509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7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BAE920-E8E4-7262-A255-6549D2BB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「人工知能」第１</a:t>
            </a:r>
            <a:r>
              <a:rPr lang="ja-JP" altLang="en-US" dirty="0"/>
              <a:t>３</a:t>
            </a:r>
            <a:r>
              <a:rPr kumimoji="1" lang="ja-JP" altLang="en-US" dirty="0"/>
              <a:t>回の内容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78979D-4381-3786-1BA2-FB534344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741AF15-FA93-C747-36A0-ADD4C59AF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4543"/>
            <a:ext cx="9144000" cy="443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9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8B847E-2FFF-F354-ED23-8CE7E894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平均値と中央値：外れ値による影響の違い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2AC8F0-E41F-855A-14D3-7DFEF3770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D3780C-5532-0D90-428D-62C24584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72C2029-6020-1ED8-650A-C4C84BA19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569"/>
            <a:ext cx="9144000" cy="49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90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169A17-DBB6-6D4F-51B2-530D023B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四分位数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371786-4562-CFA1-7DB5-C45EAFE01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BDE141-47F3-1CB5-B838-D76DF944F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B18CAD11-9488-0C9B-8067-B7DC46255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324"/>
            <a:ext cx="9144000" cy="491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50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ABFEC4-C2CE-7427-C42E-707467614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四分位範囲 </a:t>
            </a:r>
            <a:r>
              <a:rPr kumimoji="1" lang="en-US" altLang="ja-JP" dirty="0"/>
              <a:t>IQR </a:t>
            </a:r>
            <a:r>
              <a:rPr kumimoji="1" lang="ja-JP" altLang="en-US" dirty="0"/>
              <a:t>を用いた外れ値の推定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C3CB05-2AA3-4892-85C1-22A4EAB83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4F25FC-535B-1F7E-C337-9F613FA8F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ーブ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1A80305-9726-B666-55EB-1A247E5D2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1785"/>
            <a:ext cx="9144000" cy="513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23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D559F5-1868-4BC9-4C68-EAA902452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欠損値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AB4AEA-F282-A6AC-0241-1E00C28B3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F35C44-0290-8032-33FA-DD2372BC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文字と写真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81369579-3B22-9D77-AC7F-94A401794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231"/>
            <a:ext cx="9144000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4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1CA715A-32CB-4511-6589-539FC21C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694FD29-11EE-8D09-D0BC-115E2501A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7420"/>
            <a:ext cx="9144000" cy="494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67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08F34-D7E0-4D39-9858-183216762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相関の定義と種類（正・負・なし）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1810DB-B203-44E9-ABEC-9948A07E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B33DB94-C156-0A72-466C-A1C388EAE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18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18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C2E2B-D799-15CA-3C7A-29CC5C2C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相関の活用例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6733F-A960-9B80-F608-F5B85A007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86B6DD8-3BA7-E84E-BBC5-CB8E8BF24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51" y="696882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7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66AF93-590F-296C-093E-753BAFE5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67122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相関（２つのデータの関連）と因果（原因と結果の関係）は違う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60F26C-D9DF-F0F5-C7B9-96068E04A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EF949F-621C-9840-85E5-8B5CCE48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6730F6A6-C1D2-5FF6-FF53-E08EF2BEB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2857"/>
            <a:ext cx="9144000" cy="503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42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B8D8B4-3888-5673-0C85-38E0EAC5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196513" cy="671225"/>
          </a:xfrm>
        </p:spPr>
        <p:txBody>
          <a:bodyPr>
            <a:noAutofit/>
          </a:bodyPr>
          <a:lstStyle/>
          <a:p>
            <a:r>
              <a:rPr lang="ja-JP" altLang="ja-JP" sz="2400" b="1" dirty="0"/>
              <a:t>対話型AIの登場により、手法選択から解釈までの一連の作業を、人間とAIが対話しながら進められるようになった</a:t>
            </a:r>
            <a:endParaRPr kumimoji="1" lang="ja-JP" altLang="en-US" sz="24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1D861E-3767-3ABB-FC04-940963EB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5C459D-1901-26EF-6564-19DA6F38E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52F47A9-F778-C580-7FB8-D1DD4239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5679"/>
            <a:ext cx="9144000" cy="498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78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8192B3-26F1-81CB-71C3-F6B074129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40BCE70-50D3-8015-1333-9E2FEB279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A684EF5-3CF9-6C24-1E0B-A667A02F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22AE41-91AC-74D5-BF59-1912C12A5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13-3. </a:t>
            </a:r>
            <a:r>
              <a:rPr lang="ja-JP" altLang="en-US" sz="4500" dirty="0">
                <a:solidFill>
                  <a:schemeClr val="tx2"/>
                </a:solidFill>
              </a:rPr>
              <a:t>データエンジニアリングの実践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D5D154-3942-877E-9E67-E8AE7D735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57A421-172C-3D30-7577-DA0C2E90F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D1F1561-C9D9-42B3-1E23-CA007CFDC2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87749E7-6FC1-38D9-EF1D-71AE46B01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5AE74DC-8251-A0E0-62B5-F44720CB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905FC5E-6839-6532-F865-7123270D5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440FC7-4044-F184-E667-9FBD93D02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2F5B772-D1FF-0F4E-06C1-C8C9977B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7681171-916E-E297-B684-93C36487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A336180-09F8-6068-20E3-B58215809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DE13F1E-6D0A-17E3-F3CC-77277C7E3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99632A-375A-7AA0-7B10-BF0BBF4F8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12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828C8-290E-C0BD-EBAC-867D5E2E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5687A8B-CCE6-12FA-310F-A8B407DC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761004-7260-762C-E325-BF2AAC872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9B3AE57-48B8-FC95-E4C9-4612371D5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13-1. </a:t>
            </a:r>
            <a:r>
              <a:rPr lang="ja-JP" altLang="en-US" sz="4500" dirty="0">
                <a:solidFill>
                  <a:schemeClr val="tx2"/>
                </a:solidFill>
              </a:rPr>
              <a:t>ビッグデータと </a:t>
            </a:r>
            <a:r>
              <a:rPr lang="en-US" altLang="ja-JP" sz="4500" dirty="0">
                <a:solidFill>
                  <a:schemeClr val="tx2"/>
                </a:solidFill>
              </a:rPr>
              <a:t>AI </a:t>
            </a:r>
            <a:endParaRPr lang="ja-JP" altLang="en-US" sz="4500" dirty="0">
              <a:solidFill>
                <a:schemeClr val="tx2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6F7D166-21F4-71C4-CBD7-F3E4A6960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660090-88F6-9787-8377-9043E04AF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C0640BA-F718-1FD9-1101-2ADB7873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9EA6D0-F517-242F-8D00-61CA927A8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ED6B4EE-5612-44EE-9BE5-B8A40C22B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67E31F1-C9CC-934E-1A42-F24AC2C50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082AC8-0240-DB31-3329-56F8123A0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62DBAF-24E7-0274-3241-276704DC6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839D4F6-CE1C-5601-E3B7-562B0C45A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E115EFF-B2C7-179F-5C29-82B46AC6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FD580D7-E9C2-DC2A-3FA3-17B28E90F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1360DF9-8EA5-72CF-595C-AB583843A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3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38B1879-B3D4-908E-DC39-561DFAC33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AE2171C-DB1D-4A55-D137-ED0C53038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847"/>
            <a:ext cx="9144000" cy="511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70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A5DC94-5DD6-E3B5-C8B6-31F04D6FD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表記ゆれ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A9A078-8869-E179-7227-20E4E0ABF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06" y="851066"/>
            <a:ext cx="8461208" cy="5333166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69E431-2976-42E3-D258-81361A0C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590F74D-6416-34DB-27C1-4462C3B18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0665"/>
            <a:ext cx="9144000" cy="513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38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681AD3-0B0F-39C0-7732-C3C652267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表のキー列とデータ結合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E5084C-B571-ED16-996F-93EDA6918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626B48-6BF2-D03A-08A4-55262B53A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04EAA7D5-EFCB-623F-C611-984C4AC79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3417"/>
            <a:ext cx="9144000" cy="513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6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6F77370-7F48-49C1-8603-DB37AE8840E1}" type="slidenum">
              <a:rPr kumimoji="0" lang="ja-JP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74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116CCB-C73A-3B74-5E53-68EDA62D8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FE8AF8-0B5D-B4E6-EE81-57F7FCE08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EDEEC2-D8E7-D5A1-DDAA-81EB27E1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F9F668B-B146-AD2E-0CC9-E59B0CDB1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694"/>
            <a:ext cx="9144000" cy="5060611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ECE478-E554-3109-9FC0-145970E267F6}"/>
              </a:ext>
            </a:extLst>
          </p:cNvPr>
          <p:cNvSpPr/>
          <p:nvPr/>
        </p:nvSpPr>
        <p:spPr>
          <a:xfrm>
            <a:off x="8335433" y="5719233"/>
            <a:ext cx="152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251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6E3C5-3FDC-6BA9-43E1-3AC33FCD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の特質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A63C6D-8662-6D83-B8EE-FD0B710D4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0443C35-C6D8-9304-8C50-97DB7FA36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1173934"/>
            <a:ext cx="9144000" cy="510951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DC2E34D-8AEB-A9C7-9834-FF0760C4FF9E}"/>
              </a:ext>
            </a:extLst>
          </p:cNvPr>
          <p:cNvSpPr txBox="1"/>
          <p:nvPr/>
        </p:nvSpPr>
        <p:spPr>
          <a:xfrm>
            <a:off x="513347" y="712269"/>
            <a:ext cx="7924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AIの回答は、</a:t>
            </a:r>
            <a:r>
              <a:rPr kumimoji="0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次</a:t>
            </a: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の3点で注意が必要</a:t>
            </a: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D29B75-39D4-F2A9-B9D0-6949A2054F79}"/>
              </a:ext>
            </a:extLst>
          </p:cNvPr>
          <p:cNvSpPr txBox="1"/>
          <p:nvPr/>
        </p:nvSpPr>
        <p:spPr>
          <a:xfrm>
            <a:off x="862264" y="5889155"/>
            <a:ext cx="723097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ハルシネーションとは、AIが誤った内容を、自信を持って正しいかのように述べてしまう現象を指す</a:t>
            </a: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703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C621C5-9037-B3A6-2EDB-FCEDEA06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814766E-29E3-AECC-6A83-2F3FE69A7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1404"/>
            <a:ext cx="9144000" cy="495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35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9F210A-72F9-46A0-9E40-992B2985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D27351-1B94-84A2-E08C-4AFE8571B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A2150-2589-4B23-69CE-D2F88544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E6769E64-B169-F142-6440-7B905A82E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270"/>
            <a:ext cx="9144000" cy="51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03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C90108-475D-8627-3F2B-C2800A0E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325B0A-B751-5FDB-B5BC-DD092EA49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103B2D-D6F2-DF09-2923-94C266BB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DB13D78-812A-B9C7-DF8F-CD1BDD61C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9062"/>
            <a:ext cx="9144000" cy="51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365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C9D2D6-2DD6-309B-E8D5-2EC42977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演習１，２，３では </a:t>
            </a:r>
            <a:r>
              <a:rPr kumimoji="1" lang="en-US" altLang="ja-JP" dirty="0"/>
              <a:t>Microsoft Copilot </a:t>
            </a:r>
            <a:r>
              <a:rPr kumimoji="1" lang="ja-JP" altLang="en-US" dirty="0"/>
              <a:t>を使用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2F3ECD-B9D8-18F6-97A6-B2A5E6BE0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18F282-7140-6019-CA40-3FF7E54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39</a:t>
            </a:fld>
            <a:endParaRPr kumimoji="1" lang="ja-JP" altLang="en-US"/>
          </a:p>
        </p:txBody>
      </p:sp>
      <p:pic>
        <p:nvPicPr>
          <p:cNvPr id="6" name="図 5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EE27926E-3EEF-2EB3-F704-E9B2A8E1D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6796"/>
            <a:ext cx="9144000" cy="496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8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5EB5B4B-B7FA-9C4D-6D80-93A9E124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54391DB-7013-47B7-2303-66AA8C12D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588"/>
            <a:ext cx="9144000" cy="508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76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343CC3-846F-7512-784E-F7C78E67E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演習１，２，３の流れ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F09F98-1649-4F75-F750-14B890A3F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126B44-AFC6-C41E-7B8E-44B5972C4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40</a:t>
            </a:fld>
            <a:endParaRPr kumimoji="1"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9F9F429E-6D13-5FFE-7685-F43B0BE92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4130"/>
            <a:ext cx="9144000" cy="476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832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ED9BC-9C2C-F8FA-D0F6-F973ABEA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演習１．表記ゆれを意識した指示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BC7791-6F2F-EA5C-7B07-4BC780FC3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3A608E-DF3C-EECC-0FCD-581E4DBED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41</a:t>
            </a:fld>
            <a:endParaRPr kumimoji="1" lang="ja-JP" altLang="en-US"/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A752A243-F9F4-9A1D-3F80-9E2DC9694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825"/>
            <a:ext cx="9144000" cy="509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503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B7349-017B-0EE6-AC7C-0D8039E5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演習２．外れ値、欠損値を意識した指示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B8C4CF-B8D4-9894-F947-F3AE9F9B7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DACB15-2B49-AC95-E765-2C22DD44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42</a:t>
            </a:fld>
            <a:endParaRPr kumimoji="1" lang="ja-JP" altLang="en-US"/>
          </a:p>
        </p:txBody>
      </p:sp>
      <p:pic>
        <p:nvPicPr>
          <p:cNvPr id="8" name="図 7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7109F7E-6664-6956-6E1C-5B3924F4C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7143"/>
            <a:ext cx="9144000" cy="5043714"/>
          </a:xfrm>
          <a:prstGeom prst="rect">
            <a:avLst/>
          </a:prstGeom>
        </p:spPr>
      </p:pic>
      <p:pic>
        <p:nvPicPr>
          <p:cNvPr id="6" name="図 5" descr="カップ, プレート, 食品, ボト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360337B-F397-929B-9C3C-4863ED4B3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39" y="4085335"/>
            <a:ext cx="497841" cy="29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944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536C55-8198-8152-4D12-68A54B0E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演習３．データエンジニアリングの実践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8E78EC-5FF9-BFAF-C331-228CECA1B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C0A04E-649E-54C5-ED5E-CE7D2342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43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19F31B9-EE0A-FBAE-6B35-2FDD14AB76C9}"/>
              </a:ext>
            </a:extLst>
          </p:cNvPr>
          <p:cNvSpPr/>
          <p:nvPr/>
        </p:nvSpPr>
        <p:spPr>
          <a:xfrm>
            <a:off x="0" y="778092"/>
            <a:ext cx="9144000" cy="511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 descr="文字の書かれた紙&#10;&#10;AI 生成コンテンツは誤りを含む可能性があります。">
            <a:extLst>
              <a:ext uri="{FF2B5EF4-FFF2-40B4-BE49-F238E27FC236}">
                <a16:creationId xmlns:a16="http://schemas.microsoft.com/office/drawing/2014/main" id="{013AB0A8-DFAB-8126-1462-F5B793209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9913"/>
            <a:ext cx="9144000" cy="5051834"/>
          </a:xfrm>
          <a:prstGeom prst="rect">
            <a:avLst/>
          </a:prstGeom>
        </p:spPr>
      </p:pic>
      <p:pic>
        <p:nvPicPr>
          <p:cNvPr id="6" name="図 5" descr="背景パタ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9567564-1C7A-4F46-549E-BD95F64D9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324" y="3082710"/>
            <a:ext cx="328613" cy="197168"/>
          </a:xfrm>
          <a:prstGeom prst="rect">
            <a:avLst/>
          </a:prstGeom>
        </p:spPr>
      </p:pic>
      <p:pic>
        <p:nvPicPr>
          <p:cNvPr id="7" name="図 6" descr="背景パタ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CC70F5A-5E21-4D48-AA74-592B3BF5B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537" y="3305174"/>
            <a:ext cx="284165" cy="170499"/>
          </a:xfrm>
          <a:prstGeom prst="rect">
            <a:avLst/>
          </a:prstGeom>
        </p:spPr>
      </p:pic>
      <p:pic>
        <p:nvPicPr>
          <p:cNvPr id="10" name="図 9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A596C95-53BA-3F17-A690-E55535F5B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073" y="3075155"/>
            <a:ext cx="405228" cy="198111"/>
          </a:xfrm>
          <a:prstGeom prst="rect">
            <a:avLst/>
          </a:prstGeom>
        </p:spPr>
      </p:pic>
      <p:pic>
        <p:nvPicPr>
          <p:cNvPr id="14" name="図 1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63F0080-72D9-0BB7-09D8-DD830C677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073" y="3304436"/>
            <a:ext cx="405228" cy="198111"/>
          </a:xfrm>
          <a:prstGeom prst="rect">
            <a:avLst/>
          </a:prstGeom>
        </p:spPr>
      </p:pic>
      <p:pic>
        <p:nvPicPr>
          <p:cNvPr id="15" name="図 14" descr="背景パタ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0BEE89F-B8AB-DCD7-3EDE-0B4CD44F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62" y="4652963"/>
            <a:ext cx="328613" cy="197168"/>
          </a:xfrm>
          <a:prstGeom prst="rect">
            <a:avLst/>
          </a:prstGeom>
        </p:spPr>
      </p:pic>
      <p:pic>
        <p:nvPicPr>
          <p:cNvPr id="17" name="図 16" descr="背景パタ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CEB4C17-995F-7107-BC8C-7F4CEEE30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61" y="4865207"/>
            <a:ext cx="328613" cy="19716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BDB9C19-189E-109E-9A74-73AF8D3ED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2440" y="3078330"/>
            <a:ext cx="162510" cy="18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7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915757-E329-F0BB-D556-8DF451F4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ビッグデータ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285765-09ED-8C09-ECA9-3DFE6E012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2E92EC-D9B8-3721-0923-B6D1FD9F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3C024EC9-1957-3E7F-48B8-745D52CD5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097"/>
            <a:ext cx="9144000" cy="50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5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535F28-5FA3-9BAB-8D93-87AF4EF67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毎日使っているビッグデータ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562462-4414-C522-CACF-A0F38D9D8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EA9E00-5686-0FD1-7058-BCC3B2A2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A05273C-E8C3-CC47-614C-2C1F81217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253"/>
            <a:ext cx="9144000" cy="509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67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F7071-BAC6-423E-FDDC-025550906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EACE46-2C38-4B43-5469-DF5132E8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たった</a:t>
            </a:r>
            <a:r>
              <a:rPr lang="en-US" altLang="ja-JP" dirty="0"/>
              <a:t>1</a:t>
            </a:r>
            <a:r>
              <a:rPr lang="ja-JP" altLang="en-US" dirty="0"/>
              <a:t>人の遺伝子でも、巨大データ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EECE6F-BA81-4145-5704-BE6D8A830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E25BCF-47EC-527B-AA03-9A2F137AD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B6555A5-41AD-97A1-7687-870778F73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7294"/>
            <a:ext cx="9144000" cy="48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39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0A7C36-228F-0815-5468-E9822B42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ビッグデータの性質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4AE644-9CE0-A9AA-E2E7-955C34AB7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EDADDA-935E-691D-7FCC-8C92B12D0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35A3782E-9231-186A-11A9-4BC8535EC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6145"/>
            <a:ext cx="9144000" cy="502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9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A0C19-828E-CE6E-0602-5B22C1775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B79702-BB72-B30A-9942-12AD25FE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1</a:t>
            </a:r>
            <a:r>
              <a:rPr lang="ja-JP" altLang="en-US" dirty="0"/>
              <a:t>台では、もう無理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538990-8EDB-1359-0686-E89E8C2A1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4481FA-5DE9-67D1-1E9C-D87CE7824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8B0E888-2E0D-8182-04EF-5AC75ADB6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805"/>
            <a:ext cx="9144000" cy="509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95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画面に合わせる (4:3)</PresentationFormat>
  <Paragraphs>84</Paragraphs>
  <Slides>43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43</vt:i4>
      </vt:variant>
    </vt:vector>
  </HeadingPairs>
  <TitlesOfParts>
    <vt:vector size="48" baseType="lpstr">
      <vt:lpstr>游ゴシック</vt:lpstr>
      <vt:lpstr>Arial</vt:lpstr>
      <vt:lpstr>Calibri</vt:lpstr>
      <vt:lpstr>Office テーマ</vt:lpstr>
      <vt:lpstr>4_Office テーマ</vt:lpstr>
      <vt:lpstr>aa-13. ビッグデータと AI </vt:lpstr>
      <vt:lpstr>「人工知能」第１３回の内容</vt:lpstr>
      <vt:lpstr>13-1. ビッグデータと AI </vt:lpstr>
      <vt:lpstr>PowerPoint プレゼンテーション</vt:lpstr>
      <vt:lpstr>ビッグデータ</vt:lpstr>
      <vt:lpstr>毎日使っているビッグデータ</vt:lpstr>
      <vt:lpstr>たった1人の遺伝子でも、巨大データ</vt:lpstr>
      <vt:lpstr>ビッグデータの性質</vt:lpstr>
      <vt:lpstr>1台では、もう無理</vt:lpstr>
      <vt:lpstr>データを複数台に分けて、結果を集める</vt:lpstr>
      <vt:lpstr>AIは何をするのか</vt:lpstr>
      <vt:lpstr>ビッグデータに対する AI 学習</vt:lpstr>
      <vt:lpstr>大量に処理できる ≠ 正しく処理できる</vt:lpstr>
      <vt:lpstr>13-2. データサイエンスのための AI</vt:lpstr>
      <vt:lpstr>PowerPoint プレゼンテーション</vt:lpstr>
      <vt:lpstr>PowerPoint プレゼンテーション</vt:lpstr>
      <vt:lpstr>記述的分析</vt:lpstr>
      <vt:lpstr>データを用いた予測</vt:lpstr>
      <vt:lpstr>平均値と中央値</vt:lpstr>
      <vt:lpstr>平均値と中央値：外れ値による影響の違い</vt:lpstr>
      <vt:lpstr>四分位数</vt:lpstr>
      <vt:lpstr>四分位範囲 IQR を用いた外れ値の推定</vt:lpstr>
      <vt:lpstr>欠損値</vt:lpstr>
      <vt:lpstr>PowerPoint プレゼンテーション</vt:lpstr>
      <vt:lpstr>相関の定義と種類（正・負・なし）</vt:lpstr>
      <vt:lpstr>相関の活用例</vt:lpstr>
      <vt:lpstr>相関（２つのデータの関連）と因果（原因と結果の関係）は違う</vt:lpstr>
      <vt:lpstr>対話型AIの登場により、手法選択から解釈までの一連の作業を、人間とAIが対話しながら進められるようになった</vt:lpstr>
      <vt:lpstr>13-3. データエンジニアリングの実践</vt:lpstr>
      <vt:lpstr>PowerPoint プレゼンテーション</vt:lpstr>
      <vt:lpstr>表記ゆれ</vt:lpstr>
      <vt:lpstr>表のキー列とデータ結合</vt:lpstr>
      <vt:lpstr>演習</vt:lpstr>
      <vt:lpstr>PowerPoint プレゼンテーション</vt:lpstr>
      <vt:lpstr>対話型 AI の特質</vt:lpstr>
      <vt:lpstr>PowerPoint プレゼンテーション</vt:lpstr>
      <vt:lpstr>PowerPoint プレゼンテーション</vt:lpstr>
      <vt:lpstr>PowerPoint プレゼンテーション</vt:lpstr>
      <vt:lpstr>演習１，２，３では Microsoft Copilot を使用</vt:lpstr>
      <vt:lpstr>演習１，２，３の流れ</vt:lpstr>
      <vt:lpstr>演習１．表記ゆれを意識した指示</vt:lpstr>
      <vt:lpstr>演習２．外れ値、欠損値を意識した指示</vt:lpstr>
      <vt:lpstr>演習３．データエンジニアリングの実践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aa-14. 自然言語処理</dc:title>
  <dc:creator>kunihiko</dc:creator>
  <cp:lastModifiedBy>金子　邦彦</cp:lastModifiedBy>
  <cp:revision>104</cp:revision>
  <cp:lastPrinted>2020-05-07T11:56:39Z</cp:lastPrinted>
  <dcterms:created xsi:type="dcterms:W3CDTF">2020-05-07T06:42:29Z</dcterms:created>
  <dcterms:modified xsi:type="dcterms:W3CDTF">2026-07-16T11:57:02Z</dcterms:modified>
</cp:coreProperties>
</file>