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8" r:id="rId3"/>
  </p:sldMasterIdLst>
  <p:notesMasterIdLst>
    <p:notesMasterId r:id="rId43"/>
  </p:notesMasterIdLst>
  <p:sldIdLst>
    <p:sldId id="544" r:id="rId4"/>
    <p:sldId id="2392" r:id="rId5"/>
    <p:sldId id="2394" r:id="rId6"/>
    <p:sldId id="2368" r:id="rId7"/>
    <p:sldId id="2396" r:id="rId8"/>
    <p:sldId id="2412" r:id="rId9"/>
    <p:sldId id="2401" r:id="rId10"/>
    <p:sldId id="2393" r:id="rId11"/>
    <p:sldId id="2418" r:id="rId12"/>
    <p:sldId id="2402" r:id="rId13"/>
    <p:sldId id="2222" r:id="rId14"/>
    <p:sldId id="2373" r:id="rId15"/>
    <p:sldId id="2419" r:id="rId16"/>
    <p:sldId id="2395" r:id="rId17"/>
    <p:sldId id="2398" r:id="rId18"/>
    <p:sldId id="2399" r:id="rId19"/>
    <p:sldId id="2400" r:id="rId20"/>
    <p:sldId id="2377" r:id="rId21"/>
    <p:sldId id="2413" r:id="rId22"/>
    <p:sldId id="2403" r:id="rId23"/>
    <p:sldId id="2380" r:id="rId24"/>
    <p:sldId id="2382" r:id="rId25"/>
    <p:sldId id="2405" r:id="rId26"/>
    <p:sldId id="2404" r:id="rId27"/>
    <p:sldId id="2179" r:id="rId28"/>
    <p:sldId id="2183" r:id="rId29"/>
    <p:sldId id="2375" r:id="rId30"/>
    <p:sldId id="2387" r:id="rId31"/>
    <p:sldId id="2406" r:id="rId32"/>
    <p:sldId id="2408" r:id="rId33"/>
    <p:sldId id="2407" r:id="rId34"/>
    <p:sldId id="2409" r:id="rId35"/>
    <p:sldId id="2410" r:id="rId36"/>
    <p:sldId id="2411" r:id="rId37"/>
    <p:sldId id="1785" r:id="rId38"/>
    <p:sldId id="2415" r:id="rId39"/>
    <p:sldId id="2416" r:id="rId40"/>
    <p:sldId id="2417" r:id="rId41"/>
    <p:sldId id="2414" r:id="rId4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31031" autoAdjust="0"/>
    <p:restoredTop sz="94660"/>
  </p:normalViewPr>
  <p:slideViewPr>
    <p:cSldViewPr snapToGrid="0">
      <p:cViewPr varScale="1">
        <p:scale>
          <a:sx n="78" d="100"/>
          <a:sy n="78" d="100"/>
        </p:scale>
        <p:origin x="354" y="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2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4EF8-74FE-40A1-902E-125A64E3EB0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23C1-63D0-4CA4-8D67-2118CF2CB8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671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D1CC1-6CB1-7D17-FA84-B657E6957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CA5AA6-8A56-5511-4B6F-C802C591B8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DFC8C9-D900-5525-8060-323C3ADAA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A3ED6D-84DF-DD42-EBE2-E27C8A2D1D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018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FD87-A952-C199-D694-DDCC80FDF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78CAF13-D59B-5870-D076-C4CC586AB1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05607E-7373-7850-E539-9E2B65E95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21DCF3-404F-5652-48C5-497DF4D411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108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B74C-6B15-33AE-2524-07C81C54F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382FDC-9F5A-9E27-8AB1-454F8059EF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855401-CAC5-B0BC-EF81-45D1DE963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4AAC26-C7A2-2242-9048-2523DDC8E9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685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9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0653C-AB33-4AEE-8ADF-8CBC889DAC38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972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662F-1C88-4F72-A2F3-539EB351F97B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80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8AAC-77C1-4008-9465-32B322AA2FD1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9843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8540-9CF7-4592-8041-50186FF23E5C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65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3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7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6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81FBDB-3FE1-4E23-8A3E-D23037547262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94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95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3E3D-4D1D-4163-AD90-B772FBC95A7D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92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17190-F4F2-435C-9433-79F7AB9E97BF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663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7B0A3-2511-4231-8D8D-1A02D976D3A3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D4950-D159-4EF1-90C3-DB06CAAE7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84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FBE731-6ED8-4A42-8A57-3C41D7584935}" type="datetime1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1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5315" y="221838"/>
            <a:ext cx="8256653" cy="557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315" y="1033434"/>
            <a:ext cx="8256653" cy="51435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DEBCB-4574-4917-A517-BC61951E7195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5934" y="64312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D4950-D159-4EF1-90C3-DB06CAAE7C1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846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43531" y="1122363"/>
            <a:ext cx="8406418" cy="2387600"/>
          </a:xfrm>
        </p:spPr>
        <p:txBody>
          <a:bodyPr>
            <a:noAutofit/>
          </a:bodyPr>
          <a:lstStyle/>
          <a:p>
            <a:r>
              <a:rPr lang="en-US" altLang="ja-JP" sz="4000" dirty="0"/>
              <a:t>aa-14. </a:t>
            </a:r>
            <a:r>
              <a:rPr lang="ja-JP" altLang="en-US" sz="4000" dirty="0"/>
              <a:t>対話型 </a:t>
            </a:r>
            <a:r>
              <a:rPr lang="en-US" altLang="ja-JP" sz="4000" dirty="0"/>
              <a:t>AI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6" name="字幕 5">
            <a:extLst>
              <a:ext uri="{FF2B5EF4-FFF2-40B4-BE49-F238E27FC236}">
                <a16:creationId xmlns:a16="http://schemas.microsoft.com/office/drawing/2014/main" id="{C84E1CA8-AB97-4D64-AAA1-5B084FB85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954620"/>
            <a:ext cx="6858000" cy="1655762"/>
          </a:xfrm>
        </p:spPr>
        <p:txBody>
          <a:bodyPr>
            <a:noAutofit/>
          </a:bodyPr>
          <a:lstStyle/>
          <a:p>
            <a:r>
              <a:rPr lang="ja-JP" altLang="en-US" dirty="0"/>
              <a:t>（コンピューターサイエンス）</a:t>
            </a:r>
            <a:endParaRPr lang="en-US" altLang="ja-JP" dirty="0"/>
          </a:p>
          <a:p>
            <a:endParaRPr lang="ja-JP" altLang="en-US" dirty="0"/>
          </a:p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75482" y="4869762"/>
            <a:ext cx="1415772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t>金子邦彦</a:t>
            </a:r>
          </a:p>
        </p:txBody>
      </p:sp>
      <p:pic>
        <p:nvPicPr>
          <p:cNvPr id="7" name="Picture 2" descr="https://mirrors.creativecommons.org/presskit/buttons/88x31/png/by-nc-sa.e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05" y="5736590"/>
            <a:ext cx="1433790" cy="5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 descr="メガネをかけた男性&#10;&#10;自動的に生成された説明">
            <a:extLst>
              <a:ext uri="{FF2B5EF4-FFF2-40B4-BE49-F238E27FC236}">
                <a16:creationId xmlns:a16="http://schemas.microsoft.com/office/drawing/2014/main" id="{4047DBB5-87E7-41C0-8239-B092FFAB73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8" y="4610382"/>
            <a:ext cx="710957" cy="93703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82458C-B5CB-8162-E529-D94BD1066333}"/>
              </a:ext>
            </a:extLst>
          </p:cNvPr>
          <p:cNvSpPr txBox="1"/>
          <p:nvPr/>
        </p:nvSpPr>
        <p:spPr>
          <a:xfrm>
            <a:off x="2225040" y="6442639"/>
            <a:ext cx="5054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資料中の図などは 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Google Nano Banana 2 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+mn-cs"/>
              </a:rPr>
              <a:t>を用いて作成</a:t>
            </a:r>
          </a:p>
        </p:txBody>
      </p:sp>
    </p:spTree>
    <p:extLst>
      <p:ext uri="{BB962C8B-B14F-4D97-AF65-F5344CB8AC3E}">
        <p14:creationId xmlns:p14="http://schemas.microsoft.com/office/powerpoint/2010/main" val="1581328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E60AF0-9DEF-3253-4D23-802A24FD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790BF5-FA9B-8C49-A52A-DF860BFD9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AFC956-F5C8-5456-D136-1CEA478A1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415A608F-4665-BE2A-8911-4BA4007F5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-57048"/>
            <a:ext cx="9144000" cy="516834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CE4464-B7B3-040A-2937-66670DDB8A8F}"/>
              </a:ext>
            </a:extLst>
          </p:cNvPr>
          <p:cNvSpPr txBox="1"/>
          <p:nvPr/>
        </p:nvSpPr>
        <p:spPr>
          <a:xfrm>
            <a:off x="140677" y="4445030"/>
            <a:ext cx="880179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注意：プロンプトに「正確に回答せよ」と書いても、正確性が保証されるわけでは</a:t>
            </a:r>
            <a:r>
              <a:rPr kumimoji="1"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ない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。プロンプトを具体的・詳細にすることで回答は変化するが、「正しさ」は別のことである</a:t>
            </a:r>
          </a:p>
        </p:txBody>
      </p:sp>
    </p:spTree>
    <p:extLst>
      <p:ext uri="{BB962C8B-B14F-4D97-AF65-F5344CB8AC3E}">
        <p14:creationId xmlns:p14="http://schemas.microsoft.com/office/powerpoint/2010/main" val="1209439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230416-8641-ED09-0BBC-CCC3C25FF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機械学習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B6EAF5-C036-FB74-E09B-CD6DAD162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B0FC23-67C1-1AA4-8112-337E5A591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10" name="図 9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2247136D-9B39-FF5C-15CD-AEFE676C9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678581"/>
            <a:ext cx="9144000" cy="506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47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C73F64-4B04-BEB3-FFAB-0865819AD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と機械学習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2A6738-6748-A9B2-C31A-2C7D94BBE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6636DA11-2601-ABCD-6001-EED6D87B4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0856"/>
            <a:ext cx="9144000" cy="451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79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A72D2C-BF26-B9C3-7FEA-7B78E90B0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の仕組み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F741FB-4C17-320A-F67C-39089B7BA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53410E-BCFB-8779-07A2-82C7A6893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2899FB0-86D0-934D-C8DD-1FD483DA0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8622"/>
            <a:ext cx="9144000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54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65463-6A65-C6A9-F9E1-D2A70589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7579951" cy="671225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の特質：「流暢さ」と「正しさ」は別の軸で動く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2DA533-EBDD-4E16-440B-CBCBBA2BB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980ABA5-5F53-3F9A-BB9C-D1FFE6995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6847"/>
            <a:ext cx="9144000" cy="4524744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0D29B75-39D4-F2A9-B9D0-6949A2054F79}"/>
              </a:ext>
            </a:extLst>
          </p:cNvPr>
          <p:cNvSpPr txBox="1"/>
          <p:nvPr/>
        </p:nvSpPr>
        <p:spPr>
          <a:xfrm>
            <a:off x="956511" y="5851975"/>
            <a:ext cx="723097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ハルシネーション</a:t>
            </a:r>
            <a:r>
              <a:rPr kumimoji="0" lang="ja-JP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とは、AIが誤った内容を、自信を持って正しいかのように述べてしまう現象を指す</a:t>
            </a:r>
            <a:endParaRPr kumimoji="0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144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26105C-BF5F-3A8E-C66E-349944DC7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イメージ：</a:t>
            </a:r>
            <a:r>
              <a:rPr lang="en-US" altLang="ja-JP" dirty="0"/>
              <a:t>AI</a:t>
            </a:r>
            <a:r>
              <a:rPr lang="ja-JP" altLang="en-US" dirty="0"/>
              <a:t>による</a:t>
            </a:r>
            <a:r>
              <a:rPr lang="en-US" altLang="ja-JP" dirty="0"/>
              <a:t>Web</a:t>
            </a:r>
            <a:r>
              <a:rPr lang="ja-JP" altLang="en-US" dirty="0"/>
              <a:t>検索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DA3E6A-F4A0-7644-2D48-C611B5B90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DCCA16-AB48-4353-4C5D-4868A3565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グラフィカル ユーザー インターフェイス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4DF0BB5-3163-9FFF-FFC4-CE6651F83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8581"/>
            <a:ext cx="9144000" cy="575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44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BE3798-AD0A-3964-3D6B-321B77F68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イメージ：</a:t>
            </a:r>
            <a:r>
              <a:rPr lang="en-US" altLang="ja-JP" dirty="0"/>
              <a:t>AI</a:t>
            </a:r>
            <a:r>
              <a:rPr lang="ja-JP" altLang="en-US" dirty="0"/>
              <a:t>によるプログラム生成と実行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125A08-EB77-8410-D375-337EE6682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DF0DAC-B145-C303-F3F5-8C3B29EB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D71811A8-941F-DAF7-73D3-3295D0D69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8666"/>
            <a:ext cx="9144000" cy="470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55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5C6C74-98C0-6B51-850A-BECCA7E1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175028"/>
            <a:ext cx="7830753" cy="671225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/>
              <a:t>AI </a:t>
            </a:r>
            <a:r>
              <a:rPr kumimoji="1" lang="ja-JP" altLang="en-US" dirty="0"/>
              <a:t>による外部ツール（</a:t>
            </a:r>
            <a:r>
              <a:rPr kumimoji="1" lang="en-US" altLang="ja-JP" dirty="0"/>
              <a:t>Web</a:t>
            </a:r>
            <a:r>
              <a:rPr kumimoji="1" lang="ja-JP" altLang="en-US" dirty="0"/>
              <a:t>検索、プログラム生成と実行）の活用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CE834A-4355-76D6-FAC2-C68452419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BE385FA-2815-FA85-A395-E68AB2E8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0930"/>
            <a:ext cx="9144000" cy="425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80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0BF202-6DDC-F812-9A4E-6644189CA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DB77182-4E99-051D-34EA-91B1507AE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F6BFD9D-895D-F7BF-8103-9C4FFC086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3271C60-C8C4-FE15-2263-F35F34902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14-2. </a:t>
            </a:r>
            <a:r>
              <a:rPr lang="ja-JP" altLang="en-US" sz="4500" dirty="0">
                <a:solidFill>
                  <a:schemeClr val="tx2"/>
                </a:solidFill>
              </a:rPr>
              <a:t>対話型</a:t>
            </a:r>
            <a:r>
              <a:rPr lang="en-US" altLang="ja-JP" sz="4500" dirty="0">
                <a:solidFill>
                  <a:schemeClr val="tx2"/>
                </a:solidFill>
              </a:rPr>
              <a:t>AI</a:t>
            </a:r>
            <a:r>
              <a:rPr lang="ja-JP" altLang="en-US" sz="4500" dirty="0">
                <a:solidFill>
                  <a:schemeClr val="tx2"/>
                </a:solidFill>
              </a:rPr>
              <a:t>の活用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FB5FA9C-ED72-0250-5F5D-BB5886AD3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CD65B7C-9CCA-1708-F473-6D6063C8C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BDA3EE-74B1-FB6F-78F2-E174435CE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6F66AA8-A667-76A1-566B-DF3C37506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C3CF4CD-65A0-A43A-F5CE-8099AFB03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E1C120B-3FF5-E6F7-661E-3D7F42692C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39B00E-3DF3-89DC-409A-8F9B3C66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5A7B260-F387-DB2F-BF66-29E838743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6A4E58A-BBE5-D4EC-257D-081CC6CEF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5A13B2B-5594-D260-3AF5-6A42369E9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BCE97DD-3D7A-079D-45FA-B30C57B00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90F0087-B5E3-24B1-BDBB-14114D76F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09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3F79D40-AD10-7915-E1F0-46C5FF916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4" name="図 3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5C3C735C-1B1C-0A48-6355-AAD677AD8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4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6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712E2F-A9F6-F470-0616-F96D8748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/>
              <a:t>「人工知能」第</a:t>
            </a:r>
            <a:r>
              <a:rPr kumimoji="1" lang="en-US" altLang="ja-JP" dirty="0"/>
              <a:t>14</a:t>
            </a:r>
            <a:r>
              <a:rPr kumimoji="1" lang="ja-JP" altLang="en-US" dirty="0"/>
              <a:t>回の内容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1A119E-D87A-06DA-A1D3-903121EA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E06E8B2-8D4B-B7FA-B71B-475D79F1046F}"/>
              </a:ext>
            </a:extLst>
          </p:cNvPr>
          <p:cNvSpPr/>
          <p:nvPr/>
        </p:nvSpPr>
        <p:spPr>
          <a:xfrm>
            <a:off x="6284890" y="1442434"/>
            <a:ext cx="2807595" cy="44174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7FB5448-8785-DAFA-A516-17C50A4EE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716387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48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B03C6F-D4F8-FB81-D4A1-60DC95B3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AI </a:t>
            </a:r>
            <a:r>
              <a:rPr kumimoji="1" lang="ja-JP" altLang="en-US" dirty="0"/>
              <a:t>の回答は次の３点で注意が必要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BFEBF0-5C71-B4BA-1800-B81AADD4E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5" name="図 4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923912C-8910-FA51-B12B-C48742F10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703"/>
            <a:ext cx="9144000" cy="507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99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9F210A-72F9-46A0-9E40-992B29852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D27351-1B94-84A2-E08C-4AFE8571B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1A2150-2589-4B23-69CE-D2F88544C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E6769E64-B169-F142-6440-7B905A82E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3270"/>
            <a:ext cx="9144000" cy="517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03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C90108-475D-8627-3F2B-C2800A0E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325B0A-B751-5FDB-B5BC-DD092EA49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103B2D-D6F2-DF09-2923-94C266BB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9" name="図 8" descr="ダイアグラム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4918BE4-9CD8-F806-0A55-F28DF9D7F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4893"/>
            <a:ext cx="9144000" cy="495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365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7057D2-6C92-F33D-7473-0948EC024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43A08E-82D4-5804-F28C-E620B5BC5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929659-3462-456A-E2F2-89A5E18DB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0C1E05D-7772-C00C-8C8D-A8FCCE98D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0"/>
            <a:ext cx="9144000" cy="516885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044A55-0CC3-06A1-A236-C763B759464F}"/>
              </a:ext>
            </a:extLst>
          </p:cNvPr>
          <p:cNvSpPr/>
          <p:nvPr/>
        </p:nvSpPr>
        <p:spPr>
          <a:xfrm>
            <a:off x="4178300" y="2856442"/>
            <a:ext cx="152400" cy="165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7809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63BD130-CB8A-1788-F66A-2AB9AF1A1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4" name="図 3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B226DDE7-4D57-BA27-A908-D555A1AC5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283"/>
            <a:ext cx="9144000" cy="508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11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53A6AC-8CA4-CFC6-BFB9-A9D3082E7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AI</a:t>
            </a:r>
            <a:r>
              <a:rPr kumimoji="1" lang="ja-JP" altLang="en-US" dirty="0">
                <a:solidFill>
                  <a:srgbClr val="FF0000"/>
                </a:solidFill>
              </a:rPr>
              <a:t>アシスタントとプログラミング</a:t>
            </a:r>
          </a:p>
        </p:txBody>
      </p:sp>
      <p:pic>
        <p:nvPicPr>
          <p:cNvPr id="6" name="コンテンツ プレースホルダー 5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BE84E9D-E550-24A5-9EFF-7D52B61C3E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7658"/>
            <a:ext cx="9151504" cy="5104692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D26E03-494F-E1DE-2DBC-CDCDC1D6F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DD4950-D159-4EF1-90C3-DB06CAAE7C11}" type="slidenum">
              <a:rPr kumimoji="1" lang="ja-JP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1" lang="ja-JP" alt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94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6082E18-A0CB-2292-966B-E18A3122E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DD4950-D159-4EF1-90C3-DB06CAAE7C11}" type="slidenum">
              <a:rPr kumimoji="1" lang="ja-JP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1" lang="ja-JP" alt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3" name="画面録画 2">
            <a:hlinkClick r:id="" action="ppaction://media"/>
            <a:extLst>
              <a:ext uri="{FF2B5EF4-FFF2-40B4-BE49-F238E27FC236}">
                <a16:creationId xmlns:a16="http://schemas.microsoft.com/office/drawing/2014/main" id="{78CF687D-03C4-93E7-7528-0D68E9FEA5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2443" y="791228"/>
            <a:ext cx="7125686" cy="493316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B1E07E-DF7C-5C6C-6F7E-EEE4C5D0CD3D}"/>
              </a:ext>
            </a:extLst>
          </p:cNvPr>
          <p:cNvSpPr txBox="1"/>
          <p:nvPr/>
        </p:nvSpPr>
        <p:spPr>
          <a:xfrm>
            <a:off x="2592888" y="0"/>
            <a:ext cx="3789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Google </a:t>
            </a:r>
            <a:r>
              <a:rPr kumimoji="1" lang="en-US" altLang="ja-JP" sz="2000" b="1" dirty="0" err="1"/>
              <a:t>Colab</a:t>
            </a:r>
            <a:r>
              <a:rPr kumimoji="1" lang="en-US" altLang="ja-JP" sz="2000" b="1" dirty="0"/>
              <a:t> </a:t>
            </a:r>
            <a:r>
              <a:rPr kumimoji="1" lang="ja-JP" altLang="en-US" sz="2000" b="1" dirty="0"/>
              <a:t>の </a:t>
            </a:r>
            <a:r>
              <a:rPr kumimoji="1" lang="en-US" altLang="ja-JP" sz="2000" b="1" dirty="0"/>
              <a:t>AI </a:t>
            </a:r>
            <a:r>
              <a:rPr kumimoji="1" lang="ja-JP" altLang="en-US" sz="2000" b="1" dirty="0"/>
              <a:t>アシスタント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405645B-DC84-067C-0541-42E1940E05C8}"/>
              </a:ext>
            </a:extLst>
          </p:cNvPr>
          <p:cNvSpPr txBox="1"/>
          <p:nvPr/>
        </p:nvSpPr>
        <p:spPr>
          <a:xfrm>
            <a:off x="1045227" y="395614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コード編集・実行画面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84D2E2-A118-8635-C736-EA780160AAF1}"/>
              </a:ext>
            </a:extLst>
          </p:cNvPr>
          <p:cNvSpPr txBox="1"/>
          <p:nvPr/>
        </p:nvSpPr>
        <p:spPr>
          <a:xfrm>
            <a:off x="5007972" y="400110"/>
            <a:ext cx="2460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AI</a:t>
            </a:r>
            <a:r>
              <a:rPr kumimoji="1" lang="ja-JP" altLang="en-US" sz="2000" b="1" dirty="0"/>
              <a:t>アシスタント画面</a:t>
            </a:r>
          </a:p>
        </p:txBody>
      </p:sp>
    </p:spTree>
    <p:extLst>
      <p:ext uri="{BB962C8B-B14F-4D97-AF65-F5344CB8AC3E}">
        <p14:creationId xmlns:p14="http://schemas.microsoft.com/office/powerpoint/2010/main" val="9640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27B5F2-B0AF-5367-72B4-BB83BCD03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プログラミングでの対話型</a:t>
            </a:r>
            <a:r>
              <a:rPr kumimoji="1" lang="en-US" altLang="ja-JP" dirty="0"/>
              <a:t>AI</a:t>
            </a:r>
            <a:r>
              <a:rPr kumimoji="1" lang="ja-JP" altLang="en-US" dirty="0"/>
              <a:t>の活用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D0B8BF5-592A-A438-E658-A86ED8EC8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3B58DE-1E5E-01D1-37C1-6F23338F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27</a:t>
            </a:fld>
            <a:endParaRPr kumimoji="1" lang="ja-JP" altLang="en-US"/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32E333A4-874B-B166-29E2-D4945D975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631"/>
            <a:ext cx="9144000" cy="512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282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30C11D-12F9-94BF-2EA1-78DF7B8C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13FF82-817D-AB21-A685-B8B143978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44E19A-379D-172A-B51C-65803EB28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88F63E4-A347-F09E-5045-CD643ED2C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6556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0AD3C8-03C1-545E-96FC-D821CF5373C9}"/>
              </a:ext>
            </a:extLst>
          </p:cNvPr>
          <p:cNvSpPr txBox="1"/>
          <p:nvPr/>
        </p:nvSpPr>
        <p:spPr>
          <a:xfrm>
            <a:off x="1466849" y="5240596"/>
            <a:ext cx="73162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コードは動くが、「</a:t>
            </a:r>
            <a:r>
              <a:rPr lang="en-US" altLang="ja-JP" dirty="0"/>
              <a:t>6〜12</a:t>
            </a:r>
            <a:r>
              <a:rPr lang="ja-JP" altLang="en-US" dirty="0"/>
              <a:t>歳の子供料金」の区分が抜けている（</a:t>
            </a:r>
            <a:r>
              <a:rPr lang="en-US" altLang="ja-JP" dirty="0"/>
              <a:t>10</a:t>
            </a:r>
            <a:r>
              <a:rPr lang="ja-JP" altLang="en-US" dirty="0"/>
              <a:t>歳が通常料金になる）。確認・修正が必要</a:t>
            </a:r>
          </a:p>
        </p:txBody>
      </p:sp>
    </p:spTree>
    <p:extLst>
      <p:ext uri="{BB962C8B-B14F-4D97-AF65-F5344CB8AC3E}">
        <p14:creationId xmlns:p14="http://schemas.microsoft.com/office/powerpoint/2010/main" val="1122534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DE03BD-E3B9-8A0D-C8C7-B257F5988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F128012-E1BD-4AC9-A0E7-4EBC5ECB6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F8E548-1B5A-44B0-A813-53D56D51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2D7BBED-AD61-013D-D540-00EFE7536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14-3. </a:t>
            </a:r>
            <a:r>
              <a:rPr lang="ja-JP" altLang="en-US" sz="4500" dirty="0">
                <a:solidFill>
                  <a:schemeClr val="tx2"/>
                </a:solidFill>
              </a:rPr>
              <a:t>対話型</a:t>
            </a:r>
            <a:r>
              <a:rPr lang="en-US" altLang="ja-JP" sz="4500" dirty="0">
                <a:solidFill>
                  <a:schemeClr val="tx2"/>
                </a:solidFill>
              </a:rPr>
              <a:t>AI</a:t>
            </a:r>
            <a:r>
              <a:rPr lang="ja-JP" altLang="en-US" sz="4500" dirty="0">
                <a:solidFill>
                  <a:schemeClr val="tx2"/>
                </a:solidFill>
              </a:rPr>
              <a:t>の様々な能力・機能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2366603-E3AC-58A9-3805-F9F9216E90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B20382-6F19-CC93-0CAE-635DD3470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66C48C8-68BC-207E-4811-6764DD81D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726E0F2-9AFE-89D0-3DBF-AEA12D08E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4A4528B-FF0A-5CC1-4064-B81EE20A3B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C03E76E-B1A1-D1F6-ADE5-1121BD6E0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F396D7-60D9-B450-C2A1-71036827F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517E853-0315-8DBD-2C9D-D30C52041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3060E71-D7AC-9F5F-186C-F033E44C67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3C1E1A7-88F4-2665-6DE7-9876E6D88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96BBB44-5CD8-CD69-EDBA-8BF59A1A6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6B85378-5647-BC61-4863-1633BE159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506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A14E61-0E36-F154-F87D-F1D501FC7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E56C152D-B6F9-B7A9-4335-62B56C06B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6E2B614-8514-0D48-6B5B-5EF0D8CA1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9B0AB45-7DC9-34A0-7151-AB85385F3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71" y="1741337"/>
            <a:ext cx="6611258" cy="2387918"/>
          </a:xfrm>
        </p:spPr>
        <p:txBody>
          <a:bodyPr anchor="b">
            <a:normAutofit/>
          </a:bodyPr>
          <a:lstStyle/>
          <a:p>
            <a:r>
              <a:rPr lang="en-US" altLang="ja-JP" sz="4500" dirty="0">
                <a:solidFill>
                  <a:schemeClr val="tx2"/>
                </a:solidFill>
              </a:rPr>
              <a:t>14-1. </a:t>
            </a:r>
            <a:r>
              <a:rPr lang="ja-JP" altLang="en-US" sz="4500" dirty="0">
                <a:solidFill>
                  <a:schemeClr val="tx2"/>
                </a:solidFill>
              </a:rPr>
              <a:t>対話型</a:t>
            </a:r>
            <a:r>
              <a:rPr lang="en-US" altLang="ja-JP" sz="4500" dirty="0">
                <a:solidFill>
                  <a:schemeClr val="tx2"/>
                </a:solidFill>
              </a:rPr>
              <a:t>AI</a:t>
            </a:r>
            <a:r>
              <a:rPr lang="ja-JP" altLang="en-US" sz="4500" dirty="0">
                <a:solidFill>
                  <a:schemeClr val="tx2"/>
                </a:solidFill>
              </a:rPr>
              <a:t>の仕組み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DAE7180-A050-E48A-1355-D7B4815FE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128" y="4200522"/>
            <a:ext cx="5055514" cy="682079"/>
          </a:xfrm>
        </p:spPr>
        <p:txBody>
          <a:bodyPr>
            <a:normAutofit/>
          </a:bodyPr>
          <a:lstStyle/>
          <a:p>
            <a:endParaRPr kumimoji="1" lang="ja-JP" altLang="en-US">
              <a:solidFill>
                <a:schemeClr val="tx2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23EA738-850D-101E-F9CF-C850E04AA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28" y="0"/>
            <a:ext cx="3872286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08B13CA-71DD-E5C7-626D-DCD8228E95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FEC8BB0-AA73-66E1-3DC7-11008A165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1CF531B-ACA9-76B9-A325-7DAE9A906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E2FA386-5166-030B-AB75-1320D2CDC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4296B5-C844-2262-A813-5325D75D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C0E5C59-F928-B0BB-967F-1A5651C5E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6553998" y="4267997"/>
            <a:ext cx="3142400" cy="2037604"/>
            <a:chOff x="-305" y="-4155"/>
            <a:chExt cx="2514948" cy="2174333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23AE700-81B1-F72F-FDD9-B9BE389C9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61BDAC5-CBF4-C784-0BFF-B0BB6CB506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2F6ADDE-7893-0F00-EA80-D1AF1565B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39A0EA3-0385-E477-2BAA-FE32F438E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402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2DE232-C611-FAC9-AB90-E91F874B8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① 会話履歴や文書等にも対応（コンテキスト）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49BF41-19CB-F64F-AE50-08DA409D1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24BC6-010C-2AED-CAA5-46374281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6D766C57-61F3-8A4A-08ED-6F5819F0E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9391"/>
            <a:ext cx="9144000" cy="426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645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6F2A5D-F2F8-B6CB-F998-B9D8BE73E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② 外部情報の参照（グラウンディング）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083F5F-30C3-0C15-F86B-07844FB47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06F8E3-53C6-C7E9-3473-102D73480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QR コー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45DDAA7-B9FB-C144-AC5F-70F34208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762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A18F7F-3D35-2008-042A-641FE7BA9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③ 画像や文書や表</a:t>
            </a:r>
            <a:r>
              <a:rPr lang="ja-JP" altLang="en-US" dirty="0"/>
              <a:t>など</a:t>
            </a:r>
            <a:r>
              <a:rPr kumimoji="1" lang="ja-JP" altLang="en-US" dirty="0"/>
              <a:t>も扱えるマルチモーダル</a:t>
            </a:r>
            <a:r>
              <a:rPr kumimoji="1" lang="en-US" altLang="ja-JP" dirty="0"/>
              <a:t>AI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44907C6-E08A-9EA6-84B0-3B429C87E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747343-5A8F-1477-44BF-8FA02CCC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AAC4185F-8F47-383B-BD5F-E5A961213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0782"/>
            <a:ext cx="9144000" cy="520403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B0B2821-44DE-55A7-4FF0-7C83F6ADB49D}"/>
              </a:ext>
            </a:extLst>
          </p:cNvPr>
          <p:cNvSpPr txBox="1"/>
          <p:nvPr/>
        </p:nvSpPr>
        <p:spPr>
          <a:xfrm>
            <a:off x="1428750" y="644893"/>
            <a:ext cx="691515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モーダル＝入出力の種類。</a:t>
            </a:r>
            <a:endParaRPr lang="en-US" altLang="ja-JP" sz="2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複数種類を扱える</a:t>
            </a:r>
            <a:r>
              <a: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AI</a:t>
            </a: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lang="ja-JP" altLang="en-US" sz="20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マルチモーダル</a:t>
            </a:r>
            <a:r>
              <a:rPr lang="en-US" altLang="ja-JP" sz="20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AI</a:t>
            </a: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と呼ぶ</a:t>
            </a:r>
          </a:p>
        </p:txBody>
      </p:sp>
    </p:spTree>
    <p:extLst>
      <p:ext uri="{BB962C8B-B14F-4D97-AF65-F5344CB8AC3E}">
        <p14:creationId xmlns:p14="http://schemas.microsoft.com/office/powerpoint/2010/main" val="1912512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4F44BD-ABAE-D9EF-DED4-E15100AFF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④ データファイルの中身を読み取り処理する機能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32F680-EC5A-9605-53AA-1D195FCA6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52411E-1F0D-D489-D456-C4CFACF8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03245E8E-2307-0254-9E64-33605BF08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4155"/>
            <a:ext cx="9144000" cy="514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54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C9BD71-580B-31FE-4D54-B03D14109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⑤ </a:t>
            </a:r>
            <a:r>
              <a:rPr kumimoji="1" lang="en-US" altLang="ja-JP" dirty="0"/>
              <a:t>AI </a:t>
            </a:r>
            <a:r>
              <a:rPr kumimoji="1" lang="ja-JP" altLang="en-US"/>
              <a:t>は最新の知識を持っているわけではない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D16664-1A9E-B2F8-6170-8775EF174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A5C581-8433-7198-09CC-5C57EA014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タイムライ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C541BAE-B292-7406-8154-7E9B856B0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51" y="644893"/>
            <a:ext cx="9144000" cy="512669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EBB4A66-1DD3-5891-2B34-8C36A175C019}"/>
              </a:ext>
            </a:extLst>
          </p:cNvPr>
          <p:cNvSpPr txBox="1"/>
          <p:nvPr/>
        </p:nvSpPr>
        <p:spPr>
          <a:xfrm>
            <a:off x="3433762" y="5717754"/>
            <a:ext cx="5805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グラウンディングでも</a:t>
            </a:r>
            <a:r>
              <a:rPr lang="en-US" altLang="ja-JP" dirty="0"/>
              <a:t>AI</a:t>
            </a:r>
            <a:r>
              <a:rPr lang="ja-JP" altLang="en-US" dirty="0"/>
              <a:t>の回答は確率的生成のため</a:t>
            </a:r>
            <a:r>
              <a:rPr lang="ja-JP" altLang="en-US" u="sng" dirty="0">
                <a:solidFill>
                  <a:srgbClr val="FF0000"/>
                </a:solidFill>
              </a:rPr>
              <a:t>正しさは保証されない</a:t>
            </a:r>
            <a:r>
              <a:rPr lang="ja-JP" altLang="en-US" dirty="0"/>
              <a:t>。最終確認は人間の役割</a:t>
            </a:r>
          </a:p>
        </p:txBody>
      </p:sp>
    </p:spTree>
    <p:extLst>
      <p:ext uri="{BB962C8B-B14F-4D97-AF65-F5344CB8AC3E}">
        <p14:creationId xmlns:p14="http://schemas.microsoft.com/office/powerpoint/2010/main" val="21242777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24072" y="629268"/>
            <a:ext cx="4939868" cy="1286160"/>
          </a:xfrm>
        </p:spPr>
        <p:txBody>
          <a:bodyPr anchor="b">
            <a:normAutofit/>
          </a:bodyPr>
          <a:lstStyle/>
          <a:p>
            <a:pPr algn="l"/>
            <a:r>
              <a:rPr lang="ja-JP" altLang="en-US" dirty="0"/>
              <a:t>演習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25C89A-4CA9-463F-B084-0B2641B95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7" r="29301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011648" y="6364538"/>
            <a:ext cx="890069" cy="365125"/>
          </a:xfrm>
        </p:spPr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6F77370-7F48-49C1-8603-DB37AE8840E1}" type="slidenum">
              <a:rPr kumimoji="0" lang="ja-JP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7748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ACC31-08DF-FE6A-0A73-382B15488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C808646-26FC-3C49-7202-95D1C8D19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36</a:t>
            </a:fld>
            <a:endParaRPr kumimoji="1" lang="ja-JP" altLang="en-US"/>
          </a:p>
        </p:txBody>
      </p:sp>
      <p:pic>
        <p:nvPicPr>
          <p:cNvPr id="4" name="図 3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117FE02B-B35C-8716-E75D-7F3520701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795" y="0"/>
            <a:ext cx="9144000" cy="509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221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D83A2-F02D-9F66-349E-A62465A68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F51EA1B-8225-839D-D865-1DE75188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37</a:t>
            </a:fld>
            <a:endParaRPr kumimoji="1" lang="ja-JP" altLang="en-US"/>
          </a:p>
        </p:txBody>
      </p:sp>
      <p:pic>
        <p:nvPicPr>
          <p:cNvPr id="4" name="図 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B2756501-E2DB-0CA1-831A-7D549DCD6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1298"/>
            <a:ext cx="9144000" cy="507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36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E1F72-DA3E-6105-BEC1-73F6F6C10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DD63698-1CCF-6B5E-F05A-A290F3F2E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38</a:t>
            </a:fld>
            <a:endParaRPr kumimoji="1" lang="ja-JP" altLang="en-US"/>
          </a:p>
        </p:txBody>
      </p:sp>
      <p:pic>
        <p:nvPicPr>
          <p:cNvPr id="4" name="図 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6D5677E1-2960-5215-EC11-7626177D3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1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834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16AA3F2-1742-4B6E-EBB4-759302AC1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39</a:t>
            </a:fld>
            <a:endParaRPr kumimoji="1" lang="ja-JP" altLang="en-US"/>
          </a:p>
        </p:txBody>
      </p:sp>
      <p:pic>
        <p:nvPicPr>
          <p:cNvPr id="4" name="図 3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C50E2DF-F49A-FC6A-EC6C-6CE07214D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9923"/>
            <a:ext cx="9144000" cy="5158154"/>
          </a:xfrm>
          <a:prstGeom prst="rect">
            <a:avLst/>
          </a:prstGeom>
        </p:spPr>
      </p:pic>
      <p:pic>
        <p:nvPicPr>
          <p:cNvPr id="6" name="図 5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16908A6A-590F-80A9-EECF-22A29CE26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963" y="4420898"/>
            <a:ext cx="922481" cy="10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1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116CCB-C73A-3B74-5E53-68EDA62D8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FE8AF8-0B5D-B4E6-EE81-57F7FCE08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EDEEC2-D8E7-D5A1-DDAA-81EB27E18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F9F668B-B146-AD2E-0CC9-E59B0CDB1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694"/>
            <a:ext cx="9144000" cy="5060611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2ECE478-E554-3109-9FC0-145970E267F6}"/>
              </a:ext>
            </a:extLst>
          </p:cNvPr>
          <p:cNvSpPr/>
          <p:nvPr/>
        </p:nvSpPr>
        <p:spPr>
          <a:xfrm>
            <a:off x="8335433" y="5719233"/>
            <a:ext cx="1524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8251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56CDEF-8BBA-285B-F77F-307E491A2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身近になった対話型 </a:t>
            </a:r>
            <a:r>
              <a:rPr lang="en-US" altLang="ja-JP" dirty="0"/>
              <a:t>AI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78C4BF-A0A1-D6DF-974F-AABEC902B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26C776-1C59-F0DE-A356-48A4631A8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, チャットまたはテキスト メッセージ&#10;&#10;AI 生成コンテンツは誤りを含む可能性があります。">
            <a:extLst>
              <a:ext uri="{FF2B5EF4-FFF2-40B4-BE49-F238E27FC236}">
                <a16:creationId xmlns:a16="http://schemas.microsoft.com/office/drawing/2014/main" id="{821475BE-156E-C15C-63ED-DDBEEC9C8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5723"/>
            <a:ext cx="9144000" cy="452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0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AE3449-FF9A-C28A-DAD7-D3C3CCB6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589E05A-9D96-F7B4-4DC4-97780F612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52EE84-8FD6-A244-E5B1-DCCCED174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A1555FB-6EFA-DACA-BD12-5C47D0CAB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2926"/>
            <a:ext cx="9144000" cy="498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64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9F4FF4-C1F7-2010-AC31-1E81E6BBA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AI </a:t>
            </a:r>
            <a:r>
              <a:rPr kumimoji="1" lang="ja-JP" altLang="en-US" dirty="0"/>
              <a:t>の回答．こんな経験はありませんか？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48CFB6-160C-076E-9082-0791FE0F8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98C7A2-C6BD-815B-22F3-CF51D79E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29A914A7-51CA-BCDB-371E-BB98E9E72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3578"/>
            <a:ext cx="9144000" cy="511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3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056D70-C469-C3BE-78CA-9C275FF35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大規模言語モデルとトークンとは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5E7F31-B8B1-9DA2-25B1-77AA1A0F9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7250C6-694D-D3EC-9D11-0105CB959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C57E88DB-9649-624C-F608-2AC857A79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7472"/>
            <a:ext cx="9144000" cy="504305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1E9945C-5423-A80A-A782-BF9EA057D8E5}"/>
              </a:ext>
            </a:extLst>
          </p:cNvPr>
          <p:cNvSpPr txBox="1"/>
          <p:nvPr/>
        </p:nvSpPr>
        <p:spPr>
          <a:xfrm>
            <a:off x="2781300" y="597070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※</a:t>
            </a:r>
            <a:r>
              <a:rPr lang="ja-JP" altLang="en-US" dirty="0"/>
              <a:t>英語では </a:t>
            </a:r>
            <a:r>
              <a:rPr lang="en-US" altLang="ja-JP" dirty="0"/>
              <a:t>tokenization → token</a:t>
            </a:r>
            <a:r>
              <a:rPr lang="ja-JP" altLang="en-US" dirty="0"/>
              <a:t>／</a:t>
            </a:r>
            <a:r>
              <a:rPr lang="en-US" altLang="ja-JP" dirty="0" err="1"/>
              <a:t>ization</a:t>
            </a:r>
            <a:r>
              <a:rPr lang="en-US" altLang="ja-JP" dirty="0"/>
              <a:t> </a:t>
            </a:r>
            <a:r>
              <a:rPr lang="ja-JP" altLang="en-US" dirty="0"/>
              <a:t>のように</a:t>
            </a:r>
            <a:r>
              <a:rPr lang="en-US" altLang="ja-JP" dirty="0"/>
              <a:t>"</a:t>
            </a:r>
            <a:r>
              <a:rPr lang="ja-JP" altLang="en-US" dirty="0"/>
              <a:t>単語の一部</a:t>
            </a:r>
            <a:r>
              <a:rPr lang="en-US" altLang="ja-JP" dirty="0"/>
              <a:t>"</a:t>
            </a:r>
            <a:r>
              <a:rPr lang="ja-JP" altLang="en-US" dirty="0"/>
              <a:t>に分かれることもある</a:t>
            </a:r>
          </a:p>
        </p:txBody>
      </p:sp>
    </p:spTree>
    <p:extLst>
      <p:ext uri="{BB962C8B-B14F-4D97-AF65-F5344CB8AC3E}">
        <p14:creationId xmlns:p14="http://schemas.microsoft.com/office/powerpoint/2010/main" val="260246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EA58F3-1F98-AA0F-CDEF-F1BE20C8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対話型 </a:t>
            </a:r>
            <a:r>
              <a:rPr kumimoji="1" lang="en-US" altLang="ja-JP" dirty="0"/>
              <a:t>AI </a:t>
            </a:r>
            <a:r>
              <a:rPr kumimoji="1" lang="ja-JP" altLang="en-US" dirty="0"/>
              <a:t>の対話の仕組み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5755DA8-5FE1-34B6-6C34-FBA913886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78ECF7-0866-F86D-0362-1DDA6668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5D82C-95A1-431E-8E38-AA614A14CDCF}" type="slidenum">
              <a:rPr kumimoji="1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ja-JP" alt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6" name="図 5" descr="テキスト, 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7294CA10-5E2F-3B62-001B-E91649A6A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071"/>
            <a:ext cx="9144000" cy="506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06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432</Words>
  <Application>Microsoft Office PowerPoint</Application>
  <PresentationFormat>画面に合わせる (4:3)</PresentationFormat>
  <Paragraphs>81</Paragraphs>
  <Slides>39</Slides>
  <Notes>4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39</vt:i4>
      </vt:variant>
    </vt:vector>
  </HeadingPairs>
  <TitlesOfParts>
    <vt:vector size="47" baseType="lpstr">
      <vt:lpstr>ＭＳ Ｐ明朝</vt:lpstr>
      <vt:lpstr>メイリオ</vt:lpstr>
      <vt:lpstr>游ゴシック</vt:lpstr>
      <vt:lpstr>Arial</vt:lpstr>
      <vt:lpstr>Calibri</vt:lpstr>
      <vt:lpstr>Office テーマ</vt:lpstr>
      <vt:lpstr>3_Office テーマ</vt:lpstr>
      <vt:lpstr>1_Office テーマ</vt:lpstr>
      <vt:lpstr>aa-14. 対話型 AI </vt:lpstr>
      <vt:lpstr>「人工知能」第14回の内容</vt:lpstr>
      <vt:lpstr>14-1. 対話型AIの仕組み</vt:lpstr>
      <vt:lpstr>PowerPoint プレゼンテーション</vt:lpstr>
      <vt:lpstr>身近になった対話型 AI</vt:lpstr>
      <vt:lpstr>PowerPoint プレゼンテーション</vt:lpstr>
      <vt:lpstr>AI の回答．こんな経験はありませんか？</vt:lpstr>
      <vt:lpstr>大規模言語モデルとトークンとは</vt:lpstr>
      <vt:lpstr>対話型 AI の対話の仕組み</vt:lpstr>
      <vt:lpstr>PowerPoint プレゼンテーション</vt:lpstr>
      <vt:lpstr>機械学習</vt:lpstr>
      <vt:lpstr>対話型AIと機械学習</vt:lpstr>
      <vt:lpstr>対話型AIの仕組み</vt:lpstr>
      <vt:lpstr>対話型AIの特質：「流暢さ」と「正しさ」は別の軸で動く</vt:lpstr>
      <vt:lpstr>イメージ：AIによるWeb検索</vt:lpstr>
      <vt:lpstr>イメージ：AIによるプログラム生成と実行</vt:lpstr>
      <vt:lpstr>AI による外部ツール（Web検索、プログラム生成と実行）の活用</vt:lpstr>
      <vt:lpstr>14-2. 対話型AIの活用</vt:lpstr>
      <vt:lpstr>PowerPoint プレゼンテーション</vt:lpstr>
      <vt:lpstr>AI の回答は次の３点で注意が必要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AIアシスタントとプログラミング</vt:lpstr>
      <vt:lpstr>PowerPoint プレゼンテーション</vt:lpstr>
      <vt:lpstr>プログラミングでの対話型AIの活用</vt:lpstr>
      <vt:lpstr>PowerPoint プレゼンテーション</vt:lpstr>
      <vt:lpstr>14-3. 対話型AIの様々な能力・機能</vt:lpstr>
      <vt:lpstr>① 会話履歴や文書等にも対応（コンテキスト）</vt:lpstr>
      <vt:lpstr>② 外部情報の参照（グラウンディング）</vt:lpstr>
      <vt:lpstr>③ 画像や文書や表なども扱えるマルチモーダルAI</vt:lpstr>
      <vt:lpstr>④ データファイルの中身を読み取り処理する機能</vt:lpstr>
      <vt:lpstr>⑤ AI は最新の知識を持っているわけではない</vt:lpstr>
      <vt:lpstr>演習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aa-11. パス、木、発見的探索（人工知能）</dc:title>
  <dc:creator>kunihiko</dc:creator>
  <cp:lastModifiedBy>金子　邦彦</cp:lastModifiedBy>
  <cp:revision>92</cp:revision>
  <dcterms:created xsi:type="dcterms:W3CDTF">2020-05-15T07:36:05Z</dcterms:created>
  <dcterms:modified xsi:type="dcterms:W3CDTF">2026-07-28T09:02:31Z</dcterms:modified>
</cp:coreProperties>
</file>