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22"/>
  </p:notesMasterIdLst>
  <p:sldIdLst>
    <p:sldId id="544" r:id="rId3"/>
    <p:sldId id="2392" r:id="rId4"/>
    <p:sldId id="2396" r:id="rId5"/>
    <p:sldId id="2427" r:id="rId6"/>
    <p:sldId id="2418" r:id="rId7"/>
    <p:sldId id="2424" r:id="rId8"/>
    <p:sldId id="2425" r:id="rId9"/>
    <p:sldId id="2426" r:id="rId10"/>
    <p:sldId id="2420" r:id="rId11"/>
    <p:sldId id="2421" r:id="rId12"/>
    <p:sldId id="2416" r:id="rId13"/>
    <p:sldId id="2422" r:id="rId14"/>
    <p:sldId id="2423" r:id="rId15"/>
    <p:sldId id="1785" r:id="rId16"/>
    <p:sldId id="2429" r:id="rId17"/>
    <p:sldId id="2431" r:id="rId18"/>
    <p:sldId id="2430" r:id="rId19"/>
    <p:sldId id="2432" r:id="rId20"/>
    <p:sldId id="2433" r:id="rId21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976" autoAdjust="0"/>
    <p:restoredTop sz="94660"/>
  </p:normalViewPr>
  <p:slideViewPr>
    <p:cSldViewPr snapToGrid="0">
      <p:cViewPr varScale="1">
        <p:scale>
          <a:sx n="65" d="100"/>
          <a:sy n="65" d="100"/>
        </p:scale>
        <p:origin x="28" y="9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41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864EF8-74FE-40A1-902E-125A64E3EB0E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223C1-63D0-4CA4-8D67-2118CF2CB8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2311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C5B174-42CB-4E29-BEDB-5B349DA0C65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5671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FBDB-3FE1-4E23-8A3E-D23037547262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0792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3E3D-4D1D-4163-AD90-B772FBC95A7D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5038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76" y="2614172"/>
            <a:ext cx="3086100" cy="1397000"/>
          </a:xfrm>
        </p:spPr>
        <p:txBody>
          <a:bodyPr/>
          <a:lstStyle>
            <a:lvl1pPr algn="r">
              <a:lnSpc>
                <a:spcPct val="100000"/>
              </a:lnSpc>
              <a:defRPr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2284" y="946596"/>
            <a:ext cx="5311720" cy="5267459"/>
          </a:xfrm>
        </p:spPr>
        <p:txBody>
          <a:bodyPr anchor="ctr"/>
          <a:lstStyle>
            <a:lvl1pPr>
              <a:spcBef>
                <a:spcPts val="0"/>
              </a:spcBef>
              <a:defRPr sz="26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3E3D-4D1D-4163-AD90-B772FBC95A7D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FEE24C5F-FDEB-41AC-8EE7-D7A90FDF0D4E}"/>
              </a:ext>
            </a:extLst>
          </p:cNvPr>
          <p:cNvCxnSpPr/>
          <p:nvPr userDrawn="1"/>
        </p:nvCxnSpPr>
        <p:spPr>
          <a:xfrm>
            <a:off x="3408372" y="1771739"/>
            <a:ext cx="0" cy="30818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8172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7190-F4F2-435C-9433-79F7AB9E97BF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8162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81FBDB-3FE1-4E23-8A3E-D23037547262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2026/7/29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9941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AA3E3D-4D1D-4163-AD90-B772FBC95A7D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2026/7/29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951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76" y="2614172"/>
            <a:ext cx="3086100" cy="1397000"/>
          </a:xfrm>
        </p:spPr>
        <p:txBody>
          <a:bodyPr/>
          <a:lstStyle>
            <a:lvl1pPr algn="r">
              <a:lnSpc>
                <a:spcPct val="100000"/>
              </a:lnSpc>
              <a:defRPr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2284" y="946596"/>
            <a:ext cx="5311720" cy="5267459"/>
          </a:xfrm>
        </p:spPr>
        <p:txBody>
          <a:bodyPr anchor="ctr"/>
          <a:lstStyle>
            <a:lvl1pPr>
              <a:spcBef>
                <a:spcPts val="0"/>
              </a:spcBef>
              <a:defRPr sz="26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AA3E3D-4D1D-4163-AD90-B772FBC95A7D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2026/7/29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FEE24C5F-FDEB-41AC-8EE7-D7A90FDF0D4E}"/>
              </a:ext>
            </a:extLst>
          </p:cNvPr>
          <p:cNvCxnSpPr/>
          <p:nvPr userDrawn="1"/>
        </p:nvCxnSpPr>
        <p:spPr>
          <a:xfrm>
            <a:off x="3408372" y="1771739"/>
            <a:ext cx="0" cy="30818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0923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417190-F4F2-435C-9433-79F7AB9E97BF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2026/7/29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2663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1845" y="175028"/>
            <a:ext cx="8461208" cy="469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1845" y="846253"/>
            <a:ext cx="8461208" cy="5333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BE731-6ED8-4A42-8A57-3C41D7584935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5071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fld id="{E205D82C-95A1-431E-8E38-AA614A14CDCF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9445425-3AD1-45CB-BDD6-281EC62A9D6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622" y="90311"/>
            <a:ext cx="746942" cy="7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42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67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3200" kern="1200">
          <a:solidFill>
            <a:srgbClr val="FF0000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1845" y="175028"/>
            <a:ext cx="8461208" cy="469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1845" y="846253"/>
            <a:ext cx="8461208" cy="5333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FBE731-6ED8-4A42-8A57-3C41D7584935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2026/7/29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5071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0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9445425-3AD1-45CB-BDD6-281EC62A9D6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622" y="90311"/>
            <a:ext cx="746942" cy="7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119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3200" kern="1200">
          <a:solidFill>
            <a:srgbClr val="FF0000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343531" y="1122363"/>
            <a:ext cx="8406418" cy="2387600"/>
          </a:xfrm>
        </p:spPr>
        <p:txBody>
          <a:bodyPr>
            <a:noAutofit/>
          </a:bodyPr>
          <a:lstStyle/>
          <a:p>
            <a:r>
              <a:rPr lang="en-US" altLang="ja-JP" sz="4000" dirty="0"/>
              <a:t>aa-15. Microsoft</a:t>
            </a:r>
            <a:r>
              <a:rPr lang="ja-JP" altLang="en-US" sz="4000" dirty="0"/>
              <a:t> </a:t>
            </a:r>
            <a:r>
              <a:rPr lang="en-US" altLang="ja-JP" sz="4000" dirty="0"/>
              <a:t>Copilot</a:t>
            </a:r>
            <a:r>
              <a:rPr lang="ja-JP" altLang="en-US" sz="4000" dirty="0"/>
              <a:t> を用いた</a:t>
            </a:r>
            <a:br>
              <a:rPr lang="en-US" altLang="ja-JP" sz="4000" dirty="0"/>
            </a:br>
            <a:r>
              <a:rPr lang="ja-JP" altLang="en-US" sz="4000" dirty="0"/>
              <a:t>生成</a:t>
            </a:r>
            <a:r>
              <a:rPr lang="en-US" altLang="ja-JP" sz="4000" dirty="0"/>
              <a:t>AI</a:t>
            </a:r>
            <a:r>
              <a:rPr lang="ja-JP" altLang="en-US" sz="4000" dirty="0"/>
              <a:t>演習</a:t>
            </a:r>
            <a:br>
              <a:rPr lang="en-US" altLang="ja-JP" dirty="0"/>
            </a:br>
            <a:endParaRPr lang="ja-JP" altLang="en-US" dirty="0"/>
          </a:p>
        </p:txBody>
      </p:sp>
      <p:sp>
        <p:nvSpPr>
          <p:cNvPr id="6" name="字幕 5">
            <a:extLst>
              <a:ext uri="{FF2B5EF4-FFF2-40B4-BE49-F238E27FC236}">
                <a16:creationId xmlns:a16="http://schemas.microsoft.com/office/drawing/2014/main" id="{C84E1CA8-AB97-4D64-AAA1-5B084FB857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954620"/>
            <a:ext cx="6858000" cy="1655762"/>
          </a:xfrm>
        </p:spPr>
        <p:txBody>
          <a:bodyPr>
            <a:noAutofit/>
          </a:bodyPr>
          <a:lstStyle/>
          <a:p>
            <a:r>
              <a:rPr lang="ja-JP" altLang="en-US" dirty="0"/>
              <a:t>（コンピューターサイエンス）</a:t>
            </a:r>
            <a:endParaRPr lang="en-US" altLang="ja-JP" dirty="0"/>
          </a:p>
          <a:p>
            <a:endParaRPr lang="ja-JP" altLang="en-US" dirty="0"/>
          </a:p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940FB6-D91C-4C45-82A6-6C3F63B50793}" type="slidenum">
              <a:rPr kumimoji="0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3875482" y="4869762"/>
            <a:ext cx="1415772" cy="46166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t>金子邦彦</a:t>
            </a:r>
          </a:p>
        </p:txBody>
      </p:sp>
      <p:pic>
        <p:nvPicPr>
          <p:cNvPr id="7" name="Picture 2" descr="https://mirrors.creativecommons.org/presskit/buttons/88x31/png/by-nc-sa.e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105" y="5736590"/>
            <a:ext cx="1433790" cy="50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図 7" descr="メガネをかけた男性&#10;&#10;自動的に生成された説明">
            <a:extLst>
              <a:ext uri="{FF2B5EF4-FFF2-40B4-BE49-F238E27FC236}">
                <a16:creationId xmlns:a16="http://schemas.microsoft.com/office/drawing/2014/main" id="{4047DBB5-87E7-41C0-8239-B092FFAB73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428" y="4610382"/>
            <a:ext cx="710957" cy="937036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A82458C-B5CB-8162-E529-D94BD1066333}"/>
              </a:ext>
            </a:extLst>
          </p:cNvPr>
          <p:cNvSpPr txBox="1"/>
          <p:nvPr/>
        </p:nvSpPr>
        <p:spPr>
          <a:xfrm>
            <a:off x="2225040" y="6442639"/>
            <a:ext cx="50545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明朝" panose="02020600040205080304" pitchFamily="18" charset="-128"/>
                <a:ea typeface="ＭＳ Ｐ明朝" panose="02020600040205080304" pitchFamily="18" charset="-128"/>
                <a:cs typeface="+mn-cs"/>
              </a:rPr>
              <a:t>資料中の図などは 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明朝" panose="02020600040205080304" pitchFamily="18" charset="-128"/>
                <a:ea typeface="ＭＳ Ｐ明朝" panose="02020600040205080304" pitchFamily="18" charset="-128"/>
                <a:cs typeface="+mn-cs"/>
              </a:rPr>
              <a:t>Google Nano Banana 2 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明朝" panose="02020600040205080304" pitchFamily="18" charset="-128"/>
                <a:ea typeface="ＭＳ Ｐ明朝" panose="02020600040205080304" pitchFamily="18" charset="-128"/>
                <a:cs typeface="+mn-cs"/>
              </a:rPr>
              <a:t>を用いて作成</a:t>
            </a:r>
          </a:p>
        </p:txBody>
      </p:sp>
    </p:spTree>
    <p:extLst>
      <p:ext uri="{BB962C8B-B14F-4D97-AF65-F5344CB8AC3E}">
        <p14:creationId xmlns:p14="http://schemas.microsoft.com/office/powerpoint/2010/main" val="1581328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82CC8-8071-95FD-F58B-99838FA72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65EDA4-D97C-941C-2199-C9BBD8E93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4F15BF2-80F3-156E-0705-69D07D9D7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4E91BD4-FDF1-25D3-5117-2C426BCBC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グラフィカル ユーザー インターフェイス, テキスト, アプリケーション&#10;&#10;AI 生成コンテンツは誤りを含む可能性があります。">
            <a:extLst>
              <a:ext uri="{FF2B5EF4-FFF2-40B4-BE49-F238E27FC236}">
                <a16:creationId xmlns:a16="http://schemas.microsoft.com/office/drawing/2014/main" id="{870DBBE1-747B-D177-05DA-6652E617F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9039"/>
            <a:ext cx="9144000" cy="511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683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397C47-94A5-CAEE-7272-D3761FB3D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同じ入力に対して同じ出力になるとは限らない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E0DCA4C-C0BD-5A49-C4EE-C7FF692CEF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C0DE69D-8E6F-DE27-BD83-0FF3BEE63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概略図&#10;&#10;AI 生成コンテンツは誤りを含む可能性があります。">
            <a:extLst>
              <a:ext uri="{FF2B5EF4-FFF2-40B4-BE49-F238E27FC236}">
                <a16:creationId xmlns:a16="http://schemas.microsoft.com/office/drawing/2014/main" id="{A83C9094-0343-9780-8275-E0F056616A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1825"/>
            <a:ext cx="9144000" cy="442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201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BB251-11A7-29F2-A6D2-B3DB2D445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062543-4E4F-9103-C8DB-4E4F14703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生成</a:t>
            </a:r>
            <a:r>
              <a:rPr kumimoji="1" lang="en-US" altLang="ja-JP" dirty="0"/>
              <a:t>AI</a:t>
            </a:r>
            <a:r>
              <a:rPr kumimoji="1" lang="ja-JP" altLang="en-US" dirty="0"/>
              <a:t>は「もっともらしい一つ」を作るだけ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8C34A6A-E311-8A50-8C1A-0C192AD254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D1EF43-527B-5F4C-C8D1-A6F0423C4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DDBFCC00-DCA5-56CD-2364-108B454EB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0392"/>
            <a:ext cx="9144000" cy="515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359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C4655-68B9-040C-83F8-BDDE3272F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F62705D-1459-E165-F71A-EE091ABEF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未指定の部分は </a:t>
            </a:r>
            <a:r>
              <a:rPr kumimoji="1" lang="en-US" altLang="ja-JP" dirty="0"/>
              <a:t>AI </a:t>
            </a:r>
            <a:r>
              <a:rPr kumimoji="1" lang="ja-JP" altLang="en-US" dirty="0"/>
              <a:t>が決めている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8A5B416-EE79-F666-5583-4C287A7FD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D393E00-A915-EBD3-94A8-447FEB8BD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CF3A97CC-1804-61FB-E346-8B7F58561C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4059"/>
            <a:ext cx="9144000" cy="5109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038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24072" y="629268"/>
            <a:ext cx="4939868" cy="1286160"/>
          </a:xfrm>
        </p:spPr>
        <p:txBody>
          <a:bodyPr anchor="b">
            <a:normAutofit/>
          </a:bodyPr>
          <a:lstStyle/>
          <a:p>
            <a:pPr algn="l"/>
            <a:r>
              <a:rPr lang="ja-JP" altLang="en-US" dirty="0"/>
              <a:t>演習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25C89A-4CA9-463F-B084-0B2641B956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77" r="29301"/>
          <a:stretch/>
        </p:blipFill>
        <p:spPr>
          <a:xfrm>
            <a:off x="20" y="10"/>
            <a:ext cx="3476673" cy="6857990"/>
          </a:xfrm>
          <a:prstGeom prst="rect">
            <a:avLst/>
          </a:prstGeom>
          <a:effectLst/>
        </p:spPr>
      </p:pic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8011648" y="6364538"/>
            <a:ext cx="890069" cy="365125"/>
          </a:xfrm>
        </p:spPr>
        <p:txBody>
          <a:bodyPr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6F77370-7F48-49C1-8603-DB37AE8840E1}" type="slidenum">
              <a:rPr kumimoji="0" lang="ja-JP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47748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B882F-D19E-7BA9-9007-BCDD6FC6D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0991C2-8FCB-9CDC-8278-5F000B967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演習</a:t>
            </a:r>
            <a:r>
              <a:rPr kumimoji="1" lang="en-US" altLang="ja-JP" dirty="0"/>
              <a:t>1.</a:t>
            </a:r>
            <a:r>
              <a:rPr lang="ja-JP" altLang="en-US" dirty="0"/>
              <a:t> </a:t>
            </a:r>
            <a:r>
              <a:rPr kumimoji="1" lang="ja-JP" altLang="en-US" dirty="0"/>
              <a:t>生成</a:t>
            </a:r>
            <a:r>
              <a:rPr kumimoji="1" lang="en-US" altLang="ja-JP" dirty="0"/>
              <a:t>AI</a:t>
            </a:r>
            <a:r>
              <a:rPr kumimoji="1" lang="ja-JP" altLang="en-US" dirty="0"/>
              <a:t>の応用分野・聞き方による違い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3591A34-E7C8-8455-E1FD-C3838B1039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D2A2A8B-B529-436C-3C9F-B2285AB94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15</a:t>
            </a:fld>
            <a:endParaRPr kumimoji="1" lang="ja-JP" altLang="en-US"/>
          </a:p>
        </p:txBody>
      </p:sp>
      <p:pic>
        <p:nvPicPr>
          <p:cNvPr id="6" name="図 5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B024CD15-5EA4-5341-C1BD-043ADE478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2916"/>
            <a:ext cx="9144000" cy="509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4756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78773-FCB0-BA9E-9A36-A1873A332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BF2B50-FE86-040B-E12A-F327E5DAC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/>
              <a:t>演習</a:t>
            </a:r>
            <a:r>
              <a:rPr lang="en-US" altLang="ja-JP" dirty="0"/>
              <a:t>2. </a:t>
            </a:r>
            <a:r>
              <a:rPr lang="ja-JP" altLang="en-US" dirty="0"/>
              <a:t>画像生成・指示の具体化と画質改善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785F4A2-B0C9-7000-FB39-E623C23BCE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7A645A-E4B1-0DEE-66A5-4B0652ED8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16</a:t>
            </a:fld>
            <a:endParaRPr kumimoji="1" lang="ja-JP" altLang="en-US"/>
          </a:p>
        </p:txBody>
      </p:sp>
      <p:pic>
        <p:nvPicPr>
          <p:cNvPr id="6" name="図 5" descr="グラフィカル ユーザー インターフェイス, アプリケーション&#10;&#10;AI 生成コンテンツは誤りを含む可能性があります。">
            <a:extLst>
              <a:ext uri="{FF2B5EF4-FFF2-40B4-BE49-F238E27FC236}">
                <a16:creationId xmlns:a16="http://schemas.microsoft.com/office/drawing/2014/main" id="{AF65CA1D-7431-B2ED-55D3-3CF73FA0A9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947" y="1127463"/>
            <a:ext cx="8378742" cy="4579373"/>
          </a:xfrm>
          <a:prstGeom prst="rect">
            <a:avLst/>
          </a:prstGeom>
        </p:spPr>
      </p:pic>
      <p:pic>
        <p:nvPicPr>
          <p:cNvPr id="8" name="図 7" descr="机の上のノートパソコンとマグカップ&#10;&#10;AI 生成コンテンツは誤りを含む可能性があります。">
            <a:extLst>
              <a:ext uri="{FF2B5EF4-FFF2-40B4-BE49-F238E27FC236}">
                <a16:creationId xmlns:a16="http://schemas.microsoft.com/office/drawing/2014/main" id="{3288A8DF-CBC2-0C53-7FC8-8F2714757B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23" y="2473777"/>
            <a:ext cx="2934170" cy="1959429"/>
          </a:xfrm>
          <a:prstGeom prst="rect">
            <a:avLst/>
          </a:prstGeom>
        </p:spPr>
      </p:pic>
      <p:pic>
        <p:nvPicPr>
          <p:cNvPr id="10" name="図 9" descr="机の上のノートパソコンとマグカップ&#10;&#10;AI 生成コンテンツは誤りを含む可能性があります。">
            <a:extLst>
              <a:ext uri="{FF2B5EF4-FFF2-40B4-BE49-F238E27FC236}">
                <a16:creationId xmlns:a16="http://schemas.microsoft.com/office/drawing/2014/main" id="{F775C4A4-2617-A10E-9C17-583C41BEAE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531" y="2457450"/>
            <a:ext cx="3091324" cy="2057402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E4C8DD0-66E5-E221-E186-BB385879D662}"/>
              </a:ext>
            </a:extLst>
          </p:cNvPr>
          <p:cNvSpPr/>
          <p:nvPr/>
        </p:nvSpPr>
        <p:spPr>
          <a:xfrm>
            <a:off x="1494064" y="1004207"/>
            <a:ext cx="6711043" cy="98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87145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943A6-36D6-3FEC-230D-FCAF0904F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0A1B2A4-18B0-216E-D885-58E747471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/>
              <a:t>演習</a:t>
            </a:r>
            <a:r>
              <a:rPr lang="en-US" altLang="ja-JP" dirty="0"/>
              <a:t>3. </a:t>
            </a:r>
            <a:r>
              <a:rPr lang="ja-JP" altLang="en-US" dirty="0"/>
              <a:t>条件を足しながら解決案を絞り込む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CDE955B-1FD1-5019-702A-6649F2593D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676D437-F0DE-56BD-4D14-07F20046E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17</a:t>
            </a:fld>
            <a:endParaRPr kumimoji="1" lang="ja-JP" altLang="en-US"/>
          </a:p>
        </p:txBody>
      </p:sp>
      <p:pic>
        <p:nvPicPr>
          <p:cNvPr id="6" name="図 5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DDF0FAD6-6F7D-E003-89E5-5250F203B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68205"/>
            <a:ext cx="9144000" cy="392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2604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0B1E670-4847-B435-6C5C-34BD6B0EB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最終メッセージ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13B4DA2-F974-156B-BA03-5EC995DBC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845" y="1902147"/>
            <a:ext cx="8461208" cy="4277271"/>
          </a:xfrm>
        </p:spPr>
        <p:txBody>
          <a:bodyPr>
            <a:normAutofit fontScale="92500" lnSpcReduction="20000"/>
          </a:bodyPr>
          <a:lstStyle/>
          <a:p>
            <a:r>
              <a:rPr kumimoji="1" lang="en-US" altLang="ja-JP" dirty="0"/>
              <a:t>AI </a:t>
            </a:r>
            <a:r>
              <a:rPr kumimoji="1" lang="ja-JP" altLang="en-US" dirty="0"/>
              <a:t>（人工知能）をくまなく体験、</a:t>
            </a:r>
            <a:endParaRPr kumimoji="1" lang="en-US" altLang="ja-JP" dirty="0"/>
          </a:p>
          <a:p>
            <a:r>
              <a:rPr lang="ja-JP" altLang="en-US" dirty="0"/>
              <a:t>後で読み返して復習できる資料</a:t>
            </a:r>
            <a:endParaRPr lang="en-US" altLang="ja-JP" dirty="0"/>
          </a:p>
          <a:p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〇基礎として何を覚えておけばよいか。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　　小テストの設問</a:t>
            </a:r>
            <a:endParaRPr kumimoji="1"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〇単位取得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　　１５回の小テスト提出で合格レベル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　　（出し忘れは減点なので注意）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7CCC080-C7B7-A796-EAE8-B9E24116F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18</a:t>
            </a:fld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C4AD8F3-0036-650C-7C2C-89AA56207C3C}"/>
              </a:ext>
            </a:extLst>
          </p:cNvPr>
          <p:cNvSpPr txBox="1"/>
          <p:nvPr/>
        </p:nvSpPr>
        <p:spPr>
          <a:xfrm>
            <a:off x="444975" y="961588"/>
            <a:ext cx="6440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たくさんの演習と、</a:t>
            </a:r>
            <a:r>
              <a:rPr kumimoji="1" lang="ja-JP" altLang="en-US"/>
              <a:t>長い資料を学んだ皆さんに感謝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72222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3912C7-BF3E-124C-1DB3-D40CE9B20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F218FB1-BA92-8AD0-DC15-7D429F503A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ja-JP" altLang="en-US" dirty="0"/>
              <a:t>出席確認</a:t>
            </a: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endParaRPr kumimoji="1" lang="en-US" altLang="ja-JP" dirty="0"/>
          </a:p>
          <a:p>
            <a:endParaRPr lang="en-US" altLang="ja-JP" dirty="0"/>
          </a:p>
          <a:p>
            <a:endParaRPr kumimoji="1" lang="en-US" altLang="ja-JP" dirty="0"/>
          </a:p>
          <a:p>
            <a:endParaRPr lang="en-US" altLang="ja-JP" dirty="0"/>
          </a:p>
          <a:p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□ 質問を書き込める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0B99168-09D8-F703-8770-EB5182DE3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19</a:t>
            </a:fld>
            <a:endParaRPr kumimoji="1" lang="ja-JP" altLang="en-US"/>
          </a:p>
        </p:txBody>
      </p:sp>
      <p:pic>
        <p:nvPicPr>
          <p:cNvPr id="6" name="図 5" descr="抽象, 挿絵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37CCD865-1D17-6306-2AE8-1888D69D4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005" y="5281613"/>
            <a:ext cx="4600575" cy="1257300"/>
          </a:xfrm>
          <a:prstGeom prst="rect">
            <a:avLst/>
          </a:prstGeom>
        </p:spPr>
      </p:pic>
      <p:pic>
        <p:nvPicPr>
          <p:cNvPr id="8" name="図 7" descr="文字が書かれている&#10;&#10;AI 生成コンテンツは誤りを含む可能性があります。">
            <a:extLst>
              <a:ext uri="{FF2B5EF4-FFF2-40B4-BE49-F238E27FC236}">
                <a16:creationId xmlns:a16="http://schemas.microsoft.com/office/drawing/2014/main" id="{174EBF88-ED09-32E2-871A-0DF995E5AA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579" y="1519517"/>
            <a:ext cx="8172259" cy="199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90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712E2F-A9F6-F470-0616-F96D8748F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「人工知能」第</a:t>
            </a:r>
            <a:r>
              <a:rPr kumimoji="1" lang="en-US" altLang="ja-JP" dirty="0"/>
              <a:t>15</a:t>
            </a:r>
            <a:r>
              <a:rPr kumimoji="1" lang="ja-JP" altLang="en-US" dirty="0"/>
              <a:t>回の内容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1A119E-D87A-06DA-A1D3-903121EAC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E06E8B2-8D4B-B7FA-B71B-475D79F1046F}"/>
              </a:ext>
            </a:extLst>
          </p:cNvPr>
          <p:cNvSpPr/>
          <p:nvPr/>
        </p:nvSpPr>
        <p:spPr>
          <a:xfrm>
            <a:off x="6284890" y="1442434"/>
            <a:ext cx="2807595" cy="44174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 descr="テキス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15C58574-09F6-45EF-7638-EF6D47B54B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2916"/>
            <a:ext cx="9144000" cy="509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448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56CDEF-8BBA-285B-F77F-307E491A2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/>
              <a:t>身近になった対話型 </a:t>
            </a:r>
            <a:r>
              <a:rPr lang="en-US" altLang="ja-JP" dirty="0"/>
              <a:t>AI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878C4BF-A0A1-D6DF-974F-AABEC902BD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F26C776-1C59-F0DE-A356-48A4631A8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テキスト, チャットまたはテキスト メッセージ&#10;&#10;AI 生成コンテンツは誤りを含む可能性があります。">
            <a:extLst>
              <a:ext uri="{FF2B5EF4-FFF2-40B4-BE49-F238E27FC236}">
                <a16:creationId xmlns:a16="http://schemas.microsoft.com/office/drawing/2014/main" id="{821475BE-156E-C15C-63ED-DDBEEC9C8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5723"/>
            <a:ext cx="9144000" cy="4526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00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EEA58F3-1F98-AA0F-CDEF-F1BE20C8C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対話型 </a:t>
            </a:r>
            <a:r>
              <a:rPr kumimoji="1" lang="en-US" altLang="ja-JP" dirty="0"/>
              <a:t>AI </a:t>
            </a:r>
            <a:r>
              <a:rPr kumimoji="1" lang="ja-JP" altLang="en-US" dirty="0"/>
              <a:t>の対話の仕組み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5755DA8-5FE1-34B6-6C34-FBA913886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578ECF7-0866-F86D-0362-1DDA66684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テキスト, QR コード&#10;&#10;AI 生成コンテンツは誤りを含む可能性があります。">
            <a:extLst>
              <a:ext uri="{FF2B5EF4-FFF2-40B4-BE49-F238E27FC236}">
                <a16:creationId xmlns:a16="http://schemas.microsoft.com/office/drawing/2014/main" id="{7294CA10-5E2F-3B62-001B-E91649A6A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8071"/>
            <a:ext cx="9144000" cy="506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809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A72D2C-BF26-B9C3-7FEA-7B78E90B0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対話型</a:t>
            </a:r>
            <a:r>
              <a:rPr kumimoji="1" lang="en-US" altLang="ja-JP" dirty="0"/>
              <a:t>AI</a:t>
            </a:r>
            <a:r>
              <a:rPr kumimoji="1" lang="ja-JP" altLang="en-US" dirty="0"/>
              <a:t>の仕組み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5F741FB-4C17-320A-F67C-39089B7BA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053410E-BCFB-8779-07A2-82C7A6893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ダイアグラム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72899FB0-86D0-934D-C8DD-1FD483DA0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8622"/>
            <a:ext cx="9144000" cy="48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654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0E34ED41-CCF0-9F4F-4374-0941F8ECA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84F6838-D4CE-BFD9-AD3B-0FD20D6C49C8}"/>
              </a:ext>
            </a:extLst>
          </p:cNvPr>
          <p:cNvSpPr txBox="1"/>
          <p:nvPr/>
        </p:nvSpPr>
        <p:spPr>
          <a:xfrm>
            <a:off x="2717967" y="6488668"/>
            <a:ext cx="4235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Google Gemini 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の 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AI 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による動画生成の例</a:t>
            </a:r>
          </a:p>
        </p:txBody>
      </p:sp>
      <p:pic>
        <p:nvPicPr>
          <p:cNvPr id="4" name="次の指示に内容の実写風動画をください。そのための親しみやすい">
            <a:hlinkClick r:id="" action="ppaction://media"/>
            <a:extLst>
              <a:ext uri="{FF2B5EF4-FFF2-40B4-BE49-F238E27FC236}">
                <a16:creationId xmlns:a16="http://schemas.microsoft.com/office/drawing/2014/main" id="{EE03E5EA-4E02-B36F-9BDB-41077370117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250" y="716048"/>
            <a:ext cx="9051499" cy="509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32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B52BFAF1-02FE-B6B7-822F-C4B0E46C7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3" name="次の内容について、日本の現代風アニメーションの動画をください">
            <a:hlinkClick r:id="" action="ppaction://media"/>
            <a:extLst>
              <a:ext uri="{FF2B5EF4-FFF2-40B4-BE49-F238E27FC236}">
                <a16:creationId xmlns:a16="http://schemas.microsoft.com/office/drawing/2014/main" id="{D6E5C8C1-4EB1-FB8D-E946-79BD023419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785" y="820983"/>
            <a:ext cx="9119915" cy="5129952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8768B04-AF94-BA88-0E01-802CDE978CE6}"/>
              </a:ext>
            </a:extLst>
          </p:cNvPr>
          <p:cNvSpPr txBox="1"/>
          <p:nvPr/>
        </p:nvSpPr>
        <p:spPr>
          <a:xfrm>
            <a:off x="2717967" y="6488668"/>
            <a:ext cx="4235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Google Gemini 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の 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AI 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による動画生成の例</a:t>
            </a:r>
          </a:p>
        </p:txBody>
      </p:sp>
    </p:spTree>
    <p:extLst>
      <p:ext uri="{BB962C8B-B14F-4D97-AF65-F5344CB8AC3E}">
        <p14:creationId xmlns:p14="http://schemas.microsoft.com/office/powerpoint/2010/main" val="51018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9081E48E-28E6-CB3B-224D-6E7FA52B8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3" name="次の内容について、穏やかなリラックスできるムードの家族（子供">
            <a:hlinkClick r:id="" action="ppaction://media"/>
            <a:extLst>
              <a:ext uri="{FF2B5EF4-FFF2-40B4-BE49-F238E27FC236}">
                <a16:creationId xmlns:a16="http://schemas.microsoft.com/office/drawing/2014/main" id="{B51275DE-A89F-3E74-030A-F32E9E33DDB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4296" y="1187628"/>
            <a:ext cx="8520258" cy="4792645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D16899A-B34C-3D21-F47D-9BF9DAFFEA8B}"/>
              </a:ext>
            </a:extLst>
          </p:cNvPr>
          <p:cNvSpPr txBox="1"/>
          <p:nvPr/>
        </p:nvSpPr>
        <p:spPr>
          <a:xfrm>
            <a:off x="2717967" y="6488668"/>
            <a:ext cx="4235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Google Gemini 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の 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AI 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による動画生成の例</a:t>
            </a:r>
          </a:p>
        </p:txBody>
      </p:sp>
    </p:spTree>
    <p:extLst>
      <p:ext uri="{BB962C8B-B14F-4D97-AF65-F5344CB8AC3E}">
        <p14:creationId xmlns:p14="http://schemas.microsoft.com/office/powerpoint/2010/main" val="1583444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A20E8-C161-7ECA-1486-90B00A9F1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ED5371-343D-772E-A8EE-0FBF588E0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「生成</a:t>
            </a:r>
            <a:r>
              <a:rPr kumimoji="1" lang="en-US" altLang="ja-JP" dirty="0"/>
              <a:t>AI</a:t>
            </a:r>
            <a:r>
              <a:rPr kumimoji="1" lang="ja-JP" altLang="en-US" dirty="0"/>
              <a:t>」と「対話型</a:t>
            </a:r>
            <a:r>
              <a:rPr kumimoji="1" lang="en-US" altLang="ja-JP" dirty="0"/>
              <a:t>AI</a:t>
            </a:r>
            <a:r>
              <a:rPr kumimoji="1" lang="ja-JP" altLang="en-US" dirty="0"/>
              <a:t>」の軸の違い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322158F-71C4-407D-F461-01411E737D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4104B73-763D-D68F-3663-551152B73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QR コード&#10;&#10;AI 生成コンテンツは誤りを含む可能性があります。">
            <a:extLst>
              <a:ext uri="{FF2B5EF4-FFF2-40B4-BE49-F238E27FC236}">
                <a16:creationId xmlns:a16="http://schemas.microsoft.com/office/drawing/2014/main" id="{89631A45-F394-2CE0-7C40-382D83FC69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4968"/>
            <a:ext cx="9144000" cy="504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8893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</TotalTime>
  <Words>247</Words>
  <Application>Microsoft Office PowerPoint</Application>
  <PresentationFormat>画面に合わせる (4:3)</PresentationFormat>
  <Paragraphs>58</Paragraphs>
  <Slides>19</Slides>
  <Notes>1</Notes>
  <HiddenSlides>0</HiddenSlides>
  <MMClips>3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19</vt:i4>
      </vt:variant>
    </vt:vector>
  </HeadingPairs>
  <TitlesOfParts>
    <vt:vector size="25" baseType="lpstr">
      <vt:lpstr>ＭＳ Ｐ明朝</vt:lpstr>
      <vt:lpstr>游ゴシック</vt:lpstr>
      <vt:lpstr>Arial</vt:lpstr>
      <vt:lpstr>Calibri</vt:lpstr>
      <vt:lpstr>Office テーマ</vt:lpstr>
      <vt:lpstr>3_Office テーマ</vt:lpstr>
      <vt:lpstr>aa-15. Microsoft Copilot を用いた 生成AI演習 </vt:lpstr>
      <vt:lpstr>「人工知能」第15回の内容</vt:lpstr>
      <vt:lpstr>身近になった対話型 AI</vt:lpstr>
      <vt:lpstr>対話型 AI の対話の仕組み</vt:lpstr>
      <vt:lpstr>対話型AIの仕組み</vt:lpstr>
      <vt:lpstr>PowerPoint プレゼンテーション</vt:lpstr>
      <vt:lpstr>PowerPoint プレゼンテーション</vt:lpstr>
      <vt:lpstr>PowerPoint プレゼンテーション</vt:lpstr>
      <vt:lpstr>「生成AI」と「対話型AI」の軸の違い</vt:lpstr>
      <vt:lpstr>PowerPoint プレゼンテーション</vt:lpstr>
      <vt:lpstr>同じ入力に対して同じ出力になるとは限らない</vt:lpstr>
      <vt:lpstr>生成AIは「もっともらしい一つ」を作るだけ</vt:lpstr>
      <vt:lpstr>未指定の部分は AI が決めている</vt:lpstr>
      <vt:lpstr>演習</vt:lpstr>
      <vt:lpstr>演習1. 生成AIの応用分野・聞き方による違い</vt:lpstr>
      <vt:lpstr>演習2. 画像生成・指示の具体化と画質改善</vt:lpstr>
      <vt:lpstr>演習3. 条件を足しながら解決案を絞り込む</vt:lpstr>
      <vt:lpstr>最終メッセージ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aa-11. パス、木、発見的探索（人工知能）</dc:title>
  <dc:creator>kunihiko</dc:creator>
  <cp:lastModifiedBy>金子　邦彦</cp:lastModifiedBy>
  <cp:revision>99</cp:revision>
  <dcterms:created xsi:type="dcterms:W3CDTF">2020-05-15T07:36:05Z</dcterms:created>
  <dcterms:modified xsi:type="dcterms:W3CDTF">2026-07-29T01:41:15Z</dcterms:modified>
</cp:coreProperties>
</file>