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8" r:id="rId4"/>
  </p:sldMasterIdLst>
  <p:notesMasterIdLst>
    <p:notesMasterId r:id="rId64"/>
  </p:notesMasterIdLst>
  <p:sldIdLst>
    <p:sldId id="544" r:id="rId5"/>
    <p:sldId id="2034" r:id="rId6"/>
    <p:sldId id="1886" r:id="rId7"/>
    <p:sldId id="916" r:id="rId8"/>
    <p:sldId id="2018" r:id="rId9"/>
    <p:sldId id="2019" r:id="rId10"/>
    <p:sldId id="2020" r:id="rId11"/>
    <p:sldId id="939" r:id="rId12"/>
    <p:sldId id="434" r:id="rId13"/>
    <p:sldId id="435" r:id="rId14"/>
    <p:sldId id="436" r:id="rId15"/>
    <p:sldId id="437" r:id="rId16"/>
    <p:sldId id="940" r:id="rId17"/>
    <p:sldId id="1294" r:id="rId18"/>
    <p:sldId id="1293" r:id="rId19"/>
    <p:sldId id="1299" r:id="rId20"/>
    <p:sldId id="2021" r:id="rId21"/>
    <p:sldId id="2022" r:id="rId22"/>
    <p:sldId id="1318" r:id="rId23"/>
    <p:sldId id="1309" r:id="rId24"/>
    <p:sldId id="942" r:id="rId25"/>
    <p:sldId id="443" r:id="rId26"/>
    <p:sldId id="545" r:id="rId27"/>
    <p:sldId id="2023" r:id="rId28"/>
    <p:sldId id="453" r:id="rId29"/>
    <p:sldId id="456" r:id="rId30"/>
    <p:sldId id="455" r:id="rId31"/>
    <p:sldId id="2024" r:id="rId32"/>
    <p:sldId id="458" r:id="rId33"/>
    <p:sldId id="459" r:id="rId34"/>
    <p:sldId id="1311" r:id="rId35"/>
    <p:sldId id="2025" r:id="rId36"/>
    <p:sldId id="950" r:id="rId37"/>
    <p:sldId id="951" r:id="rId38"/>
    <p:sldId id="957" r:id="rId39"/>
    <p:sldId id="2033" r:id="rId40"/>
    <p:sldId id="1352" r:id="rId41"/>
    <p:sldId id="915" r:id="rId42"/>
    <p:sldId id="2026" r:id="rId43"/>
    <p:sldId id="948" r:id="rId44"/>
    <p:sldId id="949" r:id="rId45"/>
    <p:sldId id="1312" r:id="rId46"/>
    <p:sldId id="1313" r:id="rId47"/>
    <p:sldId id="958" r:id="rId48"/>
    <p:sldId id="959" r:id="rId49"/>
    <p:sldId id="1314" r:id="rId50"/>
    <p:sldId id="1072" r:id="rId51"/>
    <p:sldId id="960" r:id="rId52"/>
    <p:sldId id="2028" r:id="rId53"/>
    <p:sldId id="1894" r:id="rId54"/>
    <p:sldId id="1895" r:id="rId55"/>
    <p:sldId id="1700" r:id="rId56"/>
    <p:sldId id="2031" r:id="rId57"/>
    <p:sldId id="1922" r:id="rId58"/>
    <p:sldId id="2032" r:id="rId59"/>
    <p:sldId id="2029" r:id="rId60"/>
    <p:sldId id="1409" r:id="rId61"/>
    <p:sldId id="2030" r:id="rId62"/>
    <p:sldId id="567" r:id="rId6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4" d="100"/>
          <a:sy n="54" d="100"/>
        </p:scale>
        <p:origin x="712" y="-1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2026/5/14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209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8</a:t>
            </a:fld>
            <a:endParaRPr kumimoji="1" lang="ja-JP" altLang="en-US"/>
          </a:p>
        </p:txBody>
      </p:sp>
    </p:spTree>
    <p:extLst>
      <p:ext uri="{BB962C8B-B14F-4D97-AF65-F5344CB8AC3E}">
        <p14:creationId xmlns:p14="http://schemas.microsoft.com/office/powerpoint/2010/main" val="15297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19</a:t>
            </a:fld>
            <a:endParaRPr kumimoji="1" lang="ja-JP" altLang="en-US"/>
          </a:p>
        </p:txBody>
      </p:sp>
    </p:spTree>
    <p:extLst>
      <p:ext uri="{BB962C8B-B14F-4D97-AF65-F5344CB8AC3E}">
        <p14:creationId xmlns:p14="http://schemas.microsoft.com/office/powerpoint/2010/main" val="38034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DC44-3BEF-75D6-F8CC-32091CAE8E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CFF975-DB81-BF9E-3B84-918F6C7FAC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351C3A-17C1-FF2C-6584-3150196202E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BE89A7-17A7-2335-C89A-5C8BBFA74CA3}"/>
              </a:ext>
            </a:extLst>
          </p:cNvPr>
          <p:cNvSpPr>
            <a:spLocks noGrp="1"/>
          </p:cNvSpPr>
          <p:nvPr>
            <p:ph type="sldNum" sz="quarter" idx="10"/>
          </p:nvPr>
        </p:nvSpPr>
        <p:spPr/>
        <p:txBody>
          <a:bodyPr/>
          <a:lstStyle/>
          <a:p>
            <a:fld id="{E9C5B174-42CB-4E29-BEDB-5B349DA0C657}" type="slidenum">
              <a:rPr kumimoji="1" lang="ja-JP" altLang="en-US" smtClean="0"/>
              <a:t>24</a:t>
            </a:fld>
            <a:endParaRPr kumimoji="1" lang="ja-JP" altLang="en-US"/>
          </a:p>
        </p:txBody>
      </p:sp>
    </p:spTree>
    <p:extLst>
      <p:ext uri="{BB962C8B-B14F-4D97-AF65-F5344CB8AC3E}">
        <p14:creationId xmlns:p14="http://schemas.microsoft.com/office/powerpoint/2010/main" val="3181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38</a:t>
            </a:fld>
            <a:endParaRPr kumimoji="1" lang="ja-JP" altLang="en-US"/>
          </a:p>
        </p:txBody>
      </p:sp>
    </p:spTree>
    <p:extLst>
      <p:ext uri="{BB962C8B-B14F-4D97-AF65-F5344CB8AC3E}">
        <p14:creationId xmlns:p14="http://schemas.microsoft.com/office/powerpoint/2010/main" val="346820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48</a:t>
            </a:fld>
            <a:endParaRPr kumimoji="1" lang="ja-JP" altLang="en-US"/>
          </a:p>
        </p:txBody>
      </p:sp>
    </p:spTree>
    <p:extLst>
      <p:ext uri="{BB962C8B-B14F-4D97-AF65-F5344CB8AC3E}">
        <p14:creationId xmlns:p14="http://schemas.microsoft.com/office/powerpoint/2010/main" val="41062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458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5188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2026/5/14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9736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B22DAFF7-F530-40AE-BC8F-C532FAB7D2ED}"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190282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8491194-32BE-4D41-984D-1E3A64CBE567}"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515041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B6A0F4AB-D094-46A2-9F26-704CB46BBAFF}"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5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3FDFE-9CF1-48C3-8612-C9CA97DC892C}" type="datetime1">
              <a:rPr kumimoji="1" lang="ja-JP" altLang="en-US" smtClean="0"/>
              <a:t>2026/5/14</a:t>
            </a:fld>
            <a:endParaRPr kumimoji="1" lang="ja-JP" altLang="en-US"/>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341153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2026/5/14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EC3700-ECA0-4650-B098-EE1D8F15E2A2}"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038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48752C4-D277-43DC-89CC-17031ECCBBEF}"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8444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3C27BBF-D7BE-47DD-9C7C-7D8AE2361E55}"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52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A9B4-57BA-44AF-99F0-303BDE19016E}" type="datetime1">
              <a:rPr kumimoji="1" lang="ja-JP" altLang="en-US" smtClean="0"/>
              <a:t>2026/5/14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1194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2026/5/14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37100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2026/5/14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2B99B-EB01-47C4-BFBC-FDB367D3D5E6}" type="datetime1">
              <a:rPr kumimoji="1" lang="ja-JP" altLang="en-US" smtClean="0"/>
              <a:t>2026/5/14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8311853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2026/5/14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20237222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66B26-69E9-49ED-811B-62D94343878C}" type="datetime1">
              <a:rPr kumimoji="1" lang="ja-JP" altLang="en-US" smtClean="0"/>
              <a:t>2026/5/14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6290882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ortal.office.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ortal.office.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4815" y="1122363"/>
            <a:ext cx="8223463" cy="1655762"/>
          </a:xfrm>
        </p:spPr>
        <p:txBody>
          <a:bodyPr>
            <a:noAutofit/>
          </a:bodyPr>
          <a:lstStyle/>
          <a:p>
            <a:r>
              <a:rPr lang="en-US" altLang="ja-JP" sz="4000" dirty="0"/>
              <a:t>aa-2. </a:t>
            </a:r>
            <a:r>
              <a:rPr lang="ja-JP" altLang="en-US" sz="4000" dirty="0"/>
              <a:t>データサイエンス・</a:t>
            </a:r>
            <a:r>
              <a:rPr lang="en-US" altLang="ja-JP" sz="4000" dirty="0"/>
              <a:t>AI </a:t>
            </a:r>
            <a:r>
              <a:rPr lang="ja-JP" altLang="en-US" sz="4000" dirty="0"/>
              <a:t>の事例、技術</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（人工知能）</a:t>
            </a:r>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415" y="339635"/>
            <a:ext cx="7886700" cy="503396"/>
          </a:xfrm>
        </p:spPr>
        <p:txBody>
          <a:bodyPr>
            <a:normAutofit fontScale="90000"/>
          </a:bodyPr>
          <a:lstStyle/>
          <a:p>
            <a:r>
              <a:rPr kumimoji="1" lang="en-US" altLang="ja-JP" dirty="0"/>
              <a:t>Excel</a:t>
            </a:r>
            <a:r>
              <a:rPr kumimoji="1" lang="ja-JP" altLang="en-US" dirty="0"/>
              <a:t>の便利機能①　自動計算</a:t>
            </a:r>
          </a:p>
        </p:txBody>
      </p:sp>
      <p:pic>
        <p:nvPicPr>
          <p:cNvPr id="3" name="図 2"/>
          <p:cNvPicPr>
            <a:picLocks noChangeAspect="1"/>
          </p:cNvPicPr>
          <p:nvPr/>
        </p:nvPicPr>
        <p:blipFill>
          <a:blip r:embed="rId2"/>
          <a:stretch>
            <a:fillRect/>
          </a:stretch>
        </p:blipFill>
        <p:spPr>
          <a:xfrm>
            <a:off x="1470423" y="1840134"/>
            <a:ext cx="5198845" cy="1551894"/>
          </a:xfrm>
          <a:prstGeom prst="rect">
            <a:avLst/>
          </a:prstGeom>
        </p:spPr>
      </p:pic>
      <p:sp>
        <p:nvSpPr>
          <p:cNvPr id="4" name="テキスト ボックス 3"/>
          <p:cNvSpPr txBox="1"/>
          <p:nvPr/>
        </p:nvSpPr>
        <p:spPr>
          <a:xfrm>
            <a:off x="3573961" y="3531760"/>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pic>
        <p:nvPicPr>
          <p:cNvPr id="5" name="図 4"/>
          <p:cNvPicPr>
            <a:picLocks noChangeAspect="1"/>
          </p:cNvPicPr>
          <p:nvPr/>
        </p:nvPicPr>
        <p:blipFill>
          <a:blip r:embed="rId3"/>
          <a:stretch>
            <a:fillRect/>
          </a:stretch>
        </p:blipFill>
        <p:spPr>
          <a:xfrm>
            <a:off x="1470423" y="4068987"/>
            <a:ext cx="5198845" cy="1551894"/>
          </a:xfrm>
          <a:prstGeom prst="rect">
            <a:avLst/>
          </a:prstGeom>
        </p:spPr>
      </p:pic>
      <p:sp>
        <p:nvSpPr>
          <p:cNvPr id="6" name="テキスト ボックス 5"/>
          <p:cNvSpPr txBox="1"/>
          <p:nvPr/>
        </p:nvSpPr>
        <p:spPr>
          <a:xfrm>
            <a:off x="3648748" y="5654501"/>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sp>
        <p:nvSpPr>
          <p:cNvPr id="7" name="正方形/長方形 6"/>
          <p:cNvSpPr/>
          <p:nvPr/>
        </p:nvSpPr>
        <p:spPr>
          <a:xfrm>
            <a:off x="3015343"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a:off x="5432650"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5432650" y="5195063"/>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吹き出し 9"/>
          <p:cNvSpPr/>
          <p:nvPr/>
        </p:nvSpPr>
        <p:spPr>
          <a:xfrm>
            <a:off x="7115175" y="4360796"/>
            <a:ext cx="1757363" cy="945080"/>
          </a:xfrm>
          <a:prstGeom prst="wedgeRoundRectCallout">
            <a:avLst>
              <a:gd name="adj1" fmla="val -67174"/>
              <a:gd name="adj2" fmla="val 277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10"/>
          <p:cNvSpPr/>
          <p:nvPr/>
        </p:nvSpPr>
        <p:spPr>
          <a:xfrm>
            <a:off x="308610" y="3596447"/>
            <a:ext cx="2478980" cy="609292"/>
          </a:xfrm>
          <a:prstGeom prst="wedgeRoundRectCallout">
            <a:avLst>
              <a:gd name="adj1" fmla="val 89818"/>
              <a:gd name="adj2" fmla="val 1395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370373" y="3704884"/>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単価を書き変えると</a:t>
            </a:r>
          </a:p>
        </p:txBody>
      </p:sp>
      <p:sp>
        <p:nvSpPr>
          <p:cNvPr id="13" name="テキスト ボックス 12"/>
          <p:cNvSpPr txBox="1"/>
          <p:nvPr/>
        </p:nvSpPr>
        <p:spPr>
          <a:xfrm>
            <a:off x="7144661" y="4475545"/>
            <a:ext cx="180049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合計が</a:t>
            </a:r>
            <a:r>
              <a:rPr kumimoji="1"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自動</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再計算される</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370373" y="150219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表の作成</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4057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409" y="531842"/>
            <a:ext cx="7886700" cy="503396"/>
          </a:xfrm>
        </p:spPr>
        <p:txBody>
          <a:bodyPr>
            <a:normAutofit fontScale="90000"/>
          </a:bodyPr>
          <a:lstStyle/>
          <a:p>
            <a:r>
              <a:rPr kumimoji="1" lang="en-US" altLang="ja-JP" dirty="0"/>
              <a:t>Excel</a:t>
            </a:r>
            <a:r>
              <a:rPr kumimoji="1" lang="ja-JP" altLang="en-US" dirty="0"/>
              <a:t>の便利機能②　グラフ作成</a:t>
            </a:r>
          </a:p>
        </p:txBody>
      </p:sp>
      <p:sp>
        <p:nvSpPr>
          <p:cNvPr id="14" name="テキスト ボックス 13"/>
          <p:cNvSpPr txBox="1"/>
          <p:nvPr/>
        </p:nvSpPr>
        <p:spPr>
          <a:xfrm>
            <a:off x="370374" y="1502199"/>
            <a:ext cx="9925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pic>
        <p:nvPicPr>
          <p:cNvPr id="15" name="図 14"/>
          <p:cNvPicPr>
            <a:picLocks noChangeAspect="1"/>
          </p:cNvPicPr>
          <p:nvPr/>
        </p:nvPicPr>
        <p:blipFill>
          <a:blip r:embed="rId2"/>
          <a:stretch>
            <a:fillRect/>
          </a:stretch>
        </p:blipFill>
        <p:spPr>
          <a:xfrm>
            <a:off x="1042988" y="1899483"/>
            <a:ext cx="7458075" cy="4007644"/>
          </a:xfrm>
          <a:prstGeom prst="rect">
            <a:avLst/>
          </a:prstGeom>
        </p:spPr>
      </p:pic>
    </p:spTree>
    <p:extLst>
      <p:ext uri="{BB962C8B-B14F-4D97-AF65-F5344CB8AC3E}">
        <p14:creationId xmlns:p14="http://schemas.microsoft.com/office/powerpoint/2010/main" val="333173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013" y="392200"/>
            <a:ext cx="7886700" cy="503396"/>
          </a:xfrm>
        </p:spPr>
        <p:txBody>
          <a:bodyPr>
            <a:normAutofit fontScale="90000"/>
          </a:bodyPr>
          <a:lstStyle/>
          <a:p>
            <a:r>
              <a:rPr kumimoji="1" lang="en-US" altLang="ja-JP" dirty="0"/>
              <a:t>Excel</a:t>
            </a:r>
            <a:r>
              <a:rPr kumimoji="1" lang="ja-JP" altLang="en-US" dirty="0"/>
              <a:t>の便利機能③　データ整理</a:t>
            </a:r>
          </a:p>
        </p:txBody>
      </p:sp>
      <p:sp>
        <p:nvSpPr>
          <p:cNvPr id="14" name="テキスト ボックス 13"/>
          <p:cNvSpPr txBox="1"/>
          <p:nvPr/>
        </p:nvSpPr>
        <p:spPr>
          <a:xfrm>
            <a:off x="613261" y="1497330"/>
            <a:ext cx="314701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条件に合致するデータの</a:t>
            </a:r>
            <a:endParaRPr kumimoji="0"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強調表示</a:t>
            </a:r>
          </a:p>
        </p:txBody>
      </p:sp>
      <p:pic>
        <p:nvPicPr>
          <p:cNvPr id="3" name="図 2"/>
          <p:cNvPicPr>
            <a:picLocks noChangeAspect="1"/>
          </p:cNvPicPr>
          <p:nvPr/>
        </p:nvPicPr>
        <p:blipFill>
          <a:blip r:embed="rId2"/>
          <a:stretch>
            <a:fillRect/>
          </a:stretch>
        </p:blipFill>
        <p:spPr>
          <a:xfrm>
            <a:off x="141773" y="2378868"/>
            <a:ext cx="4224621" cy="1921669"/>
          </a:xfrm>
          <a:prstGeom prst="rect">
            <a:avLst/>
          </a:prstGeom>
        </p:spPr>
      </p:pic>
      <p:pic>
        <p:nvPicPr>
          <p:cNvPr id="4" name="図 3"/>
          <p:cNvPicPr>
            <a:picLocks noChangeAspect="1"/>
          </p:cNvPicPr>
          <p:nvPr/>
        </p:nvPicPr>
        <p:blipFill>
          <a:blip r:embed="rId3"/>
          <a:stretch>
            <a:fillRect/>
          </a:stretch>
        </p:blipFill>
        <p:spPr>
          <a:xfrm>
            <a:off x="4897040" y="2378868"/>
            <a:ext cx="4224621" cy="1921669"/>
          </a:xfrm>
          <a:prstGeom prst="rect">
            <a:avLst/>
          </a:prstGeom>
        </p:spPr>
      </p:pic>
      <p:sp>
        <p:nvSpPr>
          <p:cNvPr id="7" name="テキスト ボックス 6"/>
          <p:cNvSpPr txBox="1"/>
          <p:nvPr/>
        </p:nvSpPr>
        <p:spPr>
          <a:xfrm>
            <a:off x="6414717" y="1658912"/>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並べ替え</a:t>
            </a:r>
          </a:p>
        </p:txBody>
      </p:sp>
    </p:spTree>
    <p:extLst>
      <p:ext uri="{BB962C8B-B14F-4D97-AF65-F5344CB8AC3E}">
        <p14:creationId xmlns:p14="http://schemas.microsoft.com/office/powerpoint/2010/main" val="393695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8256C-E74C-44EB-AAB3-EF71C2742953}"/>
              </a:ext>
            </a:extLst>
          </p:cNvPr>
          <p:cNvSpPr>
            <a:spLocks noGrp="1"/>
          </p:cNvSpPr>
          <p:nvPr>
            <p:ph type="title"/>
          </p:nvPr>
        </p:nvSpPr>
        <p:spPr/>
        <p:txBody>
          <a:bodyPr>
            <a:normAutofit fontScale="90000"/>
          </a:bodyPr>
          <a:lstStyle/>
          <a:p>
            <a:r>
              <a:rPr lang="ja-JP" altLang="en-US" dirty="0"/>
              <a:t>パソコンの基本機能</a:t>
            </a:r>
            <a:endParaRPr kumimoji="1" lang="ja-JP" altLang="en-US" dirty="0"/>
          </a:p>
        </p:txBody>
      </p:sp>
      <p:sp>
        <p:nvSpPr>
          <p:cNvPr id="3" name="コンテンツ プレースホルダー 2">
            <a:extLst>
              <a:ext uri="{FF2B5EF4-FFF2-40B4-BE49-F238E27FC236}">
                <a16:creationId xmlns:a16="http://schemas.microsoft.com/office/drawing/2014/main" id="{79328931-DA66-4511-BEAD-B9F79AD7136A}"/>
              </a:ext>
            </a:extLst>
          </p:cNvPr>
          <p:cNvSpPr>
            <a:spLocks noGrp="1"/>
          </p:cNvSpPr>
          <p:nvPr>
            <p:ph idx="1"/>
          </p:nvPr>
        </p:nvSpPr>
        <p:spPr/>
        <p:txBody>
          <a:bodyPr/>
          <a:lstStyle/>
          <a:p>
            <a:pPr>
              <a:lnSpc>
                <a:spcPct val="110000"/>
              </a:lnSpc>
            </a:pPr>
            <a:r>
              <a:rPr lang="ja-JP" altLang="en-US" sz="2400" b="1" dirty="0"/>
              <a:t>文書作成</a:t>
            </a:r>
            <a:endParaRPr lang="en-US" altLang="ja-JP" sz="2400" b="1" dirty="0"/>
          </a:p>
          <a:p>
            <a:pPr marL="0" indent="0">
              <a:lnSpc>
                <a:spcPct val="110000"/>
              </a:lnSpc>
              <a:buNone/>
            </a:pPr>
            <a:r>
              <a:rPr lang="en-US" altLang="ja-JP" sz="2400" dirty="0"/>
              <a:t>	</a:t>
            </a:r>
            <a:r>
              <a:rPr lang="ja-JP" altLang="en-US" sz="2400" dirty="0"/>
              <a:t>文書の編集、清書．目次や表の作成</a:t>
            </a:r>
            <a:endParaRPr lang="en-US" altLang="ja-JP" sz="2400" dirty="0"/>
          </a:p>
          <a:p>
            <a:pPr>
              <a:lnSpc>
                <a:spcPct val="110000"/>
              </a:lnSpc>
            </a:pPr>
            <a:r>
              <a:rPr lang="ja-JP" altLang="en-US" sz="2400" b="1" dirty="0"/>
              <a:t>表計算</a:t>
            </a:r>
            <a:endParaRPr lang="en-US" altLang="ja-JP" sz="2400" b="1" dirty="0"/>
          </a:p>
          <a:p>
            <a:pPr marL="0" indent="0">
              <a:lnSpc>
                <a:spcPct val="110000"/>
              </a:lnSpc>
              <a:buNone/>
            </a:pPr>
            <a:r>
              <a:rPr lang="en-US" altLang="ja-JP" sz="2400" dirty="0"/>
              <a:t>	</a:t>
            </a:r>
            <a:r>
              <a:rPr lang="ja-JP" altLang="en-US" sz="2400" dirty="0"/>
              <a:t>データの管理、計算、グラフ作成</a:t>
            </a:r>
            <a:endParaRPr lang="en-US" altLang="ja-JP" sz="2400" dirty="0"/>
          </a:p>
          <a:p>
            <a:pPr>
              <a:lnSpc>
                <a:spcPct val="110000"/>
              </a:lnSpc>
            </a:pPr>
            <a:r>
              <a:rPr lang="ja-JP" altLang="en-US" sz="2400" b="1" dirty="0"/>
              <a:t>プレゼン</a:t>
            </a:r>
            <a:endParaRPr lang="en-US" altLang="ja-JP" sz="2400" b="1" dirty="0"/>
          </a:p>
          <a:p>
            <a:pPr marL="0" indent="0">
              <a:lnSpc>
                <a:spcPct val="110000"/>
              </a:lnSpc>
              <a:buNone/>
            </a:pPr>
            <a:r>
              <a:rPr lang="en-US" altLang="ja-JP" sz="2400" dirty="0"/>
              <a:t>	</a:t>
            </a:r>
            <a:r>
              <a:rPr lang="ja-JP" altLang="en-US" sz="2400" dirty="0"/>
              <a:t>ビジュアル資料作成</a:t>
            </a:r>
            <a:endParaRPr lang="en-US" altLang="ja-JP" sz="2400" dirty="0"/>
          </a:p>
          <a:p>
            <a:pPr>
              <a:lnSpc>
                <a:spcPct val="110000"/>
              </a:lnSpc>
            </a:pPr>
            <a:r>
              <a:rPr lang="ja-JP" altLang="en-US" sz="2400" b="1" dirty="0"/>
              <a:t>インターネット</a:t>
            </a:r>
            <a:endParaRPr lang="en-US" altLang="ja-JP" sz="2400" b="1" dirty="0"/>
          </a:p>
          <a:p>
            <a:pPr marL="0" indent="0">
              <a:lnSpc>
                <a:spcPct val="110000"/>
              </a:lnSpc>
              <a:buNone/>
            </a:pPr>
            <a:r>
              <a:rPr lang="en-US" altLang="ja-JP" sz="2400" dirty="0"/>
              <a:t>	</a:t>
            </a:r>
            <a:r>
              <a:rPr lang="ja-JP" altLang="en-US" sz="2400" dirty="0"/>
              <a:t>情報収集、コミュニケーション</a:t>
            </a:r>
          </a:p>
          <a:p>
            <a:endParaRPr kumimoji="1" lang="ja-JP" altLang="en-US" dirty="0"/>
          </a:p>
        </p:txBody>
      </p:sp>
      <p:sp>
        <p:nvSpPr>
          <p:cNvPr id="4" name="スライド番号プレースホルダー 3">
            <a:extLst>
              <a:ext uri="{FF2B5EF4-FFF2-40B4-BE49-F238E27FC236}">
                <a16:creationId xmlns:a16="http://schemas.microsoft.com/office/drawing/2014/main" id="{3982E3C7-FAA3-474F-8D0B-7CF979ACAE2D}"/>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5" name="コンテンツ プレースホルダー 2">
            <a:extLst>
              <a:ext uri="{FF2B5EF4-FFF2-40B4-BE49-F238E27FC236}">
                <a16:creationId xmlns:a16="http://schemas.microsoft.com/office/drawing/2014/main" id="{C0A21124-FB19-4FFD-B0D8-1B27AF949C3A}"/>
              </a:ext>
            </a:extLst>
          </p:cNvPr>
          <p:cNvSpPr txBox="1">
            <a:spLocks/>
          </p:cNvSpPr>
          <p:nvPr/>
        </p:nvSpPr>
        <p:spPr>
          <a:xfrm>
            <a:off x="697258" y="5492727"/>
            <a:ext cx="6815759" cy="10461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データはすべて</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1050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3BCEE-EA77-4C9B-AE23-56E300AD70D1}"/>
              </a:ext>
            </a:extLst>
          </p:cNvPr>
          <p:cNvSpPr>
            <a:spLocks noGrp="1"/>
          </p:cNvSpPr>
          <p:nvPr>
            <p:ph type="title"/>
          </p:nvPr>
        </p:nvSpPr>
        <p:spPr/>
        <p:txBody>
          <a:bodyPr>
            <a:normAutofit fontScale="90000"/>
          </a:bodyPr>
          <a:lstStyle/>
          <a:p>
            <a:r>
              <a:rPr kumimoji="1" lang="en-US" altLang="ja-JP" dirty="0"/>
              <a:t>Microsoft 365 </a:t>
            </a:r>
            <a:r>
              <a:rPr kumimoji="1" lang="ja-JP" altLang="en-US" dirty="0"/>
              <a:t>の主な機能</a:t>
            </a:r>
          </a:p>
        </p:txBody>
      </p:sp>
      <p:sp>
        <p:nvSpPr>
          <p:cNvPr id="4" name="スライド番号プレースホルダー 3">
            <a:extLst>
              <a:ext uri="{FF2B5EF4-FFF2-40B4-BE49-F238E27FC236}">
                <a16:creationId xmlns:a16="http://schemas.microsoft.com/office/drawing/2014/main" id="{49FB86DA-C92D-49A2-B448-7744ACF753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413D590F-C2F6-459B-9932-DBDF6BC8923B}"/>
              </a:ext>
            </a:extLst>
          </p:cNvPr>
          <p:cNvSpPr txBox="1">
            <a:spLocks noChangeAspect="1"/>
          </p:cNvSpPr>
          <p:nvPr/>
        </p:nvSpPr>
        <p:spPr>
          <a:xfrm>
            <a:off x="-392992" y="2651285"/>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ワード</a:t>
            </a:r>
            <a:r>
              <a:rPr kumimoji="0" lang="en-US" sz="2400" b="0" i="0" u="none" strike="noStrike" kern="1200" cap="none" spc="0" normalizeH="0" baseline="0" noProof="0">
                <a:ln>
                  <a:noFill/>
                </a:ln>
                <a:solidFill>
                  <a:srgbClr val="1F3864"/>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文書作成</a:t>
            </a: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6" name="図 5">
            <a:extLst>
              <a:ext uri="{FF2B5EF4-FFF2-40B4-BE49-F238E27FC236}">
                <a16:creationId xmlns:a16="http://schemas.microsoft.com/office/drawing/2014/main" id="{786CD180-7F7D-40FF-911C-3BEBD8983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42" y="945989"/>
            <a:ext cx="2707371" cy="1576562"/>
          </a:xfrm>
          <a:prstGeom prst="rect">
            <a:avLst/>
          </a:prstGeom>
          <a:ln>
            <a:solidFill>
              <a:schemeClr val="accent1"/>
            </a:solidFill>
          </a:ln>
        </p:spPr>
      </p:pic>
      <p:pic>
        <p:nvPicPr>
          <p:cNvPr id="7" name="図 6">
            <a:extLst>
              <a:ext uri="{FF2B5EF4-FFF2-40B4-BE49-F238E27FC236}">
                <a16:creationId xmlns:a16="http://schemas.microsoft.com/office/drawing/2014/main" id="{F94BBC00-3420-4BC5-8DAA-FD51AF02F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507" y="931384"/>
            <a:ext cx="2763793" cy="1608452"/>
          </a:xfrm>
          <a:prstGeom prst="rect">
            <a:avLst/>
          </a:prstGeom>
          <a:ln>
            <a:solidFill>
              <a:schemeClr val="accent1"/>
            </a:solidFill>
          </a:ln>
        </p:spPr>
      </p:pic>
      <p:sp>
        <p:nvSpPr>
          <p:cNvPr id="8" name="コンテンツ プレースホルダー 2">
            <a:extLst>
              <a:ext uri="{FF2B5EF4-FFF2-40B4-BE49-F238E27FC236}">
                <a16:creationId xmlns:a16="http://schemas.microsoft.com/office/drawing/2014/main" id="{CA8F2124-F1DD-46C8-A7EE-61129FAF94CC}"/>
              </a:ext>
            </a:extLst>
          </p:cNvPr>
          <p:cNvSpPr txBox="1">
            <a:spLocks noChangeAspect="1"/>
          </p:cNvSpPr>
          <p:nvPr/>
        </p:nvSpPr>
        <p:spPr>
          <a:xfrm>
            <a:off x="2700213" y="2686060"/>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エクセル</a:t>
            </a:r>
            <a:r>
              <a:rPr kumimoji="0" lang="en-US" sz="2400" b="0" i="0" u="none" strike="noStrike" kern="1200" cap="none" spc="0" normalizeH="0" baseline="0" noProof="0">
                <a:ln>
                  <a:noFill/>
                </a:ln>
                <a:solidFill>
                  <a:srgbClr val="385623"/>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表計算</a:t>
            </a:r>
            <a:r>
              <a:rPr kumimoji="0" 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図 8">
            <a:extLst>
              <a:ext uri="{FF2B5EF4-FFF2-40B4-BE49-F238E27FC236}">
                <a16:creationId xmlns:a16="http://schemas.microsoft.com/office/drawing/2014/main" id="{5F6E0537-8BEF-4F0E-A4A0-D8148E28B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519" y="945989"/>
            <a:ext cx="2720952" cy="1583622"/>
          </a:xfrm>
          <a:prstGeom prst="rect">
            <a:avLst/>
          </a:prstGeom>
          <a:ln>
            <a:solidFill>
              <a:schemeClr val="accent1"/>
            </a:solidFill>
          </a:ln>
        </p:spPr>
      </p:pic>
      <p:sp>
        <p:nvSpPr>
          <p:cNvPr id="10" name="コンテンツ プレースホルダー 2">
            <a:extLst>
              <a:ext uri="{FF2B5EF4-FFF2-40B4-BE49-F238E27FC236}">
                <a16:creationId xmlns:a16="http://schemas.microsoft.com/office/drawing/2014/main" id="{ECAE9241-F5EC-4960-8A5E-FF3717B9F166}"/>
              </a:ext>
            </a:extLst>
          </p:cNvPr>
          <p:cNvSpPr txBox="1">
            <a:spLocks noChangeAspect="1"/>
          </p:cNvSpPr>
          <p:nvPr/>
        </p:nvSpPr>
        <p:spPr>
          <a:xfrm>
            <a:off x="5712658" y="2663679"/>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パワーポイント</a:t>
            </a:r>
            <a:endParaRPr kumimoji="0" lang="en-US" altLang="ja-JP"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プレゼン</a:t>
            </a: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1" name="図 10">
            <a:extLst>
              <a:ext uri="{FF2B5EF4-FFF2-40B4-BE49-F238E27FC236}">
                <a16:creationId xmlns:a16="http://schemas.microsoft.com/office/drawing/2014/main" id="{C6579548-0972-4771-9D1E-055C1ABBC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47" y="3410198"/>
            <a:ext cx="2618220" cy="1524010"/>
          </a:xfrm>
          <a:prstGeom prst="rect">
            <a:avLst/>
          </a:prstGeom>
          <a:ln>
            <a:solidFill>
              <a:schemeClr val="accent1"/>
            </a:solidFill>
          </a:ln>
        </p:spPr>
      </p:pic>
      <p:sp>
        <p:nvSpPr>
          <p:cNvPr id="12" name="コンテンツ プレースホルダー 2">
            <a:extLst>
              <a:ext uri="{FF2B5EF4-FFF2-40B4-BE49-F238E27FC236}">
                <a16:creationId xmlns:a16="http://schemas.microsoft.com/office/drawing/2014/main" id="{A9B1E59A-560D-43ED-B018-58B34EC99B6B}"/>
              </a:ext>
            </a:extLst>
          </p:cNvPr>
          <p:cNvSpPr txBox="1">
            <a:spLocks noChangeAspect="1"/>
          </p:cNvSpPr>
          <p:nvPr/>
        </p:nvSpPr>
        <p:spPr>
          <a:xfrm>
            <a:off x="-143829" y="5068237"/>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ワンノート</a:t>
            </a:r>
            <a:r>
              <a:rPr kumimoji="0" lang="en-US" sz="2400" b="0" i="0" u="none" strike="noStrike" kern="1200" cap="none" spc="0" normalizeH="0" baseline="0" noProof="0">
                <a:ln>
                  <a:noFill/>
                </a:ln>
                <a:solidFill>
                  <a:srgbClr val="7030A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電子ノート</a:t>
            </a:r>
            <a:r>
              <a:rPr kumimoji="0" 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428AB69F-68B9-4F85-9841-8D934F8A6C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297" y="3424966"/>
            <a:ext cx="2370474" cy="1566240"/>
          </a:xfrm>
          <a:prstGeom prst="rect">
            <a:avLst/>
          </a:prstGeom>
          <a:ln>
            <a:solidFill>
              <a:schemeClr val="accent1"/>
            </a:solidFill>
          </a:ln>
        </p:spPr>
      </p:pic>
      <p:sp>
        <p:nvSpPr>
          <p:cNvPr id="14" name="コンテンツ プレースホルダー 2">
            <a:extLst>
              <a:ext uri="{FF2B5EF4-FFF2-40B4-BE49-F238E27FC236}">
                <a16:creationId xmlns:a16="http://schemas.microsoft.com/office/drawing/2014/main" id="{CA74981A-639D-4C1A-9C07-12BD303F888E}"/>
              </a:ext>
            </a:extLst>
          </p:cNvPr>
          <p:cNvSpPr txBox="1">
            <a:spLocks noChangeAspect="1"/>
          </p:cNvSpPr>
          <p:nvPr/>
        </p:nvSpPr>
        <p:spPr>
          <a:xfrm>
            <a:off x="3312799" y="5090618"/>
            <a:ext cx="4600972"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アウトルック</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電子メール</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9471D11B-48F9-A204-C5B6-CA23342A365A}"/>
              </a:ext>
            </a:extLst>
          </p:cNvPr>
          <p:cNvSpPr>
            <a:spLocks noGrp="1"/>
          </p:cNvSpPr>
          <p:nvPr>
            <p:ph idx="1"/>
          </p:nvPr>
        </p:nvSpPr>
        <p:spPr>
          <a:xfrm>
            <a:off x="418847" y="5736008"/>
            <a:ext cx="8461208" cy="1030552"/>
          </a:xfrm>
        </p:spPr>
        <p:txBody>
          <a:bodyPr>
            <a:normAutofit/>
          </a:bodyPr>
          <a:lstStyle/>
          <a:p>
            <a:pPr marL="0" indent="0">
              <a:buNone/>
            </a:pPr>
            <a:r>
              <a:rPr lang="ja-JP" altLang="ja-JP" dirty="0"/>
              <a:t>パソコンで</a:t>
            </a:r>
            <a:r>
              <a:rPr lang="ja-JP" altLang="ja-JP" b="1" dirty="0"/>
              <a:t>レポートを作成</a:t>
            </a:r>
            <a:r>
              <a:rPr lang="ja-JP" altLang="ja-JP" dirty="0"/>
              <a:t>したり，</a:t>
            </a:r>
            <a:r>
              <a:rPr lang="ja-JP" altLang="ja-JP" b="1" dirty="0"/>
              <a:t>発表</a:t>
            </a:r>
            <a:r>
              <a:rPr lang="ja-JP" altLang="ja-JP" dirty="0"/>
              <a:t>したり，</a:t>
            </a:r>
            <a:r>
              <a:rPr lang="ja-JP" altLang="ja-JP" b="1" dirty="0"/>
              <a:t>データをまとめ</a:t>
            </a:r>
            <a:r>
              <a:rPr lang="ja-JP" altLang="ja-JP" dirty="0"/>
              <a:t>たりで</a:t>
            </a:r>
            <a:r>
              <a:rPr lang="ja-JP" altLang="en-US" dirty="0"/>
              <a:t>便利</a:t>
            </a:r>
            <a:endParaRPr kumimoji="1" lang="ja-JP" altLang="en-US" dirty="0"/>
          </a:p>
        </p:txBody>
      </p:sp>
    </p:spTree>
    <p:extLst>
      <p:ext uri="{BB962C8B-B14F-4D97-AF65-F5344CB8AC3E}">
        <p14:creationId xmlns:p14="http://schemas.microsoft.com/office/powerpoint/2010/main" val="31969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FAC21-AF5E-4A1C-B233-6117D6CC9800}"/>
              </a:ext>
            </a:extLst>
          </p:cNvPr>
          <p:cNvSpPr>
            <a:spLocks noGrp="1"/>
          </p:cNvSpPr>
          <p:nvPr>
            <p:ph type="title"/>
          </p:nvPr>
        </p:nvSpPr>
        <p:spPr/>
        <p:txBody>
          <a:bodyPr>
            <a:normAutofit fontScale="90000"/>
          </a:bodyPr>
          <a:lstStyle/>
          <a:p>
            <a:r>
              <a:rPr kumimoji="1" lang="en-US" altLang="ja-JP" dirty="0"/>
              <a:t>Microsoft 365 </a:t>
            </a:r>
            <a:r>
              <a:rPr kumimoji="1" lang="ja-JP" altLang="en-US" dirty="0"/>
              <a:t>の種類</a:t>
            </a:r>
          </a:p>
        </p:txBody>
      </p:sp>
      <p:sp>
        <p:nvSpPr>
          <p:cNvPr id="3" name="コンテンツ プレースホルダー 2">
            <a:extLst>
              <a:ext uri="{FF2B5EF4-FFF2-40B4-BE49-F238E27FC236}">
                <a16:creationId xmlns:a16="http://schemas.microsoft.com/office/drawing/2014/main" id="{B4337555-1E8E-444B-B688-644A8DCEFE20}"/>
              </a:ext>
            </a:extLst>
          </p:cNvPr>
          <p:cNvSpPr>
            <a:spLocks noGrp="1"/>
          </p:cNvSpPr>
          <p:nvPr>
            <p:ph idx="1"/>
          </p:nvPr>
        </p:nvSpPr>
        <p:spPr>
          <a:xfrm>
            <a:off x="509638" y="848699"/>
            <a:ext cx="7756197" cy="881508"/>
          </a:xfrm>
        </p:spPr>
        <p:txBody>
          <a:bodyPr>
            <a:noAutofit/>
          </a:bodyPr>
          <a:lstStyle/>
          <a:p>
            <a:pPr marL="0" indent="0">
              <a:buNone/>
            </a:pPr>
            <a:r>
              <a:rPr lang="ja-JP" altLang="en-US" sz="2400" b="1" dirty="0"/>
              <a:t>２種類</a:t>
            </a:r>
            <a:r>
              <a:rPr lang="ja-JP" altLang="en-US" sz="2400" dirty="0"/>
              <a:t>ある．この授業では，</a:t>
            </a:r>
            <a:r>
              <a:rPr lang="ja-JP" altLang="en-US" sz="2400" b="1" dirty="0"/>
              <a:t>どちらを使用しても問題ない</a:t>
            </a:r>
            <a:endParaRPr kumimoji="1" lang="ja-JP" altLang="en-US" sz="2400" b="1" dirty="0"/>
          </a:p>
        </p:txBody>
      </p:sp>
      <p:sp>
        <p:nvSpPr>
          <p:cNvPr id="4" name="スライド番号プレースホルダー 3">
            <a:extLst>
              <a:ext uri="{FF2B5EF4-FFF2-40B4-BE49-F238E27FC236}">
                <a16:creationId xmlns:a16="http://schemas.microsoft.com/office/drawing/2014/main" id="{3D491342-97C7-45F8-86E9-94A9AEC515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D34BFAB4-C3BD-444E-A606-1E4CC84CF36A}"/>
              </a:ext>
            </a:extLst>
          </p:cNvPr>
          <p:cNvSpPr txBox="1">
            <a:spLocks/>
          </p:cNvSpPr>
          <p:nvPr/>
        </p:nvSpPr>
        <p:spPr>
          <a:xfrm>
            <a:off x="509639" y="1934013"/>
            <a:ext cx="7756197" cy="46525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Microsoft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オンライン版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WEB</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ブラウザ</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で使う．</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Microsoft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アプリ版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前もってインストールが必要</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288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p:txBody>
          <a:bodyPr>
            <a:normAutofit fontScale="90000"/>
          </a:bodyPr>
          <a:lstStyle/>
          <a:p>
            <a:r>
              <a:rPr lang="en-US" altLang="ja-JP" dirty="0"/>
              <a:t>Microsoft 365 </a:t>
            </a:r>
            <a:r>
              <a:rPr lang="ja-JP" altLang="en-US" dirty="0"/>
              <a:t>オンライン版</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846253"/>
            <a:ext cx="8461208" cy="5333166"/>
          </a:xfrm>
        </p:spPr>
        <p:txBody>
          <a:bodyPr>
            <a:normAutofit/>
          </a:bodyPr>
          <a:lstStyle/>
          <a:p>
            <a:pPr marL="0" indent="0">
              <a:buNone/>
            </a:pPr>
            <a:r>
              <a:rPr lang="en-US" altLang="ja-JP" sz="2400" b="1" dirty="0"/>
              <a:t>WEB</a:t>
            </a:r>
            <a:r>
              <a:rPr lang="ja-JP" altLang="en-US" sz="2400" b="1" dirty="0"/>
              <a:t>ブラウザで使用．</a:t>
            </a:r>
            <a:r>
              <a:rPr lang="en-US" altLang="ja-JP" sz="2400" b="1" dirty="0">
                <a:hlinkClick r:id="rId2"/>
              </a:rPr>
              <a:t>https://portal.office.com</a:t>
            </a:r>
            <a:r>
              <a:rPr lang="ja-JP" altLang="en-US" sz="2400" b="1" dirty="0"/>
              <a:t> に各自サインイン． </a:t>
            </a:r>
            <a:endParaRPr lang="en-US" altLang="ja-JP" sz="2400" b="1" dirty="0"/>
          </a:p>
          <a:p>
            <a:pPr marL="0" indent="0">
              <a:buNone/>
            </a:pPr>
            <a:r>
              <a:rPr lang="en-US" altLang="ja-JP" sz="2400" dirty="0"/>
              <a:t>【</a:t>
            </a:r>
            <a:r>
              <a:rPr lang="ja-JP" altLang="en-US" sz="2400" dirty="0"/>
              <a:t>起動手順</a:t>
            </a:r>
            <a:r>
              <a:rPr lang="en-US" altLang="ja-JP" sz="2400" dirty="0"/>
              <a:t>】</a:t>
            </a:r>
          </a:p>
          <a:p>
            <a:pPr marL="0" indent="0">
              <a:buNone/>
            </a:pPr>
            <a:r>
              <a:rPr lang="ja-JP" altLang="en-US" sz="2400" dirty="0"/>
              <a:t>① </a:t>
            </a:r>
            <a:r>
              <a:rPr lang="en-US" altLang="ja-JP" sz="2400" dirty="0"/>
              <a:t>Web</a:t>
            </a:r>
            <a:r>
              <a:rPr lang="ja-JP" altLang="en-US" sz="2400" dirty="0"/>
              <a:t>ブラウザで </a:t>
            </a:r>
            <a:r>
              <a:rPr lang="en-US" altLang="ja-JP" sz="2400" dirty="0">
                <a:hlinkClick r:id="rId2"/>
              </a:rPr>
              <a:t>https://portal.office.com</a:t>
            </a:r>
            <a:r>
              <a:rPr lang="ja-JP" altLang="en-US" sz="2400" dirty="0"/>
              <a:t> を開く </a:t>
            </a:r>
            <a:endParaRPr lang="en-US" altLang="ja-JP" sz="2400" dirty="0"/>
          </a:p>
          <a:p>
            <a:pPr marL="0" indent="0">
              <a:buNone/>
            </a:pPr>
            <a:r>
              <a:rPr lang="ja-JP" altLang="en-US" sz="2400" dirty="0"/>
              <a:t>② </a:t>
            </a:r>
            <a:r>
              <a:rPr lang="ja-JP" altLang="en-US" sz="2400" b="1" dirty="0"/>
              <a:t>電子メールアドレス</a:t>
            </a:r>
            <a:r>
              <a:rPr lang="ja-JP" altLang="en-US" sz="2400" dirty="0"/>
              <a:t>を入力し「次へ」をクリック 　（例）</a:t>
            </a:r>
            <a:r>
              <a:rPr lang="en-US" altLang="ja-JP" sz="2400" dirty="0"/>
              <a:t>p1234567@fukuyama-u.ac.jp </a:t>
            </a:r>
          </a:p>
          <a:p>
            <a:pPr marL="0" indent="0">
              <a:buNone/>
            </a:pPr>
            <a:r>
              <a:rPr lang="en-US" altLang="ja-JP" sz="2400" dirty="0"/>
              <a:t>③ </a:t>
            </a:r>
            <a:r>
              <a:rPr lang="ja-JP" altLang="en-US" sz="2400" b="1" dirty="0"/>
              <a:t>パスワード</a:t>
            </a:r>
            <a:r>
              <a:rPr lang="ja-JP" altLang="en-US" sz="2400" dirty="0"/>
              <a:t>を入力し「サインイン」をクリック</a:t>
            </a:r>
            <a:endParaRPr lang="en-US" altLang="ja-JP" sz="2400" dirty="0"/>
          </a:p>
          <a:p>
            <a:pPr marL="0" indent="0">
              <a:buNone/>
            </a:pPr>
            <a:r>
              <a:rPr lang="ja-JP" altLang="en-US" sz="2400" dirty="0"/>
              <a:t>④ </a:t>
            </a:r>
            <a:r>
              <a:rPr lang="ja-JP" altLang="en-US" sz="2400" b="1" dirty="0"/>
              <a:t>メニュー</a:t>
            </a:r>
            <a:r>
              <a:rPr lang="ja-JP" altLang="en-US" sz="2400" dirty="0"/>
              <a:t>で</a:t>
            </a:r>
            <a:r>
              <a:rPr lang="en-US" altLang="ja-JP" sz="2400" b="1" dirty="0"/>
              <a:t>Excel</a:t>
            </a:r>
            <a:r>
              <a:rPr lang="ja-JP" altLang="en-US" sz="2400" b="1" dirty="0"/>
              <a:t>を選択 </a:t>
            </a:r>
            <a:endParaRPr lang="en-US" altLang="ja-JP" sz="2400" b="1" dirty="0"/>
          </a:p>
          <a:p>
            <a:pPr marL="0" indent="0">
              <a:buNone/>
            </a:pPr>
            <a:r>
              <a:rPr lang="ja-JP" altLang="en-US" sz="2400" dirty="0"/>
              <a:t>⑤ ブックの種類を選択</a:t>
            </a:r>
            <a:endParaRPr lang="en-US" altLang="ja-JP" sz="2400" dirty="0"/>
          </a:p>
          <a:p>
            <a:pPr marL="0" indent="0">
              <a:buNone/>
            </a:pPr>
            <a:r>
              <a:rPr lang="ja-JP" altLang="en-US" sz="2400" dirty="0"/>
              <a:t>⑥ </a:t>
            </a:r>
            <a:r>
              <a:rPr lang="en-US" altLang="ja-JP" sz="2400" dirty="0"/>
              <a:t>Excel</a:t>
            </a:r>
            <a:r>
              <a:rPr lang="ja-JP" altLang="en-US" sz="2400" dirty="0"/>
              <a:t>の画面が開く</a:t>
            </a:r>
            <a:endParaRPr kumimoji="1" lang="ja-JP" altLang="en-US" sz="2400"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B2248A8-0573-4B70-9DBC-BA56AA3D862E}"/>
              </a:ext>
            </a:extLst>
          </p:cNvPr>
          <p:cNvPicPr>
            <a:picLocks noChangeAspect="1"/>
          </p:cNvPicPr>
          <p:nvPr/>
        </p:nvPicPr>
        <p:blipFill>
          <a:blip r:embed="rId3"/>
          <a:stretch>
            <a:fillRect/>
          </a:stretch>
        </p:blipFill>
        <p:spPr>
          <a:xfrm>
            <a:off x="3895836" y="5019836"/>
            <a:ext cx="3071021" cy="1838164"/>
          </a:xfrm>
          <a:prstGeom prst="rect">
            <a:avLst/>
          </a:prstGeom>
        </p:spPr>
      </p:pic>
      <p:pic>
        <p:nvPicPr>
          <p:cNvPr id="6" name="図 5">
            <a:extLst>
              <a:ext uri="{FF2B5EF4-FFF2-40B4-BE49-F238E27FC236}">
                <a16:creationId xmlns:a16="http://schemas.microsoft.com/office/drawing/2014/main" id="{8CE5CF9D-9086-4DFB-A8E7-6EB0F21AA535}"/>
              </a:ext>
            </a:extLst>
          </p:cNvPr>
          <p:cNvPicPr>
            <a:picLocks noChangeAspect="1"/>
          </p:cNvPicPr>
          <p:nvPr/>
        </p:nvPicPr>
        <p:blipFill>
          <a:blip r:embed="rId4"/>
          <a:stretch>
            <a:fillRect/>
          </a:stretch>
        </p:blipFill>
        <p:spPr>
          <a:xfrm>
            <a:off x="7513245" y="2684568"/>
            <a:ext cx="1581183" cy="1117842"/>
          </a:xfrm>
          <a:prstGeom prst="rect">
            <a:avLst/>
          </a:prstGeom>
        </p:spPr>
      </p:pic>
    </p:spTree>
    <p:extLst>
      <p:ext uri="{BB962C8B-B14F-4D97-AF65-F5344CB8AC3E}">
        <p14:creationId xmlns:p14="http://schemas.microsoft.com/office/powerpoint/2010/main" val="74775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7C1D-0391-C3BA-060A-F18B8DC54E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19CED1-5077-520F-19D1-DF89449A3199}"/>
              </a:ext>
            </a:extLst>
          </p:cNvPr>
          <p:cNvSpPr>
            <a:spLocks noGrp="1"/>
          </p:cNvSpPr>
          <p:nvPr>
            <p:ph type="title"/>
          </p:nvPr>
        </p:nvSpPr>
        <p:spPr/>
        <p:txBody>
          <a:bodyPr>
            <a:normAutofit fontScale="90000"/>
          </a:bodyPr>
          <a:lstStyle/>
          <a:p>
            <a:r>
              <a:rPr lang="en-US" altLang="ja-JP" dirty="0"/>
              <a:t>Microsoft 365 </a:t>
            </a:r>
            <a:r>
              <a:rPr lang="ja-JP" altLang="en-US" dirty="0"/>
              <a:t>アプリ版　インストール編</a:t>
            </a:r>
            <a:endParaRPr kumimoji="1" lang="ja-JP" altLang="en-US" dirty="0"/>
          </a:p>
        </p:txBody>
      </p:sp>
      <p:sp>
        <p:nvSpPr>
          <p:cNvPr id="3" name="コンテンツ プレースホルダー 2">
            <a:extLst>
              <a:ext uri="{FF2B5EF4-FFF2-40B4-BE49-F238E27FC236}">
                <a16:creationId xmlns:a16="http://schemas.microsoft.com/office/drawing/2014/main" id="{9A89F623-D7BF-B720-2993-D702EF7CFA48}"/>
              </a:ext>
            </a:extLst>
          </p:cNvPr>
          <p:cNvSpPr>
            <a:spLocks noGrp="1"/>
          </p:cNvSpPr>
          <p:nvPr>
            <p:ph idx="1"/>
          </p:nvPr>
        </p:nvSpPr>
        <p:spPr>
          <a:xfrm>
            <a:off x="341396" y="846252"/>
            <a:ext cx="8461208" cy="6011747"/>
          </a:xfrm>
        </p:spPr>
        <p:txBody>
          <a:bodyPr>
            <a:normAutofit/>
          </a:bodyPr>
          <a:lstStyle/>
          <a:p>
            <a:pPr marL="0" indent="0">
              <a:buNone/>
            </a:pPr>
            <a:r>
              <a:rPr lang="ja-JP" altLang="en-US" sz="2400" dirty="0"/>
              <a:t>事前にインストールが必要． インストール時に大量の通信が発生する（時間・通信費用に注意）． </a:t>
            </a:r>
            <a:endParaRPr lang="en-US" altLang="ja-JP" sz="2400" dirty="0"/>
          </a:p>
          <a:p>
            <a:pPr marL="0" indent="0">
              <a:buNone/>
            </a:pPr>
            <a:r>
              <a:rPr lang="en-US" altLang="ja-JP" sz="2400" b="1" dirty="0"/>
              <a:t>【</a:t>
            </a:r>
            <a:r>
              <a:rPr lang="ja-JP" altLang="en-US" sz="2400" b="1" dirty="0"/>
              <a:t>インストール手順</a:t>
            </a:r>
            <a:r>
              <a:rPr lang="en-US" altLang="ja-JP" sz="2400" b="1" dirty="0"/>
              <a:t>】</a:t>
            </a:r>
          </a:p>
          <a:p>
            <a:pPr marL="0" indent="0">
              <a:buNone/>
            </a:pPr>
            <a:r>
              <a:rPr lang="ja-JP" altLang="en-US" sz="2400" dirty="0"/>
              <a:t>① </a:t>
            </a:r>
            <a:r>
              <a:rPr lang="en-US" altLang="ja-JP" sz="2400" dirty="0"/>
              <a:t>Web</a:t>
            </a:r>
            <a:r>
              <a:rPr lang="ja-JP" altLang="en-US" sz="2400" dirty="0"/>
              <a:t>ブラウザで </a:t>
            </a:r>
            <a:r>
              <a:rPr lang="en-US" altLang="ja-JP" sz="2400" dirty="0">
                <a:hlinkClick r:id="rId2"/>
              </a:rPr>
              <a:t>https://portal.office.com</a:t>
            </a:r>
            <a:r>
              <a:rPr lang="ja-JP" altLang="en-US" sz="2400" dirty="0"/>
              <a:t> を開く </a:t>
            </a:r>
            <a:endParaRPr lang="en-US" altLang="ja-JP" sz="2400" dirty="0"/>
          </a:p>
          <a:p>
            <a:pPr marL="0" indent="0">
              <a:buNone/>
            </a:pPr>
            <a:r>
              <a:rPr lang="ja-JP" altLang="en-US" sz="2400" dirty="0"/>
              <a:t>② </a:t>
            </a:r>
            <a:r>
              <a:rPr lang="ja-JP" altLang="en-US" sz="2400" b="1" dirty="0"/>
              <a:t>電子メールアドレス</a:t>
            </a:r>
            <a:r>
              <a:rPr lang="ja-JP" altLang="en-US" sz="2400" dirty="0"/>
              <a:t>を入力し「次へ」をクリック 　（例）</a:t>
            </a:r>
            <a:r>
              <a:rPr lang="en-US" altLang="ja-JP" sz="2400" dirty="0"/>
              <a:t>p1234567@fukuyama-u.ac.jp </a:t>
            </a:r>
          </a:p>
          <a:p>
            <a:pPr marL="0" indent="0">
              <a:buNone/>
            </a:pPr>
            <a:r>
              <a:rPr lang="en-US" altLang="ja-JP" sz="2400" dirty="0"/>
              <a:t>③ </a:t>
            </a:r>
            <a:r>
              <a:rPr lang="ja-JP" altLang="en-US" sz="2400" b="1" dirty="0"/>
              <a:t>パスワード</a:t>
            </a:r>
            <a:r>
              <a:rPr lang="ja-JP" altLang="en-US" sz="2400" dirty="0"/>
              <a:t>を入力し「サインイン」をクリック </a:t>
            </a:r>
            <a:endParaRPr lang="en-US" altLang="ja-JP" sz="2400" dirty="0"/>
          </a:p>
          <a:p>
            <a:pPr marL="0" indent="0">
              <a:buNone/>
            </a:pPr>
            <a:r>
              <a:rPr lang="ja-JP" altLang="en-US" sz="2400" dirty="0"/>
              <a:t>④「</a:t>
            </a:r>
            <a:r>
              <a:rPr lang="ja-JP" altLang="en-US" sz="2400" b="1" dirty="0"/>
              <a:t>アプリ</a:t>
            </a:r>
            <a:r>
              <a:rPr lang="ja-JP" altLang="en-US" sz="2400" dirty="0"/>
              <a:t>」をクリック．「</a:t>
            </a:r>
            <a:r>
              <a:rPr lang="ja-JP" altLang="en-US" sz="2400" b="1" dirty="0"/>
              <a:t>アプリをインストール</a:t>
            </a:r>
            <a:r>
              <a:rPr lang="ja-JP" altLang="en-US" sz="2400" dirty="0"/>
              <a:t>」→「</a:t>
            </a:r>
            <a:r>
              <a:rPr lang="en-US" altLang="ja-JP" sz="2400" b="1" dirty="0"/>
              <a:t>Microsoft 365 Apps</a:t>
            </a:r>
            <a:r>
              <a:rPr lang="ja-JP" altLang="en-US" sz="2400" dirty="0"/>
              <a:t>」を選択 </a:t>
            </a:r>
            <a:br>
              <a:rPr lang="en-US" altLang="ja-JP" sz="2400" dirty="0"/>
            </a:br>
            <a:br>
              <a:rPr lang="en-US" altLang="ja-JP" sz="2400" dirty="0"/>
            </a:br>
            <a:endParaRPr lang="en-US" altLang="ja-JP" sz="2400" dirty="0"/>
          </a:p>
          <a:p>
            <a:pPr marL="0" indent="0">
              <a:buNone/>
            </a:pPr>
            <a:r>
              <a:rPr lang="ja-JP" altLang="en-US" sz="2400" dirty="0"/>
              <a:t>⑤ 画面の指示に従いインストール 　</a:t>
            </a:r>
            <a:endParaRPr lang="en-US" altLang="ja-JP" sz="2400" dirty="0"/>
          </a:p>
        </p:txBody>
      </p:sp>
      <p:sp>
        <p:nvSpPr>
          <p:cNvPr id="4" name="スライド番号プレースホルダー 3">
            <a:extLst>
              <a:ext uri="{FF2B5EF4-FFF2-40B4-BE49-F238E27FC236}">
                <a16:creationId xmlns:a16="http://schemas.microsoft.com/office/drawing/2014/main" id="{2E2E4AD4-6B0B-0E06-A54F-6BC262BA0A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24C1C3EA-B541-3621-D6AE-75F7E9212B44}"/>
              </a:ext>
            </a:extLst>
          </p:cNvPr>
          <p:cNvPicPr>
            <a:picLocks noChangeAspect="1"/>
          </p:cNvPicPr>
          <p:nvPr/>
        </p:nvPicPr>
        <p:blipFill>
          <a:blip r:embed="rId3"/>
          <a:stretch>
            <a:fillRect/>
          </a:stretch>
        </p:blipFill>
        <p:spPr>
          <a:xfrm>
            <a:off x="1221921" y="4817273"/>
            <a:ext cx="2152650" cy="833773"/>
          </a:xfrm>
          <a:prstGeom prst="rect">
            <a:avLst/>
          </a:prstGeom>
        </p:spPr>
      </p:pic>
      <p:pic>
        <p:nvPicPr>
          <p:cNvPr id="9" name="図 8">
            <a:extLst>
              <a:ext uri="{FF2B5EF4-FFF2-40B4-BE49-F238E27FC236}">
                <a16:creationId xmlns:a16="http://schemas.microsoft.com/office/drawing/2014/main" id="{1EB70E5C-5D19-A1D9-46E0-183FF740FA21}"/>
              </a:ext>
            </a:extLst>
          </p:cNvPr>
          <p:cNvPicPr>
            <a:picLocks noChangeAspect="1"/>
          </p:cNvPicPr>
          <p:nvPr/>
        </p:nvPicPr>
        <p:blipFill>
          <a:blip r:embed="rId4"/>
          <a:stretch>
            <a:fillRect/>
          </a:stretch>
        </p:blipFill>
        <p:spPr>
          <a:xfrm>
            <a:off x="3549423" y="4723400"/>
            <a:ext cx="2764291" cy="927646"/>
          </a:xfrm>
          <a:prstGeom prst="rect">
            <a:avLst/>
          </a:prstGeom>
        </p:spPr>
      </p:pic>
    </p:spTree>
    <p:extLst>
      <p:ext uri="{BB962C8B-B14F-4D97-AF65-F5344CB8AC3E}">
        <p14:creationId xmlns:p14="http://schemas.microsoft.com/office/powerpoint/2010/main" val="160921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0314C-4DFC-320C-EB58-F61F0868FAD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9889B5-10E2-606E-2D03-72ACB54C7941}"/>
              </a:ext>
            </a:extLst>
          </p:cNvPr>
          <p:cNvSpPr>
            <a:spLocks noGrp="1"/>
          </p:cNvSpPr>
          <p:nvPr>
            <p:ph type="title"/>
          </p:nvPr>
        </p:nvSpPr>
        <p:spPr/>
        <p:txBody>
          <a:bodyPr>
            <a:normAutofit fontScale="90000"/>
          </a:bodyPr>
          <a:lstStyle/>
          <a:p>
            <a:r>
              <a:rPr lang="en-US" altLang="ja-JP" dirty="0"/>
              <a:t>Microsoft 365 </a:t>
            </a:r>
            <a:r>
              <a:rPr lang="ja-JP" altLang="en-US" dirty="0"/>
              <a:t>アプリ版　起動編</a:t>
            </a:r>
            <a:endParaRPr kumimoji="1" lang="ja-JP" altLang="en-US" dirty="0"/>
          </a:p>
        </p:txBody>
      </p:sp>
      <p:sp>
        <p:nvSpPr>
          <p:cNvPr id="3" name="コンテンツ プレースホルダー 2">
            <a:extLst>
              <a:ext uri="{FF2B5EF4-FFF2-40B4-BE49-F238E27FC236}">
                <a16:creationId xmlns:a16="http://schemas.microsoft.com/office/drawing/2014/main" id="{D5E41411-215F-FECF-70E7-EA9E1480366E}"/>
              </a:ext>
            </a:extLst>
          </p:cNvPr>
          <p:cNvSpPr>
            <a:spLocks noGrp="1"/>
          </p:cNvSpPr>
          <p:nvPr>
            <p:ph idx="1"/>
          </p:nvPr>
        </p:nvSpPr>
        <p:spPr>
          <a:xfrm>
            <a:off x="341396" y="897467"/>
            <a:ext cx="8677418" cy="5960532"/>
          </a:xfrm>
        </p:spPr>
        <p:txBody>
          <a:bodyPr>
            <a:normAutofit/>
          </a:bodyPr>
          <a:lstStyle/>
          <a:p>
            <a:pPr marL="0" indent="0">
              <a:buNone/>
            </a:pPr>
            <a:r>
              <a:rPr lang="en-US" altLang="ja-JP" sz="2400" dirty="0"/>
              <a:t>【</a:t>
            </a:r>
            <a:r>
              <a:rPr lang="ja-JP" altLang="en-US" sz="2400" dirty="0"/>
              <a:t>新しく </a:t>
            </a:r>
            <a:r>
              <a:rPr lang="en-US" altLang="ja-JP" sz="2400" dirty="0"/>
              <a:t>Excel </a:t>
            </a:r>
            <a:r>
              <a:rPr lang="ja-JP" altLang="en-US" sz="2400" dirty="0"/>
              <a:t>を使う場合</a:t>
            </a:r>
            <a:r>
              <a:rPr lang="en-US" altLang="ja-JP" sz="2400" dirty="0"/>
              <a:t>】</a:t>
            </a:r>
          </a:p>
          <a:p>
            <a:pPr marL="0" indent="0">
              <a:buNone/>
            </a:pPr>
            <a:r>
              <a:rPr lang="ja-JP" altLang="en-US" sz="2400" dirty="0"/>
              <a:t>　</a:t>
            </a:r>
            <a:r>
              <a:rPr lang="en-US" altLang="ja-JP" sz="2400" dirty="0"/>
              <a:t>※</a:t>
            </a:r>
            <a:r>
              <a:rPr lang="ja-JP" altLang="en-US" sz="2400" b="1" dirty="0"/>
              <a:t>既存の </a:t>
            </a:r>
            <a:r>
              <a:rPr lang="en-US" altLang="ja-JP" sz="2400" b="1" dirty="0"/>
              <a:t>Excel </a:t>
            </a:r>
            <a:r>
              <a:rPr lang="ja-JP" altLang="en-US" sz="2400" b="1" dirty="0"/>
              <a:t>ファイルを開くと </a:t>
            </a:r>
            <a:r>
              <a:rPr lang="en-US" altLang="ja-JP" sz="2400" b="1" dirty="0"/>
              <a:t>Excel </a:t>
            </a:r>
            <a:r>
              <a:rPr lang="ja-JP" altLang="en-US" sz="2400" b="1" dirty="0"/>
              <a:t>が起動する</a:t>
            </a:r>
            <a:endParaRPr lang="en-US" altLang="ja-JP" sz="2400" b="1" dirty="0"/>
          </a:p>
          <a:p>
            <a:pPr marL="0" indent="0">
              <a:buNone/>
            </a:pPr>
            <a:r>
              <a:rPr lang="ja-JP" altLang="en-US" sz="2400" dirty="0"/>
              <a:t>① </a:t>
            </a:r>
            <a:r>
              <a:rPr lang="ja-JP" altLang="en-US" sz="2400" b="1" dirty="0"/>
              <a:t>スタートメニュー</a:t>
            </a:r>
            <a:r>
              <a:rPr lang="ja-JP" altLang="en-US" sz="2400" dirty="0"/>
              <a:t>等で</a:t>
            </a:r>
            <a:r>
              <a:rPr lang="en-US" altLang="ja-JP" sz="2400" b="1" dirty="0"/>
              <a:t>Excel</a:t>
            </a:r>
            <a:r>
              <a:rPr lang="ja-JP" altLang="en-US" sz="2400" b="1" dirty="0"/>
              <a:t>を選択</a:t>
            </a:r>
            <a:endParaRPr lang="en-US" altLang="ja-JP" sz="2400" b="1" dirty="0"/>
          </a:p>
          <a:p>
            <a:pPr marL="0" indent="0">
              <a:buNone/>
            </a:pPr>
            <a:r>
              <a:rPr lang="ja-JP" altLang="en-US" sz="2400" b="1" dirty="0"/>
              <a:t> </a:t>
            </a:r>
            <a:endParaRPr lang="en-US" altLang="ja-JP" sz="2400" b="1" dirty="0"/>
          </a:p>
          <a:p>
            <a:pPr marL="0" indent="0">
              <a:buNone/>
            </a:pPr>
            <a:endParaRPr lang="en-US" altLang="ja-JP" sz="2400" b="1" dirty="0"/>
          </a:p>
          <a:p>
            <a:pPr marL="0" indent="0">
              <a:buNone/>
            </a:pPr>
            <a:r>
              <a:rPr lang="ja-JP" altLang="en-US" sz="2400" dirty="0"/>
              <a:t>② ブックの種類を選択</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③ </a:t>
            </a:r>
            <a:r>
              <a:rPr lang="en-US" altLang="ja-JP" sz="2400" dirty="0"/>
              <a:t>Excel</a:t>
            </a:r>
            <a:r>
              <a:rPr lang="ja-JP" altLang="en-US" sz="2400" dirty="0"/>
              <a:t>の画面が開く</a:t>
            </a:r>
            <a:endParaRPr kumimoji="1" lang="ja-JP" altLang="en-US" sz="2000" dirty="0"/>
          </a:p>
        </p:txBody>
      </p:sp>
      <p:sp>
        <p:nvSpPr>
          <p:cNvPr id="4" name="スライド番号プレースホルダー 3">
            <a:extLst>
              <a:ext uri="{FF2B5EF4-FFF2-40B4-BE49-F238E27FC236}">
                <a16:creationId xmlns:a16="http://schemas.microsoft.com/office/drawing/2014/main" id="{EB556353-1018-9F56-6AB3-E59592C29F4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797B2EAE-587F-49F6-8D30-6DEF391E62F2}"/>
              </a:ext>
            </a:extLst>
          </p:cNvPr>
          <p:cNvPicPr>
            <a:picLocks noChangeAspect="1"/>
          </p:cNvPicPr>
          <p:nvPr/>
        </p:nvPicPr>
        <p:blipFill>
          <a:blip r:embed="rId2"/>
          <a:stretch>
            <a:fillRect/>
          </a:stretch>
        </p:blipFill>
        <p:spPr>
          <a:xfrm>
            <a:off x="3824241" y="3343392"/>
            <a:ext cx="1782060" cy="1585147"/>
          </a:xfrm>
          <a:prstGeom prst="rect">
            <a:avLst/>
          </a:prstGeom>
        </p:spPr>
      </p:pic>
      <p:pic>
        <p:nvPicPr>
          <p:cNvPr id="13" name="図 12">
            <a:extLst>
              <a:ext uri="{FF2B5EF4-FFF2-40B4-BE49-F238E27FC236}">
                <a16:creationId xmlns:a16="http://schemas.microsoft.com/office/drawing/2014/main" id="{1668704F-E8E4-4C11-96AB-61DC6C4401A3}"/>
              </a:ext>
            </a:extLst>
          </p:cNvPr>
          <p:cNvPicPr>
            <a:picLocks noChangeAspect="1"/>
          </p:cNvPicPr>
          <p:nvPr/>
        </p:nvPicPr>
        <p:blipFill>
          <a:blip r:embed="rId3"/>
          <a:stretch>
            <a:fillRect/>
          </a:stretch>
        </p:blipFill>
        <p:spPr>
          <a:xfrm>
            <a:off x="3673870" y="5357870"/>
            <a:ext cx="2278177" cy="1363606"/>
          </a:xfrm>
          <a:prstGeom prst="rect">
            <a:avLst/>
          </a:prstGeom>
        </p:spPr>
      </p:pic>
      <p:pic>
        <p:nvPicPr>
          <p:cNvPr id="7" name="図 6">
            <a:extLst>
              <a:ext uri="{FF2B5EF4-FFF2-40B4-BE49-F238E27FC236}">
                <a16:creationId xmlns:a16="http://schemas.microsoft.com/office/drawing/2014/main" id="{B0D5189F-F6CA-3208-EC0F-B92C12ED827F}"/>
              </a:ext>
            </a:extLst>
          </p:cNvPr>
          <p:cNvPicPr>
            <a:picLocks noChangeAspect="1"/>
          </p:cNvPicPr>
          <p:nvPr/>
        </p:nvPicPr>
        <p:blipFill>
          <a:blip r:embed="rId4"/>
          <a:stretch>
            <a:fillRect/>
          </a:stretch>
        </p:blipFill>
        <p:spPr>
          <a:xfrm>
            <a:off x="5952047" y="2140193"/>
            <a:ext cx="2130199" cy="976470"/>
          </a:xfrm>
          <a:prstGeom prst="rect">
            <a:avLst/>
          </a:prstGeom>
        </p:spPr>
      </p:pic>
    </p:spTree>
    <p:extLst>
      <p:ext uri="{BB962C8B-B14F-4D97-AF65-F5344CB8AC3E}">
        <p14:creationId xmlns:p14="http://schemas.microsoft.com/office/powerpoint/2010/main" val="247709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2-3 Excel</a:t>
            </a:r>
            <a:r>
              <a:rPr lang="ja-JP" altLang="en-US" dirty="0"/>
              <a:t> の基本概念</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19</a:t>
            </a:fld>
            <a:endParaRPr lang="ja-JP" altLang="en-US" dirty="0"/>
          </a:p>
        </p:txBody>
      </p:sp>
    </p:spTree>
    <p:extLst>
      <p:ext uri="{BB962C8B-B14F-4D97-AF65-F5344CB8AC3E}">
        <p14:creationId xmlns:p14="http://schemas.microsoft.com/office/powerpoint/2010/main" val="179681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CDDE7-C397-F0BD-A790-3D52A004DDD3}"/>
              </a:ext>
            </a:extLst>
          </p:cNvPr>
          <p:cNvSpPr>
            <a:spLocks noGrp="1"/>
          </p:cNvSpPr>
          <p:nvPr>
            <p:ph type="title"/>
          </p:nvPr>
        </p:nvSpPr>
        <p:spPr/>
        <p:txBody>
          <a:bodyPr>
            <a:normAutofit fontScale="90000"/>
          </a:bodyPr>
          <a:lstStyle/>
          <a:p>
            <a:r>
              <a:rPr kumimoji="1" lang="ja-JP" altLang="en-US"/>
              <a:t>内容</a:t>
            </a:r>
          </a:p>
        </p:txBody>
      </p:sp>
      <p:sp>
        <p:nvSpPr>
          <p:cNvPr id="3" name="コンテンツ プレースホルダー 2">
            <a:extLst>
              <a:ext uri="{FF2B5EF4-FFF2-40B4-BE49-F238E27FC236}">
                <a16:creationId xmlns:a16="http://schemas.microsoft.com/office/drawing/2014/main" id="{0EBAFDAB-12F4-4573-DBEF-14CC3B25E4E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B250D7-89EC-3092-BDC4-A4DAE6FAC0F6}"/>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pic>
        <p:nvPicPr>
          <p:cNvPr id="6" name="図 5" descr="ダイアグラム&#10;&#10;AI 生成コンテンツは誤りを含む可能性があります。">
            <a:extLst>
              <a:ext uri="{FF2B5EF4-FFF2-40B4-BE49-F238E27FC236}">
                <a16:creationId xmlns:a16="http://schemas.microsoft.com/office/drawing/2014/main" id="{23213F41-9A38-3DA0-C835-ACDE3CBE7BCD}"/>
              </a:ext>
            </a:extLst>
          </p:cNvPr>
          <p:cNvPicPr>
            <a:picLocks noChangeAspect="1"/>
          </p:cNvPicPr>
          <p:nvPr/>
        </p:nvPicPr>
        <p:blipFill>
          <a:blip r:embed="rId2"/>
          <a:stretch>
            <a:fillRect/>
          </a:stretch>
        </p:blipFill>
        <p:spPr>
          <a:xfrm>
            <a:off x="201529" y="568951"/>
            <a:ext cx="8942470" cy="6114020"/>
          </a:xfrm>
          <a:prstGeom prst="rect">
            <a:avLst/>
          </a:prstGeom>
        </p:spPr>
      </p:pic>
    </p:spTree>
    <p:extLst>
      <p:ext uri="{BB962C8B-B14F-4D97-AF65-F5344CB8AC3E}">
        <p14:creationId xmlns:p14="http://schemas.microsoft.com/office/powerpoint/2010/main" val="378101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8F4D2EA-2DC2-A2A8-1A98-52CAA8CD1750}"/>
              </a:ext>
            </a:extLst>
          </p:cNvPr>
          <p:cNvPicPr>
            <a:picLocks noChangeAspect="1"/>
          </p:cNvPicPr>
          <p:nvPr/>
        </p:nvPicPr>
        <p:blipFill>
          <a:blip r:embed="rId2"/>
          <a:stretch>
            <a:fillRect/>
          </a:stretch>
        </p:blipFill>
        <p:spPr>
          <a:xfrm>
            <a:off x="4350290" y="2470459"/>
            <a:ext cx="4571999" cy="3411558"/>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31713" y="598320"/>
            <a:ext cx="8461208" cy="469865"/>
          </a:xfrm>
        </p:spPr>
        <p:txBody>
          <a:bodyPr>
            <a:normAutofit fontScale="90000"/>
          </a:bodyPr>
          <a:lstStyle/>
          <a:p>
            <a:r>
              <a:rPr lang="ja-JP" altLang="en-US" dirty="0"/>
              <a:t>画面構成</a:t>
            </a:r>
            <a:br>
              <a:rPr lang="en-US" altLang="ja-JP" dirty="0"/>
            </a:br>
            <a:r>
              <a:rPr lang="ja-JP" altLang="en-US" sz="2700" dirty="0">
                <a:solidFill>
                  <a:schemeClr val="tx1"/>
                </a:solidFill>
              </a:rPr>
              <a:t>メニュー，リボン，数式バー，ワークシートで構成される． オンライン版・アプリ版ともに同様の構成</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4350290" y="2858710"/>
            <a:ext cx="4527010" cy="517185"/>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4350290" y="3588053"/>
            <a:ext cx="4627570" cy="2152201"/>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5071657" y="6029921"/>
            <a:ext cx="362682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アプリ版の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664619" y="2469850"/>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a:cxnSpLocks/>
            <a:stCxn id="19" idx="3"/>
          </p:cNvCxnSpPr>
          <p:nvPr/>
        </p:nvCxnSpPr>
        <p:spPr>
          <a:xfrm>
            <a:off x="3335700" y="1896156"/>
            <a:ext cx="1236300" cy="786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A589E49-E5A4-4FC7-90CC-E1C5DD799151}"/>
              </a:ext>
            </a:extLst>
          </p:cNvPr>
          <p:cNvSpPr txBox="1"/>
          <p:nvPr/>
        </p:nvSpPr>
        <p:spPr>
          <a:xfrm>
            <a:off x="968345" y="1665323"/>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　　メニュー　　</a:t>
            </a:r>
            <a:endParaRPr kumimoji="1" lang="en-US" altLang="ja-JP" sz="2400" b="1"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3">
            <a:extLst>
              <a:ext uri="{FF2B5EF4-FFF2-40B4-BE49-F238E27FC236}">
                <a16:creationId xmlns:a16="http://schemas.microsoft.com/office/drawing/2014/main" id="{4C315BB2-0CB9-4026-2CD8-DFAD33998FA2}"/>
              </a:ext>
            </a:extLst>
          </p:cNvPr>
          <p:cNvSpPr/>
          <p:nvPr/>
        </p:nvSpPr>
        <p:spPr>
          <a:xfrm>
            <a:off x="4350290" y="2710806"/>
            <a:ext cx="4527010" cy="14139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3">
            <a:extLst>
              <a:ext uri="{FF2B5EF4-FFF2-40B4-BE49-F238E27FC236}">
                <a16:creationId xmlns:a16="http://schemas.microsoft.com/office/drawing/2014/main" id="{252CE0BF-1697-674A-B84B-47EB76092C15}"/>
              </a:ext>
            </a:extLst>
          </p:cNvPr>
          <p:cNvSpPr/>
          <p:nvPr/>
        </p:nvSpPr>
        <p:spPr>
          <a:xfrm>
            <a:off x="4987104" y="3411156"/>
            <a:ext cx="3417474" cy="17689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262073EB-8F6D-D7E2-2C1E-BA2CCE6D1981}"/>
              </a:ext>
            </a:extLst>
          </p:cNvPr>
          <p:cNvSpPr txBox="1"/>
          <p:nvPr/>
        </p:nvSpPr>
        <p:spPr>
          <a:xfrm>
            <a:off x="251851" y="2042580"/>
            <a:ext cx="4572000" cy="369332"/>
          </a:xfrm>
          <a:prstGeom prst="rect">
            <a:avLst/>
          </a:prstGeom>
          <a:noFill/>
        </p:spPr>
        <p:txBody>
          <a:bodyPr wrap="square">
            <a:spAutoFit/>
          </a:bodyPr>
          <a:lstStyle/>
          <a:p>
            <a:r>
              <a:rPr lang="ja-JP" altLang="en-US" b="0" i="0" dirty="0">
                <a:solidFill>
                  <a:srgbClr val="232425"/>
                </a:solidFill>
                <a:effectLst/>
                <a:latin typeface="Arial" panose="020B0604020202020204" pitchFamily="34" charset="0"/>
              </a:rPr>
              <a:t>画面上部に並ぶ項目（「挿入」等）</a:t>
            </a:r>
            <a:endParaRPr lang="ja-JP" altLang="en-US" dirty="0"/>
          </a:p>
        </p:txBody>
      </p:sp>
      <p:cxnSp>
        <p:nvCxnSpPr>
          <p:cNvPr id="26" name="直線矢印コネクタ 25">
            <a:extLst>
              <a:ext uri="{FF2B5EF4-FFF2-40B4-BE49-F238E27FC236}">
                <a16:creationId xmlns:a16="http://schemas.microsoft.com/office/drawing/2014/main" id="{8905F25B-11D5-05EB-CFBD-2B15895DEDC3}"/>
              </a:ext>
            </a:extLst>
          </p:cNvPr>
          <p:cNvCxnSpPr>
            <a:cxnSpLocks/>
          </p:cNvCxnSpPr>
          <p:nvPr/>
        </p:nvCxnSpPr>
        <p:spPr>
          <a:xfrm>
            <a:off x="3335700" y="2661656"/>
            <a:ext cx="1014590" cy="455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AE7B8CC-87CE-AD94-57FE-DEC46B49005B}"/>
              </a:ext>
            </a:extLst>
          </p:cNvPr>
          <p:cNvSpPr txBox="1"/>
          <p:nvPr/>
        </p:nvSpPr>
        <p:spPr>
          <a:xfrm>
            <a:off x="221711" y="2813239"/>
            <a:ext cx="3906869" cy="923330"/>
          </a:xfrm>
          <a:prstGeom prst="rect">
            <a:avLst/>
          </a:prstGeom>
          <a:noFill/>
        </p:spPr>
        <p:txBody>
          <a:bodyPr wrap="square">
            <a:spAutoFit/>
          </a:bodyPr>
          <a:lstStyle/>
          <a:p>
            <a:r>
              <a:rPr lang="ja-JP" altLang="en-US" b="0" i="0" dirty="0">
                <a:solidFill>
                  <a:srgbClr val="232425"/>
                </a:solidFill>
                <a:effectLst/>
                <a:latin typeface="Arial" panose="020B0604020202020204" pitchFamily="34" charset="0"/>
              </a:rPr>
              <a:t>メニュー選択時に表示される操作ボタン群の領域． グラフの挿入等はリボンから操作</a:t>
            </a:r>
            <a:endParaRPr lang="ja-JP" altLang="en-US" dirty="0"/>
          </a:p>
        </p:txBody>
      </p:sp>
      <p:cxnSp>
        <p:nvCxnSpPr>
          <p:cNvPr id="31" name="直線矢印コネクタ 30">
            <a:extLst>
              <a:ext uri="{FF2B5EF4-FFF2-40B4-BE49-F238E27FC236}">
                <a16:creationId xmlns:a16="http://schemas.microsoft.com/office/drawing/2014/main" id="{63F7B471-43B0-C443-F9E3-D39DA5606874}"/>
              </a:ext>
            </a:extLst>
          </p:cNvPr>
          <p:cNvCxnSpPr>
            <a:cxnSpLocks/>
          </p:cNvCxnSpPr>
          <p:nvPr/>
        </p:nvCxnSpPr>
        <p:spPr>
          <a:xfrm flipV="1">
            <a:off x="3272697" y="3475188"/>
            <a:ext cx="1681585" cy="3875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18CA85B-2657-FDFE-E79C-63EF59924E8E}"/>
              </a:ext>
            </a:extLst>
          </p:cNvPr>
          <p:cNvSpPr txBox="1"/>
          <p:nvPr/>
        </p:nvSpPr>
        <p:spPr>
          <a:xfrm>
            <a:off x="1703258" y="3714573"/>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数式バー</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34">
            <a:extLst>
              <a:ext uri="{FF2B5EF4-FFF2-40B4-BE49-F238E27FC236}">
                <a16:creationId xmlns:a16="http://schemas.microsoft.com/office/drawing/2014/main" id="{77539F8A-C340-BC69-8B79-129374A99AA4}"/>
              </a:ext>
            </a:extLst>
          </p:cNvPr>
          <p:cNvSpPr txBox="1"/>
          <p:nvPr/>
        </p:nvSpPr>
        <p:spPr>
          <a:xfrm>
            <a:off x="1354174" y="4903151"/>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37" name="直線矢印コネクタ 36">
            <a:extLst>
              <a:ext uri="{FF2B5EF4-FFF2-40B4-BE49-F238E27FC236}">
                <a16:creationId xmlns:a16="http://schemas.microsoft.com/office/drawing/2014/main" id="{26AD7FBA-CE0E-6E32-11EF-7A8CF3F9BFFA}"/>
              </a:ext>
            </a:extLst>
          </p:cNvPr>
          <p:cNvCxnSpPr>
            <a:cxnSpLocks/>
            <a:endCxn id="7" idx="1"/>
          </p:cNvCxnSpPr>
          <p:nvPr/>
        </p:nvCxnSpPr>
        <p:spPr>
          <a:xfrm flipV="1">
            <a:off x="3335700" y="4664154"/>
            <a:ext cx="1014590" cy="383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6724587-970A-0BD1-EED2-BC091BD510F6}"/>
              </a:ext>
            </a:extLst>
          </p:cNvPr>
          <p:cNvSpPr txBox="1"/>
          <p:nvPr/>
        </p:nvSpPr>
        <p:spPr>
          <a:xfrm>
            <a:off x="221711" y="5417088"/>
            <a:ext cx="3906869" cy="646331"/>
          </a:xfrm>
          <a:prstGeom prst="rect">
            <a:avLst/>
          </a:prstGeom>
          <a:noFill/>
        </p:spPr>
        <p:txBody>
          <a:bodyPr wrap="square">
            <a:spAutoFit/>
          </a:bodyPr>
          <a:lstStyle/>
          <a:p>
            <a:r>
              <a:rPr lang="ja-JP" altLang="en-US" b="0" i="0" dirty="0">
                <a:solidFill>
                  <a:srgbClr val="232425"/>
                </a:solidFill>
                <a:effectLst/>
                <a:latin typeface="Arial" panose="020B0604020202020204" pitchFamily="34" charset="0"/>
              </a:rPr>
              <a:t>シートともいう．表形式で値や数式を並べる領域． グラフの挿入も可能．</a:t>
            </a:r>
            <a:endParaRPr lang="ja-JP" altLang="en-US" dirty="0"/>
          </a:p>
        </p:txBody>
      </p:sp>
      <p:sp>
        <p:nvSpPr>
          <p:cNvPr id="42" name="テキスト ボックス 41">
            <a:extLst>
              <a:ext uri="{FF2B5EF4-FFF2-40B4-BE49-F238E27FC236}">
                <a16:creationId xmlns:a16="http://schemas.microsoft.com/office/drawing/2014/main" id="{AB2681B1-9500-A4B2-F779-440E6CFD53FD}"/>
              </a:ext>
            </a:extLst>
          </p:cNvPr>
          <p:cNvSpPr txBox="1"/>
          <p:nvPr/>
        </p:nvSpPr>
        <p:spPr>
          <a:xfrm>
            <a:off x="214986" y="4131838"/>
            <a:ext cx="3976146" cy="646331"/>
          </a:xfrm>
          <a:prstGeom prst="rect">
            <a:avLst/>
          </a:prstGeom>
          <a:noFill/>
        </p:spPr>
        <p:txBody>
          <a:bodyPr wrap="square">
            <a:spAutoFit/>
          </a:bodyPr>
          <a:lstStyle/>
          <a:p>
            <a:r>
              <a:rPr lang="ja-JP" altLang="en-US" b="0" i="0" dirty="0">
                <a:solidFill>
                  <a:srgbClr val="232425"/>
                </a:solidFill>
                <a:effectLst/>
                <a:latin typeface="Arial" panose="020B0604020202020204" pitchFamily="34" charset="0"/>
              </a:rPr>
              <a:t>アクティブセルの内容（値や数式）を 表示・編集する領域．</a:t>
            </a:r>
            <a:endParaRPr lang="ja-JP" altLang="en-US" dirty="0"/>
          </a:p>
        </p:txBody>
      </p:sp>
    </p:spTree>
    <p:extLst>
      <p:ext uri="{BB962C8B-B14F-4D97-AF65-F5344CB8AC3E}">
        <p14:creationId xmlns:p14="http://schemas.microsoft.com/office/powerpoint/2010/main" val="34337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5B634-4E61-4F67-A74A-4B93FA2F0CDC}"/>
              </a:ext>
            </a:extLst>
          </p:cNvPr>
          <p:cNvSpPr>
            <a:spLocks noGrp="1"/>
          </p:cNvSpPr>
          <p:nvPr>
            <p:ph type="title"/>
          </p:nvPr>
        </p:nvSpPr>
        <p:spPr/>
        <p:txBody>
          <a:bodyPr>
            <a:normAutofit fontScale="90000"/>
          </a:bodyPr>
          <a:lstStyle/>
          <a:p>
            <a:r>
              <a:rPr kumimoji="1" lang="en-US" altLang="ja-JP" dirty="0"/>
              <a:t>Excel </a:t>
            </a:r>
            <a:r>
              <a:rPr kumimoji="1" lang="ja-JP" altLang="en-US" dirty="0"/>
              <a:t>のブック</a:t>
            </a:r>
          </a:p>
        </p:txBody>
      </p:sp>
      <p:sp>
        <p:nvSpPr>
          <p:cNvPr id="3" name="コンテンツ プレースホルダー 2">
            <a:extLst>
              <a:ext uri="{FF2B5EF4-FFF2-40B4-BE49-F238E27FC236}">
                <a16:creationId xmlns:a16="http://schemas.microsoft.com/office/drawing/2014/main" id="{F991E7D7-8444-4CDC-B650-6D64BE3DB10D}"/>
              </a:ext>
            </a:extLst>
          </p:cNvPr>
          <p:cNvSpPr>
            <a:spLocks noGrp="1"/>
          </p:cNvSpPr>
          <p:nvPr>
            <p:ph idx="1"/>
          </p:nvPr>
        </p:nvSpPr>
        <p:spPr/>
        <p:txBody>
          <a:bodyPr>
            <a:normAutofit/>
          </a:bodyPr>
          <a:lstStyle/>
          <a:p>
            <a:pPr>
              <a:lnSpc>
                <a:spcPct val="110000"/>
              </a:lnSpc>
            </a:pPr>
            <a:r>
              <a:rPr lang="en-US" altLang="ja-JP" sz="2400" dirty="0"/>
              <a:t>Excel </a:t>
            </a:r>
            <a:r>
              <a:rPr lang="ja-JP" altLang="en-US" sz="2400" dirty="0"/>
              <a:t>の</a:t>
            </a:r>
            <a:r>
              <a:rPr lang="ja-JP" altLang="en-US" sz="2400" b="1" dirty="0">
                <a:solidFill>
                  <a:srgbClr val="C00000"/>
                </a:solidFill>
              </a:rPr>
              <a:t>ブック</a:t>
            </a:r>
            <a:r>
              <a:rPr lang="ja-JP" altLang="en-US" sz="2400" dirty="0"/>
              <a:t>は、</a:t>
            </a:r>
            <a:r>
              <a:rPr lang="en-US" altLang="ja-JP" sz="2400" dirty="0"/>
              <a:t>Excel </a:t>
            </a:r>
            <a:r>
              <a:rPr lang="ja-JP" altLang="en-US" sz="2400" dirty="0"/>
              <a:t>の</a:t>
            </a:r>
            <a:r>
              <a:rPr lang="ja-JP" altLang="en-US" sz="2400" b="1" dirty="0">
                <a:solidFill>
                  <a:srgbClr val="C00000"/>
                </a:solidFill>
              </a:rPr>
              <a:t>ファイル</a:t>
            </a:r>
            <a:r>
              <a:rPr lang="ja-JP" altLang="en-US" sz="2400" dirty="0"/>
              <a:t>のこと</a:t>
            </a:r>
            <a:endParaRPr lang="en-US" altLang="ja-JP" sz="2400" dirty="0"/>
          </a:p>
          <a:p>
            <a:pPr>
              <a:lnSpc>
                <a:spcPct val="110000"/>
              </a:lnSpc>
            </a:pPr>
            <a:r>
              <a:rPr lang="en-US" altLang="ja-JP" sz="2400" dirty="0"/>
              <a:t>1</a:t>
            </a:r>
            <a:r>
              <a:rPr lang="ja-JP" altLang="en-US" sz="2400" dirty="0"/>
              <a:t>つまたは複数の</a:t>
            </a:r>
            <a:r>
              <a:rPr lang="ja-JP" altLang="en-US" sz="2400" b="1" dirty="0">
                <a:solidFill>
                  <a:srgbClr val="C00000"/>
                </a:solidFill>
              </a:rPr>
              <a:t>ワークシート</a:t>
            </a:r>
            <a:r>
              <a:rPr lang="ja-JP" altLang="en-US" sz="2400" dirty="0"/>
              <a:t>を</a:t>
            </a:r>
            <a:r>
              <a:rPr lang="en-US" altLang="ja-JP" sz="2400" dirty="0"/>
              <a:t>1</a:t>
            </a:r>
            <a:r>
              <a:rPr lang="ja-JP" altLang="en-US" sz="2400" dirty="0"/>
              <a:t>つのブックに保存できる． </a:t>
            </a:r>
            <a:endParaRPr lang="en-US" altLang="ja-JP" sz="2400" dirty="0"/>
          </a:p>
          <a:p>
            <a:pPr>
              <a:lnSpc>
                <a:spcPct val="110000"/>
              </a:lnSpc>
            </a:pPr>
            <a:r>
              <a:rPr lang="ja-JP" altLang="en-US" sz="2400" dirty="0"/>
              <a:t>保存時にファイル名を設定可能．</a:t>
            </a:r>
            <a:endParaRPr kumimoji="1" lang="ja-JP" altLang="en-US" sz="2400" dirty="0"/>
          </a:p>
        </p:txBody>
      </p:sp>
      <p:sp>
        <p:nvSpPr>
          <p:cNvPr id="4" name="スライド番号プレースホルダー 3">
            <a:extLst>
              <a:ext uri="{FF2B5EF4-FFF2-40B4-BE49-F238E27FC236}">
                <a16:creationId xmlns:a16="http://schemas.microsoft.com/office/drawing/2014/main" id="{E3E4B8B4-2BE7-4E4D-AA13-6A7F00B08E88}"/>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pic>
        <p:nvPicPr>
          <p:cNvPr id="5" name="図 4">
            <a:extLst>
              <a:ext uri="{FF2B5EF4-FFF2-40B4-BE49-F238E27FC236}">
                <a16:creationId xmlns:a16="http://schemas.microsoft.com/office/drawing/2014/main" id="{4318FF1A-4C5B-4420-9B43-62C56D5042A0}"/>
              </a:ext>
            </a:extLst>
          </p:cNvPr>
          <p:cNvPicPr>
            <a:picLocks noChangeAspect="1"/>
          </p:cNvPicPr>
          <p:nvPr/>
        </p:nvPicPr>
        <p:blipFill>
          <a:blip r:embed="rId2"/>
          <a:stretch>
            <a:fillRect/>
          </a:stretch>
        </p:blipFill>
        <p:spPr>
          <a:xfrm>
            <a:off x="321845" y="3212213"/>
            <a:ext cx="8405084" cy="909360"/>
          </a:xfrm>
          <a:prstGeom prst="rect">
            <a:avLst/>
          </a:prstGeom>
        </p:spPr>
      </p:pic>
    </p:spTree>
    <p:extLst>
      <p:ext uri="{BB962C8B-B14F-4D97-AF65-F5344CB8AC3E}">
        <p14:creationId xmlns:p14="http://schemas.microsoft.com/office/powerpoint/2010/main" val="25615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12" y="374502"/>
            <a:ext cx="7886700" cy="503396"/>
          </a:xfrm>
        </p:spPr>
        <p:txBody>
          <a:bodyPr>
            <a:noAutofit/>
          </a:bodyPr>
          <a:lstStyle/>
          <a:p>
            <a:r>
              <a:rPr kumimoji="1" lang="ja-JP" altLang="en-US" dirty="0"/>
              <a:t>スタート画面</a:t>
            </a:r>
          </a:p>
        </p:txBody>
      </p:sp>
      <p:sp>
        <p:nvSpPr>
          <p:cNvPr id="6" name="テキスト ボックス 5"/>
          <p:cNvSpPr txBox="1"/>
          <p:nvPr/>
        </p:nvSpPr>
        <p:spPr>
          <a:xfrm>
            <a:off x="709405" y="1113324"/>
            <a:ext cx="7661864" cy="830997"/>
          </a:xfrm>
          <a:prstGeom prst="rect">
            <a:avLst/>
          </a:prstGeom>
          <a:noFill/>
        </p:spPr>
        <p:txBody>
          <a:bodyPr wrap="square" rtlCol="0">
            <a:spAutoFit/>
          </a:bodyPr>
          <a:lstStyle/>
          <a:p>
            <a:pPr lvl="0">
              <a:defRPr/>
            </a:pPr>
            <a:r>
              <a:rPr lang="en-US" altLang="ja-JP" sz="2400" dirty="0">
                <a:latin typeface="メイリオ" panose="020B0604030504040204" pitchFamily="50" charset="-128"/>
                <a:ea typeface="メイリオ" panose="020B0604030504040204" pitchFamily="50" charset="-128"/>
              </a:rPr>
              <a:t>Excel</a:t>
            </a:r>
            <a:r>
              <a:rPr lang="ja-JP" altLang="en-US" sz="2400" dirty="0">
                <a:latin typeface="メイリオ" panose="020B0604030504040204" pitchFamily="50" charset="-128"/>
                <a:ea typeface="メイリオ" panose="020B0604030504040204" pitchFamily="50" charset="-128"/>
              </a:rPr>
              <a:t>起動時に最初に表示される画面． ブックの種類の選択や，過去の履歴の確認ができる</a:t>
            </a: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 name="角丸四角形 6"/>
          <p:cNvSpPr/>
          <p:nvPr/>
        </p:nvSpPr>
        <p:spPr>
          <a:xfrm>
            <a:off x="520700" y="995680"/>
            <a:ext cx="8058149" cy="995456"/>
          </a:xfrm>
          <a:prstGeom prst="roundRect">
            <a:avLst/>
          </a:prstGeom>
          <a:noFill/>
          <a:ln w="508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404ED767-BD78-4D29-984D-E4866ED181E0}"/>
              </a:ext>
            </a:extLst>
          </p:cNvPr>
          <p:cNvPicPr>
            <a:picLocks noChangeAspect="1"/>
          </p:cNvPicPr>
          <p:nvPr/>
        </p:nvPicPr>
        <p:blipFill>
          <a:blip r:embed="rId2"/>
          <a:stretch>
            <a:fillRect/>
          </a:stretch>
        </p:blipFill>
        <p:spPr>
          <a:xfrm>
            <a:off x="520699" y="2483147"/>
            <a:ext cx="4798275" cy="3228341"/>
          </a:xfrm>
          <a:prstGeom prst="rect">
            <a:avLst/>
          </a:prstGeom>
        </p:spPr>
      </p:pic>
      <p:sp>
        <p:nvSpPr>
          <p:cNvPr id="10" name="テキスト ボックス 9">
            <a:extLst>
              <a:ext uri="{FF2B5EF4-FFF2-40B4-BE49-F238E27FC236}">
                <a16:creationId xmlns:a16="http://schemas.microsoft.com/office/drawing/2014/main" id="{D9335FEB-C63F-3A3F-ADA4-79FF6D49F47C}"/>
              </a:ext>
            </a:extLst>
          </p:cNvPr>
          <p:cNvSpPr txBox="1"/>
          <p:nvPr/>
        </p:nvSpPr>
        <p:spPr>
          <a:xfrm>
            <a:off x="922947" y="5972666"/>
            <a:ext cx="362682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アプリ版の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7255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2ECC7-915E-4CE0-B3A2-7F7829E78B8C}"/>
              </a:ext>
            </a:extLst>
          </p:cNvPr>
          <p:cNvSpPr>
            <a:spLocks noGrp="1"/>
          </p:cNvSpPr>
          <p:nvPr>
            <p:ph type="title"/>
          </p:nvPr>
        </p:nvSpPr>
        <p:spPr/>
        <p:txBody>
          <a:bodyPr>
            <a:normAutofit fontScale="90000"/>
          </a:bodyPr>
          <a:lstStyle/>
          <a:p>
            <a:r>
              <a:rPr kumimoji="1" lang="ja-JP" altLang="en-US" dirty="0"/>
              <a:t>セル、番地（セル参照）、アクティブセル</a:t>
            </a:r>
          </a:p>
        </p:txBody>
      </p:sp>
      <p:sp>
        <p:nvSpPr>
          <p:cNvPr id="3" name="コンテンツ プレースホルダー 2">
            <a:extLst>
              <a:ext uri="{FF2B5EF4-FFF2-40B4-BE49-F238E27FC236}">
                <a16:creationId xmlns:a16="http://schemas.microsoft.com/office/drawing/2014/main" id="{5F26A6EF-9579-4BAD-A249-71D3B295CDF5}"/>
              </a:ext>
            </a:extLst>
          </p:cNvPr>
          <p:cNvSpPr>
            <a:spLocks noGrp="1"/>
          </p:cNvSpPr>
          <p:nvPr>
            <p:ph idx="1"/>
          </p:nvPr>
        </p:nvSpPr>
        <p:spPr/>
        <p:txBody>
          <a:bodyPr/>
          <a:lstStyle/>
          <a:p>
            <a:r>
              <a:rPr kumimoji="1" lang="ja-JP" altLang="en-US" b="1" dirty="0"/>
              <a:t>セル</a:t>
            </a:r>
            <a:r>
              <a:rPr kumimoji="1" lang="ja-JP" altLang="en-US" dirty="0"/>
              <a:t>：</a:t>
            </a:r>
            <a:r>
              <a:rPr lang="ja-JP" altLang="en-US" dirty="0"/>
              <a:t>ワークシートを構成する</a:t>
            </a:r>
            <a:r>
              <a:rPr lang="en-US" altLang="ja-JP" dirty="0"/>
              <a:t>1</a:t>
            </a:r>
            <a:r>
              <a:rPr lang="ja-JP" altLang="en-US" dirty="0"/>
              <a:t>つ</a:t>
            </a:r>
            <a:r>
              <a:rPr lang="en-US" altLang="ja-JP" dirty="0"/>
              <a:t>1</a:t>
            </a:r>
            <a:r>
              <a:rPr lang="ja-JP" altLang="en-US" dirty="0"/>
              <a:t>つのマス目． 値や数式を入力する基本単位．</a:t>
            </a:r>
            <a:endParaRPr lang="en-US" altLang="ja-JP" dirty="0"/>
          </a:p>
          <a:p>
            <a:r>
              <a:rPr lang="ja-JP" altLang="en-US" b="1" dirty="0"/>
              <a:t>番地（セル参照）：</a:t>
            </a:r>
            <a:r>
              <a:rPr lang="ja-JP" altLang="en-US" dirty="0"/>
              <a:t>列のアルファベットと行の数字の組み合わせでセルの位置を示す． 例：</a:t>
            </a:r>
            <a:r>
              <a:rPr lang="en-US" altLang="ja-JP" b="1" dirty="0"/>
              <a:t>B3</a:t>
            </a:r>
            <a:r>
              <a:rPr lang="ja-JP" altLang="en-US" b="1" dirty="0"/>
              <a:t>は列</a:t>
            </a:r>
            <a:r>
              <a:rPr lang="en-US" altLang="ja-JP" b="1" dirty="0"/>
              <a:t>B</a:t>
            </a:r>
            <a:r>
              <a:rPr lang="ja-JP" altLang="en-US" b="1" dirty="0"/>
              <a:t>・行</a:t>
            </a:r>
            <a:r>
              <a:rPr lang="en-US" altLang="ja-JP" b="1" dirty="0"/>
              <a:t>3</a:t>
            </a:r>
            <a:r>
              <a:rPr lang="ja-JP" altLang="en-US" b="1" dirty="0"/>
              <a:t>のセル</a:t>
            </a:r>
            <a:r>
              <a:rPr lang="ja-JP" altLang="en-US" dirty="0"/>
              <a:t>．</a:t>
            </a:r>
          </a:p>
          <a:p>
            <a:r>
              <a:rPr lang="ja-JP" altLang="en-US" b="1" dirty="0"/>
              <a:t>アクティブセル：現在選択されている編集中のセル．</a:t>
            </a:r>
          </a:p>
          <a:p>
            <a:endParaRPr kumimoji="1" lang="ja-JP" altLang="en-US" dirty="0"/>
          </a:p>
        </p:txBody>
      </p:sp>
      <p:sp>
        <p:nvSpPr>
          <p:cNvPr id="4" name="スライド番号プレースホルダー 3">
            <a:extLst>
              <a:ext uri="{FF2B5EF4-FFF2-40B4-BE49-F238E27FC236}">
                <a16:creationId xmlns:a16="http://schemas.microsoft.com/office/drawing/2014/main" id="{A322AF46-1D27-4BEB-AE82-04EF9928B2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514BDE42-62E6-4948-98C0-CD342A678E6B}"/>
              </a:ext>
            </a:extLst>
          </p:cNvPr>
          <p:cNvPicPr>
            <a:picLocks noChangeAspect="1"/>
          </p:cNvPicPr>
          <p:nvPr/>
        </p:nvPicPr>
        <p:blipFill>
          <a:blip r:embed="rId2"/>
          <a:stretch>
            <a:fillRect/>
          </a:stretch>
        </p:blipFill>
        <p:spPr>
          <a:xfrm>
            <a:off x="3740531" y="3876540"/>
            <a:ext cx="4360279" cy="3042275"/>
          </a:xfrm>
          <a:prstGeom prst="rect">
            <a:avLst/>
          </a:prstGeom>
        </p:spPr>
      </p:pic>
    </p:spTree>
    <p:extLst>
      <p:ext uri="{BB962C8B-B14F-4D97-AF65-F5344CB8AC3E}">
        <p14:creationId xmlns:p14="http://schemas.microsoft.com/office/powerpoint/2010/main" val="159569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0C4F-2E36-C8A7-61A1-C3B6F535D7B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2A3B00-964D-348F-87A0-C895DB854911}"/>
              </a:ext>
            </a:extLst>
          </p:cNvPr>
          <p:cNvSpPr>
            <a:spLocks noGrp="1"/>
          </p:cNvSpPr>
          <p:nvPr>
            <p:ph type="ctrTitle"/>
          </p:nvPr>
        </p:nvSpPr>
        <p:spPr>
          <a:xfrm>
            <a:off x="685800" y="1122363"/>
            <a:ext cx="7772400" cy="2387600"/>
          </a:xfrm>
        </p:spPr>
        <p:txBody>
          <a:bodyPr>
            <a:noAutofit/>
          </a:bodyPr>
          <a:lstStyle/>
          <a:p>
            <a:r>
              <a:rPr lang="en-US" altLang="ja-JP" dirty="0"/>
              <a:t>2-4 Excel</a:t>
            </a:r>
            <a:r>
              <a:rPr lang="ja-JP" altLang="en-US" dirty="0"/>
              <a:t> の基本操作</a:t>
            </a:r>
            <a:br>
              <a:rPr lang="en-US" altLang="ja-JP" dirty="0"/>
            </a:br>
            <a:endParaRPr lang="ja-JP" altLang="en-US" dirty="0"/>
          </a:p>
        </p:txBody>
      </p:sp>
      <p:sp>
        <p:nvSpPr>
          <p:cNvPr id="4" name="スライド番号プレースホルダー 3">
            <a:extLst>
              <a:ext uri="{FF2B5EF4-FFF2-40B4-BE49-F238E27FC236}">
                <a16:creationId xmlns:a16="http://schemas.microsoft.com/office/drawing/2014/main" id="{86FE3714-A4FA-2812-E63C-152D6D258549}"/>
              </a:ext>
            </a:extLst>
          </p:cNvPr>
          <p:cNvSpPr>
            <a:spLocks noGrp="1"/>
          </p:cNvSpPr>
          <p:nvPr>
            <p:ph type="sldNum" sz="quarter" idx="12"/>
          </p:nvPr>
        </p:nvSpPr>
        <p:spPr/>
        <p:txBody>
          <a:bodyPr>
            <a:noAutofit/>
          </a:bodyPr>
          <a:lstStyle/>
          <a:p>
            <a:fld id="{55940FB6-D91C-4C45-82A6-6C3F63B50793}" type="slidenum">
              <a:rPr lang="ja-JP" altLang="en-US" smtClean="0"/>
              <a:pPr/>
              <a:t>24</a:t>
            </a:fld>
            <a:endParaRPr lang="ja-JP" altLang="en-US" dirty="0"/>
          </a:p>
        </p:txBody>
      </p:sp>
    </p:spTree>
    <p:extLst>
      <p:ext uri="{BB962C8B-B14F-4D97-AF65-F5344CB8AC3E}">
        <p14:creationId xmlns:p14="http://schemas.microsoft.com/office/powerpoint/2010/main" val="157410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810275" y="2388179"/>
            <a:ext cx="3953466" cy="1798078"/>
          </a:xfrm>
          <a:prstGeom prst="rect">
            <a:avLst/>
          </a:prstGeom>
        </p:spPr>
      </p:pic>
      <p:sp>
        <p:nvSpPr>
          <p:cNvPr id="2" name="タイトル 1"/>
          <p:cNvSpPr>
            <a:spLocks noGrp="1"/>
          </p:cNvSpPr>
          <p:nvPr>
            <p:ph type="title"/>
          </p:nvPr>
        </p:nvSpPr>
        <p:spPr>
          <a:xfrm>
            <a:off x="237818" y="317073"/>
            <a:ext cx="7886700" cy="503396"/>
          </a:xfrm>
        </p:spPr>
        <p:txBody>
          <a:bodyPr>
            <a:normAutofit fontScale="90000"/>
          </a:bodyPr>
          <a:lstStyle/>
          <a:p>
            <a:r>
              <a:rPr kumimoji="1" lang="ja-JP" altLang="en-US" dirty="0"/>
              <a:t>数式の入力　</a:t>
            </a:r>
          </a:p>
        </p:txBody>
      </p:sp>
      <p:sp>
        <p:nvSpPr>
          <p:cNvPr id="4" name="右矢印 3"/>
          <p:cNvSpPr/>
          <p:nvPr/>
        </p:nvSpPr>
        <p:spPr>
          <a:xfrm>
            <a:off x="4251961" y="2859239"/>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13854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を入力したいときは、</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頭</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半角の「</a:t>
            </a:r>
            <a:r>
              <a:rPr kumimoji="1" lang="en-US" altLang="ja-JP"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を付ける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9" name="図 8"/>
          <p:cNvPicPr>
            <a:picLocks noChangeAspect="1"/>
          </p:cNvPicPr>
          <p:nvPr/>
        </p:nvPicPr>
        <p:blipFill>
          <a:blip r:embed="rId3"/>
          <a:stretch>
            <a:fillRect/>
          </a:stretch>
        </p:blipFill>
        <p:spPr>
          <a:xfrm>
            <a:off x="0" y="2388180"/>
            <a:ext cx="3953466" cy="1798078"/>
          </a:xfrm>
          <a:prstGeom prst="rect">
            <a:avLst/>
          </a:prstGeom>
        </p:spPr>
      </p:pic>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=100+200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spTree>
    <p:extLst>
      <p:ext uri="{BB962C8B-B14F-4D97-AF65-F5344CB8AC3E}">
        <p14:creationId xmlns:p14="http://schemas.microsoft.com/office/powerpoint/2010/main" val="367790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321" y="307749"/>
            <a:ext cx="7886700" cy="503396"/>
          </a:xfrm>
        </p:spPr>
        <p:txBody>
          <a:bodyPr>
            <a:normAutofit fontScale="90000"/>
          </a:bodyPr>
          <a:lstStyle/>
          <a:p>
            <a:r>
              <a:rPr kumimoji="1" lang="ja-JP" altLang="en-US" dirty="0"/>
              <a:t>数式の入力　</a:t>
            </a:r>
          </a:p>
        </p:txBody>
      </p:sp>
      <p:sp>
        <p:nvSpPr>
          <p:cNvPr id="4" name="右矢印 3"/>
          <p:cNvSpPr/>
          <p:nvPr/>
        </p:nvSpPr>
        <p:spPr>
          <a:xfrm>
            <a:off x="4538358" y="3982233"/>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256548" y="5574343"/>
            <a:ext cx="3795409" cy="975908"/>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170279" y="4835767"/>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842205"/>
            <a:ext cx="8560340" cy="247222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342900" indent="-342900">
              <a:lnSpc>
                <a:spcPct val="130000"/>
              </a:lnSpc>
              <a:buFont typeface="Arial" panose="020B0604020202020204" pitchFamily="34" charset="0"/>
              <a:buChar char="•"/>
              <a:defRPr/>
            </a:pPr>
            <a:r>
              <a:rPr lang="ja-JP" altLang="en-US" sz="2400" b="1" dirty="0"/>
              <a:t>先頭</a:t>
            </a:r>
            <a:r>
              <a:rPr lang="ja-JP" altLang="en-US" sz="2400" dirty="0"/>
              <a:t>に</a:t>
            </a:r>
            <a:r>
              <a:rPr lang="ja-JP" altLang="en-US" sz="2400" b="1" dirty="0"/>
              <a:t>半角の「</a:t>
            </a:r>
            <a:r>
              <a:rPr lang="en-US" altLang="ja-JP" sz="2400" b="1" dirty="0"/>
              <a:t>=</a:t>
            </a:r>
            <a:r>
              <a:rPr lang="ja-JP" altLang="en-US" sz="2400" b="1" dirty="0"/>
              <a:t>」</a:t>
            </a:r>
            <a:r>
              <a:rPr lang="ja-JP" altLang="en-US" sz="2400" dirty="0"/>
              <a:t>を付ける．（例）「</a:t>
            </a:r>
            <a:r>
              <a:rPr lang="en-US" altLang="ja-JP" sz="2400" b="1" dirty="0"/>
              <a:t>=100+200</a:t>
            </a:r>
            <a:r>
              <a:rPr lang="ja-JP" altLang="en-US" sz="2400" dirty="0"/>
              <a:t>」</a:t>
            </a:r>
            <a:endParaRPr lang="en-US" altLang="ja-JP" sz="2400" b="1" dirty="0"/>
          </a:p>
          <a:p>
            <a:pPr marL="342900" lvl="0" indent="-342900">
              <a:lnSpc>
                <a:spcPct val="130000"/>
              </a:lnSpc>
              <a:buFont typeface="Arial" panose="020B0604020202020204" pitchFamily="34" charset="0"/>
              <a:buChar char="•"/>
              <a:defRPr/>
            </a:pPr>
            <a:r>
              <a:rPr lang="ja-JP" altLang="en-US" sz="2400" b="1" dirty="0"/>
              <a:t>数式は半角文字</a:t>
            </a:r>
            <a:r>
              <a:rPr lang="ja-JP" altLang="en-US" sz="2400" dirty="0"/>
              <a:t>で記述する． </a:t>
            </a:r>
            <a:endParaRPr lang="en-US" altLang="ja-JP" sz="2400" dirty="0"/>
          </a:p>
          <a:p>
            <a:pPr marL="342900" lvl="0" indent="-342900">
              <a:lnSpc>
                <a:spcPct val="130000"/>
              </a:lnSpc>
              <a:buFont typeface="Arial" panose="020B0604020202020204" pitchFamily="34" charset="0"/>
              <a:buChar char="•"/>
              <a:defRPr/>
            </a:pPr>
            <a:r>
              <a:rPr lang="ja-JP" altLang="en-US" sz="2400" dirty="0"/>
              <a:t>番地（「</a:t>
            </a:r>
            <a:r>
              <a:rPr lang="en-US" altLang="ja-JP" sz="2400" dirty="0"/>
              <a:t>B3</a:t>
            </a:r>
            <a:r>
              <a:rPr lang="ja-JP" altLang="en-US" sz="2400" dirty="0"/>
              <a:t>」「</a:t>
            </a:r>
            <a:r>
              <a:rPr lang="en-US" altLang="ja-JP" sz="2400" dirty="0"/>
              <a:t>B4</a:t>
            </a:r>
            <a:r>
              <a:rPr lang="ja-JP" altLang="en-US" sz="2400" dirty="0"/>
              <a:t>」等）を数式内に記述できる． </a:t>
            </a:r>
            <a:endParaRPr lang="en-US" altLang="ja-JP" sz="2400" dirty="0"/>
          </a:p>
          <a:p>
            <a:pPr lvl="0">
              <a:lnSpc>
                <a:spcPct val="130000"/>
              </a:lnSpc>
              <a:defRPr/>
            </a:pPr>
            <a:r>
              <a:rPr lang="ja-JP" altLang="en-US" sz="2400" dirty="0"/>
              <a:t>　（例）「</a:t>
            </a:r>
            <a:r>
              <a:rPr lang="en-US" altLang="ja-JP" sz="2400" b="1" dirty="0"/>
              <a:t>=B3+B4</a:t>
            </a:r>
            <a:r>
              <a:rPr lang="ja-JP" altLang="en-US" sz="2400" dirty="0"/>
              <a:t>」</a:t>
            </a:r>
            <a:endParaRPr lang="en-US" altLang="ja-JP" sz="2400" dirty="0"/>
          </a:p>
          <a:p>
            <a:pPr marL="342900" lvl="0" indent="-342900">
              <a:lnSpc>
                <a:spcPct val="130000"/>
              </a:lnSpc>
              <a:buFont typeface="Arial" panose="020B0604020202020204" pitchFamily="34" charset="0"/>
              <a:buChar char="•"/>
              <a:defRPr/>
            </a:pPr>
            <a:r>
              <a:rPr lang="en-US" altLang="ja-JP" sz="2400" b="1" dirty="0"/>
              <a:t>Enter</a:t>
            </a:r>
            <a:r>
              <a:rPr lang="ja-JP" altLang="en-US" sz="2400" b="1" dirty="0"/>
              <a:t>キー</a:t>
            </a:r>
            <a:r>
              <a:rPr lang="ja-JP" altLang="en-US" sz="2400" dirty="0"/>
              <a:t>を押すと</a:t>
            </a:r>
            <a:r>
              <a:rPr lang="ja-JP" altLang="en-US" sz="2400" b="1" dirty="0"/>
              <a:t>自動計算</a:t>
            </a:r>
            <a:r>
              <a:rPr lang="ja-JP" altLang="en-US" sz="2400" dirty="0"/>
              <a:t>される．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208321" y="5574343"/>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pic>
        <p:nvPicPr>
          <p:cNvPr id="3" name="図 2"/>
          <p:cNvPicPr>
            <a:picLocks noChangeAspect="1"/>
          </p:cNvPicPr>
          <p:nvPr/>
        </p:nvPicPr>
        <p:blipFill>
          <a:blip r:embed="rId2"/>
          <a:stretch>
            <a:fillRect/>
          </a:stretch>
        </p:blipFill>
        <p:spPr>
          <a:xfrm>
            <a:off x="142757" y="3437657"/>
            <a:ext cx="4156106" cy="1890241"/>
          </a:xfrm>
          <a:prstGeom prst="rect">
            <a:avLst/>
          </a:prstGeom>
        </p:spPr>
      </p:pic>
      <p:pic>
        <p:nvPicPr>
          <p:cNvPr id="6" name="図 5"/>
          <p:cNvPicPr>
            <a:picLocks noChangeAspect="1"/>
          </p:cNvPicPr>
          <p:nvPr/>
        </p:nvPicPr>
        <p:blipFill>
          <a:blip r:embed="rId3"/>
          <a:stretch>
            <a:fillRect/>
          </a:stretch>
        </p:blipFill>
        <p:spPr>
          <a:xfrm>
            <a:off x="4945987" y="3556913"/>
            <a:ext cx="4008791" cy="1823240"/>
          </a:xfrm>
          <a:prstGeom prst="rect">
            <a:avLst/>
          </a:prstGeom>
        </p:spPr>
      </p:pic>
    </p:spTree>
    <p:extLst>
      <p:ext uri="{BB962C8B-B14F-4D97-AF65-F5344CB8AC3E}">
        <p14:creationId xmlns:p14="http://schemas.microsoft.com/office/powerpoint/2010/main" val="3604048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717331" y="3495155"/>
            <a:ext cx="4339737" cy="1973758"/>
          </a:xfrm>
          <a:prstGeom prst="rect">
            <a:avLst/>
          </a:prstGeom>
        </p:spPr>
      </p:pic>
      <p:sp>
        <p:nvSpPr>
          <p:cNvPr id="2" name="タイトル 1"/>
          <p:cNvSpPr>
            <a:spLocks noGrp="1"/>
          </p:cNvSpPr>
          <p:nvPr>
            <p:ph type="title"/>
          </p:nvPr>
        </p:nvSpPr>
        <p:spPr>
          <a:xfrm>
            <a:off x="308610" y="390667"/>
            <a:ext cx="7886700" cy="503396"/>
          </a:xfrm>
        </p:spPr>
        <p:txBody>
          <a:bodyPr>
            <a:normAutofit fontScale="90000"/>
          </a:bodyPr>
          <a:lstStyle/>
          <a:p>
            <a:r>
              <a:rPr kumimoji="1" lang="ja-JP" altLang="en-US" dirty="0"/>
              <a:t>数式バーでの確認</a:t>
            </a:r>
            <a:r>
              <a:rPr lang="ja-JP" altLang="en-US" dirty="0"/>
              <a:t>・修正</a:t>
            </a:r>
            <a:endParaRPr kumimoji="1" lang="ja-JP" altLang="en-US" dirty="0"/>
          </a:p>
        </p:txBody>
      </p:sp>
      <p:pic>
        <p:nvPicPr>
          <p:cNvPr id="3" name="図 2"/>
          <p:cNvPicPr>
            <a:picLocks noChangeAspect="1"/>
          </p:cNvPicPr>
          <p:nvPr/>
        </p:nvPicPr>
        <p:blipFill>
          <a:blip r:embed="rId3"/>
          <a:stretch>
            <a:fillRect/>
          </a:stretch>
        </p:blipFill>
        <p:spPr>
          <a:xfrm>
            <a:off x="141668" y="3518742"/>
            <a:ext cx="3596418" cy="1635689"/>
          </a:xfrm>
          <a:prstGeom prst="rect">
            <a:avLst/>
          </a:prstGeom>
        </p:spPr>
      </p:pic>
      <p:sp>
        <p:nvSpPr>
          <p:cNvPr id="4" name="右矢印 3"/>
          <p:cNvSpPr/>
          <p:nvPr/>
        </p:nvSpPr>
        <p:spPr>
          <a:xfrm>
            <a:off x="4061789" y="4115361"/>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6030687" y="4892725"/>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844991" y="3564979"/>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764333" y="5686281"/>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ダブル</a:t>
            </a: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6059839" y="5399379"/>
            <a:ext cx="3258591" cy="12411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7701447" y="2968362"/>
            <a:ext cx="1616983" cy="5687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5" name="タイトル 1">
            <a:extLst>
              <a:ext uri="{FF2B5EF4-FFF2-40B4-BE49-F238E27FC236}">
                <a16:creationId xmlns:a16="http://schemas.microsoft.com/office/drawing/2014/main" id="{4D1BC496-D66C-9C99-6708-53E753BE9F55}"/>
              </a:ext>
            </a:extLst>
          </p:cNvPr>
          <p:cNvSpPr txBox="1">
            <a:spLocks/>
          </p:cNvSpPr>
          <p:nvPr/>
        </p:nvSpPr>
        <p:spPr>
          <a:xfrm>
            <a:off x="583660" y="842206"/>
            <a:ext cx="8560340" cy="196969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342900" indent="-342900">
              <a:lnSpc>
                <a:spcPct val="130000"/>
              </a:lnSpc>
              <a:buFont typeface="Arial" panose="020B0604020202020204" pitchFamily="34" charset="0"/>
              <a:buChar char="•"/>
              <a:defRPr/>
            </a:pPr>
            <a:r>
              <a:rPr lang="ja-JP" altLang="en-US" sz="2400" b="1" dirty="0"/>
              <a:t>セルをクリック</a:t>
            </a:r>
            <a:r>
              <a:rPr lang="ja-JP" altLang="en-US" sz="2400" dirty="0"/>
              <a:t>すると</a:t>
            </a:r>
            <a:r>
              <a:rPr lang="ja-JP" altLang="en-US" sz="2400" b="1" dirty="0"/>
              <a:t>数式バーに数式が表示</a:t>
            </a:r>
            <a:r>
              <a:rPr lang="ja-JP" altLang="en-US" sz="2400" dirty="0"/>
              <a:t>される（</a:t>
            </a:r>
            <a:r>
              <a:rPr lang="ja-JP" altLang="en-US" sz="2400" b="1" dirty="0"/>
              <a:t>修正も可能</a:t>
            </a:r>
            <a:r>
              <a:rPr lang="ja-JP" altLang="en-US" sz="2400" dirty="0"/>
              <a:t>）</a:t>
            </a:r>
            <a:endParaRPr lang="en-US" altLang="ja-JP" sz="2400" dirty="0"/>
          </a:p>
          <a:p>
            <a:pPr marL="342900" indent="-342900">
              <a:lnSpc>
                <a:spcPct val="130000"/>
              </a:lnSpc>
              <a:buFont typeface="Arial" panose="020B0604020202020204" pitchFamily="34" charset="0"/>
              <a:buChar char="•"/>
              <a:defRPr/>
            </a:pPr>
            <a:r>
              <a:rPr lang="ja-JP" altLang="en-US" sz="2400" b="1" dirty="0"/>
              <a:t>セルをダブルクリック</a:t>
            </a:r>
            <a:r>
              <a:rPr lang="ja-JP" altLang="en-US" sz="2400" dirty="0"/>
              <a:t>すると</a:t>
            </a:r>
            <a:r>
              <a:rPr lang="ja-JP" altLang="en-US" sz="2400" b="1" dirty="0"/>
              <a:t>数式バーとセル内の両方</a:t>
            </a:r>
            <a:r>
              <a:rPr lang="ja-JP" altLang="en-US" sz="2400" dirty="0"/>
              <a:t>に</a:t>
            </a:r>
            <a:r>
              <a:rPr lang="ja-JP" altLang="en-US" sz="2400" b="1" dirty="0"/>
              <a:t>数式が表示</a:t>
            </a:r>
            <a:r>
              <a:rPr lang="ja-JP" altLang="en-US" sz="2400" dirty="0"/>
              <a:t>される （どちらでも</a:t>
            </a:r>
            <a:r>
              <a:rPr lang="ja-JP" altLang="en-US" sz="2400" b="1" dirty="0"/>
              <a:t>修正可能</a:t>
            </a:r>
            <a:r>
              <a:rPr lang="ja-JP" altLang="en-US" sz="2400" dirty="0"/>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28389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B6FD0-9836-95C5-912E-0763751F0CD8}"/>
              </a:ext>
            </a:extLst>
          </p:cNvPr>
          <p:cNvSpPr>
            <a:spLocks noGrp="1"/>
          </p:cNvSpPr>
          <p:nvPr>
            <p:ph type="title"/>
          </p:nvPr>
        </p:nvSpPr>
        <p:spPr/>
        <p:txBody>
          <a:bodyPr>
            <a:normAutofit fontScale="90000"/>
          </a:bodyPr>
          <a:lstStyle/>
          <a:p>
            <a:r>
              <a:rPr kumimoji="1" lang="ja-JP" altLang="en-US" dirty="0"/>
              <a:t>範囲選択</a:t>
            </a:r>
          </a:p>
        </p:txBody>
      </p:sp>
      <p:sp>
        <p:nvSpPr>
          <p:cNvPr id="3" name="コンテンツ プレースホルダー 2">
            <a:extLst>
              <a:ext uri="{FF2B5EF4-FFF2-40B4-BE49-F238E27FC236}">
                <a16:creationId xmlns:a16="http://schemas.microsoft.com/office/drawing/2014/main" id="{899EA5A7-4794-838D-538E-87B55CCB9389}"/>
              </a:ext>
            </a:extLst>
          </p:cNvPr>
          <p:cNvSpPr>
            <a:spLocks noGrp="1"/>
          </p:cNvSpPr>
          <p:nvPr>
            <p:ph idx="1"/>
          </p:nvPr>
        </p:nvSpPr>
        <p:spPr/>
        <p:txBody>
          <a:bodyPr/>
          <a:lstStyle/>
          <a:p>
            <a:r>
              <a:rPr lang="ja-JP" altLang="en-US" b="1" dirty="0"/>
              <a:t>マウスのドラッグ</a:t>
            </a:r>
            <a:r>
              <a:rPr lang="ja-JP" altLang="en-US" dirty="0"/>
              <a:t>で</a:t>
            </a:r>
            <a:r>
              <a:rPr lang="ja-JP" altLang="en-US" b="1" dirty="0"/>
              <a:t>複数セルを選択</a:t>
            </a:r>
            <a:r>
              <a:rPr lang="ja-JP" altLang="en-US" dirty="0"/>
              <a:t>する操作．</a:t>
            </a:r>
            <a:endParaRPr kumimoji="1" lang="ja-JP" altLang="en-US" dirty="0"/>
          </a:p>
        </p:txBody>
      </p:sp>
      <p:sp>
        <p:nvSpPr>
          <p:cNvPr id="4" name="スライド番号プレースホルダー 3">
            <a:extLst>
              <a:ext uri="{FF2B5EF4-FFF2-40B4-BE49-F238E27FC236}">
                <a16:creationId xmlns:a16="http://schemas.microsoft.com/office/drawing/2014/main" id="{B6E53644-212B-30D5-AEE4-B4288791148A}"/>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ABE63645-69CC-4E87-459F-2A629AD8C150}"/>
              </a:ext>
            </a:extLst>
          </p:cNvPr>
          <p:cNvPicPr>
            <a:picLocks noChangeAspect="1"/>
          </p:cNvPicPr>
          <p:nvPr/>
        </p:nvPicPr>
        <p:blipFill>
          <a:blip r:embed="rId2"/>
          <a:stretch>
            <a:fillRect/>
          </a:stretch>
        </p:blipFill>
        <p:spPr>
          <a:xfrm>
            <a:off x="1272844" y="1813510"/>
            <a:ext cx="6225235" cy="3230980"/>
          </a:xfrm>
          <a:prstGeom prst="rect">
            <a:avLst/>
          </a:prstGeom>
        </p:spPr>
      </p:pic>
    </p:spTree>
    <p:extLst>
      <p:ext uri="{BB962C8B-B14F-4D97-AF65-F5344CB8AC3E}">
        <p14:creationId xmlns:p14="http://schemas.microsoft.com/office/powerpoint/2010/main" val="2242463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9524" y="1497330"/>
            <a:ext cx="4269318" cy="2878373"/>
          </a:xfrm>
          <a:prstGeom prst="rect">
            <a:avLst/>
          </a:prstGeom>
        </p:spPr>
      </p:pic>
      <p:sp>
        <p:nvSpPr>
          <p:cNvPr id="2" name="タイトル 1"/>
          <p:cNvSpPr>
            <a:spLocks noGrp="1"/>
          </p:cNvSpPr>
          <p:nvPr>
            <p:ph type="title"/>
          </p:nvPr>
        </p:nvSpPr>
        <p:spPr>
          <a:xfrm>
            <a:off x="308610" y="311442"/>
            <a:ext cx="7886700" cy="503396"/>
          </a:xfrm>
        </p:spPr>
        <p:txBody>
          <a:bodyPr>
            <a:normAutofit fontScale="90000"/>
          </a:bodyPr>
          <a:lstStyle/>
          <a:p>
            <a:r>
              <a:rPr kumimoji="1" lang="ja-JP" altLang="en-US" dirty="0"/>
              <a:t>セルの数式と値のクリア</a:t>
            </a:r>
          </a:p>
        </p:txBody>
      </p:sp>
      <p:cxnSp>
        <p:nvCxnSpPr>
          <p:cNvPr id="5" name="直線矢印コネクタ 4"/>
          <p:cNvCxnSpPr/>
          <p:nvPr/>
        </p:nvCxnSpPr>
        <p:spPr>
          <a:xfrm flipV="1">
            <a:off x="2294183" y="4149734"/>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92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a:t>
            </a:r>
            <a:r>
              <a:rPr lang="ja-JP" altLang="en-US" sz="2400" b="1" u="sng" dirty="0">
                <a:solidFill>
                  <a:srgbClr val="FF0000"/>
                </a:solidFill>
              </a:rPr>
              <a:t>右クリック</a:t>
            </a:r>
            <a:r>
              <a:rPr lang="ja-JP" altLang="en-US" sz="2400" dirty="0"/>
              <a:t>して、</a:t>
            </a:r>
            <a:endParaRPr lang="en-US" altLang="ja-JP" sz="2400" dirty="0"/>
          </a:p>
          <a:p>
            <a:pPr marL="0" indent="0">
              <a:lnSpc>
                <a:spcPct val="110000"/>
              </a:lnSpc>
              <a:buNone/>
            </a:pPr>
            <a:r>
              <a:rPr lang="ja-JP" altLang="en-US" sz="2400" dirty="0"/>
              <a:t>「</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369686" y="3907847"/>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a:blip r:embed="rId3"/>
          <a:stretch>
            <a:fillRect/>
          </a:stretch>
        </p:blipFill>
        <p:spPr>
          <a:xfrm>
            <a:off x="5038179" y="1497330"/>
            <a:ext cx="3991307" cy="2690937"/>
          </a:xfrm>
          <a:prstGeom prst="rect">
            <a:avLst/>
          </a:prstGeom>
        </p:spPr>
      </p:pic>
      <p:sp>
        <p:nvSpPr>
          <p:cNvPr id="12" name="正方形/長方形 11"/>
          <p:cNvSpPr/>
          <p:nvPr/>
        </p:nvSpPr>
        <p:spPr>
          <a:xfrm>
            <a:off x="6285704" y="2358918"/>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p:cNvSpPr txBox="1">
            <a:spLocks/>
          </p:cNvSpPr>
          <p:nvPr/>
        </p:nvSpPr>
        <p:spPr>
          <a:xfrm>
            <a:off x="6256722" y="2663672"/>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70148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44669-E135-35AC-1FFF-3D5B7E4C32B8}"/>
              </a:ext>
            </a:extLst>
          </p:cNvPr>
          <p:cNvSpPr>
            <a:spLocks noGrp="1"/>
          </p:cNvSpPr>
          <p:nvPr>
            <p:ph type="title"/>
          </p:nvPr>
        </p:nvSpPr>
        <p:spPr/>
        <p:txBody>
          <a:bodyPr>
            <a:normAutofit fontScale="90000"/>
          </a:bodyPr>
          <a:lstStyle/>
          <a:p>
            <a:r>
              <a:rPr kumimoji="1" lang="ja-JP" altLang="en-US" dirty="0"/>
              <a:t>今回の内容</a:t>
            </a:r>
          </a:p>
        </p:txBody>
      </p:sp>
      <p:sp>
        <p:nvSpPr>
          <p:cNvPr id="3" name="コンテンツ プレースホルダー 2">
            <a:extLst>
              <a:ext uri="{FF2B5EF4-FFF2-40B4-BE49-F238E27FC236}">
                <a16:creationId xmlns:a16="http://schemas.microsoft.com/office/drawing/2014/main" id="{5E994953-0C81-B428-8FDE-81D1564558B3}"/>
              </a:ext>
            </a:extLst>
          </p:cNvPr>
          <p:cNvSpPr>
            <a:spLocks noGrp="1"/>
          </p:cNvSpPr>
          <p:nvPr>
            <p:ph idx="1"/>
          </p:nvPr>
        </p:nvSpPr>
        <p:spPr/>
        <p:txBody>
          <a:bodyPr>
            <a:normAutofit/>
          </a:bodyPr>
          <a:lstStyle/>
          <a:p>
            <a:r>
              <a:rPr lang="ja-JP" altLang="en-US" b="1" dirty="0"/>
              <a:t>データサイエンス</a:t>
            </a:r>
            <a:r>
              <a:rPr lang="ja-JP" altLang="en-US" dirty="0"/>
              <a:t>は</a:t>
            </a:r>
            <a:r>
              <a:rPr lang="ja-JP" altLang="en-US" b="1" dirty="0"/>
              <a:t>データから知見を導</a:t>
            </a:r>
            <a:r>
              <a:rPr lang="ja-JP" altLang="en-US" dirty="0"/>
              <a:t>く学問である．</a:t>
            </a:r>
            <a:r>
              <a:rPr lang="ja-JP" altLang="en-US" b="1" dirty="0"/>
              <a:t>散布図・ヒストグラム・合計・平均</a:t>
            </a:r>
            <a:r>
              <a:rPr lang="ja-JP" altLang="en-US" dirty="0"/>
              <a:t>などの実践的分析手法がある．</a:t>
            </a:r>
          </a:p>
          <a:p>
            <a:r>
              <a:rPr lang="ja-JP" altLang="en-US" b="1" dirty="0"/>
              <a:t>機械学習</a:t>
            </a:r>
            <a:r>
              <a:rPr lang="ja-JP" altLang="en-US" dirty="0"/>
              <a:t>は</a:t>
            </a:r>
            <a:r>
              <a:rPr lang="ja-JP" altLang="en-US" b="1" dirty="0"/>
              <a:t>データからパターンを自動抽出する技術</a:t>
            </a:r>
            <a:r>
              <a:rPr lang="ja-JP" altLang="en-US" dirty="0"/>
              <a:t>であり，</a:t>
            </a:r>
            <a:r>
              <a:rPr lang="ja-JP" altLang="en-US" b="1" dirty="0"/>
              <a:t>訓練データ</a:t>
            </a:r>
            <a:r>
              <a:rPr lang="ja-JP" altLang="en-US" dirty="0"/>
              <a:t>による</a:t>
            </a:r>
            <a:r>
              <a:rPr lang="ja-JP" altLang="en-US" b="1" dirty="0"/>
              <a:t>学習・予測・汎化</a:t>
            </a:r>
            <a:r>
              <a:rPr lang="ja-JP" altLang="en-US" dirty="0"/>
              <a:t>の仕組みを理解する．</a:t>
            </a:r>
          </a:p>
          <a:p>
            <a:r>
              <a:rPr lang="ja-JP" altLang="en-US" b="1" dirty="0"/>
              <a:t>データサイエンス、機械学習</a:t>
            </a:r>
            <a:r>
              <a:rPr lang="ja-JP" altLang="en-US" dirty="0"/>
              <a:t>は</a:t>
            </a:r>
            <a:r>
              <a:rPr lang="ja-JP" altLang="en-US" b="1" dirty="0"/>
              <a:t>データに基づく判断を行うための</a:t>
            </a:r>
            <a:r>
              <a:rPr lang="ja-JP" altLang="en-US" dirty="0"/>
              <a:t>ものであり，広く活用されている．結果の正確性やデータ品質には</a:t>
            </a:r>
            <a:r>
              <a:rPr lang="ja-JP" altLang="en-US" b="1" dirty="0"/>
              <a:t>人間の判断が必要</a:t>
            </a:r>
            <a:r>
              <a:rPr lang="ja-JP" altLang="en-US" dirty="0"/>
              <a:t>．</a:t>
            </a:r>
            <a:endParaRPr lang="en-US" altLang="ja-JP" dirty="0"/>
          </a:p>
          <a:p>
            <a:r>
              <a:rPr lang="en-US" altLang="ja-JP" dirty="0"/>
              <a:t>Excel </a:t>
            </a:r>
            <a:r>
              <a:rPr lang="ja-JP" altLang="en-US" dirty="0"/>
              <a:t>の基本概念（セル・数式・関数），実データを用いたデータ分析</a:t>
            </a:r>
          </a:p>
          <a:p>
            <a:endParaRPr kumimoji="1" lang="ja-JP" altLang="en-US" dirty="0"/>
          </a:p>
        </p:txBody>
      </p:sp>
      <p:sp>
        <p:nvSpPr>
          <p:cNvPr id="4" name="スライド番号プレースホルダー 3">
            <a:extLst>
              <a:ext uri="{FF2B5EF4-FFF2-40B4-BE49-F238E27FC236}">
                <a16:creationId xmlns:a16="http://schemas.microsoft.com/office/drawing/2014/main" id="{08324C4C-BBD1-F589-C579-CEA2AE6AAA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7661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086544" y="2517155"/>
            <a:ext cx="3793331" cy="2557463"/>
          </a:xfrm>
          <a:prstGeom prst="rect">
            <a:avLst/>
          </a:prstGeom>
        </p:spPr>
      </p:pic>
      <p:pic>
        <p:nvPicPr>
          <p:cNvPr id="3" name="図 2"/>
          <p:cNvPicPr>
            <a:picLocks noChangeAspect="1"/>
          </p:cNvPicPr>
          <p:nvPr/>
        </p:nvPicPr>
        <p:blipFill>
          <a:blip r:embed="rId3"/>
          <a:stretch>
            <a:fillRect/>
          </a:stretch>
        </p:blipFill>
        <p:spPr>
          <a:xfrm>
            <a:off x="397518" y="2556988"/>
            <a:ext cx="3793331" cy="2557463"/>
          </a:xfrm>
          <a:prstGeom prst="rect">
            <a:avLst/>
          </a:prstGeom>
        </p:spPr>
      </p:pic>
      <p:sp>
        <p:nvSpPr>
          <p:cNvPr id="2" name="タイトル 1"/>
          <p:cNvSpPr>
            <a:spLocks noGrp="1"/>
          </p:cNvSpPr>
          <p:nvPr>
            <p:ph type="title"/>
          </p:nvPr>
        </p:nvSpPr>
        <p:spPr>
          <a:xfrm>
            <a:off x="326309" y="384650"/>
            <a:ext cx="7886700" cy="503396"/>
          </a:xfrm>
        </p:spPr>
        <p:txBody>
          <a:bodyPr>
            <a:normAutofit fontScale="90000"/>
          </a:bodyPr>
          <a:lstStyle/>
          <a:p>
            <a:r>
              <a:rPr kumimoji="1" lang="ja-JP" altLang="en-US" dirty="0"/>
              <a:t>セルの数値と値のクリア</a:t>
            </a:r>
          </a:p>
        </p:txBody>
      </p:sp>
      <p:cxnSp>
        <p:nvCxnSpPr>
          <p:cNvPr id="5" name="直線矢印コネクタ 4"/>
          <p:cNvCxnSpPr/>
          <p:nvPr/>
        </p:nvCxnSpPr>
        <p:spPr>
          <a:xfrm flipV="1">
            <a:off x="2987733" y="4947995"/>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731945"/>
            <a:ext cx="5091704" cy="881056"/>
          </a:xfrm>
        </p:spPr>
        <p:txBody>
          <a:bodyPr>
            <a:normAutofit fontScale="77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を範囲選択（マウスでドラッグ）したあと、</a:t>
            </a:r>
            <a:r>
              <a:rPr lang="ja-JP" altLang="en-US" sz="2400" b="1" u="sng" dirty="0">
                <a:solidFill>
                  <a:srgbClr val="FF0000"/>
                </a:solidFill>
              </a:rPr>
              <a:t>右クリック</a:t>
            </a:r>
            <a:r>
              <a:rPr lang="ja-JP" altLang="en-US" sz="2400" dirty="0"/>
              <a:t>して、「</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321138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3189879" y="4696242"/>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5577782" y="3277185"/>
            <a:ext cx="2828799" cy="391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コンテンツ プレースホルダー 2"/>
          <p:cNvSpPr txBox="1">
            <a:spLocks/>
          </p:cNvSpPr>
          <p:nvPr/>
        </p:nvSpPr>
        <p:spPr>
          <a:xfrm>
            <a:off x="6208201" y="3815187"/>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
        <p:nvSpPr>
          <p:cNvPr id="13" name="テキスト ボックス 12">
            <a:extLst>
              <a:ext uri="{FF2B5EF4-FFF2-40B4-BE49-F238E27FC236}">
                <a16:creationId xmlns:a16="http://schemas.microsoft.com/office/drawing/2014/main" id="{C1C8CF3C-A4F9-E891-B63A-08B9D7B35F54}"/>
              </a:ext>
            </a:extLst>
          </p:cNvPr>
          <p:cNvSpPr txBox="1"/>
          <p:nvPr/>
        </p:nvSpPr>
        <p:spPr>
          <a:xfrm>
            <a:off x="647394" y="945698"/>
            <a:ext cx="7816292" cy="830997"/>
          </a:xfrm>
          <a:prstGeom prst="rect">
            <a:avLst/>
          </a:prstGeom>
          <a:noFill/>
        </p:spPr>
        <p:txBody>
          <a:bodyPr wrap="square">
            <a:spAutoFit/>
          </a:bodyPr>
          <a:lstStyle/>
          <a:p>
            <a:r>
              <a:rPr lang="ja-JP" altLang="en-US" sz="2400" b="1" i="0" dirty="0">
                <a:solidFill>
                  <a:srgbClr val="232425"/>
                </a:solidFill>
                <a:effectLst/>
                <a:latin typeface="メイリオ" panose="020B0604030504040204" pitchFamily="50" charset="-128"/>
                <a:ea typeface="メイリオ" panose="020B0604030504040204" pitchFamily="50" charset="-128"/>
              </a:rPr>
              <a:t>セルを右クリック</a:t>
            </a:r>
            <a:r>
              <a:rPr lang="ja-JP" altLang="en-US" sz="2400" b="0" i="0" dirty="0">
                <a:solidFill>
                  <a:srgbClr val="232425"/>
                </a:solidFill>
                <a:effectLst/>
                <a:latin typeface="メイリオ" panose="020B0604030504040204" pitchFamily="50" charset="-128"/>
                <a:ea typeface="メイリオ" panose="020B0604030504040204" pitchFamily="50" charset="-128"/>
              </a:rPr>
              <a:t>し「</a:t>
            </a:r>
            <a:r>
              <a:rPr lang="ja-JP" altLang="en-US" sz="2400" b="1" i="0" dirty="0">
                <a:solidFill>
                  <a:srgbClr val="232425"/>
                </a:solidFill>
                <a:effectLst/>
                <a:latin typeface="メイリオ" panose="020B0604030504040204" pitchFamily="50" charset="-128"/>
                <a:ea typeface="メイリオ" panose="020B0604030504040204" pitchFamily="50" charset="-128"/>
              </a:rPr>
              <a:t>数式と値のクリア</a:t>
            </a:r>
            <a:r>
              <a:rPr lang="ja-JP" altLang="en-US" sz="2400" b="0" i="0" dirty="0">
                <a:solidFill>
                  <a:srgbClr val="232425"/>
                </a:solidFill>
                <a:effectLst/>
                <a:latin typeface="メイリオ" panose="020B0604030504040204" pitchFamily="50" charset="-128"/>
                <a:ea typeface="メイリオ" panose="020B0604030504040204" pitchFamily="50" charset="-128"/>
              </a:rPr>
              <a:t>」を選択する． </a:t>
            </a:r>
            <a:r>
              <a:rPr lang="ja-JP" altLang="en-US" sz="2400" b="1" i="0" dirty="0">
                <a:solidFill>
                  <a:srgbClr val="232425"/>
                </a:solidFill>
                <a:effectLst/>
                <a:latin typeface="メイリオ" panose="020B0604030504040204" pitchFamily="50" charset="-128"/>
                <a:ea typeface="メイリオ" panose="020B0604030504040204" pitchFamily="50" charset="-128"/>
              </a:rPr>
              <a:t>範囲選択後</a:t>
            </a:r>
            <a:r>
              <a:rPr lang="ja-JP" altLang="en-US" sz="2400" b="0" i="0" dirty="0">
                <a:solidFill>
                  <a:srgbClr val="232425"/>
                </a:solidFill>
                <a:effectLst/>
                <a:latin typeface="メイリオ" panose="020B0604030504040204" pitchFamily="50" charset="-128"/>
                <a:ea typeface="メイリオ" panose="020B0604030504040204" pitchFamily="50" charset="-128"/>
              </a:rPr>
              <a:t>に右クリックしても同様の操作が可能．</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4632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611" y="431199"/>
            <a:ext cx="7886700" cy="503396"/>
          </a:xfrm>
        </p:spPr>
        <p:txBody>
          <a:bodyPr>
            <a:noAutofit/>
          </a:bodyPr>
          <a:lstStyle/>
          <a:p>
            <a:r>
              <a:rPr lang="ja-JP" altLang="en-US" dirty="0"/>
              <a:t>元に戻す操作</a:t>
            </a:r>
            <a:endParaRPr kumimoji="1" lang="ja-JP" altLang="en-US" dirty="0"/>
          </a:p>
        </p:txBody>
      </p:sp>
      <p:pic>
        <p:nvPicPr>
          <p:cNvPr id="4" name="図 3"/>
          <p:cNvPicPr>
            <a:picLocks noChangeAspect="1"/>
          </p:cNvPicPr>
          <p:nvPr/>
        </p:nvPicPr>
        <p:blipFill>
          <a:blip r:embed="rId2"/>
          <a:stretch>
            <a:fillRect/>
          </a:stretch>
        </p:blipFill>
        <p:spPr>
          <a:xfrm>
            <a:off x="135467" y="3878859"/>
            <a:ext cx="2566418" cy="1714730"/>
          </a:xfrm>
          <a:prstGeom prst="rect">
            <a:avLst/>
          </a:prstGeom>
        </p:spPr>
      </p:pic>
      <p:sp>
        <p:nvSpPr>
          <p:cNvPr id="5" name="右矢印 4"/>
          <p:cNvSpPr/>
          <p:nvPr/>
        </p:nvSpPr>
        <p:spPr>
          <a:xfrm>
            <a:off x="2857650" y="4575951"/>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3"/>
          <a:stretch>
            <a:fillRect/>
          </a:stretch>
        </p:blipFill>
        <p:spPr>
          <a:xfrm>
            <a:off x="3477990" y="3878859"/>
            <a:ext cx="2411339" cy="1714730"/>
          </a:xfrm>
          <a:prstGeom prst="rect">
            <a:avLst/>
          </a:prstGeom>
        </p:spPr>
      </p:pic>
      <p:sp>
        <p:nvSpPr>
          <p:cNvPr id="7" name="コンテンツ プレースホルダー 2"/>
          <p:cNvSpPr>
            <a:spLocks noGrp="1"/>
          </p:cNvSpPr>
          <p:nvPr>
            <p:ph idx="1"/>
          </p:nvPr>
        </p:nvSpPr>
        <p:spPr>
          <a:xfrm>
            <a:off x="2290909" y="5952873"/>
            <a:ext cx="2392750" cy="881056"/>
          </a:xfrm>
        </p:spPr>
        <p:txBody>
          <a:bodyPr>
            <a:normAutofit fontScale="77500" lnSpcReduction="20000"/>
          </a:bodyPr>
          <a:lstStyle/>
          <a:p>
            <a:pPr marL="0" indent="0">
              <a:lnSpc>
                <a:spcPct val="110000"/>
              </a:lnSpc>
              <a:buNone/>
            </a:pPr>
            <a:r>
              <a:rPr kumimoji="1" lang="ja-JP" altLang="en-US" dirty="0">
                <a:solidFill>
                  <a:schemeClr val="tx1"/>
                </a:solidFill>
              </a:rPr>
              <a:t>何かの操作を</a:t>
            </a:r>
            <a:endParaRPr kumimoji="1" lang="en-US" altLang="ja-JP" dirty="0">
              <a:solidFill>
                <a:schemeClr val="tx1"/>
              </a:solidFill>
            </a:endParaRPr>
          </a:p>
          <a:p>
            <a:pPr marL="0" indent="0">
              <a:lnSpc>
                <a:spcPct val="110000"/>
              </a:lnSpc>
              <a:buNone/>
            </a:pPr>
            <a:r>
              <a:rPr kumimoji="1" lang="ja-JP" altLang="en-US" dirty="0">
                <a:solidFill>
                  <a:schemeClr val="tx1"/>
                </a:solidFill>
              </a:rPr>
              <a:t>したとする</a:t>
            </a:r>
          </a:p>
        </p:txBody>
      </p:sp>
      <p:sp>
        <p:nvSpPr>
          <p:cNvPr id="8" name="右矢印 7"/>
          <p:cNvSpPr/>
          <p:nvPr/>
        </p:nvSpPr>
        <p:spPr>
          <a:xfrm>
            <a:off x="6045094" y="4575951"/>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4"/>
          <a:stretch>
            <a:fillRect/>
          </a:stretch>
        </p:blipFill>
        <p:spPr>
          <a:xfrm>
            <a:off x="3188444" y="2214331"/>
            <a:ext cx="878681" cy="721519"/>
          </a:xfrm>
          <a:prstGeom prst="rect">
            <a:avLst/>
          </a:prstGeom>
          <a:ln>
            <a:solidFill>
              <a:srgbClr val="FF0000"/>
            </a:solidFill>
          </a:ln>
        </p:spPr>
      </p:pic>
      <p:cxnSp>
        <p:nvCxnSpPr>
          <p:cNvPr id="12" name="直線矢印コネクタ 11"/>
          <p:cNvCxnSpPr>
            <a:cxnSpLocks/>
            <a:stCxn id="10" idx="2"/>
            <a:endCxn id="19" idx="0"/>
          </p:cNvCxnSpPr>
          <p:nvPr/>
        </p:nvCxnSpPr>
        <p:spPr>
          <a:xfrm>
            <a:off x="3627785" y="2935850"/>
            <a:ext cx="273428" cy="913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2"/>
          <p:cNvSpPr txBox="1">
            <a:spLocks/>
          </p:cNvSpPr>
          <p:nvPr/>
        </p:nvSpPr>
        <p:spPr>
          <a:xfrm>
            <a:off x="4238499" y="2157323"/>
            <a:ext cx="2392750" cy="88105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p>
        </p:txBody>
      </p:sp>
      <p:pic>
        <p:nvPicPr>
          <p:cNvPr id="16" name="図 15"/>
          <p:cNvPicPr>
            <a:picLocks noChangeAspect="1"/>
          </p:cNvPicPr>
          <p:nvPr/>
        </p:nvPicPr>
        <p:blipFill>
          <a:blip r:embed="rId5"/>
          <a:stretch>
            <a:fillRect/>
          </a:stretch>
        </p:blipFill>
        <p:spPr>
          <a:xfrm>
            <a:off x="6550246" y="3849769"/>
            <a:ext cx="2664650" cy="1743821"/>
          </a:xfrm>
          <a:prstGeom prst="rect">
            <a:avLst/>
          </a:prstGeom>
        </p:spPr>
      </p:pic>
      <p:sp>
        <p:nvSpPr>
          <p:cNvPr id="18" name="コンテンツ プレースホルダー 2"/>
          <p:cNvSpPr txBox="1">
            <a:spLocks/>
          </p:cNvSpPr>
          <p:nvPr/>
        </p:nvSpPr>
        <p:spPr>
          <a:xfrm>
            <a:off x="5489822" y="5976944"/>
            <a:ext cx="2650357" cy="8810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」ボタンを押すと元に戻る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3802251" y="3849770"/>
            <a:ext cx="197924" cy="2013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CA119A32-5557-43E1-8C26-745B943336FA}"/>
              </a:ext>
            </a:extLst>
          </p:cNvPr>
          <p:cNvPicPr>
            <a:picLocks noChangeAspect="1"/>
          </p:cNvPicPr>
          <p:nvPr/>
        </p:nvPicPr>
        <p:blipFill>
          <a:blip r:embed="rId6"/>
          <a:stretch>
            <a:fillRect/>
          </a:stretch>
        </p:blipFill>
        <p:spPr>
          <a:xfrm>
            <a:off x="6162043" y="2399736"/>
            <a:ext cx="1612983" cy="562004"/>
          </a:xfrm>
          <a:prstGeom prst="rect">
            <a:avLst/>
          </a:prstGeom>
        </p:spPr>
      </p:pic>
      <p:sp>
        <p:nvSpPr>
          <p:cNvPr id="21" name="コンテンツ プレースホルダー 2">
            <a:extLst>
              <a:ext uri="{FF2B5EF4-FFF2-40B4-BE49-F238E27FC236}">
                <a16:creationId xmlns:a16="http://schemas.microsoft.com/office/drawing/2014/main" id="{26785583-90ED-4394-BD16-0A277FFA23D6}"/>
              </a:ext>
            </a:extLst>
          </p:cNvPr>
          <p:cNvSpPr txBox="1">
            <a:spLocks/>
          </p:cNvSpPr>
          <p:nvPr/>
        </p:nvSpPr>
        <p:spPr>
          <a:xfrm>
            <a:off x="5889329" y="2954105"/>
            <a:ext cx="3506652" cy="7537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Excel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「元に戻す」ボタンはある</a:t>
            </a:r>
          </a:p>
        </p:txBody>
      </p:sp>
      <p:sp>
        <p:nvSpPr>
          <p:cNvPr id="9" name="テキスト ボックス 8">
            <a:extLst>
              <a:ext uri="{FF2B5EF4-FFF2-40B4-BE49-F238E27FC236}">
                <a16:creationId xmlns:a16="http://schemas.microsoft.com/office/drawing/2014/main" id="{2AFFD32E-4135-AB15-5436-E110AF7AA077}"/>
              </a:ext>
            </a:extLst>
          </p:cNvPr>
          <p:cNvSpPr txBox="1"/>
          <p:nvPr/>
        </p:nvSpPr>
        <p:spPr>
          <a:xfrm>
            <a:off x="508075" y="1063465"/>
            <a:ext cx="8127850" cy="830997"/>
          </a:xfrm>
          <a:prstGeom prst="rect">
            <a:avLst/>
          </a:prstGeom>
          <a:noFill/>
        </p:spPr>
        <p:txBody>
          <a:bodyPr wrap="square">
            <a:spAutoFit/>
          </a:bodyPr>
          <a:lstStyle/>
          <a:p>
            <a:r>
              <a:rPr lang="ja-JP" altLang="en-US" sz="2400" b="1" dirty="0"/>
              <a:t>「元に戻す」ボタン</a:t>
            </a:r>
            <a:r>
              <a:rPr lang="ja-JP" altLang="en-US" sz="2400" dirty="0"/>
              <a:t>，または</a:t>
            </a:r>
            <a:r>
              <a:rPr lang="en-US" altLang="ja-JP" sz="2400" dirty="0"/>
              <a:t>Ctrl +</a:t>
            </a:r>
            <a:r>
              <a:rPr lang="ja-JP" altLang="en-US" sz="2400" dirty="0"/>
              <a:t> </a:t>
            </a:r>
            <a:r>
              <a:rPr lang="en-US" altLang="ja-JP" sz="2400" dirty="0"/>
              <a:t>Z</a:t>
            </a:r>
            <a:r>
              <a:rPr lang="ja-JP" altLang="en-US" sz="2400" dirty="0"/>
              <a:t>（同時押し）で</a:t>
            </a:r>
            <a:r>
              <a:rPr lang="ja-JP" altLang="en-US" sz="2400" b="1" dirty="0"/>
              <a:t>直前の操作を取り消せる</a:t>
            </a:r>
            <a:r>
              <a:rPr lang="ja-JP" altLang="en-US" sz="2400" dirty="0"/>
              <a:t>． オンライン版でも同様．</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589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75C63-DF2F-FF8F-C4A3-6CD016E52068}"/>
              </a:ext>
            </a:extLst>
          </p:cNvPr>
          <p:cNvSpPr>
            <a:spLocks noGrp="1"/>
          </p:cNvSpPr>
          <p:nvPr>
            <p:ph type="title"/>
          </p:nvPr>
        </p:nvSpPr>
        <p:spPr/>
        <p:txBody>
          <a:bodyPr>
            <a:normAutofit fontScale="90000"/>
          </a:bodyPr>
          <a:lstStyle/>
          <a:p>
            <a:r>
              <a:rPr kumimoji="1" lang="en-US" altLang="ja-JP" dirty="0"/>
              <a:t>Excel </a:t>
            </a:r>
            <a:r>
              <a:rPr kumimoji="1" lang="ja-JP" altLang="en-US" dirty="0"/>
              <a:t>の関数と範囲指定</a:t>
            </a:r>
          </a:p>
        </p:txBody>
      </p:sp>
      <p:sp>
        <p:nvSpPr>
          <p:cNvPr id="3" name="コンテンツ プレースホルダー 2">
            <a:extLst>
              <a:ext uri="{FF2B5EF4-FFF2-40B4-BE49-F238E27FC236}">
                <a16:creationId xmlns:a16="http://schemas.microsoft.com/office/drawing/2014/main" id="{35E97376-4669-53A8-791C-F9487B02518A}"/>
              </a:ext>
            </a:extLst>
          </p:cNvPr>
          <p:cNvSpPr>
            <a:spLocks noGrp="1"/>
          </p:cNvSpPr>
          <p:nvPr>
            <p:ph idx="1"/>
          </p:nvPr>
        </p:nvSpPr>
        <p:spPr/>
        <p:txBody>
          <a:bodyPr/>
          <a:lstStyle/>
          <a:p>
            <a:r>
              <a:rPr lang="ja-JP" altLang="en-US" b="1" dirty="0"/>
              <a:t>関数</a:t>
            </a:r>
            <a:r>
              <a:rPr lang="ja-JP" altLang="en-US" dirty="0"/>
              <a:t>の引数で</a:t>
            </a:r>
            <a:r>
              <a:rPr lang="ja-JP" altLang="en-US" b="1" dirty="0"/>
              <a:t>範囲を指定</a:t>
            </a:r>
            <a:r>
              <a:rPr lang="ja-JP" altLang="en-US" dirty="0"/>
              <a:t>するとき，</a:t>
            </a:r>
            <a:r>
              <a:rPr lang="ja-JP" altLang="en-US" b="1" dirty="0"/>
              <a:t>コロン「</a:t>
            </a:r>
            <a:r>
              <a:rPr lang="en-US" altLang="ja-JP" b="1" dirty="0"/>
              <a:t>:</a:t>
            </a:r>
            <a:r>
              <a:rPr lang="ja-JP" altLang="en-US" b="1" dirty="0"/>
              <a:t>」</a:t>
            </a:r>
            <a:r>
              <a:rPr lang="ja-JP" altLang="en-US" dirty="0"/>
              <a:t>を使用する． </a:t>
            </a:r>
            <a:endParaRPr lang="en-US" altLang="ja-JP" dirty="0"/>
          </a:p>
          <a:p>
            <a:pPr marL="0" indent="0">
              <a:buNone/>
            </a:pPr>
            <a:r>
              <a:rPr lang="ja-JP" altLang="en-US" dirty="0"/>
              <a:t>（例）「</a:t>
            </a:r>
            <a:r>
              <a:rPr lang="en-US" altLang="ja-JP" b="1" dirty="0"/>
              <a:t>C2:C7</a:t>
            </a:r>
            <a:r>
              <a:rPr lang="ja-JP" altLang="en-US" dirty="0"/>
              <a:t>」は</a:t>
            </a:r>
            <a:r>
              <a:rPr lang="ja-JP" altLang="en-US" b="1" dirty="0"/>
              <a:t>セル</a:t>
            </a:r>
            <a:r>
              <a:rPr lang="en-US" altLang="ja-JP" b="1" dirty="0"/>
              <a:t>C2</a:t>
            </a:r>
            <a:r>
              <a:rPr lang="ja-JP" altLang="en-US" b="1" dirty="0"/>
              <a:t>から</a:t>
            </a:r>
            <a:r>
              <a:rPr lang="en-US" altLang="ja-JP" b="1" dirty="0"/>
              <a:t>C7</a:t>
            </a:r>
            <a:r>
              <a:rPr lang="ja-JP" altLang="en-US" b="1" dirty="0"/>
              <a:t>までの範囲</a:t>
            </a:r>
            <a:r>
              <a:rPr lang="ja-JP" altLang="en-US" dirty="0"/>
              <a:t>を意味する．</a:t>
            </a:r>
            <a:endParaRPr lang="en-US" altLang="ja-JP" dirty="0"/>
          </a:p>
          <a:p>
            <a:pPr marL="0" indent="0">
              <a:buNone/>
            </a:pPr>
            <a:endParaRPr kumimoji="1" lang="en-US" altLang="ja-JP" dirty="0"/>
          </a:p>
          <a:p>
            <a:r>
              <a:rPr lang="en-US" altLang="ja-JP" b="1" dirty="0"/>
              <a:t>SUM</a:t>
            </a:r>
            <a:r>
              <a:rPr lang="ja-JP" altLang="en-US" b="1" dirty="0"/>
              <a:t>（合計）</a:t>
            </a:r>
          </a:p>
          <a:p>
            <a:pPr marL="0" indent="0">
              <a:buNone/>
            </a:pPr>
            <a:r>
              <a:rPr lang="en-US" altLang="ja-JP" b="1" dirty="0"/>
              <a:t>=SUM(C2:C7) </a:t>
            </a:r>
            <a:r>
              <a:rPr lang="ja-JP" altLang="en-US" dirty="0"/>
              <a:t>で</a:t>
            </a:r>
            <a:r>
              <a:rPr lang="ja-JP" altLang="en-US" b="1" dirty="0"/>
              <a:t>範囲</a:t>
            </a:r>
            <a:r>
              <a:rPr lang="en-US" altLang="ja-JP" b="1" dirty="0"/>
              <a:t>C2</a:t>
            </a:r>
            <a:r>
              <a:rPr lang="ja-JP" altLang="en-US" b="1" dirty="0"/>
              <a:t>～</a:t>
            </a:r>
            <a:r>
              <a:rPr lang="en-US" altLang="ja-JP" b="1" dirty="0"/>
              <a:t>C7</a:t>
            </a:r>
            <a:r>
              <a:rPr lang="ja-JP" altLang="en-US" dirty="0"/>
              <a:t>の</a:t>
            </a:r>
            <a:r>
              <a:rPr lang="ja-JP" altLang="en-US" b="1" dirty="0"/>
              <a:t>合計</a:t>
            </a:r>
            <a:r>
              <a:rPr lang="ja-JP" altLang="en-US" dirty="0"/>
              <a:t>を求める．</a:t>
            </a:r>
          </a:p>
          <a:p>
            <a:r>
              <a:rPr lang="en-US" altLang="ja-JP" b="1" dirty="0"/>
              <a:t>AVERAGE</a:t>
            </a:r>
            <a:r>
              <a:rPr lang="ja-JP" altLang="en-US" b="1" dirty="0"/>
              <a:t>（平均）</a:t>
            </a:r>
          </a:p>
          <a:p>
            <a:pPr marL="0" indent="0">
              <a:buNone/>
            </a:pPr>
            <a:r>
              <a:rPr lang="en-US" altLang="ja-JP" b="1" dirty="0"/>
              <a:t>=AVERAGE(B2:B7) </a:t>
            </a:r>
            <a:r>
              <a:rPr lang="ja-JP" altLang="en-US" dirty="0"/>
              <a:t>で</a:t>
            </a:r>
            <a:r>
              <a:rPr lang="ja-JP" altLang="en-US" b="1" dirty="0"/>
              <a:t>範囲</a:t>
            </a:r>
            <a:r>
              <a:rPr lang="en-US" altLang="ja-JP" b="1" dirty="0"/>
              <a:t>B2</a:t>
            </a:r>
            <a:r>
              <a:rPr lang="ja-JP" altLang="en-US" b="1" dirty="0"/>
              <a:t>～</a:t>
            </a:r>
            <a:r>
              <a:rPr lang="en-US" altLang="ja-JP" b="1" dirty="0"/>
              <a:t>B7</a:t>
            </a:r>
            <a:r>
              <a:rPr lang="ja-JP" altLang="en-US" dirty="0"/>
              <a:t>の</a:t>
            </a:r>
            <a:r>
              <a:rPr lang="ja-JP" altLang="en-US" b="1" dirty="0"/>
              <a:t>平均</a:t>
            </a:r>
            <a:r>
              <a:rPr lang="ja-JP" altLang="en-US" dirty="0"/>
              <a:t>を求める．</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4501881-EDC2-C174-0844-E48915F44DA4}"/>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1079964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lang="ja-JP" altLang="en-US" dirty="0"/>
              <a:t>合計 </a:t>
            </a:r>
            <a:r>
              <a:rPr lang="en-US" altLang="ja-JP" dirty="0"/>
              <a:t>SUM</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481500B-B533-4B94-9B75-AC772C855EA0}"/>
              </a:ext>
            </a:extLst>
          </p:cNvPr>
          <p:cNvPicPr>
            <a:picLocks noChangeAspect="1"/>
          </p:cNvPicPr>
          <p:nvPr/>
        </p:nvPicPr>
        <p:blipFill>
          <a:blip r:embed="rId2"/>
          <a:stretch>
            <a:fillRect/>
          </a:stretch>
        </p:blipFill>
        <p:spPr>
          <a:xfrm>
            <a:off x="61823" y="1134996"/>
            <a:ext cx="5150283" cy="3849754"/>
          </a:xfrm>
          <a:prstGeom prst="rect">
            <a:avLst/>
          </a:prstGeom>
        </p:spPr>
      </p:pic>
      <p:sp>
        <p:nvSpPr>
          <p:cNvPr id="7" name="テキスト ボックス 6">
            <a:extLst>
              <a:ext uri="{FF2B5EF4-FFF2-40B4-BE49-F238E27FC236}">
                <a16:creationId xmlns:a16="http://schemas.microsoft.com/office/drawing/2014/main" id="{0B38A7E6-9324-4C7C-9314-501ECA2A9059}"/>
              </a:ext>
            </a:extLst>
          </p:cNvPr>
          <p:cNvSpPr txBox="1"/>
          <p:nvPr/>
        </p:nvSpPr>
        <p:spPr>
          <a:xfrm>
            <a:off x="5575300" y="1984499"/>
            <a:ext cx="315503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=SUM(</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合計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spTree>
    <p:extLst>
      <p:ext uri="{BB962C8B-B14F-4D97-AF65-F5344CB8AC3E}">
        <p14:creationId xmlns:p14="http://schemas.microsoft.com/office/powerpoint/2010/main" val="387174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ja-JP" altLang="en-US" dirty="0"/>
              <a:t>平均 </a:t>
            </a:r>
            <a:r>
              <a:rPr kumimoji="1" lang="en-US" altLang="ja-JP" dirty="0"/>
              <a:t>AVERAGE</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0B38A7E6-9324-4C7C-9314-501ECA2A9059}"/>
              </a:ext>
            </a:extLst>
          </p:cNvPr>
          <p:cNvSpPr txBox="1"/>
          <p:nvPr/>
        </p:nvSpPr>
        <p:spPr>
          <a:xfrm>
            <a:off x="5384800" y="1952749"/>
            <a:ext cx="398872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=AVERAGE(</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pic>
        <p:nvPicPr>
          <p:cNvPr id="3" name="図 2">
            <a:extLst>
              <a:ext uri="{FF2B5EF4-FFF2-40B4-BE49-F238E27FC236}">
                <a16:creationId xmlns:a16="http://schemas.microsoft.com/office/drawing/2014/main" id="{90176A02-1CF9-4B1C-BD86-0ADD39A053DA}"/>
              </a:ext>
            </a:extLst>
          </p:cNvPr>
          <p:cNvPicPr>
            <a:picLocks noChangeAspect="1"/>
          </p:cNvPicPr>
          <p:nvPr/>
        </p:nvPicPr>
        <p:blipFill>
          <a:blip r:embed="rId2"/>
          <a:stretch>
            <a:fillRect/>
          </a:stretch>
        </p:blipFill>
        <p:spPr>
          <a:xfrm>
            <a:off x="117377" y="1217547"/>
            <a:ext cx="5318224" cy="3532254"/>
          </a:xfrm>
          <a:prstGeom prst="rect">
            <a:avLst/>
          </a:prstGeom>
        </p:spPr>
      </p:pic>
    </p:spTree>
    <p:extLst>
      <p:ext uri="{BB962C8B-B14F-4D97-AF65-F5344CB8AC3E}">
        <p14:creationId xmlns:p14="http://schemas.microsoft.com/office/powerpoint/2010/main" val="125045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a:t>
            </a:r>
          </a:p>
        </p:txBody>
      </p:sp>
      <p:sp>
        <p:nvSpPr>
          <p:cNvPr id="3" name="コンテンツ プレースホルダー 2">
            <a:extLst>
              <a:ext uri="{FF2B5EF4-FFF2-40B4-BE49-F238E27FC236}">
                <a16:creationId xmlns:a16="http://schemas.microsoft.com/office/drawing/2014/main" id="{8D201AA8-5C51-417C-BE10-C6937072988A}"/>
              </a:ext>
            </a:extLst>
          </p:cNvPr>
          <p:cNvSpPr>
            <a:spLocks noGrp="1"/>
          </p:cNvSpPr>
          <p:nvPr>
            <p:ph idx="1"/>
          </p:nvPr>
        </p:nvSpPr>
        <p:spPr/>
        <p:txBody>
          <a:bodyPr/>
          <a:lstStyle/>
          <a:p>
            <a:r>
              <a:rPr kumimoji="1" lang="ja-JP" altLang="en-US" b="1" dirty="0">
                <a:solidFill>
                  <a:srgbClr val="C00000"/>
                </a:solidFill>
              </a:rPr>
              <a:t>平均</a:t>
            </a:r>
            <a:r>
              <a:rPr kumimoji="1" lang="ja-JP" altLang="en-US" dirty="0"/>
              <a:t>は，データの</a:t>
            </a:r>
            <a:r>
              <a:rPr kumimoji="1" lang="ja-JP" altLang="en-US" b="1" dirty="0">
                <a:solidFill>
                  <a:srgbClr val="C00000"/>
                </a:solidFill>
              </a:rPr>
              <a:t>合計</a:t>
            </a:r>
            <a:r>
              <a:rPr kumimoji="1" lang="ja-JP" altLang="en-US" dirty="0"/>
              <a:t>を，</a:t>
            </a:r>
            <a:r>
              <a:rPr kumimoji="1" lang="ja-JP" altLang="en-US" b="1" dirty="0">
                <a:solidFill>
                  <a:srgbClr val="C00000"/>
                </a:solidFill>
              </a:rPr>
              <a:t>データの個数</a:t>
            </a:r>
            <a:r>
              <a:rPr kumimoji="1" lang="ja-JP" altLang="en-US" dirty="0"/>
              <a:t>で</a:t>
            </a:r>
            <a:r>
              <a:rPr kumimoji="1" lang="ja-JP" altLang="en-US" b="1" dirty="0">
                <a:solidFill>
                  <a:srgbClr val="C00000"/>
                </a:solidFill>
              </a:rPr>
              <a:t>割ったもの</a:t>
            </a:r>
            <a:endParaRPr kumimoji="1" lang="en-US" altLang="ja-JP" b="1" dirty="0">
              <a:solidFill>
                <a:srgbClr val="C00000"/>
              </a:solidFill>
            </a:endParaRPr>
          </a:p>
          <a:p>
            <a:pPr marL="0" indent="0">
              <a:buNone/>
            </a:pPr>
            <a:r>
              <a:rPr lang="en-US" altLang="ja-JP" dirty="0"/>
              <a:t>         10, 40, 30, 40 </a:t>
            </a:r>
            <a:r>
              <a:rPr lang="ja-JP" altLang="en-US" dirty="0"/>
              <a:t>の</a:t>
            </a:r>
            <a:r>
              <a:rPr lang="ja-JP" altLang="en-US" b="1" dirty="0">
                <a:solidFill>
                  <a:srgbClr val="C00000"/>
                </a:solidFill>
              </a:rPr>
              <a:t>平均</a:t>
            </a:r>
            <a:r>
              <a:rPr lang="en-US" altLang="ja-JP" dirty="0"/>
              <a:t>: </a:t>
            </a:r>
            <a:r>
              <a:rPr lang="en-US" altLang="ja-JP" b="1" dirty="0">
                <a:solidFill>
                  <a:srgbClr val="C00000"/>
                </a:solidFill>
              </a:rPr>
              <a:t>120</a:t>
            </a:r>
            <a:r>
              <a:rPr lang="en-US" altLang="ja-JP" dirty="0"/>
              <a:t> ÷ </a:t>
            </a:r>
            <a:r>
              <a:rPr lang="en-US" altLang="ja-JP" b="1" dirty="0">
                <a:solidFill>
                  <a:srgbClr val="C00000"/>
                </a:solidFill>
              </a:rPr>
              <a:t>4</a:t>
            </a:r>
            <a:r>
              <a:rPr lang="en-US" altLang="ja-JP" dirty="0"/>
              <a:t> </a:t>
            </a:r>
            <a:r>
              <a:rPr lang="ja-JP" altLang="en-US" dirty="0"/>
              <a:t>で </a:t>
            </a:r>
            <a:r>
              <a:rPr lang="en-US" altLang="ja-JP" b="1" dirty="0"/>
              <a:t>30</a:t>
            </a:r>
          </a:p>
          <a:p>
            <a:pPr marL="0" indent="0">
              <a:buNone/>
            </a:pPr>
            <a:endParaRPr kumimoji="1" lang="en-US" altLang="ja-JP" b="1" dirty="0"/>
          </a:p>
          <a:p>
            <a:r>
              <a:rPr kumimoji="1" lang="ja-JP" altLang="en-US" b="1" dirty="0"/>
              <a:t>複数の値の組</a:t>
            </a:r>
            <a:r>
              <a:rPr kumimoji="1" lang="ja-JP" altLang="en-US" dirty="0"/>
              <a:t>の</a:t>
            </a:r>
            <a:r>
              <a:rPr kumimoji="1" lang="ja-JP" altLang="en-US" b="1" dirty="0">
                <a:solidFill>
                  <a:srgbClr val="C00000"/>
                </a:solidFill>
              </a:rPr>
              <a:t>平均</a:t>
            </a:r>
            <a:r>
              <a:rPr kumimoji="1" lang="ja-JP" altLang="en-US" dirty="0"/>
              <a:t>を考えることもある</a:t>
            </a:r>
            <a:r>
              <a:rPr lang="ja-JP" altLang="en-US" dirty="0"/>
              <a:t>（例）（例）</a:t>
            </a:r>
            <a:r>
              <a:rPr lang="en-US" altLang="ja-JP" dirty="0"/>
              <a:t>(10,5), (40,10), (30,5), (40,20) → </a:t>
            </a:r>
            <a:r>
              <a:rPr lang="ja-JP" altLang="en-US" dirty="0"/>
              <a:t>合計</a:t>
            </a:r>
            <a:r>
              <a:rPr lang="en-US" altLang="ja-JP" dirty="0"/>
              <a:t>(120, 40) ÷ 4 = (30, 10)</a:t>
            </a:r>
            <a:endParaRPr kumimoji="1" lang="en-US" altLang="ja-JP" dirty="0"/>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145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91A69-D1FB-F9BD-5F9E-D2BAB148A47D}"/>
              </a:ext>
            </a:extLst>
          </p:cNvPr>
          <p:cNvSpPr>
            <a:spLocks noGrp="1"/>
          </p:cNvSpPr>
          <p:nvPr>
            <p:ph type="title"/>
          </p:nvPr>
        </p:nvSpPr>
        <p:spPr/>
        <p:txBody>
          <a:bodyPr>
            <a:normAutofit fontScale="90000"/>
          </a:bodyPr>
          <a:lstStyle/>
          <a:p>
            <a:r>
              <a:rPr kumimoji="1" lang="ja-JP" altLang="en-US" dirty="0"/>
              <a:t>平均の有用性</a:t>
            </a:r>
          </a:p>
        </p:txBody>
      </p:sp>
      <p:sp>
        <p:nvSpPr>
          <p:cNvPr id="3" name="コンテンツ プレースホルダー 2">
            <a:extLst>
              <a:ext uri="{FF2B5EF4-FFF2-40B4-BE49-F238E27FC236}">
                <a16:creationId xmlns:a16="http://schemas.microsoft.com/office/drawing/2014/main" id="{C73334D9-D2C8-1913-99E0-FB713D12E355}"/>
              </a:ext>
            </a:extLst>
          </p:cNvPr>
          <p:cNvSpPr>
            <a:spLocks noGrp="1"/>
          </p:cNvSpPr>
          <p:nvPr>
            <p:ph idx="1"/>
          </p:nvPr>
        </p:nvSpPr>
        <p:spPr>
          <a:xfrm>
            <a:off x="321845" y="846253"/>
            <a:ext cx="8620626" cy="5333166"/>
          </a:xfrm>
        </p:spPr>
        <p:txBody>
          <a:bodyPr>
            <a:normAutofit/>
          </a:bodyPr>
          <a:lstStyle/>
          <a:p>
            <a:r>
              <a:rPr lang="ja-JP" altLang="en-US" b="1" dirty="0"/>
              <a:t>代表値としての平均</a:t>
            </a:r>
            <a:endParaRPr lang="ja-JP" altLang="en-US" dirty="0"/>
          </a:p>
          <a:p>
            <a:pPr marL="0" indent="0">
              <a:buNone/>
            </a:pPr>
            <a:r>
              <a:rPr lang="ja-JP" altLang="en-US" dirty="0"/>
              <a:t>　平均はデータ集合の代表とみなせる場合がある．</a:t>
            </a:r>
          </a:p>
          <a:p>
            <a:r>
              <a:rPr lang="ja-JP" altLang="en-US" b="1" dirty="0"/>
              <a:t>誤差軽減のための平均</a:t>
            </a:r>
            <a:endParaRPr lang="ja-JP" altLang="en-US" dirty="0"/>
          </a:p>
          <a:p>
            <a:pPr marL="0" indent="0">
              <a:buNone/>
            </a:pPr>
            <a:r>
              <a:rPr lang="ja-JP" altLang="en-US" dirty="0"/>
              <a:t>　計測に誤差があるとき，複数回の計測の平均をとることで 誤差を軽減できる場合がある．</a:t>
            </a:r>
          </a:p>
          <a:p>
            <a:endParaRPr kumimoji="1" lang="ja-JP" altLang="en-US" dirty="0"/>
          </a:p>
        </p:txBody>
      </p:sp>
      <p:sp>
        <p:nvSpPr>
          <p:cNvPr id="4" name="スライド番号プレースホルダー 3">
            <a:extLst>
              <a:ext uri="{FF2B5EF4-FFF2-40B4-BE49-F238E27FC236}">
                <a16:creationId xmlns:a16="http://schemas.microsoft.com/office/drawing/2014/main" id="{99E2879C-00AB-67A3-4AB0-1A68D37CF0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5" name="直線矢印コネクタ 4">
            <a:extLst>
              <a:ext uri="{FF2B5EF4-FFF2-40B4-BE49-F238E27FC236}">
                <a16:creationId xmlns:a16="http://schemas.microsoft.com/office/drawing/2014/main" id="{0A4605F7-11F2-CBCB-42A4-BCD11A5A4E43}"/>
              </a:ext>
            </a:extLst>
          </p:cNvPr>
          <p:cNvCxnSpPr/>
          <p:nvPr/>
        </p:nvCxnSpPr>
        <p:spPr>
          <a:xfrm>
            <a:off x="2865471" y="5626534"/>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20090675-3BB2-FB17-7E10-B6CA958445DE}"/>
              </a:ext>
            </a:extLst>
          </p:cNvPr>
          <p:cNvCxnSpPr>
            <a:cxnSpLocks/>
          </p:cNvCxnSpPr>
          <p:nvPr/>
        </p:nvCxnSpPr>
        <p:spPr>
          <a:xfrm flipV="1">
            <a:off x="3017871" y="4280334"/>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85E66AE1-465A-8D42-604F-516FEB061291}"/>
              </a:ext>
            </a:extLst>
          </p:cNvPr>
          <p:cNvSpPr/>
          <p:nvPr/>
        </p:nvSpPr>
        <p:spPr>
          <a:xfrm>
            <a:off x="3837021" y="471848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04CB8FB8-9515-DE4C-F9D6-C63F09BB6323}"/>
              </a:ext>
            </a:extLst>
          </p:cNvPr>
          <p:cNvSpPr/>
          <p:nvPr/>
        </p:nvSpPr>
        <p:spPr>
          <a:xfrm>
            <a:off x="3989421" y="487088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7CAE17DA-B8F2-FF44-2B89-8A2F10723E23}"/>
              </a:ext>
            </a:extLst>
          </p:cNvPr>
          <p:cNvSpPr/>
          <p:nvPr/>
        </p:nvSpPr>
        <p:spPr>
          <a:xfrm>
            <a:off x="4062443" y="485183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D90BD72E-81DB-501A-88AA-2AD01365458B}"/>
              </a:ext>
            </a:extLst>
          </p:cNvPr>
          <p:cNvSpPr/>
          <p:nvPr/>
        </p:nvSpPr>
        <p:spPr>
          <a:xfrm>
            <a:off x="3792568" y="502876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a:extLst>
              <a:ext uri="{FF2B5EF4-FFF2-40B4-BE49-F238E27FC236}">
                <a16:creationId xmlns:a16="http://schemas.microsoft.com/office/drawing/2014/main" id="{708C931A-C8EB-7135-DFA5-38CB522779EE}"/>
              </a:ext>
            </a:extLst>
          </p:cNvPr>
          <p:cNvSpPr/>
          <p:nvPr/>
        </p:nvSpPr>
        <p:spPr>
          <a:xfrm>
            <a:off x="3829079" y="489541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323EAC00-5ED4-1A58-D59F-BD721A7DA7A8}"/>
              </a:ext>
            </a:extLst>
          </p:cNvPr>
          <p:cNvSpPr/>
          <p:nvPr/>
        </p:nvSpPr>
        <p:spPr>
          <a:xfrm>
            <a:off x="3497290" y="485183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4D48BEE3-D2E0-E9AA-C928-A8147A6F5072}"/>
              </a:ext>
            </a:extLst>
          </p:cNvPr>
          <p:cNvSpPr/>
          <p:nvPr/>
        </p:nvSpPr>
        <p:spPr>
          <a:xfrm>
            <a:off x="4168801" y="45289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6429AFB7-38C2-FE17-3664-AC481DCF8E45}"/>
              </a:ext>
            </a:extLst>
          </p:cNvPr>
          <p:cNvSpPr/>
          <p:nvPr/>
        </p:nvSpPr>
        <p:spPr>
          <a:xfrm>
            <a:off x="3643335" y="438741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B1F9B8BB-EFA2-F808-D928-173809DC144B}"/>
              </a:ext>
            </a:extLst>
          </p:cNvPr>
          <p:cNvSpPr/>
          <p:nvPr/>
        </p:nvSpPr>
        <p:spPr>
          <a:xfrm>
            <a:off x="4168800" y="52152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B1366ADD-D35A-72FB-ACC7-E1C09947BF6E}"/>
              </a:ext>
            </a:extLst>
          </p:cNvPr>
          <p:cNvSpPr/>
          <p:nvPr/>
        </p:nvSpPr>
        <p:spPr>
          <a:xfrm>
            <a:off x="3374268" y="5325776"/>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23C09FCF-05D5-24A6-BD85-3F7948F6AA98}"/>
              </a:ext>
            </a:extLst>
          </p:cNvPr>
          <p:cNvSpPr/>
          <p:nvPr/>
        </p:nvSpPr>
        <p:spPr>
          <a:xfrm>
            <a:off x="3803687" y="4864533"/>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1C70DDF7-42BF-CA3B-8491-77430E103243}"/>
              </a:ext>
            </a:extLst>
          </p:cNvPr>
          <p:cNvSpPr txBox="1"/>
          <p:nvPr/>
        </p:nvSpPr>
        <p:spPr>
          <a:xfrm>
            <a:off x="3542424" y="5300784"/>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Tree>
    <p:extLst>
      <p:ext uri="{BB962C8B-B14F-4D97-AF65-F5344CB8AC3E}">
        <p14:creationId xmlns:p14="http://schemas.microsoft.com/office/powerpoint/2010/main" val="2438222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平均を使うときの注意点</a:t>
            </a:r>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090374" y="3130899"/>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1242774" y="1784699"/>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061924" y="22228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214324" y="23752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2287346"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017471" y="253313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053982" y="239978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1722193"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2393704" y="20333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2393703" y="27196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1599171" y="283014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028590" y="2368898"/>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1767327" y="2805149"/>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1995658" y="4994604"/>
            <a:ext cx="57266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データの分布によって</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役に立たない</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こともある．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（平均は万能ではない）</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5" name="直線矢印コネクタ 24">
            <a:extLst>
              <a:ext uri="{FF2B5EF4-FFF2-40B4-BE49-F238E27FC236}">
                <a16:creationId xmlns:a16="http://schemas.microsoft.com/office/drawing/2014/main" id="{C587FEAB-6CD2-4A81-B180-8EB5B01365CF}"/>
              </a:ext>
            </a:extLst>
          </p:cNvPr>
          <p:cNvCxnSpPr/>
          <p:nvPr/>
        </p:nvCxnSpPr>
        <p:spPr>
          <a:xfrm>
            <a:off x="4777029" y="317448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E293F24-78D4-42B6-BB31-BD6AE7DF1BBB}"/>
              </a:ext>
            </a:extLst>
          </p:cNvPr>
          <p:cNvCxnSpPr>
            <a:cxnSpLocks/>
          </p:cNvCxnSpPr>
          <p:nvPr/>
        </p:nvCxnSpPr>
        <p:spPr>
          <a:xfrm flipV="1">
            <a:off x="4929429" y="182828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D099AC8A-92D8-4540-A7C3-B4AFF7D36D84}"/>
              </a:ext>
            </a:extLst>
          </p:cNvPr>
          <p:cNvSpPr/>
          <p:nvPr/>
        </p:nvSpPr>
        <p:spPr>
          <a:xfrm>
            <a:off x="5527004" y="275364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A9ED5F67-95B7-4EDF-8925-586043A42741}"/>
              </a:ext>
            </a:extLst>
          </p:cNvPr>
          <p:cNvSpPr/>
          <p:nvPr/>
        </p:nvSpPr>
        <p:spPr>
          <a:xfrm>
            <a:off x="6923326" y="20582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8758B2ED-29D4-4C27-9E4B-7E060569D1B4}"/>
              </a:ext>
            </a:extLst>
          </p:cNvPr>
          <p:cNvSpPr/>
          <p:nvPr/>
        </p:nvSpPr>
        <p:spPr>
          <a:xfrm>
            <a:off x="5527634" y="258456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楕円 31">
            <a:extLst>
              <a:ext uri="{FF2B5EF4-FFF2-40B4-BE49-F238E27FC236}">
                <a16:creationId xmlns:a16="http://schemas.microsoft.com/office/drawing/2014/main" id="{683AE0A9-937E-4767-A738-00E1E943DCD6}"/>
              </a:ext>
            </a:extLst>
          </p:cNvPr>
          <p:cNvSpPr/>
          <p:nvPr/>
        </p:nvSpPr>
        <p:spPr>
          <a:xfrm>
            <a:off x="5314632" y="250585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D9A71F6C-BAB2-4E2D-A9A2-D4EE8686D7B6}"/>
              </a:ext>
            </a:extLst>
          </p:cNvPr>
          <p:cNvSpPr/>
          <p:nvPr/>
        </p:nvSpPr>
        <p:spPr>
          <a:xfrm>
            <a:off x="7275762" y="23521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90928F5C-085F-4FF9-88B1-FB407BDF46F5}"/>
              </a:ext>
            </a:extLst>
          </p:cNvPr>
          <p:cNvSpPr/>
          <p:nvPr/>
        </p:nvSpPr>
        <p:spPr>
          <a:xfrm>
            <a:off x="5314632" y="27204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B2555F5-CE2A-4FDB-BE01-E7408DF7480C}"/>
              </a:ext>
            </a:extLst>
          </p:cNvPr>
          <p:cNvSpPr txBox="1"/>
          <p:nvPr/>
        </p:nvSpPr>
        <p:spPr>
          <a:xfrm>
            <a:off x="5791878" y="2702328"/>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38" name="楕円 37">
            <a:extLst>
              <a:ext uri="{FF2B5EF4-FFF2-40B4-BE49-F238E27FC236}">
                <a16:creationId xmlns:a16="http://schemas.microsoft.com/office/drawing/2014/main" id="{3A6F99ED-F304-48A5-B794-1B8DD72D067B}"/>
              </a:ext>
            </a:extLst>
          </p:cNvPr>
          <p:cNvSpPr/>
          <p:nvPr/>
        </p:nvSpPr>
        <p:spPr>
          <a:xfrm>
            <a:off x="5968999" y="2487865"/>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2484519-14BD-4F20-A064-87D9231FA69A}"/>
              </a:ext>
            </a:extLst>
          </p:cNvPr>
          <p:cNvSpPr txBox="1"/>
          <p:nvPr/>
        </p:nvSpPr>
        <p:spPr>
          <a:xfrm>
            <a:off x="5062888" y="3686476"/>
            <a:ext cx="27238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このような平均に，</a:t>
            </a:r>
            <a:endParaRPr kumimoji="1"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意味があるでしょうか？</a:t>
            </a:r>
          </a:p>
        </p:txBody>
      </p:sp>
    </p:spTree>
    <p:extLst>
      <p:ext uri="{BB962C8B-B14F-4D97-AF65-F5344CB8AC3E}">
        <p14:creationId xmlns:p14="http://schemas.microsoft.com/office/powerpoint/2010/main" val="291413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2-5</a:t>
            </a:r>
            <a:r>
              <a:rPr lang="ja-JP" altLang="en-US" dirty="0"/>
              <a:t> </a:t>
            </a:r>
            <a:r>
              <a:rPr lang="en-US" altLang="ja-JP" dirty="0"/>
              <a:t>Excel</a:t>
            </a:r>
            <a:r>
              <a:rPr lang="ja-JP" altLang="en-US" dirty="0"/>
              <a:t>を用いたデータ分析の実践</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38</a:t>
            </a:fld>
            <a:endParaRPr lang="ja-JP" altLang="en-US" dirty="0"/>
          </a:p>
        </p:txBody>
      </p:sp>
    </p:spTree>
    <p:extLst>
      <p:ext uri="{BB962C8B-B14F-4D97-AF65-F5344CB8AC3E}">
        <p14:creationId xmlns:p14="http://schemas.microsoft.com/office/powerpoint/2010/main" val="130931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55B69-A3EF-F2F9-E584-0B07F330B38A}"/>
              </a:ext>
            </a:extLst>
          </p:cNvPr>
          <p:cNvSpPr>
            <a:spLocks noGrp="1"/>
          </p:cNvSpPr>
          <p:nvPr>
            <p:ph type="title"/>
          </p:nvPr>
        </p:nvSpPr>
        <p:spPr/>
        <p:txBody>
          <a:bodyPr>
            <a:normAutofit fontScale="90000"/>
          </a:bodyPr>
          <a:lstStyle/>
          <a:p>
            <a:r>
              <a:rPr kumimoji="1" lang="en-US" altLang="ja-JP" dirty="0"/>
              <a:t>Excel</a:t>
            </a:r>
            <a:r>
              <a:rPr kumimoji="1" lang="ja-JP" altLang="en-US" dirty="0"/>
              <a:t>を用いたデータ分析の実践</a:t>
            </a:r>
          </a:p>
        </p:txBody>
      </p:sp>
      <p:sp>
        <p:nvSpPr>
          <p:cNvPr id="3" name="コンテンツ プレースホルダー 2">
            <a:extLst>
              <a:ext uri="{FF2B5EF4-FFF2-40B4-BE49-F238E27FC236}">
                <a16:creationId xmlns:a16="http://schemas.microsoft.com/office/drawing/2014/main" id="{898F9359-5826-561D-997B-F01CD9CE7B24}"/>
              </a:ext>
            </a:extLst>
          </p:cNvPr>
          <p:cNvSpPr>
            <a:spLocks noGrp="1"/>
          </p:cNvSpPr>
          <p:nvPr>
            <p:ph idx="1"/>
          </p:nvPr>
        </p:nvSpPr>
        <p:spPr/>
        <p:txBody>
          <a:bodyPr/>
          <a:lstStyle/>
          <a:p>
            <a:r>
              <a:rPr kumimoji="1" lang="ja-JP" altLang="en-US" dirty="0"/>
              <a:t>ここでは，</a:t>
            </a:r>
            <a:r>
              <a:rPr kumimoji="1" lang="ja-JP" altLang="en-US" b="1" dirty="0"/>
              <a:t>データ</a:t>
            </a:r>
            <a:r>
              <a:rPr kumimoji="1" lang="ja-JP" altLang="en-US" dirty="0"/>
              <a:t>に対して</a:t>
            </a:r>
            <a:r>
              <a:rPr kumimoji="1" lang="ja-JP" altLang="en-US" b="1" dirty="0"/>
              <a:t>散布図，ヒストグラム</a:t>
            </a:r>
            <a:r>
              <a:rPr kumimoji="1" lang="ja-JP" altLang="en-US" dirty="0"/>
              <a:t>を用いた分析を説明する </a:t>
            </a:r>
            <a:endParaRPr kumimoji="1" lang="en-US" altLang="ja-JP" dirty="0"/>
          </a:p>
          <a:p>
            <a:endParaRPr lang="en-US" altLang="ja-JP" dirty="0"/>
          </a:p>
          <a:p>
            <a:r>
              <a:rPr kumimoji="1" lang="ja-JP" altLang="en-US" dirty="0"/>
              <a:t>これらのスキルは，後述の機械学習でも扱うデータの可視化・理解の基盤となる．</a:t>
            </a:r>
          </a:p>
        </p:txBody>
      </p:sp>
      <p:sp>
        <p:nvSpPr>
          <p:cNvPr id="4" name="スライド番号プレースホルダー 3">
            <a:extLst>
              <a:ext uri="{FF2B5EF4-FFF2-40B4-BE49-F238E27FC236}">
                <a16:creationId xmlns:a16="http://schemas.microsoft.com/office/drawing/2014/main" id="{C7D987DF-269D-D07F-9BBD-0DCBFB33C155}"/>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pic>
        <p:nvPicPr>
          <p:cNvPr id="5" name="図 4">
            <a:extLst>
              <a:ext uri="{FF2B5EF4-FFF2-40B4-BE49-F238E27FC236}">
                <a16:creationId xmlns:a16="http://schemas.microsoft.com/office/drawing/2014/main" id="{A510AE2D-ADD5-4D29-8384-20EDDF8D71F8}"/>
              </a:ext>
            </a:extLst>
          </p:cNvPr>
          <p:cNvPicPr>
            <a:picLocks noChangeAspect="1"/>
          </p:cNvPicPr>
          <p:nvPr/>
        </p:nvPicPr>
        <p:blipFill>
          <a:blip r:embed="rId2"/>
          <a:stretch>
            <a:fillRect/>
          </a:stretch>
        </p:blipFill>
        <p:spPr>
          <a:xfrm>
            <a:off x="360947" y="3698761"/>
            <a:ext cx="3899426" cy="2376043"/>
          </a:xfrm>
          <a:prstGeom prst="rect">
            <a:avLst/>
          </a:prstGeom>
        </p:spPr>
      </p:pic>
      <p:pic>
        <p:nvPicPr>
          <p:cNvPr id="6" name="図 5">
            <a:extLst>
              <a:ext uri="{FF2B5EF4-FFF2-40B4-BE49-F238E27FC236}">
                <a16:creationId xmlns:a16="http://schemas.microsoft.com/office/drawing/2014/main" id="{691DFCF6-E5DB-4239-93D6-4320ABF20001}"/>
              </a:ext>
            </a:extLst>
          </p:cNvPr>
          <p:cNvPicPr>
            <a:picLocks noChangeAspect="1"/>
          </p:cNvPicPr>
          <p:nvPr/>
        </p:nvPicPr>
        <p:blipFill>
          <a:blip r:embed="rId3"/>
          <a:stretch>
            <a:fillRect/>
          </a:stretch>
        </p:blipFill>
        <p:spPr>
          <a:xfrm>
            <a:off x="4855597" y="3459546"/>
            <a:ext cx="3905451" cy="2854472"/>
          </a:xfrm>
          <a:prstGeom prst="rect">
            <a:avLst/>
          </a:prstGeom>
        </p:spPr>
      </p:pic>
    </p:spTree>
    <p:extLst>
      <p:ext uri="{BB962C8B-B14F-4D97-AF65-F5344CB8AC3E}">
        <p14:creationId xmlns:p14="http://schemas.microsoft.com/office/powerpoint/2010/main" val="231495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2-1 </a:t>
            </a:r>
            <a:r>
              <a:rPr lang="ja-JP" altLang="en-US" dirty="0"/>
              <a:t>データサイエンス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19514108-989E-4FDC-BFAE-C12E37A6DCB0}"/>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02784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散布図の用途</a:t>
            </a:r>
          </a:p>
        </p:txBody>
      </p:sp>
      <p:sp>
        <p:nvSpPr>
          <p:cNvPr id="3" name="コンテンツ プレースホルダー 2">
            <a:extLst>
              <a:ext uri="{FF2B5EF4-FFF2-40B4-BE49-F238E27FC236}">
                <a16:creationId xmlns:a16="http://schemas.microsoft.com/office/drawing/2014/main" id="{E1BC9F11-00A2-468E-B365-DCDD164BAB19}"/>
              </a:ext>
            </a:extLst>
          </p:cNvPr>
          <p:cNvSpPr>
            <a:spLocks noGrp="1"/>
          </p:cNvSpPr>
          <p:nvPr>
            <p:ph idx="1"/>
          </p:nvPr>
        </p:nvSpPr>
        <p:spPr>
          <a:xfrm>
            <a:off x="321845" y="846253"/>
            <a:ext cx="4001660" cy="5333166"/>
          </a:xfrm>
        </p:spPr>
        <p:txBody>
          <a:bodyPr/>
          <a:lstStyle/>
          <a:p>
            <a:r>
              <a:rPr kumimoji="1" lang="ja-JP" altLang="en-US" b="1" dirty="0"/>
              <a:t>時間変化の読み取り</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
        <p:nvSpPr>
          <p:cNvPr id="6" name="コンテンツ プレースホルダー 2">
            <a:extLst>
              <a:ext uri="{FF2B5EF4-FFF2-40B4-BE49-F238E27FC236}">
                <a16:creationId xmlns:a16="http://schemas.microsoft.com/office/drawing/2014/main" id="{17AFB596-CD98-4F0C-9CA9-CCA5C9B5511B}"/>
              </a:ext>
            </a:extLst>
          </p:cNvPr>
          <p:cNvSpPr txBox="1">
            <a:spLocks/>
          </p:cNvSpPr>
          <p:nvPr/>
        </p:nvSpPr>
        <p:spPr>
          <a:xfrm>
            <a:off x="4718906" y="846253"/>
            <a:ext cx="4091698"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a:t>2</a:t>
            </a:r>
            <a:r>
              <a:rPr lang="ja-JP" altLang="en-US" b="1" dirty="0"/>
              <a:t>つの量の関係の把握</a:t>
            </a:r>
            <a:endParaRPr lang="ja-JP" altLang="en-US" dirty="0"/>
          </a:p>
        </p:txBody>
      </p:sp>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4527550" y="1613193"/>
            <a:ext cx="4507130" cy="2401203"/>
          </a:xfrm>
          <a:prstGeom prst="rect">
            <a:avLst/>
          </a:prstGeom>
        </p:spPr>
      </p:pic>
      <p:pic>
        <p:nvPicPr>
          <p:cNvPr id="9" name="図 8">
            <a:extLst>
              <a:ext uri="{FF2B5EF4-FFF2-40B4-BE49-F238E27FC236}">
                <a16:creationId xmlns:a16="http://schemas.microsoft.com/office/drawing/2014/main" id="{46BD040B-A9C2-40E9-8616-7023405C70A0}"/>
              </a:ext>
            </a:extLst>
          </p:cNvPr>
          <p:cNvPicPr>
            <a:picLocks noChangeAspect="1"/>
          </p:cNvPicPr>
          <p:nvPr/>
        </p:nvPicPr>
        <p:blipFill>
          <a:blip r:embed="rId3"/>
          <a:stretch>
            <a:fillRect/>
          </a:stretch>
        </p:blipFill>
        <p:spPr>
          <a:xfrm>
            <a:off x="109320" y="1754187"/>
            <a:ext cx="4181556" cy="2119214"/>
          </a:xfrm>
          <a:prstGeom prst="rect">
            <a:avLst/>
          </a:prstGeom>
        </p:spPr>
      </p:pic>
      <p:sp>
        <p:nvSpPr>
          <p:cNvPr id="10" name="テキスト ボックス 9">
            <a:extLst>
              <a:ext uri="{FF2B5EF4-FFF2-40B4-BE49-F238E27FC236}">
                <a16:creationId xmlns:a16="http://schemas.microsoft.com/office/drawing/2014/main" id="{8FA5CD13-0E1D-4CC4-921D-5301AF38183B}"/>
              </a:ext>
            </a:extLst>
          </p:cNvPr>
          <p:cNvSpPr txBox="1"/>
          <p:nvPr/>
        </p:nvSpPr>
        <p:spPr>
          <a:xfrm>
            <a:off x="109320" y="4269912"/>
            <a:ext cx="4304225" cy="1569660"/>
          </a:xfrm>
          <a:prstGeom prst="rect">
            <a:avLst/>
          </a:prstGeom>
          <a:noFill/>
        </p:spPr>
        <p:txBody>
          <a:bodyPr wrap="square" rtlCol="0">
            <a:spAutoFit/>
          </a:bodyPr>
          <a:lstStyle/>
          <a:p>
            <a:r>
              <a:rPr lang="ja-JP" altLang="en-US" sz="2400" dirty="0"/>
              <a:t>横軸を時間とし，散布図から時間変化を読み取る． </a:t>
            </a:r>
            <a:endParaRPr lang="en-US" altLang="ja-JP" sz="2400" dirty="0"/>
          </a:p>
          <a:p>
            <a:r>
              <a:rPr lang="ja-JP" altLang="en-US" sz="2400" dirty="0"/>
              <a:t>例：年次ごとの出生数・死亡数の変化．</a:t>
            </a:r>
            <a:endParaRPr kumimoji="1" lang="ja-JP" altLang="en-US" sz="3200" dirty="0"/>
          </a:p>
        </p:txBody>
      </p:sp>
      <p:sp>
        <p:nvSpPr>
          <p:cNvPr id="11" name="テキスト ボックス 10">
            <a:extLst>
              <a:ext uri="{FF2B5EF4-FFF2-40B4-BE49-F238E27FC236}">
                <a16:creationId xmlns:a16="http://schemas.microsoft.com/office/drawing/2014/main" id="{29160298-9ACC-441C-A4CB-189C60500651}"/>
              </a:ext>
            </a:extLst>
          </p:cNvPr>
          <p:cNvSpPr txBox="1"/>
          <p:nvPr/>
        </p:nvSpPr>
        <p:spPr>
          <a:xfrm>
            <a:off x="4650462" y="4269912"/>
            <a:ext cx="4384218" cy="830997"/>
          </a:xfrm>
          <a:prstGeom prst="rect">
            <a:avLst/>
          </a:prstGeom>
          <a:noFill/>
        </p:spPr>
        <p:txBody>
          <a:bodyPr wrap="square" rtlCol="0">
            <a:spAutoFit/>
          </a:bodyPr>
          <a:lstStyle/>
          <a:p>
            <a:r>
              <a:rPr lang="ja-JP" altLang="en-US" sz="2400" dirty="0"/>
              <a:t>横軸と縦軸に</a:t>
            </a:r>
            <a:r>
              <a:rPr lang="en-US" altLang="ja-JP" sz="2400" dirty="0"/>
              <a:t>2</a:t>
            </a:r>
            <a:r>
              <a:rPr lang="ja-JP" altLang="en-US" sz="2400" dirty="0"/>
              <a:t>つの量をとり，両者の関係を見る</a:t>
            </a:r>
            <a:endParaRPr kumimoji="1" lang="ja-JP" altLang="en-US" sz="3200" dirty="0"/>
          </a:p>
        </p:txBody>
      </p:sp>
    </p:spTree>
    <p:extLst>
      <p:ext uri="{BB962C8B-B14F-4D97-AF65-F5344CB8AC3E}">
        <p14:creationId xmlns:p14="http://schemas.microsoft.com/office/powerpoint/2010/main" val="863264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889000" y="2342920"/>
            <a:ext cx="7894053" cy="4205608"/>
          </a:xfrm>
          <a:prstGeom prst="rect">
            <a:avLst/>
          </a:prstGeom>
        </p:spPr>
      </p:pic>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分布から読み取れること</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cxnSp>
        <p:nvCxnSpPr>
          <p:cNvPr id="12" name="直線コネクタ 11">
            <a:extLst>
              <a:ext uri="{FF2B5EF4-FFF2-40B4-BE49-F238E27FC236}">
                <a16:creationId xmlns:a16="http://schemas.microsoft.com/office/drawing/2014/main" id="{08A9BE8D-DC77-46FD-BCF7-406A717FF09E}"/>
              </a:ext>
            </a:extLst>
          </p:cNvPr>
          <p:cNvCxnSpPr/>
          <p:nvPr/>
        </p:nvCxnSpPr>
        <p:spPr>
          <a:xfrm flipV="1">
            <a:off x="1663701" y="2788908"/>
            <a:ext cx="6648450" cy="36258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5AC0DC7-41CA-493A-942E-8F9AD90D1BAB}"/>
              </a:ext>
            </a:extLst>
          </p:cNvPr>
          <p:cNvSpPr txBox="1"/>
          <p:nvPr/>
        </p:nvSpPr>
        <p:spPr>
          <a:xfrm>
            <a:off x="6321860" y="2271232"/>
            <a:ext cx="2749471"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２つの量に関係がある</a:t>
            </a:r>
          </a:p>
        </p:txBody>
      </p:sp>
      <p:sp>
        <p:nvSpPr>
          <p:cNvPr id="15" name="テキスト ボックス 14">
            <a:extLst>
              <a:ext uri="{FF2B5EF4-FFF2-40B4-BE49-F238E27FC236}">
                <a16:creationId xmlns:a16="http://schemas.microsoft.com/office/drawing/2014/main" id="{EC9B164B-D824-441A-B32D-BCABEDECF3C5}"/>
              </a:ext>
            </a:extLst>
          </p:cNvPr>
          <p:cNvSpPr txBox="1"/>
          <p:nvPr/>
        </p:nvSpPr>
        <p:spPr>
          <a:xfrm>
            <a:off x="3430723" y="6457890"/>
            <a:ext cx="2492990"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横軸</a:t>
            </a:r>
            <a:r>
              <a:rPr kumimoji="1" lang="ja-JP" altLang="en-US" sz="2000" dirty="0">
                <a:latin typeface="メイリオ" panose="020B0604030504040204" pitchFamily="50" charset="-128"/>
                <a:ea typeface="メイリオ" panose="020B0604030504040204" pitchFamily="50" charset="-128"/>
              </a:rPr>
              <a:t>は</a:t>
            </a:r>
            <a:r>
              <a:rPr kumimoji="1" lang="ja-JP" altLang="en-US" sz="2000" b="1" dirty="0">
                <a:latin typeface="メイリオ" panose="020B0604030504040204" pitchFamily="50" charset="-128"/>
                <a:ea typeface="メイリオ" panose="020B0604030504040204" pitchFamily="50" charset="-128"/>
              </a:rPr>
              <a:t>花びらの長さ</a:t>
            </a:r>
          </a:p>
        </p:txBody>
      </p:sp>
      <p:sp>
        <p:nvSpPr>
          <p:cNvPr id="17" name="テキスト ボックス 16">
            <a:extLst>
              <a:ext uri="{FF2B5EF4-FFF2-40B4-BE49-F238E27FC236}">
                <a16:creationId xmlns:a16="http://schemas.microsoft.com/office/drawing/2014/main" id="{281C0271-8027-4C6C-99EF-54583A25140F}"/>
              </a:ext>
            </a:extLst>
          </p:cNvPr>
          <p:cNvSpPr txBox="1"/>
          <p:nvPr/>
        </p:nvSpPr>
        <p:spPr>
          <a:xfrm>
            <a:off x="396564" y="3144508"/>
            <a:ext cx="492443" cy="2144177"/>
          </a:xfrm>
          <a:prstGeom prst="rect">
            <a:avLst/>
          </a:prstGeom>
          <a:noFill/>
        </p:spPr>
        <p:txBody>
          <a:bodyPr vert="eaVert" wrap="none" rtlCol="0">
            <a:spAutoFit/>
          </a:bodyPr>
          <a:lstStyle/>
          <a:p>
            <a:r>
              <a:rPr kumimoji="1" lang="ja-JP" altLang="en-US" sz="2000" b="1" dirty="0">
                <a:latin typeface="メイリオ" panose="020B0604030504040204" pitchFamily="50" charset="-128"/>
                <a:ea typeface="メイリオ" panose="020B0604030504040204" pitchFamily="50" charset="-128"/>
              </a:rPr>
              <a:t>縦軸</a:t>
            </a:r>
            <a:r>
              <a:rPr kumimoji="1" lang="ja-JP" altLang="en-US" sz="2000" dirty="0">
                <a:latin typeface="メイリオ" panose="020B0604030504040204" pitchFamily="50" charset="-128"/>
                <a:ea typeface="メイリオ" panose="020B0604030504040204" pitchFamily="50" charset="-128"/>
              </a:rPr>
              <a:t>は</a:t>
            </a:r>
            <a:r>
              <a:rPr kumimoji="1" lang="ja-JP" altLang="en-US" sz="2000" b="1" dirty="0">
                <a:latin typeface="メイリオ" panose="020B0604030504040204" pitchFamily="50" charset="-128"/>
                <a:ea typeface="メイリオ" panose="020B0604030504040204" pitchFamily="50" charset="-128"/>
              </a:rPr>
              <a:t>花びらの幅</a:t>
            </a:r>
          </a:p>
        </p:txBody>
      </p:sp>
      <p:sp>
        <p:nvSpPr>
          <p:cNvPr id="18" name="楕円 17">
            <a:extLst>
              <a:ext uri="{FF2B5EF4-FFF2-40B4-BE49-F238E27FC236}">
                <a16:creationId xmlns:a16="http://schemas.microsoft.com/office/drawing/2014/main" id="{9CB3C5C0-4497-44E8-AD47-5ABFDE6DD7D6}"/>
              </a:ext>
            </a:extLst>
          </p:cNvPr>
          <p:cNvSpPr/>
          <p:nvPr/>
        </p:nvSpPr>
        <p:spPr>
          <a:xfrm rot="20107325">
            <a:off x="3763225" y="3315298"/>
            <a:ext cx="4320976" cy="1486517"/>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D3779D5-B6C6-4C64-82E3-FCA3ED902873}"/>
              </a:ext>
            </a:extLst>
          </p:cNvPr>
          <p:cNvSpPr/>
          <p:nvPr/>
        </p:nvSpPr>
        <p:spPr>
          <a:xfrm rot="20107325">
            <a:off x="2189463" y="5358332"/>
            <a:ext cx="1231915" cy="857514"/>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B258376-8A0F-4CEF-905C-7EA310905835}"/>
              </a:ext>
            </a:extLst>
          </p:cNvPr>
          <p:cNvSpPr txBox="1"/>
          <p:nvPr/>
        </p:nvSpPr>
        <p:spPr>
          <a:xfrm>
            <a:off x="6254830" y="4888575"/>
            <a:ext cx="1210588"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かたまり</a:t>
            </a:r>
          </a:p>
        </p:txBody>
      </p:sp>
      <p:sp>
        <p:nvSpPr>
          <p:cNvPr id="23" name="テキスト ボックス 22">
            <a:extLst>
              <a:ext uri="{FF2B5EF4-FFF2-40B4-BE49-F238E27FC236}">
                <a16:creationId xmlns:a16="http://schemas.microsoft.com/office/drawing/2014/main" id="{60F83E0F-FEAF-46CB-A585-845F7C8AA8EC}"/>
              </a:ext>
            </a:extLst>
          </p:cNvPr>
          <p:cNvSpPr txBox="1"/>
          <p:nvPr/>
        </p:nvSpPr>
        <p:spPr>
          <a:xfrm>
            <a:off x="3431736" y="5708039"/>
            <a:ext cx="1210588"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かたまり</a:t>
            </a:r>
          </a:p>
        </p:txBody>
      </p:sp>
      <p:cxnSp>
        <p:nvCxnSpPr>
          <p:cNvPr id="26" name="直線矢印コネクタ 25">
            <a:extLst>
              <a:ext uri="{FF2B5EF4-FFF2-40B4-BE49-F238E27FC236}">
                <a16:creationId xmlns:a16="http://schemas.microsoft.com/office/drawing/2014/main" id="{087B076F-2162-4885-B934-8EFBF7990CAB}"/>
              </a:ext>
            </a:extLst>
          </p:cNvPr>
          <p:cNvCxnSpPr>
            <a:cxnSpLocks/>
          </p:cNvCxnSpPr>
          <p:nvPr/>
        </p:nvCxnSpPr>
        <p:spPr>
          <a:xfrm>
            <a:off x="4692651" y="3459875"/>
            <a:ext cx="431800" cy="75672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9A3EBE3-8445-4366-BA12-6E3ED69DEE3D}"/>
              </a:ext>
            </a:extLst>
          </p:cNvPr>
          <p:cNvCxnSpPr/>
          <p:nvPr/>
        </p:nvCxnSpPr>
        <p:spPr>
          <a:xfrm>
            <a:off x="2406774" y="4649885"/>
            <a:ext cx="288425" cy="95778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CBE60AB-32DF-4EA7-894C-1D8B21A3A27B}"/>
              </a:ext>
            </a:extLst>
          </p:cNvPr>
          <p:cNvCxnSpPr>
            <a:cxnSpLocks/>
          </p:cNvCxnSpPr>
          <p:nvPr/>
        </p:nvCxnSpPr>
        <p:spPr>
          <a:xfrm>
            <a:off x="5505451" y="2985758"/>
            <a:ext cx="345654" cy="47411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2D57E01-417E-4D41-BC22-13249C6AD676}"/>
              </a:ext>
            </a:extLst>
          </p:cNvPr>
          <p:cNvSpPr txBox="1"/>
          <p:nvPr/>
        </p:nvSpPr>
        <p:spPr>
          <a:xfrm>
            <a:off x="5072984" y="2628939"/>
            <a:ext cx="697627"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密集</a:t>
            </a:r>
          </a:p>
        </p:txBody>
      </p:sp>
      <p:sp>
        <p:nvSpPr>
          <p:cNvPr id="32" name="テキスト ボックス 31">
            <a:extLst>
              <a:ext uri="{FF2B5EF4-FFF2-40B4-BE49-F238E27FC236}">
                <a16:creationId xmlns:a16="http://schemas.microsoft.com/office/drawing/2014/main" id="{D49E28A3-1007-4717-B634-6986D4709BA6}"/>
              </a:ext>
            </a:extLst>
          </p:cNvPr>
          <p:cNvSpPr txBox="1"/>
          <p:nvPr/>
        </p:nvSpPr>
        <p:spPr>
          <a:xfrm>
            <a:off x="1997572" y="4291907"/>
            <a:ext cx="697627"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密集</a:t>
            </a:r>
          </a:p>
        </p:txBody>
      </p:sp>
      <p:sp>
        <p:nvSpPr>
          <p:cNvPr id="33" name="テキスト ボックス 32">
            <a:extLst>
              <a:ext uri="{FF2B5EF4-FFF2-40B4-BE49-F238E27FC236}">
                <a16:creationId xmlns:a16="http://schemas.microsoft.com/office/drawing/2014/main" id="{39CF047F-48F0-4D79-AB56-38FB0FC4E4F5}"/>
              </a:ext>
            </a:extLst>
          </p:cNvPr>
          <p:cNvSpPr txBox="1"/>
          <p:nvPr/>
        </p:nvSpPr>
        <p:spPr>
          <a:xfrm>
            <a:off x="4135886" y="3126050"/>
            <a:ext cx="697627"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密集</a:t>
            </a:r>
          </a:p>
        </p:txBody>
      </p:sp>
      <p:sp>
        <p:nvSpPr>
          <p:cNvPr id="5" name="テキスト ボックス 4">
            <a:extLst>
              <a:ext uri="{FF2B5EF4-FFF2-40B4-BE49-F238E27FC236}">
                <a16:creationId xmlns:a16="http://schemas.microsoft.com/office/drawing/2014/main" id="{BBAEBB08-8315-9CFB-5F36-D4188212962A}"/>
              </a:ext>
            </a:extLst>
          </p:cNvPr>
          <p:cNvSpPr txBox="1"/>
          <p:nvPr/>
        </p:nvSpPr>
        <p:spPr>
          <a:xfrm>
            <a:off x="471804" y="773260"/>
            <a:ext cx="8461208" cy="1569660"/>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密集やかたまりの存在</a:t>
            </a:r>
            <a:r>
              <a:rPr lang="ja-JP" altLang="en-US" sz="2400"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2</a:t>
            </a:r>
            <a:r>
              <a:rPr lang="ja-JP" altLang="en-US" sz="2400" b="1" dirty="0">
                <a:latin typeface="メイリオ" panose="020B0604030504040204" pitchFamily="50" charset="-128"/>
                <a:ea typeface="メイリオ" panose="020B0604030504040204" pitchFamily="50" charset="-128"/>
              </a:rPr>
              <a:t>つの量の間の関係</a:t>
            </a:r>
            <a:r>
              <a:rPr lang="ja-JP" altLang="en-US" sz="2400" dirty="0">
                <a:latin typeface="メイリオ" panose="020B0604030504040204" pitchFamily="50" charset="-128"/>
                <a:ea typeface="メイリオ" panose="020B0604030504040204" pitchFamily="50" charset="-128"/>
              </a:rPr>
              <a:t>（相関）を読み取れる．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（例）横軸と縦軸を花びらの長さと幅とすると， </a:t>
            </a:r>
            <a:r>
              <a:rPr lang="ja-JP" altLang="en-US" sz="2400" b="1" dirty="0">
                <a:latin typeface="メイリオ" panose="020B0604030504040204" pitchFamily="50" charset="-128"/>
                <a:ea typeface="メイリオ" panose="020B0604030504040204" pitchFamily="50" charset="-128"/>
              </a:rPr>
              <a:t>かたまり</a:t>
            </a:r>
            <a:r>
              <a:rPr lang="ja-JP" altLang="en-US" sz="2400" dirty="0">
                <a:latin typeface="メイリオ" panose="020B0604030504040204" pitchFamily="50" charset="-128"/>
                <a:ea typeface="メイリオ" panose="020B0604030504040204" pitchFamily="50" charset="-128"/>
              </a:rPr>
              <a:t>が見られ，</a:t>
            </a:r>
            <a:r>
              <a:rPr lang="ja-JP" altLang="en-US" sz="2400" b="1" dirty="0">
                <a:latin typeface="メイリオ" panose="020B0604030504040204" pitchFamily="50" charset="-128"/>
                <a:ea typeface="メイリオ" panose="020B0604030504040204" pitchFamily="50" charset="-128"/>
              </a:rPr>
              <a:t>種ごとにデータが分かれている</a:t>
            </a:r>
            <a:r>
              <a:rPr lang="ja-JP" altLang="en-US" sz="2400" dirty="0">
                <a:latin typeface="メイリオ" panose="020B0604030504040204" pitchFamily="50" charset="-128"/>
                <a:ea typeface="メイリオ" panose="020B0604030504040204" pitchFamily="50" charset="-128"/>
              </a:rPr>
              <a:t>ことが分かる．</a:t>
            </a:r>
          </a:p>
        </p:txBody>
      </p:sp>
    </p:spTree>
    <p:extLst>
      <p:ext uri="{BB962C8B-B14F-4D97-AF65-F5344CB8AC3E}">
        <p14:creationId xmlns:p14="http://schemas.microsoft.com/office/powerpoint/2010/main" val="2217032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4E35F68-3066-4A9A-A28D-F32F0029AB15}"/>
              </a:ext>
            </a:extLst>
          </p:cNvPr>
          <p:cNvPicPr>
            <a:picLocks noChangeAspect="1"/>
          </p:cNvPicPr>
          <p:nvPr/>
        </p:nvPicPr>
        <p:blipFill>
          <a:blip r:embed="rId2"/>
          <a:stretch>
            <a:fillRect/>
          </a:stretch>
        </p:blipFill>
        <p:spPr>
          <a:xfrm>
            <a:off x="1889428" y="4608124"/>
            <a:ext cx="1375445" cy="130989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散布図の作成手順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601812" y="935752"/>
            <a:ext cx="2641146" cy="1566949"/>
          </a:xfrm>
          <a:prstGeom prst="rect">
            <a:avLst/>
          </a:prstGeom>
        </p:spPr>
      </p:pic>
      <p:sp>
        <p:nvSpPr>
          <p:cNvPr id="9" name="コンテンツ プレースホルダー 2"/>
          <p:cNvSpPr txBox="1">
            <a:spLocks/>
          </p:cNvSpPr>
          <p:nvPr/>
        </p:nvSpPr>
        <p:spPr>
          <a:xfrm>
            <a:off x="4162149" y="2812386"/>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グラフ化したい部分を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範囲選択</a:t>
            </a:r>
          </a:p>
        </p:txBody>
      </p:sp>
      <p:sp>
        <p:nvSpPr>
          <p:cNvPr id="10" name="角丸四角形 9"/>
          <p:cNvSpPr/>
          <p:nvPr/>
        </p:nvSpPr>
        <p:spPr>
          <a:xfrm>
            <a:off x="4008806" y="2686908"/>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602617" y="2571704"/>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500859" y="150274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421470" y="6432148"/>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endPar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360013" y="6270152"/>
            <a:ext cx="4429545"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9" name="図 18">
            <a:extLst>
              <a:ext uri="{FF2B5EF4-FFF2-40B4-BE49-F238E27FC236}">
                <a16:creationId xmlns:a16="http://schemas.microsoft.com/office/drawing/2014/main" id="{F27992F4-B37A-4553-A6F1-B78E395167AE}"/>
              </a:ext>
            </a:extLst>
          </p:cNvPr>
          <p:cNvPicPr>
            <a:picLocks noChangeAspect="1"/>
          </p:cNvPicPr>
          <p:nvPr/>
        </p:nvPicPr>
        <p:blipFill>
          <a:blip r:embed="rId4"/>
          <a:stretch>
            <a:fillRect/>
          </a:stretch>
        </p:blipFill>
        <p:spPr>
          <a:xfrm>
            <a:off x="1422988" y="3292559"/>
            <a:ext cx="2295702" cy="870452"/>
          </a:xfrm>
          <a:prstGeom prst="rect">
            <a:avLst/>
          </a:prstGeom>
        </p:spPr>
      </p:pic>
      <p:sp>
        <p:nvSpPr>
          <p:cNvPr id="17" name="正方形/長方形 16"/>
          <p:cNvSpPr/>
          <p:nvPr/>
        </p:nvSpPr>
        <p:spPr>
          <a:xfrm>
            <a:off x="1791177" y="3302435"/>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2909160" y="3541468"/>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2909160" y="3686953"/>
            <a:ext cx="220541" cy="1251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a:extLst>
              <a:ext uri="{FF2B5EF4-FFF2-40B4-BE49-F238E27FC236}">
                <a16:creationId xmlns:a16="http://schemas.microsoft.com/office/drawing/2014/main" id="{C053C848-2FA6-42FE-9779-5E0A0AC41AED}"/>
              </a:ext>
            </a:extLst>
          </p:cNvPr>
          <p:cNvSpPr/>
          <p:nvPr/>
        </p:nvSpPr>
        <p:spPr>
          <a:xfrm>
            <a:off x="2086764" y="4659759"/>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6580716" y="6226700"/>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p>
        </p:txBody>
      </p:sp>
      <p:pic>
        <p:nvPicPr>
          <p:cNvPr id="3" name="図 2">
            <a:extLst>
              <a:ext uri="{FF2B5EF4-FFF2-40B4-BE49-F238E27FC236}">
                <a16:creationId xmlns:a16="http://schemas.microsoft.com/office/drawing/2014/main" id="{C9A94F05-21AF-4CF4-BC23-9B628C835477}"/>
              </a:ext>
            </a:extLst>
          </p:cNvPr>
          <p:cNvPicPr>
            <a:picLocks noChangeAspect="1"/>
          </p:cNvPicPr>
          <p:nvPr/>
        </p:nvPicPr>
        <p:blipFill>
          <a:blip r:embed="rId5"/>
          <a:stretch>
            <a:fillRect/>
          </a:stretch>
        </p:blipFill>
        <p:spPr>
          <a:xfrm>
            <a:off x="4543952" y="584233"/>
            <a:ext cx="3124361" cy="2038455"/>
          </a:xfrm>
          <a:prstGeom prst="rect">
            <a:avLst/>
          </a:prstGeom>
        </p:spPr>
      </p:pic>
      <p:pic>
        <p:nvPicPr>
          <p:cNvPr id="22" name="図 21">
            <a:extLst>
              <a:ext uri="{FF2B5EF4-FFF2-40B4-BE49-F238E27FC236}">
                <a16:creationId xmlns:a16="http://schemas.microsoft.com/office/drawing/2014/main" id="{090AB675-8E87-4F30-896D-80D76D78C1C9}"/>
              </a:ext>
            </a:extLst>
          </p:cNvPr>
          <p:cNvPicPr>
            <a:picLocks noChangeAspect="1"/>
          </p:cNvPicPr>
          <p:nvPr/>
        </p:nvPicPr>
        <p:blipFill>
          <a:blip r:embed="rId6"/>
          <a:stretch>
            <a:fillRect/>
          </a:stretch>
        </p:blipFill>
        <p:spPr>
          <a:xfrm>
            <a:off x="5041726" y="3768404"/>
            <a:ext cx="4102274" cy="2336930"/>
          </a:xfrm>
          <a:prstGeom prst="rect">
            <a:avLst/>
          </a:prstGeom>
        </p:spPr>
      </p:pic>
      <p:sp>
        <p:nvSpPr>
          <p:cNvPr id="23" name="コンテンツ プレースホルダー 2">
            <a:extLst>
              <a:ext uri="{FF2B5EF4-FFF2-40B4-BE49-F238E27FC236}">
                <a16:creationId xmlns:a16="http://schemas.microsoft.com/office/drawing/2014/main" id="{90ADE6E7-658C-40F6-9F56-93A27537A861}"/>
              </a:ext>
            </a:extLst>
          </p:cNvPr>
          <p:cNvSpPr txBox="1">
            <a:spLocks/>
          </p:cNvSpPr>
          <p:nvPr/>
        </p:nvSpPr>
        <p:spPr>
          <a:xfrm>
            <a:off x="1493163" y="4238578"/>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24" name="コンテンツ プレースホルダー 2">
            <a:extLst>
              <a:ext uri="{FF2B5EF4-FFF2-40B4-BE49-F238E27FC236}">
                <a16:creationId xmlns:a16="http://schemas.microsoft.com/office/drawing/2014/main" id="{32C4066A-E3CD-40DF-984A-0B3FF55BC6F2}"/>
              </a:ext>
            </a:extLst>
          </p:cNvPr>
          <p:cNvSpPr txBox="1">
            <a:spLocks/>
          </p:cNvSpPr>
          <p:nvPr/>
        </p:nvSpPr>
        <p:spPr>
          <a:xfrm>
            <a:off x="1200738" y="5929610"/>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32" name="正方形/長方形 31">
            <a:extLst>
              <a:ext uri="{FF2B5EF4-FFF2-40B4-BE49-F238E27FC236}">
                <a16:creationId xmlns:a16="http://schemas.microsoft.com/office/drawing/2014/main" id="{E17751FB-F25B-4A9E-AAE0-3BEF6831F8D7}"/>
              </a:ext>
            </a:extLst>
          </p:cNvPr>
          <p:cNvSpPr/>
          <p:nvPr/>
        </p:nvSpPr>
        <p:spPr>
          <a:xfrm>
            <a:off x="3175673" y="4717924"/>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413D7C32-10CF-432A-95B0-671283DC97A8}"/>
              </a:ext>
            </a:extLst>
          </p:cNvPr>
          <p:cNvSpPr/>
          <p:nvPr/>
        </p:nvSpPr>
        <p:spPr>
          <a:xfrm>
            <a:off x="2424889" y="5712504"/>
            <a:ext cx="282328" cy="257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19080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Excel </a:t>
            </a:r>
            <a:r>
              <a:rPr kumimoji="1" lang="ja-JP" altLang="en-US" dirty="0" err="1"/>
              <a:t>での</a:t>
            </a:r>
            <a:r>
              <a:rPr kumimoji="1" lang="ja-JP" altLang="en-US" dirty="0"/>
              <a:t>散布図の種類の選択</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1D1C8A0A-3581-4660-A65C-92F404C98FD3}"/>
              </a:ext>
            </a:extLst>
          </p:cNvPr>
          <p:cNvPicPr>
            <a:picLocks noChangeAspect="1"/>
          </p:cNvPicPr>
          <p:nvPr/>
        </p:nvPicPr>
        <p:blipFill>
          <a:blip r:embed="rId2"/>
          <a:stretch>
            <a:fillRect/>
          </a:stretch>
        </p:blipFill>
        <p:spPr>
          <a:xfrm>
            <a:off x="1478180" y="868385"/>
            <a:ext cx="5192127" cy="2125073"/>
          </a:xfrm>
          <a:prstGeom prst="rect">
            <a:avLst/>
          </a:prstGeom>
        </p:spPr>
      </p:pic>
      <p:sp>
        <p:nvSpPr>
          <p:cNvPr id="6" name="正方形/長方形 5"/>
          <p:cNvSpPr/>
          <p:nvPr/>
        </p:nvSpPr>
        <p:spPr>
          <a:xfrm>
            <a:off x="2334321" y="868384"/>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2"/>
          <p:cNvSpPr txBox="1">
            <a:spLocks/>
          </p:cNvSpPr>
          <p:nvPr/>
        </p:nvSpPr>
        <p:spPr>
          <a:xfrm>
            <a:off x="2432486" y="553488"/>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8" name="正方形/長方形 7"/>
          <p:cNvSpPr/>
          <p:nvPr/>
        </p:nvSpPr>
        <p:spPr>
          <a:xfrm>
            <a:off x="4860916" y="1463691"/>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p:cNvSpPr txBox="1">
            <a:spLocks/>
          </p:cNvSpPr>
          <p:nvPr/>
        </p:nvSpPr>
        <p:spPr>
          <a:xfrm>
            <a:off x="5259273" y="1393280"/>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10" name="正方形/長方形 9"/>
          <p:cNvSpPr/>
          <p:nvPr/>
        </p:nvSpPr>
        <p:spPr>
          <a:xfrm>
            <a:off x="4873073" y="1832261"/>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2334321" y="1993790"/>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一番左上の散布図をクリック</a:t>
            </a:r>
          </a:p>
        </p:txBody>
      </p:sp>
      <p:sp>
        <p:nvSpPr>
          <p:cNvPr id="13" name="コンテンツ プレースホルダー 2">
            <a:extLst>
              <a:ext uri="{FF2B5EF4-FFF2-40B4-BE49-F238E27FC236}">
                <a16:creationId xmlns:a16="http://schemas.microsoft.com/office/drawing/2014/main" id="{E446AA11-5C9C-4229-8703-82FEB9D018AB}"/>
              </a:ext>
            </a:extLst>
          </p:cNvPr>
          <p:cNvSpPr txBox="1">
            <a:spLocks/>
          </p:cNvSpPr>
          <p:nvPr/>
        </p:nvSpPr>
        <p:spPr>
          <a:xfrm>
            <a:off x="2998005" y="3067315"/>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14" name="コンテンツ プレースホルダー 2">
            <a:extLst>
              <a:ext uri="{FF2B5EF4-FFF2-40B4-BE49-F238E27FC236}">
                <a16:creationId xmlns:a16="http://schemas.microsoft.com/office/drawing/2014/main" id="{D6513A32-7E1A-4F78-B6CA-2B0C0995EBF9}"/>
              </a:ext>
            </a:extLst>
          </p:cNvPr>
          <p:cNvSpPr txBox="1">
            <a:spLocks/>
          </p:cNvSpPr>
          <p:nvPr/>
        </p:nvSpPr>
        <p:spPr>
          <a:xfrm>
            <a:off x="2810082" y="6477419"/>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pic>
        <p:nvPicPr>
          <p:cNvPr id="15" name="図 14">
            <a:extLst>
              <a:ext uri="{FF2B5EF4-FFF2-40B4-BE49-F238E27FC236}">
                <a16:creationId xmlns:a16="http://schemas.microsoft.com/office/drawing/2014/main" id="{0AADAAF5-00F0-4772-B4FF-2E769E715A48}"/>
              </a:ext>
            </a:extLst>
          </p:cNvPr>
          <p:cNvPicPr>
            <a:picLocks noChangeAspect="1"/>
          </p:cNvPicPr>
          <p:nvPr/>
        </p:nvPicPr>
        <p:blipFill>
          <a:blip r:embed="rId3"/>
          <a:stretch>
            <a:fillRect/>
          </a:stretch>
        </p:blipFill>
        <p:spPr>
          <a:xfrm>
            <a:off x="2576970" y="3588764"/>
            <a:ext cx="2994545" cy="2851822"/>
          </a:xfrm>
          <a:prstGeom prst="rect">
            <a:avLst/>
          </a:prstGeom>
        </p:spPr>
      </p:pic>
      <p:sp>
        <p:nvSpPr>
          <p:cNvPr id="16" name="正方形/長方形 15">
            <a:extLst>
              <a:ext uri="{FF2B5EF4-FFF2-40B4-BE49-F238E27FC236}">
                <a16:creationId xmlns:a16="http://schemas.microsoft.com/office/drawing/2014/main" id="{EB18A2E9-B27B-4BBE-8145-FB25BABDD5B5}"/>
              </a:ext>
            </a:extLst>
          </p:cNvPr>
          <p:cNvSpPr/>
          <p:nvPr/>
        </p:nvSpPr>
        <p:spPr>
          <a:xfrm>
            <a:off x="3051036" y="3728401"/>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90792B3-12D1-4CDF-819F-72395A5ED430}"/>
              </a:ext>
            </a:extLst>
          </p:cNvPr>
          <p:cNvSpPr txBox="1">
            <a:spLocks/>
          </p:cNvSpPr>
          <p:nvPr/>
        </p:nvSpPr>
        <p:spPr>
          <a:xfrm>
            <a:off x="3149201" y="3413505"/>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18" name="正方形/長方形 17">
            <a:extLst>
              <a:ext uri="{FF2B5EF4-FFF2-40B4-BE49-F238E27FC236}">
                <a16:creationId xmlns:a16="http://schemas.microsoft.com/office/drawing/2014/main" id="{9594D8A0-D717-45B7-92FF-9E33A27F4F0D}"/>
              </a:ext>
            </a:extLst>
          </p:cNvPr>
          <p:cNvSpPr/>
          <p:nvPr/>
        </p:nvSpPr>
        <p:spPr>
          <a:xfrm>
            <a:off x="5363400" y="3808058"/>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E8160AB7-089F-41D6-8C33-0C70269F327F}"/>
              </a:ext>
            </a:extLst>
          </p:cNvPr>
          <p:cNvSpPr txBox="1">
            <a:spLocks/>
          </p:cNvSpPr>
          <p:nvPr/>
        </p:nvSpPr>
        <p:spPr>
          <a:xfrm>
            <a:off x="5761757" y="3737647"/>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20" name="正方形/長方形 19">
            <a:extLst>
              <a:ext uri="{FF2B5EF4-FFF2-40B4-BE49-F238E27FC236}">
                <a16:creationId xmlns:a16="http://schemas.microsoft.com/office/drawing/2014/main" id="{5792F4EC-3BED-4659-9C9E-A4E79C0B5CD8}"/>
              </a:ext>
            </a:extLst>
          </p:cNvPr>
          <p:cNvSpPr/>
          <p:nvPr/>
        </p:nvSpPr>
        <p:spPr>
          <a:xfrm>
            <a:off x="3588559" y="6013837"/>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コンテンツ プレースホルダー 2">
            <a:extLst>
              <a:ext uri="{FF2B5EF4-FFF2-40B4-BE49-F238E27FC236}">
                <a16:creationId xmlns:a16="http://schemas.microsoft.com/office/drawing/2014/main" id="{0CD087E4-A5E4-4E12-A234-CB1A8E548A7F}"/>
              </a:ext>
            </a:extLst>
          </p:cNvPr>
          <p:cNvSpPr txBox="1">
            <a:spLocks/>
          </p:cNvSpPr>
          <p:nvPr/>
        </p:nvSpPr>
        <p:spPr>
          <a:xfrm>
            <a:off x="1049807" y="6175366"/>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一番左の散布図をクリック</a:t>
            </a:r>
          </a:p>
        </p:txBody>
      </p:sp>
    </p:spTree>
    <p:extLst>
      <p:ext uri="{BB962C8B-B14F-4D97-AF65-F5344CB8AC3E}">
        <p14:creationId xmlns:p14="http://schemas.microsoft.com/office/powerpoint/2010/main" val="2712940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ヒストグラムの概念</a:t>
            </a:r>
          </a:p>
        </p:txBody>
      </p:sp>
      <p:sp>
        <p:nvSpPr>
          <p:cNvPr id="3" name="コンテンツ プレースホルダー 2">
            <a:extLst>
              <a:ext uri="{FF2B5EF4-FFF2-40B4-BE49-F238E27FC236}">
                <a16:creationId xmlns:a16="http://schemas.microsoft.com/office/drawing/2014/main" id="{23A38B8A-5D70-469B-A903-D593283FD5C1}"/>
              </a:ext>
            </a:extLst>
          </p:cNvPr>
          <p:cNvSpPr>
            <a:spLocks noGrp="1"/>
          </p:cNvSpPr>
          <p:nvPr>
            <p:ph idx="1"/>
          </p:nvPr>
        </p:nvSpPr>
        <p:spPr/>
        <p:txBody>
          <a:bodyPr>
            <a:normAutofit/>
          </a:bodyPr>
          <a:lstStyle/>
          <a:p>
            <a:r>
              <a:rPr kumimoji="1" lang="ja-JP" altLang="en-US" sz="2400" b="1" dirty="0">
                <a:solidFill>
                  <a:srgbClr val="C00000"/>
                </a:solidFill>
              </a:rPr>
              <a:t>ヒストグラム</a:t>
            </a:r>
            <a:r>
              <a:rPr kumimoji="1" lang="ja-JP" altLang="en-US" sz="2400" dirty="0"/>
              <a:t>は，</a:t>
            </a:r>
            <a:r>
              <a:rPr kumimoji="1" lang="ja-JP" altLang="en-US" sz="2400" b="1" dirty="0"/>
              <a:t>区間ごとにデータを数え上げたもの</a:t>
            </a:r>
            <a:r>
              <a:rPr kumimoji="1" lang="ja-JP" altLang="en-US" sz="2400" dirty="0"/>
              <a:t>． </a:t>
            </a:r>
            <a:endParaRPr kumimoji="1" lang="en-US" altLang="ja-JP" sz="2400" dirty="0"/>
          </a:p>
          <a:p>
            <a:r>
              <a:rPr kumimoji="1" lang="ja-JP" altLang="en-US" sz="2400" dirty="0"/>
              <a:t>データの分布（散らばり方）を可視化する手法．</a:t>
            </a:r>
            <a:endParaRPr kumimoji="1" lang="en-US" altLang="ja-JP" sz="2400" dirty="0"/>
          </a:p>
          <a:p>
            <a:pPr marL="0" indent="0">
              <a:buNone/>
            </a:pPr>
            <a:r>
              <a:rPr kumimoji="1" lang="ja-JP" altLang="en-US" sz="2400" dirty="0"/>
              <a:t>（例）区間</a:t>
            </a:r>
            <a:r>
              <a:rPr kumimoji="1" lang="en-US" altLang="ja-JP" sz="2400" dirty="0"/>
              <a:t>0.1</a:t>
            </a:r>
            <a:r>
              <a:rPr kumimoji="1" lang="ja-JP" altLang="en-US" sz="2400" dirty="0"/>
              <a:t>～</a:t>
            </a:r>
            <a:r>
              <a:rPr lang="en-US" altLang="ja-JP" sz="2400" dirty="0"/>
              <a:t>0.6</a:t>
            </a:r>
            <a:r>
              <a:rPr kumimoji="1" lang="ja-JP" altLang="en-US" sz="2400" dirty="0"/>
              <a:t>，</a:t>
            </a:r>
            <a:r>
              <a:rPr lang="en-US" altLang="ja-JP" sz="2400" dirty="0"/>
              <a:t>0.6</a:t>
            </a:r>
            <a:r>
              <a:rPr kumimoji="1" lang="ja-JP" altLang="en-US" sz="2400" dirty="0"/>
              <a:t>～</a:t>
            </a:r>
            <a:r>
              <a:rPr kumimoji="1" lang="en-US" altLang="ja-JP" sz="2400" dirty="0"/>
              <a:t>1.1</a:t>
            </a:r>
            <a:r>
              <a:rPr kumimoji="1" lang="ja-JP" altLang="en-US" sz="2400" dirty="0"/>
              <a:t>，</a:t>
            </a:r>
            <a:r>
              <a:rPr kumimoji="1" lang="en-US" altLang="ja-JP" sz="2400" dirty="0"/>
              <a:t>…</a:t>
            </a:r>
            <a:r>
              <a:rPr kumimoji="1" lang="ja-JP" altLang="en-US" sz="2400" dirty="0"/>
              <a:t>のように区切り， 各区間に該当する</a:t>
            </a:r>
            <a:r>
              <a:rPr lang="ja-JP" altLang="en-US" sz="2400" dirty="0"/>
              <a:t>花びら</a:t>
            </a:r>
            <a:r>
              <a:rPr kumimoji="1" lang="ja-JP" altLang="en-US" sz="2400" dirty="0"/>
              <a:t>の数を数え上げる．</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2599267" y="3088395"/>
            <a:ext cx="5117239" cy="2739168"/>
          </a:xfrm>
          <a:prstGeom prst="rect">
            <a:avLst/>
          </a:prstGeom>
        </p:spPr>
      </p:pic>
      <p:sp>
        <p:nvSpPr>
          <p:cNvPr id="8" name="テキスト ボックス 7">
            <a:extLst>
              <a:ext uri="{FF2B5EF4-FFF2-40B4-BE49-F238E27FC236}">
                <a16:creationId xmlns:a16="http://schemas.microsoft.com/office/drawing/2014/main" id="{C802FF04-65AD-49A4-8651-2BFC6776737A}"/>
              </a:ext>
            </a:extLst>
          </p:cNvPr>
          <p:cNvSpPr txBox="1"/>
          <p:nvPr/>
        </p:nvSpPr>
        <p:spPr>
          <a:xfrm>
            <a:off x="3194023" y="6028923"/>
            <a:ext cx="2874505" cy="830997"/>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区間 </a:t>
            </a:r>
            <a:r>
              <a:rPr kumimoji="1" lang="en-US" altLang="ja-JP" sz="2400" b="1" dirty="0">
                <a:latin typeface="メイリオ" panose="020B0604030504040204" pitchFamily="50" charset="-128"/>
                <a:ea typeface="メイリオ" panose="020B0604030504040204" pitchFamily="50" charset="-128"/>
              </a:rPr>
              <a:t>0.6 </a:t>
            </a:r>
            <a:r>
              <a:rPr kumimoji="1" lang="ja-JP" altLang="en-US" sz="2400" b="1" dirty="0">
                <a:latin typeface="メイリオ" panose="020B0604030504040204" pitchFamily="50" charset="-128"/>
                <a:ea typeface="メイリオ" panose="020B0604030504040204" pitchFamily="50" charset="-128"/>
              </a:rPr>
              <a:t>～ </a:t>
            </a:r>
            <a:r>
              <a:rPr kumimoji="1" lang="en-US" altLang="ja-JP" sz="2400" b="1" dirty="0">
                <a:latin typeface="メイリオ" panose="020B0604030504040204" pitchFamily="50" charset="-128"/>
                <a:ea typeface="メイリオ" panose="020B0604030504040204" pitchFamily="50" charset="-128"/>
              </a:rPr>
              <a:t>1.1 </a:t>
            </a:r>
            <a:r>
              <a:rPr kumimoji="1" lang="ja-JP" altLang="en-US" sz="2400" b="1" dirty="0">
                <a:latin typeface="メイリオ" panose="020B0604030504040204" pitchFamily="50" charset="-128"/>
                <a:ea typeface="メイリオ" panose="020B0604030504040204" pitchFamily="50" charset="-128"/>
              </a:rPr>
              <a:t>の</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データは </a:t>
            </a:r>
            <a:r>
              <a:rPr kumimoji="1" lang="en-US" altLang="ja-JP" sz="2400" b="1" dirty="0">
                <a:latin typeface="メイリオ" panose="020B0604030504040204" pitchFamily="50" charset="-128"/>
                <a:ea typeface="メイリオ" panose="020B0604030504040204" pitchFamily="50" charset="-128"/>
              </a:rPr>
              <a:t>10</a:t>
            </a:r>
            <a:r>
              <a:rPr kumimoji="1" lang="ja-JP" altLang="en-US" sz="2400" b="1" dirty="0">
                <a:latin typeface="メイリオ" panose="020B0604030504040204" pitchFamily="50" charset="-128"/>
                <a:ea typeface="メイリオ" panose="020B0604030504040204" pitchFamily="50" charset="-128"/>
              </a:rPr>
              <a:t>個</a:t>
            </a:r>
          </a:p>
        </p:txBody>
      </p:sp>
      <p:cxnSp>
        <p:nvCxnSpPr>
          <p:cNvPr id="10" name="直線矢印コネクタ 9">
            <a:extLst>
              <a:ext uri="{FF2B5EF4-FFF2-40B4-BE49-F238E27FC236}">
                <a16:creationId xmlns:a16="http://schemas.microsoft.com/office/drawing/2014/main" id="{0C4E52E9-FCAC-4F5E-AB66-002F52F29E88}"/>
              </a:ext>
            </a:extLst>
          </p:cNvPr>
          <p:cNvCxnSpPr>
            <a:cxnSpLocks/>
          </p:cNvCxnSpPr>
          <p:nvPr/>
        </p:nvCxnSpPr>
        <p:spPr>
          <a:xfrm flipV="1">
            <a:off x="4236349" y="5706533"/>
            <a:ext cx="0" cy="33716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86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ヒストグラムから読み取れること</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773131" y="2569294"/>
            <a:ext cx="6717205" cy="3595601"/>
          </a:xfrm>
          <a:prstGeom prst="rect">
            <a:avLst/>
          </a:prstGeom>
        </p:spPr>
      </p:pic>
      <p:sp>
        <p:nvSpPr>
          <p:cNvPr id="8" name="テキスト ボックス 7">
            <a:extLst>
              <a:ext uri="{FF2B5EF4-FFF2-40B4-BE49-F238E27FC236}">
                <a16:creationId xmlns:a16="http://schemas.microsoft.com/office/drawing/2014/main" id="{C802FF04-65AD-49A4-8651-2BFC6776737A}"/>
              </a:ext>
            </a:extLst>
          </p:cNvPr>
          <p:cNvSpPr txBox="1"/>
          <p:nvPr/>
        </p:nvSpPr>
        <p:spPr>
          <a:xfrm>
            <a:off x="3115195" y="2473730"/>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密度が高い</a:t>
            </a:r>
          </a:p>
        </p:txBody>
      </p:sp>
      <p:cxnSp>
        <p:nvCxnSpPr>
          <p:cNvPr id="10" name="直線矢印コネクタ 9">
            <a:extLst>
              <a:ext uri="{FF2B5EF4-FFF2-40B4-BE49-F238E27FC236}">
                <a16:creationId xmlns:a16="http://schemas.microsoft.com/office/drawing/2014/main" id="{0C4E52E9-FCAC-4F5E-AB66-002F52F29E88}"/>
              </a:ext>
            </a:extLst>
          </p:cNvPr>
          <p:cNvCxnSpPr>
            <a:cxnSpLocks/>
          </p:cNvCxnSpPr>
          <p:nvPr/>
        </p:nvCxnSpPr>
        <p:spPr>
          <a:xfrm flipH="1">
            <a:off x="1930170" y="2668044"/>
            <a:ext cx="1033978" cy="64752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2C5512C-C54D-4067-A714-3737C9EDD6F9}"/>
              </a:ext>
            </a:extLst>
          </p:cNvPr>
          <p:cNvCxnSpPr>
            <a:cxnSpLocks/>
          </p:cNvCxnSpPr>
          <p:nvPr/>
        </p:nvCxnSpPr>
        <p:spPr>
          <a:xfrm>
            <a:off x="3976970" y="2991807"/>
            <a:ext cx="297514" cy="7575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64366AE-35A4-40C2-B3FB-5947451EDAD1}"/>
              </a:ext>
            </a:extLst>
          </p:cNvPr>
          <p:cNvCxnSpPr>
            <a:cxnSpLocks/>
          </p:cNvCxnSpPr>
          <p:nvPr/>
        </p:nvCxnSpPr>
        <p:spPr>
          <a:xfrm flipV="1">
            <a:off x="2912479" y="5785264"/>
            <a:ext cx="103339" cy="59508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6B18FCD-B923-46E5-BB64-A8D31A4950D1}"/>
              </a:ext>
            </a:extLst>
          </p:cNvPr>
          <p:cNvSpPr txBox="1"/>
          <p:nvPr/>
        </p:nvSpPr>
        <p:spPr>
          <a:xfrm>
            <a:off x="2076506" y="6452139"/>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密度が低い</a:t>
            </a:r>
          </a:p>
        </p:txBody>
      </p:sp>
      <p:sp>
        <p:nvSpPr>
          <p:cNvPr id="22" name="テキスト ボックス 21">
            <a:extLst>
              <a:ext uri="{FF2B5EF4-FFF2-40B4-BE49-F238E27FC236}">
                <a16:creationId xmlns:a16="http://schemas.microsoft.com/office/drawing/2014/main" id="{F8FE7409-3C4C-4A9D-9B8F-8E57635C5BA6}"/>
              </a:ext>
            </a:extLst>
          </p:cNvPr>
          <p:cNvSpPr txBox="1"/>
          <p:nvPr/>
        </p:nvSpPr>
        <p:spPr>
          <a:xfrm>
            <a:off x="5343947" y="6082807"/>
            <a:ext cx="2339102" cy="830997"/>
          </a:xfrm>
          <a:prstGeom prst="rect">
            <a:avLst/>
          </a:prstGeom>
          <a:noFill/>
        </p:spPr>
        <p:txBody>
          <a:bodyPr wrap="none" rtlCol="0">
            <a:spAutoFit/>
          </a:bodyPr>
          <a:lstStyle/>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全体の傾向</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山が</a:t>
            </a:r>
            <a:r>
              <a:rPr kumimoji="1" lang="ja-JP" altLang="en-US" sz="2400" b="1" dirty="0">
                <a:solidFill>
                  <a:srgbClr val="FF0000"/>
                </a:solidFill>
                <a:latin typeface="メイリオ" panose="020B0604030504040204" pitchFamily="50" charset="-128"/>
                <a:ea typeface="メイリオ" panose="020B0604030504040204" pitchFamily="50" charset="-128"/>
              </a:rPr>
              <a:t>２つ</a:t>
            </a:r>
            <a:r>
              <a:rPr kumimoji="1" lang="ja-JP" altLang="en-US" sz="2400" b="1" dirty="0">
                <a:latin typeface="メイリオ" panose="020B0604030504040204" pitchFamily="50" charset="-128"/>
                <a:ea typeface="メイリオ" panose="020B0604030504040204" pitchFamily="50" charset="-128"/>
              </a:rPr>
              <a:t>ある</a:t>
            </a:r>
            <a:endParaRPr kumimoji="1" lang="en-US" altLang="ja-JP" sz="2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C5C4F48-02BB-BC1F-E7A3-3F9C89906E94}"/>
              </a:ext>
            </a:extLst>
          </p:cNvPr>
          <p:cNvSpPr txBox="1"/>
          <p:nvPr/>
        </p:nvSpPr>
        <p:spPr>
          <a:xfrm>
            <a:off x="683589" y="839345"/>
            <a:ext cx="7737719" cy="1200329"/>
          </a:xfrm>
          <a:prstGeom prst="rect">
            <a:avLst/>
          </a:prstGeom>
          <a:noFill/>
        </p:spPr>
        <p:txBody>
          <a:bodyPr wrap="square">
            <a:spAutoFit/>
          </a:bodyPr>
          <a:lstStyle/>
          <a:p>
            <a:r>
              <a:rPr lang="ja-JP" altLang="en-US" sz="2400" b="1" i="0" dirty="0">
                <a:solidFill>
                  <a:srgbClr val="232425"/>
                </a:solidFill>
                <a:effectLst/>
                <a:latin typeface="メイリオ" panose="020B0604030504040204" pitchFamily="50" charset="-128"/>
                <a:ea typeface="メイリオ" panose="020B0604030504040204" pitchFamily="50" charset="-128"/>
              </a:rPr>
              <a:t>密度の高低</a:t>
            </a:r>
            <a:r>
              <a:rPr lang="ja-JP" altLang="en-US" sz="2400" b="0" i="0" dirty="0">
                <a:solidFill>
                  <a:srgbClr val="232425"/>
                </a:solidFill>
                <a:effectLst/>
                <a:latin typeface="メイリオ" panose="020B0604030504040204" pitchFamily="50" charset="-128"/>
                <a:ea typeface="メイリオ" panose="020B0604030504040204" pitchFamily="50" charset="-128"/>
              </a:rPr>
              <a:t>を読み取れる． </a:t>
            </a:r>
            <a:r>
              <a:rPr lang="ja-JP" altLang="en-US" sz="2400" b="1" i="0" dirty="0">
                <a:solidFill>
                  <a:srgbClr val="232425"/>
                </a:solidFill>
                <a:effectLst/>
                <a:latin typeface="メイリオ" panose="020B0604030504040204" pitchFamily="50" charset="-128"/>
                <a:ea typeface="メイリオ" panose="020B0604030504040204" pitchFamily="50" charset="-128"/>
              </a:rPr>
              <a:t>全体の傾向</a:t>
            </a:r>
            <a:r>
              <a:rPr lang="ja-JP" altLang="en-US" sz="2400" b="0" i="0" dirty="0">
                <a:solidFill>
                  <a:srgbClr val="232425"/>
                </a:solidFill>
                <a:effectLst/>
                <a:latin typeface="メイリオ" panose="020B0604030504040204" pitchFamily="50" charset="-128"/>
                <a:ea typeface="メイリオ" panose="020B0604030504040204" pitchFamily="50" charset="-128"/>
              </a:rPr>
              <a:t>として山が</a:t>
            </a:r>
            <a:r>
              <a:rPr lang="en-US" altLang="ja-JP" sz="2400" b="0" i="0" dirty="0">
                <a:solidFill>
                  <a:srgbClr val="232425"/>
                </a:solidFill>
                <a:effectLst/>
                <a:latin typeface="メイリオ" panose="020B0604030504040204" pitchFamily="50" charset="-128"/>
                <a:ea typeface="メイリオ" panose="020B0604030504040204" pitchFamily="50" charset="-128"/>
              </a:rPr>
              <a:t>2</a:t>
            </a:r>
            <a:r>
              <a:rPr lang="ja-JP" altLang="en-US" sz="2400" b="0" i="0" dirty="0">
                <a:solidFill>
                  <a:srgbClr val="232425"/>
                </a:solidFill>
                <a:effectLst/>
                <a:latin typeface="メイリオ" panose="020B0604030504040204" pitchFamily="50" charset="-128"/>
                <a:ea typeface="メイリオ" panose="020B0604030504040204" pitchFamily="50" charset="-128"/>
              </a:rPr>
              <a:t>つある等の特徴が分かる． 平均だけでは把握できない</a:t>
            </a:r>
            <a:r>
              <a:rPr lang="ja-JP" altLang="en-US" sz="2400" b="1" i="0" dirty="0">
                <a:solidFill>
                  <a:srgbClr val="232425"/>
                </a:solidFill>
                <a:effectLst/>
                <a:latin typeface="メイリオ" panose="020B0604030504040204" pitchFamily="50" charset="-128"/>
                <a:ea typeface="メイリオ" panose="020B0604030504040204" pitchFamily="50" charset="-128"/>
              </a:rPr>
              <a:t>データの偏りや形状</a:t>
            </a:r>
            <a:r>
              <a:rPr lang="ja-JP" altLang="en-US" sz="2400" b="0" i="0" dirty="0">
                <a:solidFill>
                  <a:srgbClr val="232425"/>
                </a:solidFill>
                <a:effectLst/>
                <a:latin typeface="メイリオ" panose="020B0604030504040204" pitchFamily="50" charset="-128"/>
                <a:ea typeface="メイリオ" panose="020B0604030504040204" pitchFamily="50" charset="-128"/>
              </a:rPr>
              <a:t>を確認できる．</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053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ヒストグラムの作成手順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コンテンツ プレースホルダー 2"/>
          <p:cNvSpPr txBox="1">
            <a:spLocks/>
          </p:cNvSpPr>
          <p:nvPr/>
        </p:nvSpPr>
        <p:spPr>
          <a:xfrm>
            <a:off x="4353432" y="2898859"/>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ヒストグラム化したい</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列</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a:t>
            </a:r>
          </a:p>
        </p:txBody>
      </p:sp>
      <p:sp>
        <p:nvSpPr>
          <p:cNvPr id="10" name="角丸四角形 9"/>
          <p:cNvSpPr/>
          <p:nvPr/>
        </p:nvSpPr>
        <p:spPr>
          <a:xfrm>
            <a:off x="4200089" y="2773381"/>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793900" y="2658177"/>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692142" y="1589220"/>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230221" y="6111843"/>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a:t>
            </a:r>
            <a:endParaRPr kumimoji="1" lang="en-US" altLang="ja-JP"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の選択</a:t>
            </a:r>
          </a:p>
        </p:txBody>
      </p:sp>
      <p:sp>
        <p:nvSpPr>
          <p:cNvPr id="16" name="角丸四角形 15"/>
          <p:cNvSpPr/>
          <p:nvPr/>
        </p:nvSpPr>
        <p:spPr>
          <a:xfrm>
            <a:off x="212029" y="6000108"/>
            <a:ext cx="4429545" cy="807438"/>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FEAB7C31-8EFF-451F-8AE7-22D54F061D68}"/>
              </a:ext>
            </a:extLst>
          </p:cNvPr>
          <p:cNvPicPr>
            <a:picLocks noChangeAspect="1"/>
          </p:cNvPicPr>
          <p:nvPr/>
        </p:nvPicPr>
        <p:blipFill>
          <a:blip r:embed="rId2"/>
          <a:stretch>
            <a:fillRect/>
          </a:stretch>
        </p:blipFill>
        <p:spPr>
          <a:xfrm>
            <a:off x="1349771" y="3334266"/>
            <a:ext cx="2420728" cy="731341"/>
          </a:xfrm>
          <a:prstGeom prst="rect">
            <a:avLst/>
          </a:prstGeom>
        </p:spPr>
      </p:pic>
      <p:sp>
        <p:nvSpPr>
          <p:cNvPr id="17" name="正方形/長方形 16"/>
          <p:cNvSpPr/>
          <p:nvPr/>
        </p:nvSpPr>
        <p:spPr>
          <a:xfrm>
            <a:off x="1768472" y="3346856"/>
            <a:ext cx="303966" cy="132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3199198" y="3588730"/>
            <a:ext cx="185773" cy="1587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3199198" y="379397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581649" y="6135027"/>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ヒストグラムが得られる</a:t>
            </a:r>
          </a:p>
        </p:txBody>
      </p:sp>
      <p:pic>
        <p:nvPicPr>
          <p:cNvPr id="6" name="図 5">
            <a:extLst>
              <a:ext uri="{FF2B5EF4-FFF2-40B4-BE49-F238E27FC236}">
                <a16:creationId xmlns:a16="http://schemas.microsoft.com/office/drawing/2014/main" id="{25F0DE39-276D-4AE7-A302-F1E54EE5AFF5}"/>
              </a:ext>
            </a:extLst>
          </p:cNvPr>
          <p:cNvPicPr>
            <a:picLocks noChangeAspect="1"/>
          </p:cNvPicPr>
          <p:nvPr/>
        </p:nvPicPr>
        <p:blipFill>
          <a:blip r:embed="rId3"/>
          <a:stretch>
            <a:fillRect/>
          </a:stretch>
        </p:blipFill>
        <p:spPr>
          <a:xfrm>
            <a:off x="5035532" y="581095"/>
            <a:ext cx="2406107" cy="2072954"/>
          </a:xfrm>
          <a:prstGeom prst="rect">
            <a:avLst/>
          </a:prstGeom>
        </p:spPr>
      </p:pic>
      <p:pic>
        <p:nvPicPr>
          <p:cNvPr id="8" name="図 7">
            <a:extLst>
              <a:ext uri="{FF2B5EF4-FFF2-40B4-BE49-F238E27FC236}">
                <a16:creationId xmlns:a16="http://schemas.microsoft.com/office/drawing/2014/main" id="{AE528D0C-A1FD-4DA8-B525-D06F72D389AD}"/>
              </a:ext>
            </a:extLst>
          </p:cNvPr>
          <p:cNvPicPr>
            <a:picLocks noChangeAspect="1"/>
          </p:cNvPicPr>
          <p:nvPr/>
        </p:nvPicPr>
        <p:blipFill>
          <a:blip r:embed="rId4"/>
          <a:stretch>
            <a:fillRect/>
          </a:stretch>
        </p:blipFill>
        <p:spPr>
          <a:xfrm>
            <a:off x="5151599" y="3845606"/>
            <a:ext cx="3539151" cy="1954723"/>
          </a:xfrm>
          <a:prstGeom prst="rect">
            <a:avLst/>
          </a:prstGeom>
        </p:spPr>
      </p:pic>
      <p:pic>
        <p:nvPicPr>
          <p:cNvPr id="23" name="図 22">
            <a:extLst>
              <a:ext uri="{FF2B5EF4-FFF2-40B4-BE49-F238E27FC236}">
                <a16:creationId xmlns:a16="http://schemas.microsoft.com/office/drawing/2014/main" id="{912ADAC1-4CE6-47A5-8BAB-05F9857511CD}"/>
              </a:ext>
            </a:extLst>
          </p:cNvPr>
          <p:cNvPicPr>
            <a:picLocks noChangeAspect="1"/>
          </p:cNvPicPr>
          <p:nvPr/>
        </p:nvPicPr>
        <p:blipFill>
          <a:blip r:embed="rId5"/>
          <a:stretch>
            <a:fillRect/>
          </a:stretch>
        </p:blipFill>
        <p:spPr>
          <a:xfrm>
            <a:off x="894110" y="889800"/>
            <a:ext cx="2540131" cy="1666961"/>
          </a:xfrm>
          <a:prstGeom prst="rect">
            <a:avLst/>
          </a:prstGeom>
        </p:spPr>
      </p:pic>
      <p:sp>
        <p:nvSpPr>
          <p:cNvPr id="5" name="テキスト ボックス 4">
            <a:extLst>
              <a:ext uri="{FF2B5EF4-FFF2-40B4-BE49-F238E27FC236}">
                <a16:creationId xmlns:a16="http://schemas.microsoft.com/office/drawing/2014/main" id="{3486F511-6513-4C7C-AFB5-0E41146B03E6}"/>
              </a:ext>
            </a:extLst>
          </p:cNvPr>
          <p:cNvSpPr txBox="1"/>
          <p:nvPr/>
        </p:nvSpPr>
        <p:spPr>
          <a:xfrm>
            <a:off x="1570013" y="4065607"/>
            <a:ext cx="1864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2B170CE1-4A06-4C68-9D3B-2DC5C4B63B79}"/>
              </a:ext>
            </a:extLst>
          </p:cNvPr>
          <p:cNvPicPr>
            <a:picLocks noChangeAspect="1"/>
          </p:cNvPicPr>
          <p:nvPr/>
        </p:nvPicPr>
        <p:blipFill>
          <a:blip r:embed="rId6"/>
          <a:stretch>
            <a:fillRect/>
          </a:stretch>
        </p:blipFill>
        <p:spPr>
          <a:xfrm>
            <a:off x="1793900" y="4488934"/>
            <a:ext cx="1260532" cy="1189480"/>
          </a:xfrm>
          <a:prstGeom prst="rect">
            <a:avLst/>
          </a:prstGeom>
        </p:spPr>
      </p:pic>
      <p:sp>
        <p:nvSpPr>
          <p:cNvPr id="24" name="テキスト ボックス 23">
            <a:extLst>
              <a:ext uri="{FF2B5EF4-FFF2-40B4-BE49-F238E27FC236}">
                <a16:creationId xmlns:a16="http://schemas.microsoft.com/office/drawing/2014/main" id="{838D901E-DEF1-4D7E-A863-61D5D7B57021}"/>
              </a:ext>
            </a:extLst>
          </p:cNvPr>
          <p:cNvSpPr txBox="1"/>
          <p:nvPr/>
        </p:nvSpPr>
        <p:spPr>
          <a:xfrm>
            <a:off x="1349040" y="5635219"/>
            <a:ext cx="2325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7FED27E-92F9-41C6-AAB2-D93DFB905A42}"/>
              </a:ext>
            </a:extLst>
          </p:cNvPr>
          <p:cNvSpPr/>
          <p:nvPr/>
        </p:nvSpPr>
        <p:spPr>
          <a:xfrm>
            <a:off x="1954284" y="4468260"/>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D964450-0441-40A0-A25E-B135F6DEE35F}"/>
              </a:ext>
            </a:extLst>
          </p:cNvPr>
          <p:cNvSpPr/>
          <p:nvPr/>
        </p:nvSpPr>
        <p:spPr>
          <a:xfrm>
            <a:off x="2876705" y="452591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6991D23E-445F-4A46-BD33-85B85C6D40FE}"/>
              </a:ext>
            </a:extLst>
          </p:cNvPr>
          <p:cNvSpPr/>
          <p:nvPr/>
        </p:nvSpPr>
        <p:spPr>
          <a:xfrm>
            <a:off x="2685445" y="5425232"/>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99084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CBE3C-D1EE-0156-4E69-F73ECBD78BB7}"/>
              </a:ext>
            </a:extLst>
          </p:cNvPr>
          <p:cNvSpPr>
            <a:spLocks noGrp="1"/>
          </p:cNvSpPr>
          <p:nvPr>
            <p:ph type="title"/>
          </p:nvPr>
        </p:nvSpPr>
        <p:spPr/>
        <p:txBody>
          <a:bodyPr>
            <a:normAutofit fontScale="90000"/>
          </a:bodyPr>
          <a:lstStyle/>
          <a:p>
            <a:r>
              <a:rPr kumimoji="1" lang="ja-JP" altLang="en-US" dirty="0"/>
              <a:t>研究レポートに書くべき６つの要素</a:t>
            </a:r>
          </a:p>
        </p:txBody>
      </p:sp>
      <p:sp>
        <p:nvSpPr>
          <p:cNvPr id="3" name="コンテンツ プレースホルダー 2">
            <a:extLst>
              <a:ext uri="{FF2B5EF4-FFF2-40B4-BE49-F238E27FC236}">
                <a16:creationId xmlns:a16="http://schemas.microsoft.com/office/drawing/2014/main" id="{616A9B68-D6C9-22E7-43DB-49DF3F38FD74}"/>
              </a:ext>
            </a:extLst>
          </p:cNvPr>
          <p:cNvSpPr>
            <a:spLocks noGrp="1"/>
          </p:cNvSpPr>
          <p:nvPr>
            <p:ph idx="1"/>
          </p:nvPr>
        </p:nvSpPr>
        <p:spPr>
          <a:xfrm>
            <a:off x="321845" y="846252"/>
            <a:ext cx="8461208" cy="5836719"/>
          </a:xfrm>
        </p:spPr>
        <p:txBody>
          <a:bodyPr>
            <a:normAutofit/>
          </a:bodyPr>
          <a:lstStyle/>
          <a:p>
            <a:pPr marL="0" indent="0">
              <a:buNone/>
            </a:pPr>
            <a:r>
              <a:rPr lang="ja-JP" altLang="en-US" dirty="0"/>
              <a:t>データ分析の結果をレポートにまとめる際にも， データサイエンスのスキルは有用である．</a:t>
            </a:r>
          </a:p>
          <a:p>
            <a:pPr marL="0" indent="0">
              <a:buNone/>
            </a:pPr>
            <a:r>
              <a:rPr lang="ja-JP" altLang="en-US" sz="2400" dirty="0"/>
              <a:t>① </a:t>
            </a:r>
            <a:r>
              <a:rPr lang="ja-JP" altLang="en-US" sz="2400" b="1" dirty="0"/>
              <a:t>問題</a:t>
            </a:r>
            <a:r>
              <a:rPr lang="ja-JP" altLang="en-US" sz="2400" dirty="0"/>
              <a:t>：背景と目的を明確に説明し，対処する問題を示す</a:t>
            </a:r>
          </a:p>
          <a:p>
            <a:pPr marL="0" indent="0">
              <a:buNone/>
            </a:pPr>
            <a:r>
              <a:rPr lang="ja-JP" altLang="en-US" sz="2400" dirty="0"/>
              <a:t>② </a:t>
            </a:r>
            <a:r>
              <a:rPr lang="ja-JP" altLang="en-US" sz="2400" b="1" dirty="0"/>
              <a:t>仮説</a:t>
            </a:r>
            <a:r>
              <a:rPr lang="ja-JP" altLang="en-US" sz="2400" dirty="0"/>
              <a:t>：問題を解決するための自分のアイデアや仮説</a:t>
            </a:r>
          </a:p>
          <a:p>
            <a:pPr marL="0" indent="0">
              <a:buNone/>
            </a:pPr>
            <a:r>
              <a:rPr lang="ja-JP" altLang="en-US" sz="2400" dirty="0"/>
              <a:t>③ </a:t>
            </a:r>
            <a:r>
              <a:rPr lang="ja-JP" altLang="en-US" sz="2400" b="1" dirty="0"/>
              <a:t>実験手順など</a:t>
            </a:r>
            <a:r>
              <a:rPr lang="ja-JP" altLang="en-US" sz="2400" dirty="0"/>
              <a:t>：手順を明確に示す</a:t>
            </a:r>
          </a:p>
          <a:p>
            <a:pPr marL="0" indent="0">
              <a:buNone/>
            </a:pPr>
            <a:r>
              <a:rPr lang="ja-JP" altLang="en-US" sz="2400" dirty="0"/>
              <a:t>④ </a:t>
            </a:r>
            <a:r>
              <a:rPr lang="ja-JP" altLang="en-US" sz="2400" b="1" dirty="0"/>
              <a:t>結果</a:t>
            </a:r>
            <a:r>
              <a:rPr lang="ja-JP" altLang="en-US" sz="2400" dirty="0"/>
              <a:t>：結果を正確かつ明確に示す．</a:t>
            </a:r>
            <a:r>
              <a:rPr lang="ja-JP" altLang="en-US" sz="2400" b="1" dirty="0"/>
              <a:t>グラフや表による視覚的な表現や，数値・統計的な情報の提供も有効</a:t>
            </a:r>
          </a:p>
          <a:p>
            <a:pPr marL="0" indent="0">
              <a:buNone/>
            </a:pPr>
            <a:r>
              <a:rPr lang="ja-JP" altLang="en-US" sz="2400" dirty="0"/>
              <a:t>⑤ </a:t>
            </a:r>
            <a:r>
              <a:rPr lang="ja-JP" altLang="en-US" sz="2400" b="1" dirty="0"/>
              <a:t>考察</a:t>
            </a:r>
            <a:r>
              <a:rPr lang="ja-JP" altLang="en-US" sz="2400" dirty="0"/>
              <a:t>：研究結果に基づいた分析</a:t>
            </a:r>
          </a:p>
          <a:p>
            <a:pPr marL="0" indent="0">
              <a:buNone/>
            </a:pPr>
            <a:r>
              <a:rPr lang="ja-JP" altLang="en-US" sz="2400" dirty="0"/>
              <a:t>⑥ </a:t>
            </a:r>
            <a:r>
              <a:rPr lang="ja-JP" altLang="en-US" sz="2400" b="1" dirty="0"/>
              <a:t>引用文献</a:t>
            </a:r>
            <a:r>
              <a:rPr lang="ja-JP" altLang="en-US" sz="2400" dirty="0"/>
              <a:t>：関連する先行研究や参考文献の明示</a:t>
            </a:r>
          </a:p>
          <a:p>
            <a:pPr marL="0" indent="0">
              <a:buNone/>
            </a:pPr>
            <a:endParaRPr lang="ja-JP" altLang="en-US" sz="2400" dirty="0"/>
          </a:p>
        </p:txBody>
      </p:sp>
      <p:sp>
        <p:nvSpPr>
          <p:cNvPr id="4" name="スライド番号プレースホルダー 3">
            <a:extLst>
              <a:ext uri="{FF2B5EF4-FFF2-40B4-BE49-F238E27FC236}">
                <a16:creationId xmlns:a16="http://schemas.microsoft.com/office/drawing/2014/main" id="{AEF3B9DD-4280-43CD-617B-B777550599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884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2-6</a:t>
            </a:r>
            <a:r>
              <a:rPr lang="ja-JP" altLang="en-US" dirty="0"/>
              <a:t> 人工知能と機械学習</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48</a:t>
            </a:fld>
            <a:endParaRPr lang="ja-JP" altLang="en-US" dirty="0"/>
          </a:p>
        </p:txBody>
      </p:sp>
    </p:spTree>
    <p:extLst>
      <p:ext uri="{BB962C8B-B14F-4D97-AF65-F5344CB8AC3E}">
        <p14:creationId xmlns:p14="http://schemas.microsoft.com/office/powerpoint/2010/main" val="2274410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803E0-A4DF-8F83-1650-66EEE10DD30E}"/>
              </a:ext>
            </a:extLst>
          </p:cNvPr>
          <p:cNvSpPr>
            <a:spLocks noGrp="1"/>
          </p:cNvSpPr>
          <p:nvPr>
            <p:ph type="title"/>
          </p:nvPr>
        </p:nvSpPr>
        <p:spPr/>
        <p:txBody>
          <a:bodyPr>
            <a:normAutofit fontScale="90000"/>
          </a:bodyPr>
          <a:lstStyle/>
          <a:p>
            <a:r>
              <a:rPr kumimoji="1" lang="ja-JP" altLang="en-US" dirty="0"/>
              <a:t>人工知能と機械学習</a:t>
            </a:r>
          </a:p>
        </p:txBody>
      </p:sp>
      <p:sp>
        <p:nvSpPr>
          <p:cNvPr id="3" name="コンテンツ プレースホルダー 2">
            <a:extLst>
              <a:ext uri="{FF2B5EF4-FFF2-40B4-BE49-F238E27FC236}">
                <a16:creationId xmlns:a16="http://schemas.microsoft.com/office/drawing/2014/main" id="{FD71F62D-E484-2CA5-EB51-181FD5290A0F}"/>
              </a:ext>
            </a:extLst>
          </p:cNvPr>
          <p:cNvSpPr>
            <a:spLocks noGrp="1"/>
          </p:cNvSpPr>
          <p:nvPr>
            <p:ph idx="1"/>
          </p:nvPr>
        </p:nvSpPr>
        <p:spPr/>
        <p:txBody>
          <a:bodyPr/>
          <a:lstStyle/>
          <a:p>
            <a:r>
              <a:rPr kumimoji="1" lang="ja-JP" altLang="en-US" b="1" dirty="0"/>
              <a:t>機械学習</a:t>
            </a:r>
            <a:r>
              <a:rPr kumimoji="1" lang="ja-JP" altLang="en-US" dirty="0"/>
              <a:t>も</a:t>
            </a:r>
            <a:r>
              <a:rPr kumimoji="1" lang="ja-JP" altLang="en-US" b="1" dirty="0"/>
              <a:t>データサイエンス</a:t>
            </a:r>
            <a:r>
              <a:rPr kumimoji="1" lang="ja-JP" altLang="en-US" dirty="0"/>
              <a:t>と同様に「</a:t>
            </a:r>
            <a:r>
              <a:rPr kumimoji="1" lang="ja-JP" altLang="en-US" b="1" dirty="0"/>
              <a:t>データに基づく</a:t>
            </a:r>
            <a:r>
              <a:rPr kumimoji="1" lang="ja-JP" altLang="en-US" dirty="0"/>
              <a:t>」技術である． </a:t>
            </a:r>
            <a:endParaRPr kumimoji="1" lang="en-US" altLang="ja-JP" dirty="0"/>
          </a:p>
          <a:p>
            <a:r>
              <a:rPr lang="ja-JP" altLang="en-US" dirty="0"/>
              <a:t>今まで</a:t>
            </a:r>
            <a:r>
              <a:rPr kumimoji="1" lang="ja-JP" altLang="en-US" dirty="0"/>
              <a:t>は，</a:t>
            </a:r>
            <a:r>
              <a:rPr kumimoji="1" lang="ja-JP" altLang="en-US" b="1" dirty="0"/>
              <a:t>散布図</a:t>
            </a:r>
            <a:r>
              <a:rPr kumimoji="1" lang="ja-JP" altLang="en-US" dirty="0"/>
              <a:t>で</a:t>
            </a:r>
            <a:r>
              <a:rPr kumimoji="1" lang="ja-JP" altLang="en-US" b="1" dirty="0"/>
              <a:t>データの分布</a:t>
            </a:r>
            <a:r>
              <a:rPr kumimoji="1" lang="ja-JP" altLang="en-US" dirty="0"/>
              <a:t>や</a:t>
            </a:r>
            <a:r>
              <a:rPr kumimoji="1" lang="ja-JP" altLang="en-US" b="1" dirty="0"/>
              <a:t>かたまり</a:t>
            </a:r>
            <a:r>
              <a:rPr kumimoji="1" lang="ja-JP" altLang="en-US" dirty="0"/>
              <a:t>，</a:t>
            </a:r>
            <a:r>
              <a:rPr kumimoji="1" lang="ja-JP" altLang="en-US" b="1" dirty="0"/>
              <a:t>相関</a:t>
            </a:r>
            <a:r>
              <a:rPr kumimoji="1" lang="ja-JP" altLang="en-US" dirty="0"/>
              <a:t>を</a:t>
            </a:r>
            <a:r>
              <a:rPr kumimoji="1" lang="ja-JP" altLang="en-US" b="1" dirty="0"/>
              <a:t>人間が目で読み取った</a:t>
            </a:r>
            <a:r>
              <a:rPr kumimoji="1" lang="ja-JP" altLang="en-US" dirty="0"/>
              <a:t>． </a:t>
            </a:r>
            <a:endParaRPr kumimoji="1" lang="en-US" altLang="ja-JP" dirty="0"/>
          </a:p>
          <a:p>
            <a:r>
              <a:rPr kumimoji="1" lang="ja-JP" altLang="en-US" b="1" dirty="0"/>
              <a:t>機械学習</a:t>
            </a:r>
            <a:r>
              <a:rPr kumimoji="1" lang="ja-JP" altLang="en-US" dirty="0"/>
              <a:t>では，</a:t>
            </a:r>
            <a:r>
              <a:rPr kumimoji="1" lang="ja-JP" altLang="en-US" b="1" u="sng" dirty="0">
                <a:solidFill>
                  <a:srgbClr val="C00000"/>
                </a:solidFill>
              </a:rPr>
              <a:t>こうしたパターンの発見や分類をコンピュータが自動で行う</a:t>
            </a:r>
            <a:r>
              <a:rPr kumimoji="1" lang="ja-JP" altLang="en-US" dirty="0"/>
              <a:t>． </a:t>
            </a:r>
            <a:endParaRPr kumimoji="1" lang="en-US" altLang="ja-JP" dirty="0"/>
          </a:p>
          <a:p>
            <a:pPr marL="0" indent="0">
              <a:buNone/>
            </a:pPr>
            <a:r>
              <a:rPr kumimoji="1" lang="ja-JP" altLang="en-US" dirty="0"/>
              <a:t>（身近な例）スマートフォンの顔認証，動画サイトのおすすめ表示， 音声アシスタント，自動翻訳，生成</a:t>
            </a:r>
            <a:r>
              <a:rPr kumimoji="1" lang="en-US" altLang="ja-JP" dirty="0"/>
              <a:t>AI</a:t>
            </a:r>
            <a:r>
              <a:rPr kumimoji="1" lang="ja-JP" altLang="en-US" dirty="0"/>
              <a:t>（</a:t>
            </a:r>
            <a:r>
              <a:rPr kumimoji="1" lang="en-US" altLang="ja-JP" dirty="0"/>
              <a:t>ChatGPT</a:t>
            </a:r>
            <a:r>
              <a:rPr kumimoji="1" lang="ja-JP" altLang="en-US" dirty="0"/>
              <a:t>等）⇒　機械学習の技術が使われている．</a:t>
            </a:r>
          </a:p>
        </p:txBody>
      </p:sp>
      <p:sp>
        <p:nvSpPr>
          <p:cNvPr id="4" name="スライド番号プレースホルダー 3">
            <a:extLst>
              <a:ext uri="{FF2B5EF4-FFF2-40B4-BE49-F238E27FC236}">
                <a16:creationId xmlns:a16="http://schemas.microsoft.com/office/drawing/2014/main" id="{912C5EB5-1011-2F6E-F704-B71F7E26F1F8}"/>
              </a:ext>
            </a:extLst>
          </p:cNvPr>
          <p:cNvSpPr>
            <a:spLocks noGrp="1"/>
          </p:cNvSpPr>
          <p:nvPr>
            <p:ph type="sldNum" sz="quarter" idx="12"/>
          </p:nvPr>
        </p:nvSpPr>
        <p:spPr/>
        <p:txBody>
          <a:bodyPr/>
          <a:lstStyle/>
          <a:p>
            <a:fld id="{E205D82C-95A1-431E-8E38-AA614A14CDCF}" type="slidenum">
              <a:rPr kumimoji="1" lang="ja-JP" altLang="en-US" smtClean="0"/>
              <a:t>49</a:t>
            </a:fld>
            <a:endParaRPr kumimoji="1" lang="ja-JP" altLang="en-US"/>
          </a:p>
        </p:txBody>
      </p:sp>
    </p:spTree>
    <p:extLst>
      <p:ext uri="{BB962C8B-B14F-4D97-AF65-F5344CB8AC3E}">
        <p14:creationId xmlns:p14="http://schemas.microsoft.com/office/powerpoint/2010/main" val="289241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630E0-79FE-5C69-A3C7-5777AEEAF356}"/>
              </a:ext>
            </a:extLst>
          </p:cNvPr>
          <p:cNvSpPr>
            <a:spLocks noGrp="1"/>
          </p:cNvSpPr>
          <p:nvPr>
            <p:ph type="title"/>
          </p:nvPr>
        </p:nvSpPr>
        <p:spPr/>
        <p:txBody>
          <a:bodyPr>
            <a:normAutofit fontScale="90000"/>
          </a:bodyPr>
          <a:lstStyle/>
          <a:p>
            <a:r>
              <a:rPr lang="ja-JP" altLang="en-US" dirty="0"/>
              <a:t>データサイエンス</a:t>
            </a:r>
            <a:endParaRPr kumimoji="1" lang="ja-JP" altLang="en-US" dirty="0"/>
          </a:p>
        </p:txBody>
      </p:sp>
      <p:sp>
        <p:nvSpPr>
          <p:cNvPr id="3" name="コンテンツ プレースホルダー 2">
            <a:extLst>
              <a:ext uri="{FF2B5EF4-FFF2-40B4-BE49-F238E27FC236}">
                <a16:creationId xmlns:a16="http://schemas.microsoft.com/office/drawing/2014/main" id="{13CADB4D-E0D6-5602-4897-47E88E16C817}"/>
              </a:ext>
            </a:extLst>
          </p:cNvPr>
          <p:cNvSpPr>
            <a:spLocks noGrp="1"/>
          </p:cNvSpPr>
          <p:nvPr>
            <p:ph idx="1"/>
          </p:nvPr>
        </p:nvSpPr>
        <p:spPr/>
        <p:txBody>
          <a:bodyPr/>
          <a:lstStyle/>
          <a:p>
            <a:r>
              <a:rPr lang="ja-JP" altLang="en-US" dirty="0"/>
              <a:t>情報化社会において</a:t>
            </a:r>
            <a:r>
              <a:rPr lang="ja-JP" altLang="en-US" b="1" dirty="0"/>
              <a:t>多くのデータが生み出されて</a:t>
            </a:r>
            <a:r>
              <a:rPr lang="ja-JP" altLang="en-US" dirty="0"/>
              <a:t>おり，</a:t>
            </a:r>
            <a:r>
              <a:rPr lang="ja-JP" altLang="en-US" b="1" dirty="0"/>
              <a:t>さまざまな分野で活用</a:t>
            </a:r>
            <a:r>
              <a:rPr lang="ja-JP" altLang="en-US" dirty="0"/>
              <a:t>されている．</a:t>
            </a:r>
            <a:endParaRPr lang="en-US" altLang="ja-JP" dirty="0"/>
          </a:p>
          <a:p>
            <a:endParaRPr lang="en-US" altLang="ja-JP" dirty="0"/>
          </a:p>
          <a:p>
            <a:r>
              <a:rPr lang="ja-JP" altLang="en-US" b="1" dirty="0"/>
              <a:t>データサイエンス</a:t>
            </a:r>
            <a:r>
              <a:rPr lang="ja-JP" altLang="en-US" dirty="0"/>
              <a:t>も，後述の</a:t>
            </a:r>
            <a:r>
              <a:rPr lang="ja-JP" altLang="en-US" b="1" dirty="0"/>
              <a:t>機械学習</a:t>
            </a:r>
            <a:r>
              <a:rPr lang="ja-JP" altLang="en-US" dirty="0"/>
              <a:t>も，「</a:t>
            </a:r>
            <a:r>
              <a:rPr lang="ja-JP" altLang="en-US" b="1" dirty="0"/>
              <a:t>データに基づく</a:t>
            </a:r>
            <a:r>
              <a:rPr lang="ja-JP" altLang="en-US" dirty="0"/>
              <a:t>」という共通の原理を持つ．</a:t>
            </a:r>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602782A-EF37-F7F7-3A38-38A243BF0C6E}"/>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1938501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a:extLst>
              <a:ext uri="{28A0092B-C50C-407E-A947-70E740481C1C}">
                <a14:useLocalDpi xmlns:a14="http://schemas.microsoft.com/office/drawing/2010/main" val="0"/>
              </a:ext>
            </a:extLst>
          </a:blip>
          <a:srcRect l="31660" r="316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50</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5108047" cy="6011747"/>
          </a:xfrm>
        </p:spPr>
        <p:txBody>
          <a:bodyPr>
            <a:normAutofit/>
          </a:bodyPr>
          <a:lstStyle/>
          <a:p>
            <a:pPr marL="0" indent="0">
              <a:lnSpc>
                <a:spcPct val="110000"/>
              </a:lnSpc>
              <a:spcBef>
                <a:spcPts val="1200"/>
              </a:spcBef>
              <a:buNone/>
            </a:pPr>
            <a:r>
              <a:rPr kumimoji="1" lang="ja-JP" altLang="en-US" sz="2400" b="1" dirty="0">
                <a:solidFill>
                  <a:srgbClr val="C00000"/>
                </a:solidFill>
              </a:rPr>
              <a:t>機械学習</a:t>
            </a:r>
            <a:r>
              <a:rPr kumimoji="1" lang="ja-JP" altLang="en-US" sz="2400" dirty="0"/>
              <a:t>は，</a:t>
            </a:r>
            <a:r>
              <a:rPr kumimoji="1" lang="ja-JP" altLang="en-US" sz="2400" b="1" dirty="0"/>
              <a:t>コンピュータ</a:t>
            </a:r>
            <a:r>
              <a:rPr kumimoji="1" lang="ja-JP" altLang="en-US" sz="2400" dirty="0"/>
              <a:t>が</a:t>
            </a:r>
            <a:r>
              <a:rPr kumimoji="1" lang="ja-JP" altLang="en-US" sz="2400" b="1" dirty="0"/>
              <a:t>データ</a:t>
            </a:r>
            <a:r>
              <a:rPr kumimoji="1" lang="ja-JP" altLang="en-US" sz="2400" dirty="0"/>
              <a:t>を使用して</a:t>
            </a:r>
            <a:r>
              <a:rPr kumimoji="1" lang="ja-JP" altLang="en-US" sz="2400" b="1" dirty="0">
                <a:solidFill>
                  <a:srgbClr val="C00000"/>
                </a:solidFill>
              </a:rPr>
              <a:t>学習</a:t>
            </a:r>
            <a:r>
              <a:rPr lang="ja-JP" altLang="en-US" sz="2400" dirty="0"/>
              <a:t>し</a:t>
            </a:r>
            <a:r>
              <a:rPr lang="ja-JP" altLang="en-US" sz="2400" b="1" dirty="0">
                <a:solidFill>
                  <a:srgbClr val="C00000"/>
                </a:solidFill>
              </a:rPr>
              <a:t>知的能力を向上</a:t>
            </a:r>
            <a:r>
              <a:rPr lang="ja-JP" altLang="en-US" sz="2400" dirty="0"/>
              <a:t>させる技術</a:t>
            </a:r>
            <a:endParaRPr kumimoji="1" lang="en-US" altLang="ja-JP" sz="2400" dirty="0"/>
          </a:p>
          <a:p>
            <a:pPr>
              <a:lnSpc>
                <a:spcPct val="110000"/>
              </a:lnSpc>
              <a:spcBef>
                <a:spcPts val="1200"/>
              </a:spcBef>
            </a:pPr>
            <a:r>
              <a:rPr lang="ja-JP" altLang="en-US" sz="2400" b="1" dirty="0"/>
              <a:t>情報の抽出</a:t>
            </a:r>
            <a:r>
              <a:rPr lang="ja-JP" altLang="en-US" sz="2400" dirty="0"/>
              <a:t>：データからパターンや関係性を自動で発見する能力</a:t>
            </a:r>
            <a:endParaRPr lang="en-US" altLang="ja-JP" sz="2400" dirty="0"/>
          </a:p>
          <a:p>
            <a:pPr>
              <a:lnSpc>
                <a:spcPct val="110000"/>
              </a:lnSpc>
              <a:spcBef>
                <a:spcPts val="1200"/>
              </a:spcBef>
            </a:pPr>
            <a:r>
              <a:rPr lang="ja-JP" altLang="en-US" sz="2400" b="1" dirty="0"/>
              <a:t>簡潔さ</a:t>
            </a:r>
            <a:r>
              <a:rPr lang="ja-JP" altLang="en-US" sz="2400" dirty="0"/>
              <a:t>：人間が設定していたルールを自動生成できる</a:t>
            </a:r>
            <a:endParaRPr lang="en-US" altLang="ja-JP" sz="2400" dirty="0"/>
          </a:p>
          <a:p>
            <a:pPr>
              <a:lnSpc>
                <a:spcPct val="110000"/>
              </a:lnSpc>
              <a:spcBef>
                <a:spcPts val="1200"/>
              </a:spcBef>
            </a:pPr>
            <a:r>
              <a:rPr lang="ja-JP" altLang="en-US" sz="2400" b="1" dirty="0"/>
              <a:t>限界の超越</a:t>
            </a:r>
            <a:r>
              <a:rPr lang="ja-JP" altLang="en-US" sz="2400" dirty="0"/>
              <a:t>：他の方法では困難ンだった課題にも解決策を得られる可能性がある</a:t>
            </a:r>
            <a:endParaRPr lang="en-US" altLang="ja-JP" sz="2400" dirty="0"/>
          </a:p>
          <a:p>
            <a:pPr>
              <a:lnSpc>
                <a:spcPct val="110000"/>
              </a:lnSpc>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ja-JP" altLang="en-US" dirty="0">
                <a:latin typeface="Segoe UI" panose="020B0502040204020203" pitchFamily="34" charset="0"/>
              </a:rPr>
              <a:t>機械学習の定義と特徴</a:t>
            </a:r>
            <a:endParaRPr lang="ja-JP" altLang="en-US" dirty="0"/>
          </a:p>
        </p:txBody>
      </p:sp>
    </p:spTree>
    <p:extLst>
      <p:ext uri="{BB962C8B-B14F-4D97-AF65-F5344CB8AC3E}">
        <p14:creationId xmlns:p14="http://schemas.microsoft.com/office/powerpoint/2010/main" val="409270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84C65-1717-4E7C-8BBF-6E40935D190F}"/>
              </a:ext>
            </a:extLst>
          </p:cNvPr>
          <p:cNvSpPr>
            <a:spLocks noGrp="1"/>
          </p:cNvSpPr>
          <p:nvPr>
            <p:ph type="title"/>
          </p:nvPr>
        </p:nvSpPr>
        <p:spPr/>
        <p:txBody>
          <a:bodyPr>
            <a:normAutofit fontScale="90000"/>
          </a:bodyPr>
          <a:lstStyle/>
          <a:p>
            <a:r>
              <a:rPr lang="ja-JP" altLang="en-US" dirty="0"/>
              <a:t>教師あり学習の仕組み</a:t>
            </a:r>
            <a:endParaRPr kumimoji="1" lang="ja-JP" altLang="en-US" dirty="0"/>
          </a:p>
        </p:txBody>
      </p:sp>
      <p:sp>
        <p:nvSpPr>
          <p:cNvPr id="4" name="スライド番号プレースホルダー 3">
            <a:extLst>
              <a:ext uri="{FF2B5EF4-FFF2-40B4-BE49-F238E27FC236}">
                <a16:creationId xmlns:a16="http://schemas.microsoft.com/office/drawing/2014/main" id="{BDD1CB9F-CF01-4581-9454-F91C7561DE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5" name="タイトル 1">
            <a:extLst>
              <a:ext uri="{FF2B5EF4-FFF2-40B4-BE49-F238E27FC236}">
                <a16:creationId xmlns:a16="http://schemas.microsoft.com/office/drawing/2014/main" id="{97984C65-1717-4E7C-8BBF-6E40935D190F}"/>
              </a:ext>
            </a:extLst>
          </p:cNvPr>
          <p:cNvSpPr txBox="1">
            <a:spLocks/>
          </p:cNvSpPr>
          <p:nvPr/>
        </p:nvSpPr>
        <p:spPr>
          <a:xfrm>
            <a:off x="519387" y="0"/>
            <a:ext cx="8740116" cy="28268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lvl="0">
              <a:defRPr/>
            </a:pPr>
            <a:r>
              <a:rPr lang="ja-JP" altLang="en-US" sz="2800" b="1" dirty="0">
                <a:solidFill>
                  <a:schemeClr val="tx1"/>
                </a:solidFill>
              </a:rPr>
              <a:t>正解の組を用いる方式</a:t>
            </a:r>
            <a:r>
              <a:rPr lang="ja-JP" altLang="en-US" sz="2800" dirty="0">
                <a:solidFill>
                  <a:schemeClr val="tx1"/>
                </a:solidFill>
              </a:rPr>
              <a:t>を </a:t>
            </a:r>
            <a:r>
              <a:rPr lang="ja-JP" altLang="en-US" sz="2800" b="1" u="sng" dirty="0">
                <a:solidFill>
                  <a:schemeClr val="tx1"/>
                </a:solidFill>
              </a:rPr>
              <a:t>教師あり学習</a:t>
            </a:r>
            <a:r>
              <a:rPr lang="ja-JP" altLang="en-US" sz="2800" dirty="0">
                <a:solidFill>
                  <a:schemeClr val="tx1"/>
                </a:solidFill>
              </a:rPr>
              <a:t>と呼ぶ．</a:t>
            </a:r>
            <a:endParaRPr lang="en-US" altLang="ja-JP" sz="2800" dirty="0">
              <a:solidFill>
                <a:schemeClr val="tx1"/>
              </a:solidFill>
            </a:endParaRPr>
          </a:p>
          <a:p>
            <a:pPr lvl="0">
              <a:defRPr/>
            </a:pPr>
            <a:r>
              <a:rPr lang="ja-JP" altLang="en-US" sz="2800" dirty="0">
                <a:solidFill>
                  <a:schemeClr val="tx1"/>
                </a:solidFill>
              </a:rPr>
              <a:t>（このほかに教師なし学習や強化学習といった方式もある．）</a:t>
            </a:r>
            <a:endParaRPr kumimoji="1" lang="en-US" altLang="ja-JP" sz="2800" b="1" i="0" u="sng"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pic>
        <p:nvPicPr>
          <p:cNvPr id="5" name="図 4" descr="ダイアグラム&#10;&#10;AI 生成コンテンツは誤りを含む可能性があります。">
            <a:extLst>
              <a:ext uri="{FF2B5EF4-FFF2-40B4-BE49-F238E27FC236}">
                <a16:creationId xmlns:a16="http://schemas.microsoft.com/office/drawing/2014/main" id="{D437F788-B563-762C-858D-485E17C54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5183"/>
            <a:ext cx="9144000" cy="4982817"/>
          </a:xfrm>
          <a:prstGeom prst="rect">
            <a:avLst/>
          </a:prstGeom>
        </p:spPr>
      </p:pic>
      <p:sp>
        <p:nvSpPr>
          <p:cNvPr id="6" name="テキスト ボックス 5">
            <a:extLst>
              <a:ext uri="{FF2B5EF4-FFF2-40B4-BE49-F238E27FC236}">
                <a16:creationId xmlns:a16="http://schemas.microsoft.com/office/drawing/2014/main" id="{8111CA4A-A62E-41D4-7C1E-CD37B0D4BF01}"/>
              </a:ext>
            </a:extLst>
          </p:cNvPr>
          <p:cNvSpPr txBox="1"/>
          <p:nvPr/>
        </p:nvSpPr>
        <p:spPr>
          <a:xfrm>
            <a:off x="7290296" y="4449263"/>
            <a:ext cx="1005403" cy="584775"/>
          </a:xfrm>
          <a:prstGeom prst="rect">
            <a:avLst/>
          </a:prstGeom>
          <a:noFill/>
        </p:spPr>
        <p:txBody>
          <a:bodyPr wrap="none" rtlCol="0">
            <a:spAutoFit/>
          </a:bodyPr>
          <a:lstStyle/>
          <a:p>
            <a:pPr algn="ctr"/>
            <a:r>
              <a:rPr kumimoji="1" lang="ja-JP" altLang="en-US" sz="1600" dirty="0">
                <a:latin typeface="ＭＳ ゴシック" panose="020B0609070205080204" pitchFamily="49" charset="-128"/>
                <a:ea typeface="ＭＳ ゴシック" panose="020B0609070205080204" pitchFamily="49" charset="-128"/>
              </a:rPr>
              <a:t>学習済み</a:t>
            </a:r>
            <a:endParaRPr kumimoji="1" lang="en-US" altLang="ja-JP" sz="1600" dirty="0">
              <a:latin typeface="ＭＳ ゴシック" panose="020B0609070205080204" pitchFamily="49" charset="-128"/>
              <a:ea typeface="ＭＳ ゴシック" panose="020B0609070205080204" pitchFamily="49" charset="-128"/>
            </a:endParaRPr>
          </a:p>
          <a:p>
            <a:pPr algn="ctr"/>
            <a:r>
              <a:rPr kumimoji="1" lang="ja-JP" altLang="en-US" sz="1600" dirty="0">
                <a:latin typeface="ＭＳ ゴシック" panose="020B0609070205080204" pitchFamily="49" charset="-128"/>
                <a:ea typeface="ＭＳ ゴシック" panose="020B0609070205080204" pitchFamily="49" charset="-128"/>
              </a:rPr>
              <a:t>モデル</a:t>
            </a:r>
          </a:p>
        </p:txBody>
      </p:sp>
    </p:spTree>
    <p:extLst>
      <p:ext uri="{BB962C8B-B14F-4D97-AF65-F5344CB8AC3E}">
        <p14:creationId xmlns:p14="http://schemas.microsoft.com/office/powerpoint/2010/main" val="3704205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7B59C-A8C7-482E-8660-6147BD032093}"/>
              </a:ext>
            </a:extLst>
          </p:cNvPr>
          <p:cNvSpPr>
            <a:spLocks noGrp="1"/>
          </p:cNvSpPr>
          <p:nvPr>
            <p:ph type="title"/>
          </p:nvPr>
        </p:nvSpPr>
        <p:spPr/>
        <p:txBody>
          <a:bodyPr>
            <a:normAutofit fontScale="90000"/>
          </a:bodyPr>
          <a:lstStyle/>
          <a:p>
            <a:r>
              <a:rPr kumimoji="1" lang="ja-JP" altLang="en-US" dirty="0"/>
              <a:t>教師あり学習の仕組み</a:t>
            </a:r>
          </a:p>
        </p:txBody>
      </p:sp>
      <p:sp>
        <p:nvSpPr>
          <p:cNvPr id="4" name="スライド番号プレースホルダー 3">
            <a:extLst>
              <a:ext uri="{FF2B5EF4-FFF2-40B4-BE49-F238E27FC236}">
                <a16:creationId xmlns:a16="http://schemas.microsoft.com/office/drawing/2014/main" id="{961D76D2-2197-43B8-A9CF-2DD20A6701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87140139-0F7E-4667-A043-C1F138CCA0CB}"/>
              </a:ext>
            </a:extLst>
          </p:cNvPr>
          <p:cNvSpPr/>
          <p:nvPr/>
        </p:nvSpPr>
        <p:spPr>
          <a:xfrm>
            <a:off x="2689416" y="3234267"/>
            <a:ext cx="3014517" cy="1031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1DA30B4C-6E2B-44E5-AE00-6B27206A2370}"/>
              </a:ext>
            </a:extLst>
          </p:cNvPr>
          <p:cNvSpPr txBox="1"/>
          <p:nvPr/>
        </p:nvSpPr>
        <p:spPr>
          <a:xfrm>
            <a:off x="3390808" y="3506740"/>
            <a:ext cx="193427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機械学習</a:t>
            </a:r>
          </a:p>
        </p:txBody>
      </p:sp>
      <p:sp>
        <p:nvSpPr>
          <p:cNvPr id="10" name="矢印: 右 9">
            <a:extLst>
              <a:ext uri="{FF2B5EF4-FFF2-40B4-BE49-F238E27FC236}">
                <a16:creationId xmlns:a16="http://schemas.microsoft.com/office/drawing/2014/main" id="{EC54D227-46A0-4199-853D-9D467E2C5682}"/>
              </a:ext>
            </a:extLst>
          </p:cNvPr>
          <p:cNvSpPr/>
          <p:nvPr/>
        </p:nvSpPr>
        <p:spPr>
          <a:xfrm>
            <a:off x="2031326" y="3503163"/>
            <a:ext cx="296834" cy="615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矢印: 右 10">
            <a:extLst>
              <a:ext uri="{FF2B5EF4-FFF2-40B4-BE49-F238E27FC236}">
                <a16:creationId xmlns:a16="http://schemas.microsoft.com/office/drawing/2014/main" id="{2711BF7D-DE37-431D-A5AE-36CE73E1CEE7}"/>
              </a:ext>
            </a:extLst>
          </p:cNvPr>
          <p:cNvSpPr/>
          <p:nvPr/>
        </p:nvSpPr>
        <p:spPr>
          <a:xfrm>
            <a:off x="6226350" y="3503163"/>
            <a:ext cx="296834" cy="615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57F1BD9-9825-4BFD-B23F-9DCAAEE1139C}"/>
              </a:ext>
            </a:extLst>
          </p:cNvPr>
          <p:cNvSpPr txBox="1"/>
          <p:nvPr/>
        </p:nvSpPr>
        <p:spPr>
          <a:xfrm>
            <a:off x="0" y="3406458"/>
            <a:ext cx="1934277" cy="8591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（入力）</a:t>
            </a:r>
          </a:p>
        </p:txBody>
      </p:sp>
      <p:sp>
        <p:nvSpPr>
          <p:cNvPr id="13" name="テキスト ボックス 12">
            <a:extLst>
              <a:ext uri="{FF2B5EF4-FFF2-40B4-BE49-F238E27FC236}">
                <a16:creationId xmlns:a16="http://schemas.microsoft.com/office/drawing/2014/main" id="{24943AAB-AEAB-44EB-BB82-5AFC0604A4F6}"/>
              </a:ext>
            </a:extLst>
          </p:cNvPr>
          <p:cNvSpPr txBox="1"/>
          <p:nvPr/>
        </p:nvSpPr>
        <p:spPr>
          <a:xfrm>
            <a:off x="6836579" y="3399530"/>
            <a:ext cx="1934277" cy="4772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予測結果</a:t>
            </a:r>
          </a:p>
        </p:txBody>
      </p:sp>
      <p:sp>
        <p:nvSpPr>
          <p:cNvPr id="15" name="テキスト ボックス 14">
            <a:extLst>
              <a:ext uri="{FF2B5EF4-FFF2-40B4-BE49-F238E27FC236}">
                <a16:creationId xmlns:a16="http://schemas.microsoft.com/office/drawing/2014/main" id="{E50832F4-E112-4A53-8D6D-CCA772480948}"/>
              </a:ext>
            </a:extLst>
          </p:cNvPr>
          <p:cNvSpPr txBox="1"/>
          <p:nvPr/>
        </p:nvSpPr>
        <p:spPr>
          <a:xfrm>
            <a:off x="6951657" y="4237454"/>
            <a:ext cx="19342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入力　予測結果</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１０　５００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１３　１０００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5B1820A4-E650-4B48-9118-EF98F89C28FF}"/>
              </a:ext>
            </a:extLst>
          </p:cNvPr>
          <p:cNvSpPr txBox="1"/>
          <p:nvPr/>
        </p:nvSpPr>
        <p:spPr>
          <a:xfrm>
            <a:off x="4063105" y="5340688"/>
            <a:ext cx="2523961"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入力　　　正解</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９　　　　５００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１１　　　５００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１２　　　１０００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１４　　　１０００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p:txBody>
      </p:sp>
      <p:sp>
        <p:nvSpPr>
          <p:cNvPr id="17" name="矢印: 右 16">
            <a:extLst>
              <a:ext uri="{FF2B5EF4-FFF2-40B4-BE49-F238E27FC236}">
                <a16:creationId xmlns:a16="http://schemas.microsoft.com/office/drawing/2014/main" id="{9A07CF4E-1462-4816-ADAE-9F86E0305F9D}"/>
              </a:ext>
            </a:extLst>
          </p:cNvPr>
          <p:cNvSpPr/>
          <p:nvPr/>
        </p:nvSpPr>
        <p:spPr>
          <a:xfrm rot="16200000">
            <a:off x="4014895" y="4519498"/>
            <a:ext cx="322283" cy="567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7AA6149E-0BD5-43E0-98F9-D789E40CD968}"/>
              </a:ext>
            </a:extLst>
          </p:cNvPr>
          <p:cNvSpPr txBox="1"/>
          <p:nvPr/>
        </p:nvSpPr>
        <p:spPr>
          <a:xfrm>
            <a:off x="1744609" y="5817473"/>
            <a:ext cx="2228851" cy="4772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訓練データ</a:t>
            </a:r>
          </a:p>
        </p:txBody>
      </p:sp>
      <p:sp>
        <p:nvSpPr>
          <p:cNvPr id="19" name="テキスト ボックス 18">
            <a:extLst>
              <a:ext uri="{FF2B5EF4-FFF2-40B4-BE49-F238E27FC236}">
                <a16:creationId xmlns:a16="http://schemas.microsoft.com/office/drawing/2014/main" id="{4A5159B4-9FEB-412B-9CFA-7E7B56E6748A}"/>
              </a:ext>
            </a:extLst>
          </p:cNvPr>
          <p:cNvSpPr txBox="1"/>
          <p:nvPr/>
        </p:nvSpPr>
        <p:spPr>
          <a:xfrm>
            <a:off x="499796" y="4389250"/>
            <a:ext cx="103692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入力</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１０</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１３</a:t>
            </a:r>
            <a:endParaRPr kumimoji="1" lang="en-US" altLang="ja-JP" sz="18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53D70B45-CF94-D781-CD1D-E9F8E965BE54}"/>
              </a:ext>
            </a:extLst>
          </p:cNvPr>
          <p:cNvSpPr txBox="1"/>
          <p:nvPr/>
        </p:nvSpPr>
        <p:spPr>
          <a:xfrm>
            <a:off x="573034" y="771162"/>
            <a:ext cx="8197822" cy="2308324"/>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入力と正解がペアになったデータを使用</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（例）</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9→</a:t>
            </a:r>
            <a:r>
              <a:rPr lang="ja-JP" altLang="en-US" sz="2400" b="1" dirty="0">
                <a:latin typeface="メイリオ" panose="020B0604030504040204" pitchFamily="50" charset="-128"/>
                <a:ea typeface="メイリオ" panose="020B0604030504040204" pitchFamily="50" charset="-128"/>
              </a:rPr>
              <a:t>正解</a:t>
            </a:r>
            <a:r>
              <a:rPr lang="en-US" altLang="ja-JP" sz="2400" b="1" dirty="0">
                <a:latin typeface="メイリオ" panose="020B0604030504040204" pitchFamily="50" charset="-128"/>
                <a:ea typeface="メイリオ" panose="020B0604030504040204" pitchFamily="50" charset="-128"/>
              </a:rPr>
              <a:t>500</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11→</a:t>
            </a:r>
            <a:r>
              <a:rPr lang="ja-JP" altLang="en-US" sz="2400" b="1" dirty="0">
                <a:latin typeface="メイリオ" panose="020B0604030504040204" pitchFamily="50" charset="-128"/>
                <a:ea typeface="メイリオ" panose="020B0604030504040204" pitchFamily="50" charset="-128"/>
              </a:rPr>
              <a:t>正解</a:t>
            </a:r>
            <a:r>
              <a:rPr lang="en-US" altLang="ja-JP" sz="2400" b="1" dirty="0">
                <a:latin typeface="メイリオ" panose="020B0604030504040204" pitchFamily="50" charset="-128"/>
                <a:ea typeface="メイリオ" panose="020B0604030504040204" pitchFamily="50" charset="-128"/>
              </a:rPr>
              <a:t>500</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12→</a:t>
            </a:r>
            <a:r>
              <a:rPr lang="ja-JP" altLang="en-US" sz="2400" b="1" dirty="0">
                <a:latin typeface="メイリオ" panose="020B0604030504040204" pitchFamily="50" charset="-128"/>
                <a:ea typeface="メイリオ" panose="020B0604030504040204" pitchFamily="50" charset="-128"/>
              </a:rPr>
              <a:t>正解</a:t>
            </a:r>
            <a:r>
              <a:rPr lang="en-US" altLang="ja-JP" sz="2400" b="1" dirty="0">
                <a:latin typeface="メイリオ" panose="020B0604030504040204" pitchFamily="50" charset="-128"/>
                <a:ea typeface="メイリオ" panose="020B0604030504040204" pitchFamily="50" charset="-128"/>
              </a:rPr>
              <a:t>1000</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14→</a:t>
            </a:r>
            <a:r>
              <a:rPr lang="ja-JP" altLang="en-US" sz="2400" b="1" dirty="0">
                <a:latin typeface="メイリオ" panose="020B0604030504040204" pitchFamily="50" charset="-128"/>
                <a:ea typeface="メイリオ" panose="020B0604030504040204" pitchFamily="50" charset="-128"/>
              </a:rPr>
              <a:t>正解</a:t>
            </a:r>
            <a:r>
              <a:rPr lang="en-US" altLang="ja-JP" sz="2400" b="1" dirty="0">
                <a:latin typeface="メイリオ" panose="020B0604030504040204" pitchFamily="50" charset="-128"/>
                <a:ea typeface="メイリオ" panose="020B0604030504040204" pitchFamily="50" charset="-128"/>
              </a:rPr>
              <a:t>1000</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学習済みのプログラムが新しいデータに対して自動で結果を出力．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（例）</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10→</a:t>
            </a:r>
            <a:r>
              <a:rPr lang="ja-JP" altLang="en-US" sz="2400" b="1" dirty="0">
                <a:latin typeface="メイリオ" panose="020B0604030504040204" pitchFamily="50" charset="-128"/>
                <a:ea typeface="メイリオ" panose="020B0604030504040204" pitchFamily="50" charset="-128"/>
              </a:rPr>
              <a:t>予測結果</a:t>
            </a:r>
            <a:r>
              <a:rPr lang="en-US" altLang="ja-JP" sz="2400" b="1" dirty="0">
                <a:latin typeface="メイリオ" panose="020B0604030504040204" pitchFamily="50" charset="-128"/>
                <a:ea typeface="メイリオ" panose="020B0604030504040204" pitchFamily="50" charset="-128"/>
              </a:rPr>
              <a:t>500</a:t>
            </a:r>
            <a:r>
              <a:rPr lang="ja-JP" altLang="en-US" sz="2400" b="1" dirty="0">
                <a:latin typeface="メイリオ" panose="020B0604030504040204" pitchFamily="50" charset="-128"/>
                <a:ea typeface="メイリオ" panose="020B0604030504040204" pitchFamily="50" charset="-128"/>
              </a:rPr>
              <a:t>，入力</a:t>
            </a:r>
            <a:r>
              <a:rPr lang="en-US" altLang="ja-JP" sz="2400" b="1" dirty="0">
                <a:latin typeface="メイリオ" panose="020B0604030504040204" pitchFamily="50" charset="-128"/>
                <a:ea typeface="メイリオ" panose="020B0604030504040204" pitchFamily="50" charset="-128"/>
              </a:rPr>
              <a:t>13→</a:t>
            </a:r>
            <a:r>
              <a:rPr lang="ja-JP" altLang="en-US" sz="2400" b="1" dirty="0">
                <a:latin typeface="メイリオ" panose="020B0604030504040204" pitchFamily="50" charset="-128"/>
                <a:ea typeface="メイリオ" panose="020B0604030504040204" pitchFamily="50" charset="-128"/>
              </a:rPr>
              <a:t>予測結果</a:t>
            </a:r>
            <a:r>
              <a:rPr lang="en-US" altLang="ja-JP" sz="2400" b="1" dirty="0">
                <a:latin typeface="メイリオ" panose="020B0604030504040204" pitchFamily="50" charset="-128"/>
                <a:ea typeface="メイリオ" panose="020B0604030504040204" pitchFamily="50" charset="-128"/>
              </a:rPr>
              <a:t>1000</a:t>
            </a:r>
            <a:r>
              <a:rPr lang="ja-JP" altLang="en-US" sz="24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310177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0CFFF-5702-6275-3539-1C580551F91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83B3A6-9704-BA48-E575-31B58DE1982A}"/>
              </a:ext>
            </a:extLst>
          </p:cNvPr>
          <p:cNvSpPr>
            <a:spLocks noGrp="1"/>
          </p:cNvSpPr>
          <p:nvPr>
            <p:ph type="title"/>
          </p:nvPr>
        </p:nvSpPr>
        <p:spPr>
          <a:xfrm>
            <a:off x="321845" y="175028"/>
            <a:ext cx="8712088" cy="476905"/>
          </a:xfrm>
        </p:spPr>
        <p:txBody>
          <a:bodyPr>
            <a:normAutofit fontScale="90000"/>
          </a:bodyPr>
          <a:lstStyle/>
          <a:p>
            <a:r>
              <a:rPr kumimoji="1" lang="en-US" altLang="ja-JP" dirty="0"/>
              <a:t>Palmer Penguins</a:t>
            </a:r>
            <a:r>
              <a:rPr kumimoji="1" lang="ja-JP" altLang="en-US" dirty="0"/>
              <a:t>（パーマーペンギン）データセット</a:t>
            </a:r>
          </a:p>
        </p:txBody>
      </p:sp>
      <p:pic>
        <p:nvPicPr>
          <p:cNvPr id="7" name="図 6" descr="文字の書かれた紙&#10;&#10;AI 生成コンテンツは誤りを含む可能性があります。">
            <a:extLst>
              <a:ext uri="{FF2B5EF4-FFF2-40B4-BE49-F238E27FC236}">
                <a16:creationId xmlns:a16="http://schemas.microsoft.com/office/drawing/2014/main" id="{0706A9F3-9363-F91E-84DA-A95A08E90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5182"/>
            <a:ext cx="9144000" cy="4987636"/>
          </a:xfrm>
          <a:prstGeom prst="rect">
            <a:avLst/>
          </a:prstGeom>
        </p:spPr>
      </p:pic>
      <p:sp>
        <p:nvSpPr>
          <p:cNvPr id="8" name="正方形/長方形 7">
            <a:extLst>
              <a:ext uri="{FF2B5EF4-FFF2-40B4-BE49-F238E27FC236}">
                <a16:creationId xmlns:a16="http://schemas.microsoft.com/office/drawing/2014/main" id="{D3E9A631-D832-02C3-53E2-3AF5C0F40BFF}"/>
              </a:ext>
            </a:extLst>
          </p:cNvPr>
          <p:cNvSpPr/>
          <p:nvPr/>
        </p:nvSpPr>
        <p:spPr>
          <a:xfrm>
            <a:off x="61332" y="1009185"/>
            <a:ext cx="4510668" cy="434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2153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FFE3D-3AFF-913F-ED59-714712386392}"/>
              </a:ext>
            </a:extLst>
          </p:cNvPr>
          <p:cNvSpPr>
            <a:spLocks noGrp="1"/>
          </p:cNvSpPr>
          <p:nvPr>
            <p:ph type="title"/>
          </p:nvPr>
        </p:nvSpPr>
        <p:spPr>
          <a:xfrm>
            <a:off x="321845" y="175028"/>
            <a:ext cx="8712088" cy="476905"/>
          </a:xfrm>
        </p:spPr>
        <p:txBody>
          <a:bodyPr>
            <a:normAutofit fontScale="90000"/>
          </a:bodyPr>
          <a:lstStyle/>
          <a:p>
            <a:r>
              <a:rPr kumimoji="1" lang="en-US" altLang="ja-JP" dirty="0"/>
              <a:t>Palmer Penguins</a:t>
            </a:r>
            <a:r>
              <a:rPr kumimoji="1" lang="ja-JP" altLang="en-US" dirty="0"/>
              <a:t>（パーマーペンギン）データセット</a:t>
            </a:r>
          </a:p>
        </p:txBody>
      </p:sp>
      <p:sp>
        <p:nvSpPr>
          <p:cNvPr id="3" name="コンテンツ プレースホルダー 2">
            <a:extLst>
              <a:ext uri="{FF2B5EF4-FFF2-40B4-BE49-F238E27FC236}">
                <a16:creationId xmlns:a16="http://schemas.microsoft.com/office/drawing/2014/main" id="{B267C558-38CD-3700-E2FF-C66BB90DA407}"/>
              </a:ext>
            </a:extLst>
          </p:cNvPr>
          <p:cNvSpPr>
            <a:spLocks noGrp="1"/>
          </p:cNvSpPr>
          <p:nvPr>
            <p:ph idx="1"/>
          </p:nvPr>
        </p:nvSpPr>
        <p:spPr>
          <a:xfrm>
            <a:off x="341396" y="762417"/>
            <a:ext cx="8461208" cy="5333166"/>
          </a:xfrm>
        </p:spPr>
        <p:txBody>
          <a:bodyPr>
            <a:normAutofit/>
          </a:bodyPr>
          <a:lstStyle/>
          <a:p>
            <a:pPr marL="0" indent="0">
              <a:buNone/>
            </a:pPr>
            <a:r>
              <a:rPr kumimoji="1" lang="ja-JP" altLang="en-US" sz="2400" u="sng" dirty="0"/>
              <a:t>分布の確認例</a:t>
            </a:r>
          </a:p>
        </p:txBody>
      </p:sp>
      <p:sp>
        <p:nvSpPr>
          <p:cNvPr id="9" name="テキスト ボックス 8">
            <a:extLst>
              <a:ext uri="{FF2B5EF4-FFF2-40B4-BE49-F238E27FC236}">
                <a16:creationId xmlns:a16="http://schemas.microsoft.com/office/drawing/2014/main" id="{14133625-4D51-16C2-3D0A-2E2D099224F9}"/>
              </a:ext>
            </a:extLst>
          </p:cNvPr>
          <p:cNvSpPr txBox="1"/>
          <p:nvPr/>
        </p:nvSpPr>
        <p:spPr>
          <a:xfrm>
            <a:off x="6366933" y="3743979"/>
            <a:ext cx="4572000" cy="1200329"/>
          </a:xfrm>
          <a:prstGeom prst="rect">
            <a:avLst/>
          </a:prstGeom>
          <a:noFill/>
        </p:spPr>
        <p:txBody>
          <a:bodyPr wrap="square">
            <a:spAutoFit/>
          </a:bodyPr>
          <a:lstStyle/>
          <a:p>
            <a:pPr fontAlgn="base"/>
            <a:r>
              <a:rPr lang="ja-JP" altLang="en-US" sz="1800" dirty="0">
                <a:latin typeface="メイリオ" panose="020B0604030504040204" pitchFamily="50" charset="-128"/>
                <a:ea typeface="メイリオ" panose="020B0604030504040204" pitchFamily="50" charset="-128"/>
              </a:rPr>
              <a:t>色を付けた散布図</a:t>
            </a:r>
            <a:endParaRPr lang="en-US" altLang="ja-JP" sz="1800" dirty="0">
              <a:latin typeface="メイリオ" panose="020B0604030504040204" pitchFamily="50" charset="-128"/>
              <a:ea typeface="メイリオ" panose="020B0604030504040204" pitchFamily="50" charset="-128"/>
            </a:endParaRPr>
          </a:p>
          <a:p>
            <a:pPr fontAlgn="base"/>
            <a:r>
              <a:rPr lang="ja-JP" altLang="en-US" sz="1800" b="1" dirty="0">
                <a:latin typeface="メイリオ" panose="020B0604030504040204" pitchFamily="50" charset="-128"/>
                <a:ea typeface="メイリオ" panose="020B0604030504040204" pitchFamily="50" charset="-128"/>
              </a:rPr>
              <a:t>青　　　　</a:t>
            </a:r>
            <a:r>
              <a:rPr lang="en-US" altLang="ja-JP" b="1" dirty="0">
                <a:latin typeface="メイリオ" panose="020B0604030504040204" pitchFamily="50" charset="-128"/>
                <a:ea typeface="メイリオ" panose="020B0604030504040204" pitchFamily="50" charset="-128"/>
              </a:rPr>
              <a:t>Adelie</a:t>
            </a:r>
            <a:endParaRPr lang="en-US" altLang="ja-JP" sz="1800" b="1" dirty="0">
              <a:latin typeface="メイリオ" panose="020B0604030504040204" pitchFamily="50" charset="-128"/>
              <a:ea typeface="メイリオ" panose="020B0604030504040204" pitchFamily="50" charset="-128"/>
            </a:endParaRPr>
          </a:p>
          <a:p>
            <a:pPr fontAlgn="base"/>
            <a:r>
              <a:rPr lang="ja-JP" altLang="en-US" b="1" dirty="0">
                <a:latin typeface="メイリオ" panose="020B0604030504040204" pitchFamily="50" charset="-128"/>
                <a:ea typeface="メイリオ" panose="020B0604030504040204" pitchFamily="50" charset="-128"/>
              </a:rPr>
              <a:t>オレンジ　</a:t>
            </a:r>
            <a:r>
              <a:rPr lang="en-US" altLang="ja-JP" b="1" dirty="0">
                <a:latin typeface="メイリオ" panose="020B0604030504040204" pitchFamily="50" charset="-128"/>
                <a:ea typeface="メイリオ" panose="020B0604030504040204" pitchFamily="50" charset="-128"/>
              </a:rPr>
              <a:t>Gentoo</a:t>
            </a:r>
          </a:p>
          <a:p>
            <a:pPr fontAlgn="base"/>
            <a:r>
              <a:rPr lang="ja-JP" altLang="en-US" sz="1800" b="1" dirty="0">
                <a:latin typeface="メイリオ" panose="020B0604030504040204" pitchFamily="50" charset="-128"/>
                <a:ea typeface="メイリオ" panose="020B0604030504040204" pitchFamily="50" charset="-128"/>
              </a:rPr>
              <a:t>緑　　　　</a:t>
            </a:r>
            <a:r>
              <a:rPr lang="en-US" altLang="ja-JP" sz="1800" b="1" dirty="0">
                <a:latin typeface="メイリオ" panose="020B0604030504040204" pitchFamily="50" charset="-128"/>
                <a:ea typeface="メイリオ" panose="020B0604030504040204" pitchFamily="50" charset="-128"/>
              </a:rPr>
              <a:t>Chinstrap</a:t>
            </a:r>
            <a:endParaRPr lang="pt-BR" altLang="ja-JP" sz="1800" b="1"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DF3F9391-2888-76CC-635C-C2C34C7F3A51}"/>
              </a:ext>
            </a:extLst>
          </p:cNvPr>
          <p:cNvPicPr>
            <a:picLocks noChangeAspect="1"/>
          </p:cNvPicPr>
          <p:nvPr/>
        </p:nvPicPr>
        <p:blipFill>
          <a:blip r:embed="rId2"/>
          <a:stretch>
            <a:fillRect/>
          </a:stretch>
        </p:blipFill>
        <p:spPr>
          <a:xfrm>
            <a:off x="0" y="2659291"/>
            <a:ext cx="6366933" cy="3091134"/>
          </a:xfrm>
          <a:prstGeom prst="rect">
            <a:avLst/>
          </a:prstGeom>
        </p:spPr>
      </p:pic>
      <p:sp>
        <p:nvSpPr>
          <p:cNvPr id="13" name="テキスト ボックス 12">
            <a:extLst>
              <a:ext uri="{FF2B5EF4-FFF2-40B4-BE49-F238E27FC236}">
                <a16:creationId xmlns:a16="http://schemas.microsoft.com/office/drawing/2014/main" id="{A5D9A102-7EF1-D092-E444-0B74FAFF0216}"/>
              </a:ext>
            </a:extLst>
          </p:cNvPr>
          <p:cNvSpPr txBox="1"/>
          <p:nvPr/>
        </p:nvSpPr>
        <p:spPr>
          <a:xfrm>
            <a:off x="1053742" y="1387689"/>
            <a:ext cx="3518258" cy="830997"/>
          </a:xfrm>
          <a:prstGeom prst="rect">
            <a:avLst/>
          </a:prstGeom>
          <a:noFill/>
        </p:spPr>
        <p:txBody>
          <a:bodyPr wrap="square">
            <a:spAutoFit/>
          </a:bodyPr>
          <a:lstStyle/>
          <a:p>
            <a:pPr fontAlgn="base"/>
            <a:r>
              <a:rPr lang="ja-JP" altLang="en-US" sz="2400" b="1" dirty="0">
                <a:latin typeface="メイリオ" panose="020B0604030504040204" pitchFamily="50" charset="-128"/>
                <a:ea typeface="メイリオ" panose="020B0604030504040204" pitchFamily="50" charset="-128"/>
              </a:rPr>
              <a:t>横軸：くちばしの長さ</a:t>
            </a:r>
            <a:endParaRPr lang="en-US" altLang="ja-JP" sz="2400" b="1" dirty="0">
              <a:latin typeface="メイリオ" panose="020B0604030504040204" pitchFamily="50" charset="-128"/>
              <a:ea typeface="メイリオ" panose="020B0604030504040204" pitchFamily="50" charset="-128"/>
            </a:endParaRPr>
          </a:p>
          <a:p>
            <a:pPr fontAlgn="base"/>
            <a:r>
              <a:rPr lang="ja-JP" altLang="en-US" sz="2400" b="1" dirty="0">
                <a:latin typeface="メイリオ" panose="020B0604030504040204" pitchFamily="50" charset="-128"/>
                <a:ea typeface="メイリオ" panose="020B0604030504040204" pitchFamily="50" charset="-128"/>
              </a:rPr>
              <a:t>縦軸：くちばしの深さ</a:t>
            </a:r>
            <a:endParaRPr lang="en-US" altLang="ja-JP" sz="24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C1F12F6-48A6-073C-6F06-61589EA57369}"/>
              </a:ext>
            </a:extLst>
          </p:cNvPr>
          <p:cNvSpPr txBox="1"/>
          <p:nvPr/>
        </p:nvSpPr>
        <p:spPr>
          <a:xfrm>
            <a:off x="5017587" y="1572354"/>
            <a:ext cx="3899258" cy="461665"/>
          </a:xfrm>
          <a:prstGeom prst="rect">
            <a:avLst/>
          </a:prstGeom>
          <a:noFill/>
        </p:spPr>
        <p:txBody>
          <a:bodyPr wrap="square">
            <a:spAutoFit/>
          </a:bodyPr>
          <a:lstStyle/>
          <a:p>
            <a:pPr fontAlgn="base"/>
            <a:r>
              <a:rPr lang="en-US" altLang="ja-JP" sz="2400" b="1" dirty="0">
                <a:latin typeface="メイリオ" panose="020B0604030504040204" pitchFamily="50" charset="-128"/>
                <a:ea typeface="メイリオ" panose="020B0604030504040204" pitchFamily="50" charset="-128"/>
              </a:rPr>
              <a:t>3</a:t>
            </a:r>
            <a:r>
              <a:rPr lang="ja-JP" altLang="en-US" sz="2400" b="1" dirty="0">
                <a:latin typeface="メイリオ" panose="020B0604030504040204" pitchFamily="50" charset="-128"/>
                <a:ea typeface="メイリオ" panose="020B0604030504040204" pitchFamily="50" charset="-128"/>
              </a:rPr>
              <a:t>種類のペンギンを色分け</a:t>
            </a: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2598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BC98-A888-3364-23F1-8F1C5883BB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2C192A-40EB-2ECA-7DD4-24279AA78636}"/>
              </a:ext>
            </a:extLst>
          </p:cNvPr>
          <p:cNvSpPr>
            <a:spLocks noGrp="1"/>
          </p:cNvSpPr>
          <p:nvPr>
            <p:ph type="title"/>
          </p:nvPr>
        </p:nvSpPr>
        <p:spPr>
          <a:xfrm>
            <a:off x="321845" y="175028"/>
            <a:ext cx="8712088" cy="476905"/>
          </a:xfrm>
        </p:spPr>
        <p:txBody>
          <a:bodyPr>
            <a:normAutofit fontScale="90000"/>
          </a:bodyPr>
          <a:lstStyle/>
          <a:p>
            <a:r>
              <a:rPr kumimoji="1" lang="en-US" altLang="ja-JP" dirty="0"/>
              <a:t>Palmer Penguins</a:t>
            </a:r>
            <a:r>
              <a:rPr kumimoji="1" lang="ja-JP" altLang="en-US" dirty="0"/>
              <a:t>（パーマーペンギン）データセット</a:t>
            </a:r>
          </a:p>
        </p:txBody>
      </p:sp>
      <p:sp>
        <p:nvSpPr>
          <p:cNvPr id="4" name="スライド番号プレースホルダー 3">
            <a:extLst>
              <a:ext uri="{FF2B5EF4-FFF2-40B4-BE49-F238E27FC236}">
                <a16:creationId xmlns:a16="http://schemas.microsoft.com/office/drawing/2014/main" id="{6875BFFC-0A38-51EF-CC4D-391762D9AB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10" name="図 9">
            <a:extLst>
              <a:ext uri="{FF2B5EF4-FFF2-40B4-BE49-F238E27FC236}">
                <a16:creationId xmlns:a16="http://schemas.microsoft.com/office/drawing/2014/main" id="{AF712E24-A1DD-292B-D1F1-9826D54E688F}"/>
              </a:ext>
            </a:extLst>
          </p:cNvPr>
          <p:cNvPicPr>
            <a:picLocks noChangeAspect="1"/>
          </p:cNvPicPr>
          <p:nvPr/>
        </p:nvPicPr>
        <p:blipFill>
          <a:blip r:embed="rId2"/>
          <a:stretch>
            <a:fillRect/>
          </a:stretch>
        </p:blipFill>
        <p:spPr>
          <a:xfrm>
            <a:off x="0" y="3315609"/>
            <a:ext cx="4485687" cy="2373991"/>
          </a:xfrm>
          <a:prstGeom prst="rect">
            <a:avLst/>
          </a:prstGeom>
        </p:spPr>
      </p:pic>
      <p:sp>
        <p:nvSpPr>
          <p:cNvPr id="7" name="テキスト ボックス 6">
            <a:extLst>
              <a:ext uri="{FF2B5EF4-FFF2-40B4-BE49-F238E27FC236}">
                <a16:creationId xmlns:a16="http://schemas.microsoft.com/office/drawing/2014/main" id="{EAC417FC-64C6-8718-5701-C864AFA99233}"/>
              </a:ext>
            </a:extLst>
          </p:cNvPr>
          <p:cNvSpPr txBox="1"/>
          <p:nvPr/>
        </p:nvSpPr>
        <p:spPr>
          <a:xfrm>
            <a:off x="462776" y="853068"/>
            <a:ext cx="8802410" cy="2308324"/>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400" dirty="0">
                <a:latin typeface="メイリオ" panose="020B0604030504040204" pitchFamily="50" charset="-128"/>
                <a:ea typeface="メイリオ" panose="020B0604030504040204" pitchFamily="50" charset="-128"/>
              </a:rPr>
              <a:t>テーブル形式のデータ</a:t>
            </a:r>
            <a:endParaRPr kumimoji="1" lang="en-US" altLang="ja-JP" sz="2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en-US" altLang="ja-JP" sz="2400" dirty="0">
                <a:latin typeface="メイリオ" panose="020B0604030504040204" pitchFamily="50" charset="-128"/>
                <a:ea typeface="メイリオ" panose="020B0604030504040204" pitchFamily="50" charset="-128"/>
              </a:rPr>
              <a:t>Excel</a:t>
            </a:r>
            <a:r>
              <a:rPr kumimoji="1" lang="ja-JP" altLang="en-US" sz="2400" dirty="0">
                <a:latin typeface="メイリオ" panose="020B0604030504040204" pitchFamily="50" charset="-128"/>
                <a:ea typeface="メイリオ" panose="020B0604030504040204" pitchFamily="50" charset="-128"/>
              </a:rPr>
              <a:t>やプログラミング（</a:t>
            </a:r>
            <a:r>
              <a:rPr kumimoji="1" lang="en-US" altLang="ja-JP" sz="2400" dirty="0">
                <a:latin typeface="メイリオ" panose="020B0604030504040204" pitchFamily="50" charset="-128"/>
                <a:ea typeface="メイリオ" panose="020B0604030504040204" pitchFamily="50" charset="-128"/>
              </a:rPr>
              <a:t>Python</a:t>
            </a:r>
            <a:r>
              <a:rPr kumimoji="1" lang="ja-JP" altLang="en-US" sz="2400" dirty="0">
                <a:latin typeface="メイリオ" panose="020B0604030504040204" pitchFamily="50" charset="-128"/>
                <a:ea typeface="メイリオ" panose="020B0604030504040204" pitchFamily="50" charset="-128"/>
              </a:rPr>
              <a:t>など）で取り扱い可能</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（例）</a:t>
            </a:r>
            <a:r>
              <a:rPr kumimoji="1" lang="ja-JP" altLang="en-US" sz="2400" u="sng" dirty="0">
                <a:latin typeface="メイリオ" panose="020B0604030504040204" pitchFamily="50" charset="-128"/>
                <a:ea typeface="メイリオ" panose="020B0604030504040204" pitchFamily="50" charset="-128"/>
              </a:rPr>
              <a:t>種間の体格差の検証</a:t>
            </a:r>
            <a:endParaRPr kumimoji="1" lang="en-US" altLang="ja-JP" sz="2400" u="sng"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くちばしの長さ、くちばしの深さ、フリッパーの長さ、</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体重について、３種のペンギンで差があるか、</a:t>
            </a:r>
            <a:r>
              <a:rPr kumimoji="1" lang="ja-JP" altLang="en-US" sz="2400" b="1" dirty="0">
                <a:latin typeface="メイリオ" panose="020B0604030504040204" pitchFamily="50" charset="-128"/>
                <a:ea typeface="メイリオ" panose="020B0604030504040204" pitchFamily="50" charset="-128"/>
              </a:rPr>
              <a:t>平均</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を用いて検証</a:t>
            </a:r>
          </a:p>
        </p:txBody>
      </p:sp>
      <p:sp>
        <p:nvSpPr>
          <p:cNvPr id="3" name="テキスト ボックス 2">
            <a:extLst>
              <a:ext uri="{FF2B5EF4-FFF2-40B4-BE49-F238E27FC236}">
                <a16:creationId xmlns:a16="http://schemas.microsoft.com/office/drawing/2014/main" id="{D999561A-3C0D-9BD1-B696-DD105616484A}"/>
              </a:ext>
            </a:extLst>
          </p:cNvPr>
          <p:cNvSpPr txBox="1"/>
          <p:nvPr/>
        </p:nvSpPr>
        <p:spPr>
          <a:xfrm>
            <a:off x="958076" y="5918200"/>
            <a:ext cx="1800493" cy="369332"/>
          </a:xfrm>
          <a:prstGeom prst="rect">
            <a:avLst/>
          </a:prstGeom>
          <a:noFill/>
        </p:spPr>
        <p:txBody>
          <a:bodyPr wrap="none" rtlCol="0">
            <a:spAutoFit/>
          </a:bodyPr>
          <a:lstStyle/>
          <a:p>
            <a:r>
              <a:rPr kumimoji="1" lang="ja-JP" altLang="en-US" dirty="0"/>
              <a:t>データの一部分</a:t>
            </a:r>
          </a:p>
        </p:txBody>
      </p:sp>
      <p:pic>
        <p:nvPicPr>
          <p:cNvPr id="1026" name="Picture 2">
            <a:extLst>
              <a:ext uri="{FF2B5EF4-FFF2-40B4-BE49-F238E27FC236}">
                <a16:creationId xmlns:a16="http://schemas.microsoft.com/office/drawing/2014/main" id="{EA03AB15-AA18-2632-0470-7ACA7BA83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570" y="3520950"/>
            <a:ext cx="4294555" cy="93039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6227B03-407D-84C0-EB4C-45DB2262107A}"/>
              </a:ext>
            </a:extLst>
          </p:cNvPr>
          <p:cNvSpPr txBox="1"/>
          <p:nvPr/>
        </p:nvSpPr>
        <p:spPr>
          <a:xfrm>
            <a:off x="4565734" y="4678660"/>
            <a:ext cx="4638674" cy="1200329"/>
          </a:xfrm>
          <a:prstGeom prst="rect">
            <a:avLst/>
          </a:prstGeom>
          <a:noFill/>
        </p:spPr>
        <p:txBody>
          <a:bodyPr wrap="square">
            <a:spAutoFit/>
          </a:bodyPr>
          <a:lstStyle/>
          <a:p>
            <a:r>
              <a:rPr lang="ja-JP" altLang="en-US" u="sng" dirty="0"/>
              <a:t>３種のペンギンの対格差</a:t>
            </a:r>
            <a:endParaRPr lang="en-US" altLang="ja-JP" u="sng" dirty="0"/>
          </a:p>
          <a:p>
            <a:r>
              <a:rPr lang="ja-JP" altLang="en-US" dirty="0"/>
              <a:t>左から順に、「くちばしの長さ</a:t>
            </a:r>
            <a:r>
              <a:rPr lang="en-US" altLang="ja-JP" dirty="0"/>
              <a:t>(mm)</a:t>
            </a:r>
            <a:r>
              <a:rPr lang="ja-JP" altLang="en-US" dirty="0"/>
              <a:t>」，「くちばしの深さ</a:t>
            </a:r>
            <a:r>
              <a:rPr lang="en-US" altLang="ja-JP" dirty="0"/>
              <a:t>(mm)</a:t>
            </a:r>
            <a:r>
              <a:rPr lang="ja-JP" altLang="en-US" dirty="0"/>
              <a:t>」，「フリッパーの長さ</a:t>
            </a:r>
            <a:r>
              <a:rPr lang="en-US" altLang="ja-JP" dirty="0"/>
              <a:t>(mm)</a:t>
            </a:r>
            <a:r>
              <a:rPr lang="ja-JP" altLang="en-US" dirty="0"/>
              <a:t>」，「体重</a:t>
            </a:r>
            <a:r>
              <a:rPr lang="en-US" altLang="ja-JP" dirty="0"/>
              <a:t>(g)</a:t>
            </a:r>
            <a:r>
              <a:rPr lang="ja-JP" altLang="en-US" dirty="0"/>
              <a:t>」の平均</a:t>
            </a:r>
          </a:p>
        </p:txBody>
      </p:sp>
    </p:spTree>
    <p:extLst>
      <p:ext uri="{BB962C8B-B14F-4D97-AF65-F5344CB8AC3E}">
        <p14:creationId xmlns:p14="http://schemas.microsoft.com/office/powerpoint/2010/main" val="3694232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19A5-2BFB-CCF1-59BA-2D7509CC14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C92E42-E7CC-EA4C-BAEF-B5262F543CDC}"/>
              </a:ext>
            </a:extLst>
          </p:cNvPr>
          <p:cNvSpPr>
            <a:spLocks noGrp="1"/>
          </p:cNvSpPr>
          <p:nvPr>
            <p:ph type="title"/>
          </p:nvPr>
        </p:nvSpPr>
        <p:spPr>
          <a:xfrm>
            <a:off x="321845" y="175028"/>
            <a:ext cx="8712088" cy="476905"/>
          </a:xfrm>
        </p:spPr>
        <p:txBody>
          <a:bodyPr>
            <a:normAutofit fontScale="90000"/>
          </a:bodyPr>
          <a:lstStyle/>
          <a:p>
            <a:r>
              <a:rPr kumimoji="1" lang="en-US" altLang="ja-JP" dirty="0"/>
              <a:t>Palmer Penguins</a:t>
            </a:r>
            <a:r>
              <a:rPr kumimoji="1" lang="ja-JP" altLang="en-US" dirty="0"/>
              <a:t>（パーマーペンギン）データセット</a:t>
            </a:r>
          </a:p>
        </p:txBody>
      </p:sp>
      <p:sp>
        <p:nvSpPr>
          <p:cNvPr id="4" name="スライド番号プレースホルダー 3">
            <a:extLst>
              <a:ext uri="{FF2B5EF4-FFF2-40B4-BE49-F238E27FC236}">
                <a16:creationId xmlns:a16="http://schemas.microsoft.com/office/drawing/2014/main" id="{B6A6AF28-1939-C54C-CDF3-C93CD1F6F6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BC944C1E-A404-EE7C-4AFD-A526F852BC67}"/>
              </a:ext>
            </a:extLst>
          </p:cNvPr>
          <p:cNvSpPr txBox="1"/>
          <p:nvPr/>
        </p:nvSpPr>
        <p:spPr>
          <a:xfrm>
            <a:off x="462777" y="853068"/>
            <a:ext cx="8079058" cy="1200329"/>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特徴量</a:t>
            </a:r>
            <a:r>
              <a:rPr kumimoji="1" lang="ja-JP" altLang="en-US" sz="2400" dirty="0">
                <a:latin typeface="メイリオ" panose="020B0604030504040204" pitchFamily="50" charset="-128"/>
                <a:ea typeface="メイリオ" panose="020B0604030504040204" pitchFamily="50" charset="-128"/>
              </a:rPr>
              <a:t>（くちばしの長さ、くちばしの深さ、フリッパーの長さ、体重）から、</a:t>
            </a:r>
            <a:r>
              <a:rPr kumimoji="1" lang="ja-JP" altLang="en-US" sz="2400" b="1" dirty="0">
                <a:latin typeface="メイリオ" panose="020B0604030504040204" pitchFamily="50" charset="-128"/>
                <a:ea typeface="メイリオ" panose="020B0604030504040204" pitchFamily="50" charset="-128"/>
              </a:rPr>
              <a:t>ペンギンの種類を予測</a:t>
            </a:r>
            <a:r>
              <a:rPr kumimoji="1" lang="ja-JP" altLang="en-US" sz="2400" dirty="0">
                <a:latin typeface="メイリオ" panose="020B0604030504040204" pitchFamily="50" charset="-128"/>
                <a:ea typeface="メイリオ" panose="020B0604030504040204" pitchFamily="50" charset="-128"/>
              </a:rPr>
              <a:t>する</a:t>
            </a:r>
            <a:r>
              <a:rPr kumimoji="1" lang="ja-JP" altLang="en-US" sz="2400" b="1" dirty="0">
                <a:latin typeface="メイリオ" panose="020B0604030504040204" pitchFamily="50" charset="-128"/>
                <a:ea typeface="メイリオ" panose="020B0604030504040204" pitchFamily="50" charset="-128"/>
              </a:rPr>
              <a:t>機械</a:t>
            </a:r>
            <a:r>
              <a:rPr kumimoji="1" lang="ja-JP" altLang="en-US" sz="2400" b="1">
                <a:latin typeface="メイリオ" panose="020B0604030504040204" pitchFamily="50" charset="-128"/>
                <a:ea typeface="メイリオ" panose="020B0604030504040204" pitchFamily="50" charset="-128"/>
              </a:rPr>
              <a:t>学習モデル　＝　データに基づく予測</a:t>
            </a:r>
            <a:endParaRPr kumimoji="1" lang="ja-JP" altLang="en-US" sz="2400" dirty="0">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9E7A79E3-D9CE-E397-12F2-136DB2215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0794"/>
            <a:ext cx="9144000" cy="367347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E88A164-B274-1E9C-6D91-942386AFE3A4}"/>
              </a:ext>
            </a:extLst>
          </p:cNvPr>
          <p:cNvSpPr txBox="1"/>
          <p:nvPr/>
        </p:nvSpPr>
        <p:spPr>
          <a:xfrm>
            <a:off x="1667107" y="5987019"/>
            <a:ext cx="4572000" cy="369332"/>
          </a:xfrm>
          <a:prstGeom prst="rect">
            <a:avLst/>
          </a:prstGeom>
          <a:noFill/>
        </p:spPr>
        <p:txBody>
          <a:bodyPr wrap="square">
            <a:spAutoFit/>
          </a:bodyPr>
          <a:lstStyle/>
          <a:p>
            <a:r>
              <a:rPr lang="ja-JP" altLang="en-US" b="0" i="0" dirty="0">
                <a:solidFill>
                  <a:srgbClr val="333333"/>
                </a:solidFill>
                <a:effectLst/>
                <a:latin typeface="Noto Sans JP"/>
              </a:rPr>
              <a:t>実データ</a:t>
            </a:r>
            <a:endParaRPr lang="ja-JP" altLang="en-US" dirty="0"/>
          </a:p>
        </p:txBody>
      </p:sp>
      <p:sp>
        <p:nvSpPr>
          <p:cNvPr id="12" name="テキスト ボックス 11">
            <a:extLst>
              <a:ext uri="{FF2B5EF4-FFF2-40B4-BE49-F238E27FC236}">
                <a16:creationId xmlns:a16="http://schemas.microsoft.com/office/drawing/2014/main" id="{7F965B26-F469-2675-3B9F-5798520E26C0}"/>
              </a:ext>
            </a:extLst>
          </p:cNvPr>
          <p:cNvSpPr txBox="1"/>
          <p:nvPr/>
        </p:nvSpPr>
        <p:spPr>
          <a:xfrm>
            <a:off x="5096107" y="5885644"/>
            <a:ext cx="4572000" cy="369332"/>
          </a:xfrm>
          <a:prstGeom prst="rect">
            <a:avLst/>
          </a:prstGeom>
          <a:noFill/>
        </p:spPr>
        <p:txBody>
          <a:bodyPr wrap="square">
            <a:spAutoFit/>
          </a:bodyPr>
          <a:lstStyle/>
          <a:p>
            <a:r>
              <a:rPr lang="ja-JP" altLang="en-US" b="0" i="0" dirty="0">
                <a:solidFill>
                  <a:srgbClr val="333333"/>
                </a:solidFill>
                <a:effectLst/>
                <a:latin typeface="Noto Sans JP"/>
              </a:rPr>
              <a:t>機械学習による予測（３種を予測）</a:t>
            </a:r>
            <a:endParaRPr lang="ja-JP" altLang="en-US" dirty="0"/>
          </a:p>
        </p:txBody>
      </p:sp>
    </p:spTree>
    <p:extLst>
      <p:ext uri="{BB962C8B-B14F-4D97-AF65-F5344CB8AC3E}">
        <p14:creationId xmlns:p14="http://schemas.microsoft.com/office/powerpoint/2010/main" val="597609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D980A9C-19CE-115C-860F-45178FD3E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2920"/>
            <a:ext cx="9144000" cy="4987636"/>
          </a:xfrm>
          <a:prstGeom prst="rect">
            <a:avLst/>
          </a:prstGeom>
        </p:spPr>
      </p:pic>
      <p:sp>
        <p:nvSpPr>
          <p:cNvPr id="2" name="タイトル 1">
            <a:extLst>
              <a:ext uri="{FF2B5EF4-FFF2-40B4-BE49-F238E27FC236}">
                <a16:creationId xmlns:a16="http://schemas.microsoft.com/office/drawing/2014/main" id="{46B03FEC-EE9E-45F5-A865-933C4769C2F3}"/>
              </a:ext>
            </a:extLst>
          </p:cNvPr>
          <p:cNvSpPr>
            <a:spLocks noGrp="1"/>
          </p:cNvSpPr>
          <p:nvPr>
            <p:ph type="title"/>
          </p:nvPr>
        </p:nvSpPr>
        <p:spPr/>
        <p:txBody>
          <a:bodyPr>
            <a:normAutofit fontScale="90000"/>
          </a:bodyPr>
          <a:lstStyle/>
          <a:p>
            <a:r>
              <a:rPr kumimoji="1" lang="ja-JP" altLang="en-US" dirty="0"/>
              <a:t>ディープラーニングへの期待</a:t>
            </a:r>
          </a:p>
        </p:txBody>
      </p:sp>
      <p:sp>
        <p:nvSpPr>
          <p:cNvPr id="4" name="スライド番号プレースホルダー 3">
            <a:extLst>
              <a:ext uri="{FF2B5EF4-FFF2-40B4-BE49-F238E27FC236}">
                <a16:creationId xmlns:a16="http://schemas.microsoft.com/office/drawing/2014/main" id="{E78DC6D6-17C0-4DAF-85A1-0093061E02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4">
            <a:extLst>
              <a:ext uri="{FF2B5EF4-FFF2-40B4-BE49-F238E27FC236}">
                <a16:creationId xmlns:a16="http://schemas.microsoft.com/office/drawing/2014/main" id="{5184DFCE-24CD-460A-8B3A-8B0E9ACBB4ED}"/>
              </a:ext>
            </a:extLst>
          </p:cNvPr>
          <p:cNvSpPr>
            <a:spLocks noGrp="1"/>
          </p:cNvSpPr>
          <p:nvPr>
            <p:ph idx="1"/>
          </p:nvPr>
        </p:nvSpPr>
        <p:spPr>
          <a:xfrm>
            <a:off x="321845" y="810985"/>
            <a:ext cx="8461208" cy="5167073"/>
          </a:xfrm>
        </p:spPr>
        <p:txBody>
          <a:bodyPr>
            <a:normAutofit/>
          </a:bodyPr>
          <a:lstStyle/>
          <a:p>
            <a:r>
              <a:rPr lang="ja-JP" altLang="en-US" sz="2400" b="1" dirty="0"/>
              <a:t> ディープラーニング</a:t>
            </a:r>
            <a:r>
              <a:rPr lang="ja-JP" altLang="en-US" sz="2400" dirty="0"/>
              <a:t>は，</a:t>
            </a:r>
            <a:r>
              <a:rPr lang="ja-JP" altLang="en-US" sz="2400" b="1" dirty="0"/>
              <a:t>さまざまなレベルのパターンを段階的に抽出できる技術</a:t>
            </a:r>
            <a:r>
              <a:rPr lang="ja-JP" altLang="en-US" sz="2400" dirty="0"/>
              <a:t>． ．</a:t>
            </a:r>
            <a:endParaRPr lang="en-US" altLang="ja-JP" sz="2400" dirty="0"/>
          </a:p>
          <a:p>
            <a:r>
              <a:rPr lang="ja-JP" altLang="en-US" sz="2400" dirty="0"/>
              <a:t> この技術により，</a:t>
            </a:r>
            <a:r>
              <a:rPr lang="ja-JP" altLang="en-US" sz="2400" b="1" dirty="0"/>
              <a:t>複雑なパターンの 認識が可能</a:t>
            </a:r>
            <a:r>
              <a:rPr lang="ja-JP" altLang="en-US" sz="2400" dirty="0"/>
              <a:t>となり，画像認識や自然言語処理の精度が大きく向上した． </a:t>
            </a:r>
            <a:endParaRPr kumimoji="1" lang="ja-JP" altLang="en-US" sz="2400" b="1" dirty="0"/>
          </a:p>
        </p:txBody>
      </p:sp>
    </p:spTree>
    <p:extLst>
      <p:ext uri="{BB962C8B-B14F-4D97-AF65-F5344CB8AC3E}">
        <p14:creationId xmlns:p14="http://schemas.microsoft.com/office/powerpoint/2010/main" val="1994136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F7A3B-9C02-0831-DE69-03C67FF9A8B9}"/>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6668909C-5152-4CA1-49B0-B34D5C0C322F}"/>
              </a:ext>
            </a:extLst>
          </p:cNvPr>
          <p:cNvSpPr>
            <a:spLocks noGrp="1"/>
          </p:cNvSpPr>
          <p:nvPr>
            <p:ph idx="1"/>
          </p:nvPr>
        </p:nvSpPr>
        <p:spPr/>
        <p:txBody>
          <a:bodyPr>
            <a:normAutofit/>
          </a:bodyPr>
          <a:lstStyle/>
          <a:p>
            <a:r>
              <a:rPr kumimoji="1" lang="ja-JP" altLang="en-US" b="1" dirty="0"/>
              <a:t>データサイエンス</a:t>
            </a:r>
            <a:r>
              <a:rPr kumimoji="1" lang="ja-JP" altLang="en-US" dirty="0"/>
              <a:t>は，</a:t>
            </a:r>
            <a:r>
              <a:rPr kumimoji="1" lang="ja-JP" altLang="en-US" b="1" dirty="0"/>
              <a:t>データから有益な情報を導き出すための学問</a:t>
            </a:r>
            <a:r>
              <a:rPr kumimoji="1" lang="ja-JP" altLang="en-US" dirty="0"/>
              <a:t>． </a:t>
            </a:r>
            <a:endParaRPr kumimoji="1" lang="en-US" altLang="ja-JP" dirty="0"/>
          </a:p>
          <a:p>
            <a:r>
              <a:rPr kumimoji="1" lang="ja-JP" altLang="en-US" b="1" dirty="0"/>
              <a:t>機械学習</a:t>
            </a:r>
            <a:r>
              <a:rPr kumimoji="1" lang="ja-JP" altLang="en-US" dirty="0"/>
              <a:t>は，</a:t>
            </a:r>
            <a:r>
              <a:rPr kumimoji="1" lang="ja-JP" altLang="en-US" b="1" dirty="0"/>
              <a:t>大量のデータからパターンを抽出</a:t>
            </a:r>
            <a:r>
              <a:rPr kumimoji="1" lang="ja-JP" altLang="en-US" dirty="0"/>
              <a:t>し，精度の高いデータ分類 などを可能にする手法．</a:t>
            </a:r>
            <a:r>
              <a:rPr lang="ja-JP" altLang="en-US" dirty="0"/>
              <a:t>大量の学習用データにより，パターン抽出やデータ分類の精度が向上する． </a:t>
            </a:r>
            <a:endParaRPr kumimoji="1" lang="en-US" altLang="ja-JP" dirty="0"/>
          </a:p>
          <a:p>
            <a:r>
              <a:rPr kumimoji="1" lang="ja-JP" altLang="en-US" dirty="0"/>
              <a:t>いずれも</a:t>
            </a:r>
            <a:r>
              <a:rPr kumimoji="1" lang="ja-JP" altLang="en-US" b="1" dirty="0"/>
              <a:t>データに基づく技術</a:t>
            </a:r>
            <a:endParaRPr kumimoji="1" lang="en-US" altLang="ja-JP" b="1" dirty="0"/>
          </a:p>
          <a:p>
            <a:r>
              <a:rPr kumimoji="1" lang="ja-JP" altLang="en-US" dirty="0"/>
              <a:t>さまざまな分野で</a:t>
            </a:r>
            <a:r>
              <a:rPr kumimoji="1" lang="ja-JP" altLang="en-US" b="1" dirty="0"/>
              <a:t>データを活用する実力</a:t>
            </a:r>
            <a:r>
              <a:rPr kumimoji="1" lang="ja-JP" altLang="en-US" dirty="0"/>
              <a:t>につながるため， これらの技術を理解し実践的な経験を積むことは将来の活躍に役立つ．</a:t>
            </a:r>
          </a:p>
        </p:txBody>
      </p:sp>
      <p:sp>
        <p:nvSpPr>
          <p:cNvPr id="4" name="スライド番号プレースホルダー 3">
            <a:extLst>
              <a:ext uri="{FF2B5EF4-FFF2-40B4-BE49-F238E27FC236}">
                <a16:creationId xmlns:a16="http://schemas.microsoft.com/office/drawing/2014/main" id="{0500303C-6939-6110-9920-824A70888640}"/>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2968911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データサイエンス，機械学習の利用上の注意点</a:t>
            </a:r>
          </a:p>
        </p:txBody>
      </p:sp>
      <p:sp>
        <p:nvSpPr>
          <p:cNvPr id="3" name="コンテンツ プレースホルダー 2"/>
          <p:cNvSpPr>
            <a:spLocks noGrp="1"/>
          </p:cNvSpPr>
          <p:nvPr>
            <p:ph idx="1"/>
          </p:nvPr>
        </p:nvSpPr>
        <p:spPr>
          <a:xfrm>
            <a:off x="321845" y="996532"/>
            <a:ext cx="8037549" cy="5645188"/>
          </a:xfrm>
        </p:spPr>
        <p:txBody>
          <a:bodyPr>
            <a:normAutofit/>
          </a:bodyPr>
          <a:lstStyle/>
          <a:p>
            <a:pPr marL="0" indent="0">
              <a:buNone/>
            </a:pPr>
            <a:r>
              <a:rPr lang="ja-JP" altLang="en-US" dirty="0"/>
              <a:t>データサイエンスも機械学習も，データを活用して知見や結論を導くものである．</a:t>
            </a:r>
          </a:p>
          <a:p>
            <a:r>
              <a:rPr lang="ja-JP" altLang="en-US" b="1" dirty="0"/>
              <a:t>結果に</a:t>
            </a:r>
            <a:r>
              <a:rPr lang="en-US" altLang="ja-JP" b="1" dirty="0"/>
              <a:t>100</a:t>
            </a:r>
            <a:r>
              <a:rPr lang="ja-JP" altLang="en-US" b="1" dirty="0"/>
              <a:t>％の正確性は保証されない</a:t>
            </a:r>
            <a:r>
              <a:rPr lang="ja-JP" altLang="en-US" dirty="0"/>
              <a:t>．結果の根拠の確認が大切</a:t>
            </a:r>
          </a:p>
          <a:p>
            <a:r>
              <a:rPr lang="ja-JP" altLang="en-US" b="1" dirty="0"/>
              <a:t>データの選択・前処理</a:t>
            </a:r>
            <a:r>
              <a:rPr lang="ja-JP" altLang="en-US" dirty="0"/>
              <a:t>（分析や学習の前にデータを整形・修正する作業）に</a:t>
            </a:r>
            <a:r>
              <a:rPr lang="ja-JP" altLang="en-US" b="1" dirty="0"/>
              <a:t>注意が必要</a:t>
            </a:r>
            <a:r>
              <a:rPr lang="ja-JP" altLang="en-US" dirty="0"/>
              <a:t>．誤りのあるデータが混入すると結果も誤ったものになる</a:t>
            </a:r>
          </a:p>
          <a:p>
            <a:r>
              <a:rPr lang="ja-JP" altLang="en-US" dirty="0"/>
              <a:t>データの漏洩や改竄の危険にも注意が必要</a:t>
            </a:r>
          </a:p>
          <a:p>
            <a:pPr>
              <a:spcBef>
                <a:spcPts val="1200"/>
              </a:spcBef>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19823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14C2C-A947-93A8-6EF8-2729A6B1CDA2}"/>
              </a:ext>
            </a:extLst>
          </p:cNvPr>
          <p:cNvSpPr>
            <a:spLocks noGrp="1"/>
          </p:cNvSpPr>
          <p:nvPr>
            <p:ph type="title"/>
          </p:nvPr>
        </p:nvSpPr>
        <p:spPr/>
        <p:txBody>
          <a:bodyPr>
            <a:normAutofit fontScale="90000"/>
          </a:bodyPr>
          <a:lstStyle/>
          <a:p>
            <a:r>
              <a:rPr kumimoji="1" lang="ja-JP" altLang="en-US" dirty="0"/>
              <a:t>データサイエンスの特質</a:t>
            </a:r>
          </a:p>
        </p:txBody>
      </p:sp>
      <p:sp>
        <p:nvSpPr>
          <p:cNvPr id="3" name="コンテンツ プレースホルダー 2">
            <a:extLst>
              <a:ext uri="{FF2B5EF4-FFF2-40B4-BE49-F238E27FC236}">
                <a16:creationId xmlns:a16="http://schemas.microsoft.com/office/drawing/2014/main" id="{AC2B1BDF-B68E-B5BF-D77C-31FE5CF8F8E2}"/>
              </a:ext>
            </a:extLst>
          </p:cNvPr>
          <p:cNvSpPr>
            <a:spLocks noGrp="1"/>
          </p:cNvSpPr>
          <p:nvPr>
            <p:ph idx="1"/>
          </p:nvPr>
        </p:nvSpPr>
        <p:spPr/>
        <p:txBody>
          <a:bodyPr/>
          <a:lstStyle/>
          <a:p>
            <a:r>
              <a:rPr lang="ja-JP" altLang="en-US" b="1" dirty="0"/>
              <a:t>データ</a:t>
            </a:r>
            <a:r>
              <a:rPr lang="ja-JP" altLang="en-US" dirty="0"/>
              <a:t>から</a:t>
            </a:r>
            <a:r>
              <a:rPr lang="ja-JP" altLang="en-US" b="1" dirty="0"/>
              <a:t>正しい知見や結論を導き出す</a:t>
            </a:r>
            <a:r>
              <a:rPr lang="ja-JP" altLang="en-US" dirty="0"/>
              <a:t>ための学問． </a:t>
            </a:r>
            <a:endParaRPr lang="en-US" altLang="ja-JP" dirty="0"/>
          </a:p>
          <a:p>
            <a:r>
              <a:rPr lang="ja-JP" altLang="en-US" b="1" dirty="0"/>
              <a:t>大量のデータ</a:t>
            </a:r>
            <a:r>
              <a:rPr lang="ja-JP" altLang="en-US" dirty="0"/>
              <a:t>を扱う</a:t>
            </a:r>
            <a:endParaRPr lang="en-US" altLang="ja-JP" dirty="0"/>
          </a:p>
          <a:p>
            <a:r>
              <a:rPr lang="ja-JP" altLang="en-US" dirty="0"/>
              <a:t>人工知能や情報処理とも大きく関連する． </a:t>
            </a:r>
            <a:endParaRPr lang="en-US" altLang="ja-JP" dirty="0"/>
          </a:p>
          <a:p>
            <a:r>
              <a:rPr lang="ja-JP" altLang="en-US" b="1" dirty="0"/>
              <a:t>データの分析</a:t>
            </a:r>
            <a:r>
              <a:rPr lang="ja-JP" altLang="en-US" dirty="0"/>
              <a:t>，</a:t>
            </a:r>
            <a:r>
              <a:rPr lang="ja-JP" altLang="en-US" b="1" dirty="0"/>
              <a:t>グラフなどのデータの可視化</a:t>
            </a:r>
            <a:r>
              <a:rPr lang="ja-JP" altLang="en-US" dirty="0"/>
              <a:t>を用いて， データから有益な情報を引き出す</a:t>
            </a:r>
            <a:endParaRPr lang="en-US" altLang="ja-JP" dirty="0"/>
          </a:p>
          <a:p>
            <a:r>
              <a:rPr lang="ja-JP" altLang="en-US" dirty="0"/>
              <a:t> さまざまな分野でデータを活用する実力につながるため， 大学生にとって身につけるべきスキルである．</a:t>
            </a:r>
            <a:endParaRPr kumimoji="1" lang="ja-JP" altLang="en-US" b="1" dirty="0"/>
          </a:p>
        </p:txBody>
      </p:sp>
      <p:sp>
        <p:nvSpPr>
          <p:cNvPr id="4" name="スライド番号プレースホルダー 3">
            <a:extLst>
              <a:ext uri="{FF2B5EF4-FFF2-40B4-BE49-F238E27FC236}">
                <a16:creationId xmlns:a16="http://schemas.microsoft.com/office/drawing/2014/main" id="{BB8C645B-8701-7D32-9550-33B1975DDD4E}"/>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159746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AF72D-F743-7E86-48B1-4B009BF47195}"/>
              </a:ext>
            </a:extLst>
          </p:cNvPr>
          <p:cNvSpPr>
            <a:spLocks noGrp="1"/>
          </p:cNvSpPr>
          <p:nvPr>
            <p:ph type="title"/>
          </p:nvPr>
        </p:nvSpPr>
        <p:spPr/>
        <p:txBody>
          <a:bodyPr>
            <a:normAutofit fontScale="90000"/>
          </a:bodyPr>
          <a:lstStyle/>
          <a:p>
            <a:r>
              <a:rPr kumimoji="1" lang="ja-JP" altLang="en-US" dirty="0"/>
              <a:t>データサイエンスの主要な活用分野</a:t>
            </a:r>
          </a:p>
        </p:txBody>
      </p:sp>
      <p:sp>
        <p:nvSpPr>
          <p:cNvPr id="3" name="コンテンツ プレースホルダー 2">
            <a:extLst>
              <a:ext uri="{FF2B5EF4-FFF2-40B4-BE49-F238E27FC236}">
                <a16:creationId xmlns:a16="http://schemas.microsoft.com/office/drawing/2014/main" id="{BCAD5B25-E917-183B-35F8-41FACCA6BD47}"/>
              </a:ext>
            </a:extLst>
          </p:cNvPr>
          <p:cNvSpPr>
            <a:spLocks noGrp="1"/>
          </p:cNvSpPr>
          <p:nvPr>
            <p:ph idx="1"/>
          </p:nvPr>
        </p:nvSpPr>
        <p:spPr/>
        <p:txBody>
          <a:bodyPr/>
          <a:lstStyle/>
          <a:p>
            <a:r>
              <a:rPr kumimoji="1" lang="ja-JP" altLang="en-US" b="1" dirty="0"/>
              <a:t>医療分野</a:t>
            </a:r>
            <a:r>
              <a:rPr kumimoji="1" lang="ja-JP" altLang="en-US" dirty="0"/>
              <a:t>：病気の早期発見や効果的な治療法の開発</a:t>
            </a:r>
          </a:p>
          <a:p>
            <a:r>
              <a:rPr kumimoji="1" lang="ja-JP" altLang="en-US" b="1" dirty="0"/>
              <a:t>工学分野</a:t>
            </a:r>
            <a:r>
              <a:rPr kumimoji="1" lang="ja-JP" altLang="en-US" dirty="0"/>
              <a:t>：製品品質の改善や予測保全など，生産の最適化</a:t>
            </a:r>
          </a:p>
          <a:p>
            <a:r>
              <a:rPr kumimoji="1" lang="ja-JP" altLang="en-US" b="1" dirty="0"/>
              <a:t>ビジネス分野</a:t>
            </a:r>
            <a:r>
              <a:rPr kumimoji="1" lang="ja-JP" altLang="en-US" dirty="0"/>
              <a:t>：顧客の嗜好やニーズの分析，マーケティング戦略の立案</a:t>
            </a:r>
          </a:p>
        </p:txBody>
      </p:sp>
      <p:sp>
        <p:nvSpPr>
          <p:cNvPr id="4" name="スライド番号プレースホルダー 3">
            <a:extLst>
              <a:ext uri="{FF2B5EF4-FFF2-40B4-BE49-F238E27FC236}">
                <a16:creationId xmlns:a16="http://schemas.microsoft.com/office/drawing/2014/main" id="{44F83EB3-1BF0-7A25-423E-26CD08746442}"/>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378469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2-2 </a:t>
            </a:r>
            <a:r>
              <a:rPr lang="ja-JP" altLang="en-US" dirty="0"/>
              <a:t>表計算ソフトウエア </a:t>
            </a:r>
            <a:r>
              <a:rPr lang="en-US" altLang="ja-JP" dirty="0"/>
              <a:t>Excel</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8</a:t>
            </a:fld>
            <a:endParaRPr lang="ja-JP" altLang="en-US" dirty="0"/>
          </a:p>
        </p:txBody>
      </p:sp>
    </p:spTree>
    <p:extLst>
      <p:ext uri="{BB962C8B-B14F-4D97-AF65-F5344CB8AC3E}">
        <p14:creationId xmlns:p14="http://schemas.microsoft.com/office/powerpoint/2010/main" val="279210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4181" y="1090569"/>
            <a:ext cx="8515350" cy="2245901"/>
          </a:xfrm>
        </p:spPr>
        <p:txBody>
          <a:bodyPr>
            <a:normAutofit/>
          </a:bodyPr>
          <a:lstStyle/>
          <a:p>
            <a:pPr>
              <a:lnSpc>
                <a:spcPct val="110000"/>
              </a:lnSpc>
            </a:pPr>
            <a:r>
              <a:rPr lang="ja-JP" altLang="en-US" sz="2400" dirty="0"/>
              <a:t>機能：</a:t>
            </a:r>
            <a:r>
              <a:rPr lang="ja-JP" altLang="en-US" sz="2400" b="1" dirty="0"/>
              <a:t>データの記録、保管、共有、集計・集約、グラフ作成</a:t>
            </a:r>
            <a:r>
              <a:rPr lang="ja-JP" altLang="en-US" sz="2400" dirty="0"/>
              <a:t>など</a:t>
            </a:r>
            <a:endParaRPr lang="en-US" altLang="ja-JP" sz="2400" dirty="0"/>
          </a:p>
          <a:p>
            <a:pPr>
              <a:lnSpc>
                <a:spcPct val="110000"/>
              </a:lnSpc>
            </a:pPr>
            <a:r>
              <a:rPr lang="ja-JP" altLang="en-US" sz="2400" dirty="0"/>
              <a:t>表の作成，合計の自動再計算，条件に合致するデータの強調表示， 並べ替えなどが簡単にできる．</a:t>
            </a:r>
          </a:p>
        </p:txBody>
      </p:sp>
      <p:sp>
        <p:nvSpPr>
          <p:cNvPr id="4" name="タイトル 1"/>
          <p:cNvSpPr>
            <a:spLocks noGrp="1"/>
          </p:cNvSpPr>
          <p:nvPr>
            <p:ph type="title"/>
          </p:nvPr>
        </p:nvSpPr>
        <p:spPr>
          <a:xfrm>
            <a:off x="308610" y="427121"/>
            <a:ext cx="7886700" cy="503396"/>
          </a:xfrm>
        </p:spPr>
        <p:txBody>
          <a:bodyPr>
            <a:normAutofit fontScale="90000"/>
          </a:bodyPr>
          <a:lstStyle/>
          <a:p>
            <a:r>
              <a:rPr kumimoji="1" lang="ja-JP" altLang="en-US" dirty="0"/>
              <a:t>表計算ソフトウエア </a:t>
            </a:r>
            <a:r>
              <a:rPr kumimoji="1" lang="en-US" altLang="ja-JP" dirty="0"/>
              <a:t>Excel</a:t>
            </a:r>
            <a:endParaRPr kumimoji="1" lang="ja-JP" altLang="en-US" dirty="0"/>
          </a:p>
        </p:txBody>
      </p:sp>
      <p:pic>
        <p:nvPicPr>
          <p:cNvPr id="5" name="図 4"/>
          <p:cNvPicPr>
            <a:picLocks noChangeAspect="1"/>
          </p:cNvPicPr>
          <p:nvPr/>
        </p:nvPicPr>
        <p:blipFill>
          <a:blip r:embed="rId2"/>
          <a:stretch>
            <a:fillRect/>
          </a:stretch>
        </p:blipFill>
        <p:spPr>
          <a:xfrm>
            <a:off x="357595" y="3428999"/>
            <a:ext cx="3549685" cy="1059608"/>
          </a:xfrm>
          <a:prstGeom prst="rect">
            <a:avLst/>
          </a:prstGeom>
        </p:spPr>
      </p:pic>
      <p:pic>
        <p:nvPicPr>
          <p:cNvPr id="6" name="図 5"/>
          <p:cNvPicPr>
            <a:picLocks noChangeAspect="1"/>
          </p:cNvPicPr>
          <p:nvPr/>
        </p:nvPicPr>
        <p:blipFill>
          <a:blip r:embed="rId3"/>
          <a:stretch>
            <a:fillRect/>
          </a:stretch>
        </p:blipFill>
        <p:spPr>
          <a:xfrm>
            <a:off x="4338614" y="3429000"/>
            <a:ext cx="4102997" cy="2204771"/>
          </a:xfrm>
          <a:prstGeom prst="rect">
            <a:avLst/>
          </a:prstGeom>
        </p:spPr>
      </p:pic>
      <p:pic>
        <p:nvPicPr>
          <p:cNvPr id="7" name="図 6"/>
          <p:cNvPicPr>
            <a:picLocks noChangeAspect="1"/>
          </p:cNvPicPr>
          <p:nvPr/>
        </p:nvPicPr>
        <p:blipFill>
          <a:blip r:embed="rId4"/>
          <a:stretch>
            <a:fillRect/>
          </a:stretch>
        </p:blipFill>
        <p:spPr>
          <a:xfrm>
            <a:off x="390649" y="4701881"/>
            <a:ext cx="3516631" cy="1599623"/>
          </a:xfrm>
          <a:prstGeom prst="rect">
            <a:avLst/>
          </a:prstGeom>
        </p:spPr>
      </p:pic>
    </p:spTree>
    <p:extLst>
      <p:ext uri="{BB962C8B-B14F-4D97-AF65-F5344CB8AC3E}">
        <p14:creationId xmlns:p14="http://schemas.microsoft.com/office/powerpoint/2010/main" val="32255159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3031</Words>
  <Application>Microsoft Office PowerPoint</Application>
  <PresentationFormat>画面に合わせる (4:3)</PresentationFormat>
  <Paragraphs>394</Paragraphs>
  <Slides>59</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59</vt:i4>
      </vt:variant>
    </vt:vector>
  </HeadingPairs>
  <TitlesOfParts>
    <vt:vector size="73" baseType="lpstr">
      <vt:lpstr>ＭＳ Ｐゴシック</vt:lpstr>
      <vt:lpstr>ＭＳ ゴシック</vt:lpstr>
      <vt:lpstr>Noto Sans JP</vt:lpstr>
      <vt:lpstr>メイリオ</vt:lpstr>
      <vt:lpstr>游ゴシック</vt:lpstr>
      <vt:lpstr>游明朝</vt:lpstr>
      <vt:lpstr>Abadi</vt:lpstr>
      <vt:lpstr>Arial</vt:lpstr>
      <vt:lpstr>Calibri</vt:lpstr>
      <vt:lpstr>Segoe UI</vt:lpstr>
      <vt:lpstr>Office テーマ</vt:lpstr>
      <vt:lpstr>9_Office テーマ</vt:lpstr>
      <vt:lpstr>1_Office テーマ</vt:lpstr>
      <vt:lpstr>2_Office テーマ</vt:lpstr>
      <vt:lpstr>aa-2. データサイエンス・AI の事例、技術</vt:lpstr>
      <vt:lpstr>内容</vt:lpstr>
      <vt:lpstr>今回の内容</vt:lpstr>
      <vt:lpstr>2-1 データサイエンス </vt:lpstr>
      <vt:lpstr>データサイエンス</vt:lpstr>
      <vt:lpstr>データサイエンスの特質</vt:lpstr>
      <vt:lpstr>データサイエンスの主要な活用分野</vt:lpstr>
      <vt:lpstr>2-2 表計算ソフトウエア Excel </vt:lpstr>
      <vt:lpstr>表計算ソフトウエア Excel</vt:lpstr>
      <vt:lpstr>Excelの便利機能①　自動計算</vt:lpstr>
      <vt:lpstr>Excelの便利機能②　グラフ作成</vt:lpstr>
      <vt:lpstr>Excelの便利機能③　データ整理</vt:lpstr>
      <vt:lpstr>パソコンの基本機能</vt:lpstr>
      <vt:lpstr>Microsoft 365 の主な機能</vt:lpstr>
      <vt:lpstr>Microsoft 365 の種類</vt:lpstr>
      <vt:lpstr>Microsoft 365 オンライン版</vt:lpstr>
      <vt:lpstr>Microsoft 365 アプリ版　インストール編</vt:lpstr>
      <vt:lpstr>Microsoft 365 アプリ版　起動編</vt:lpstr>
      <vt:lpstr>2-3 Excel の基本概念 </vt:lpstr>
      <vt:lpstr>画面構成 メニュー，リボン，数式バー，ワークシートで構成される． オンライン版・アプリ版ともに同様の構成．</vt:lpstr>
      <vt:lpstr>Excel のブック</vt:lpstr>
      <vt:lpstr>スタート画面</vt:lpstr>
      <vt:lpstr>セル、番地（セル参照）、アクティブセル</vt:lpstr>
      <vt:lpstr>2-4 Excel の基本操作 </vt:lpstr>
      <vt:lpstr>数式の入力　</vt:lpstr>
      <vt:lpstr>数式の入力　</vt:lpstr>
      <vt:lpstr>数式バーでの確認・修正</vt:lpstr>
      <vt:lpstr>範囲選択</vt:lpstr>
      <vt:lpstr>セルの数式と値のクリア</vt:lpstr>
      <vt:lpstr>セルの数値と値のクリア</vt:lpstr>
      <vt:lpstr>元に戻す操作</vt:lpstr>
      <vt:lpstr>Excel の関数と範囲指定</vt:lpstr>
      <vt:lpstr>合計 SUM</vt:lpstr>
      <vt:lpstr>平均 AVERAGE</vt:lpstr>
      <vt:lpstr>平均</vt:lpstr>
      <vt:lpstr>平均の有用性</vt:lpstr>
      <vt:lpstr>平均を使うときの注意点</vt:lpstr>
      <vt:lpstr>2-5 Excelを用いたデータ分析の実践 </vt:lpstr>
      <vt:lpstr>Excelを用いたデータ分析の実践</vt:lpstr>
      <vt:lpstr>散布図の用途</vt:lpstr>
      <vt:lpstr>分布から読み取れること</vt:lpstr>
      <vt:lpstr>Excel での散布図の作成手順</vt:lpstr>
      <vt:lpstr>Excel での散布図の種類の選択</vt:lpstr>
      <vt:lpstr>ヒストグラムの概念</vt:lpstr>
      <vt:lpstr>ヒストグラムから読み取れること</vt:lpstr>
      <vt:lpstr>Excel でのヒストグラムの作成手順</vt:lpstr>
      <vt:lpstr>研究レポートに書くべき６つの要素</vt:lpstr>
      <vt:lpstr>2-6 人工知能と機械学習</vt:lpstr>
      <vt:lpstr>人工知能と機械学習</vt:lpstr>
      <vt:lpstr>機械学習の定義と特徴</vt:lpstr>
      <vt:lpstr>教師あり学習の仕組み</vt:lpstr>
      <vt:lpstr>教師あり学習の仕組み</vt:lpstr>
      <vt:lpstr>Palmer Penguins（パーマーペンギン）データセット</vt:lpstr>
      <vt:lpstr>Palmer Penguins（パーマーペンギン）データセット</vt:lpstr>
      <vt:lpstr>Palmer Penguins（パーマーペンギン）データセット</vt:lpstr>
      <vt:lpstr>Palmer Penguins（パーマーペンギン）データセット</vt:lpstr>
      <vt:lpstr>ディープラーニングへの期待</vt:lpstr>
      <vt:lpstr>まとめ</vt:lpstr>
      <vt:lpstr>データサイエンス，機械学習の利用上の注意点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データサイエンス・AIの事例，技術（人工知能社会の到来，最新の技術，産業の変化，社会や生活の変化など）</dc:title>
  <dc:creator>kunihiko</dc:creator>
  <cp:lastModifiedBy>金子　邦彦</cp:lastModifiedBy>
  <cp:revision>119</cp:revision>
  <cp:lastPrinted>2020-05-07T12:29:12Z</cp:lastPrinted>
  <dcterms:created xsi:type="dcterms:W3CDTF">2020-05-07T08:06:06Z</dcterms:created>
  <dcterms:modified xsi:type="dcterms:W3CDTF">2026-05-14T05:38:04Z</dcterms:modified>
</cp:coreProperties>
</file>