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544" r:id="rId2"/>
    <p:sldId id="969" r:id="rId3"/>
    <p:sldId id="1337" r:id="rId4"/>
    <p:sldId id="1338" r:id="rId5"/>
    <p:sldId id="1339" r:id="rId6"/>
    <p:sldId id="970" r:id="rId7"/>
    <p:sldId id="966" r:id="rId8"/>
    <p:sldId id="974" r:id="rId9"/>
    <p:sldId id="1003" r:id="rId10"/>
    <p:sldId id="1340" r:id="rId11"/>
    <p:sldId id="1341" r:id="rId12"/>
    <p:sldId id="1342" r:id="rId13"/>
    <p:sldId id="1343" r:id="rId14"/>
    <p:sldId id="1008" r:id="rId15"/>
    <p:sldId id="1005" r:id="rId16"/>
    <p:sldId id="988" r:id="rId17"/>
    <p:sldId id="1346" r:id="rId18"/>
    <p:sldId id="1329" r:id="rId19"/>
    <p:sldId id="1347" r:id="rId20"/>
    <p:sldId id="989" r:id="rId21"/>
    <p:sldId id="1344" r:id="rId22"/>
    <p:sldId id="991" r:id="rId23"/>
    <p:sldId id="993" r:id="rId24"/>
    <p:sldId id="1348" r:id="rId25"/>
    <p:sldId id="1331" r:id="rId26"/>
    <p:sldId id="1349" r:id="rId27"/>
    <p:sldId id="1350" r:id="rId28"/>
    <p:sldId id="1351" r:id="rId29"/>
    <p:sldId id="1352" r:id="rId30"/>
    <p:sldId id="998" r:id="rId31"/>
    <p:sldId id="1328" r:id="rId32"/>
    <p:sldId id="1354" r:id="rId33"/>
    <p:sldId id="1358" r:id="rId34"/>
    <p:sldId id="1355" r:id="rId35"/>
    <p:sldId id="1359" r:id="rId36"/>
    <p:sldId id="1360" r:id="rId3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463" autoAdjust="0"/>
    <p:restoredTop sz="94660"/>
  </p:normalViewPr>
  <p:slideViewPr>
    <p:cSldViewPr snapToGrid="0">
      <p:cViewPr varScale="1">
        <p:scale>
          <a:sx n="49" d="100"/>
          <a:sy n="49" d="100"/>
        </p:scale>
        <p:origin x="644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2026/5/2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99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248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2026/5/2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jma.go.jp/jma/kishou/info/keitai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www.data.jma.go.jp/developer/weatherdataguide/howto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lit.go.jp/sogoseisaku/transport/sosei_transport_tk_000067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tfs-data.jp/search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.go.jp/resources/open_data/municipal-standard-data-set-tes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lw.go.jp/stf/seisakunitsuite/bunya/0000115283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t.go.jp/data/guide/download/index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aa-3.</a:t>
            </a:r>
            <a:r>
              <a:rPr lang="ja-JP" altLang="en-US" sz="3200" dirty="0"/>
              <a:t>  実データによるデータサイエンス・</a:t>
            </a:r>
            <a:r>
              <a:rPr lang="en-US" altLang="ja-JP" sz="3200" dirty="0"/>
              <a:t>AI</a:t>
            </a:r>
            <a:r>
              <a:rPr lang="ja-JP" altLang="en-US" sz="3200" dirty="0"/>
              <a:t>の演習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77225F-4A16-0F85-D04D-55E8311A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オープンデータの活用例：気象庁の気象データ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490DAC-4312-6527-E00C-9033C21FA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/>
              <a:t>気象庁の気象データは，天気アプリや警報通知として利用されている。</a:t>
            </a:r>
            <a:endParaRPr lang="en-US" altLang="ja-JP" sz="2400" dirty="0"/>
          </a:p>
          <a:p>
            <a:r>
              <a:rPr lang="ja-JP" altLang="en-US" sz="2400" dirty="0"/>
              <a:t>利用者は外出や通学の判断をしやすくなり，警報時の早めの安全行動や企業の需要予測にも役立つ。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5241F7-4662-F7B4-9CE9-677F24F3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4EE746-A25B-7BE0-869E-DE728A576FC4}"/>
              </a:ext>
            </a:extLst>
          </p:cNvPr>
          <p:cNvSpPr txBox="1"/>
          <p:nvPr/>
        </p:nvSpPr>
        <p:spPr>
          <a:xfrm>
            <a:off x="201529" y="6040880"/>
            <a:ext cx="4572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Aft>
                <a:spcPts val="1500"/>
              </a:spcAft>
            </a:pPr>
            <a:r>
              <a:rPr lang="ja-JP" alt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気象庁・防災情報提供一覧サイト</a:t>
            </a:r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https://www.jma.go.jp/jma/kishou/info/keitai.html</a:t>
            </a:r>
            <a:endParaRPr lang="en-US" altLang="ja-JP" b="0" i="0" dirty="0">
              <a:solidFill>
                <a:srgbClr val="232425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8212106-0CF4-E908-2667-16767FD4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7" y="2977478"/>
            <a:ext cx="3900622" cy="286204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AAB632-1E37-75C8-FCB9-A5E3A173CE0F}"/>
              </a:ext>
            </a:extLst>
          </p:cNvPr>
          <p:cNvSpPr txBox="1"/>
          <p:nvPr/>
        </p:nvSpPr>
        <p:spPr>
          <a:xfrm>
            <a:off x="4837797" y="5839520"/>
            <a:ext cx="4205079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Aft>
                <a:spcPts val="1500"/>
              </a:spcAft>
            </a:pPr>
            <a:r>
              <a:rPr lang="en-US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RKU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山陽放送のサイト</a:t>
            </a:r>
            <a:r>
              <a:rPr lang="en-US" altLang="ja-JP" dirty="0">
                <a:hlinkClick r:id="rId4"/>
              </a:rPr>
              <a:t>https://www.data.jma.go.jp/developer/weatherdataguide/howto.html</a:t>
            </a:r>
            <a:endParaRPr lang="en-US" altLang="ja-JP" dirty="0"/>
          </a:p>
          <a:p>
            <a:pPr algn="l">
              <a:lnSpc>
                <a:spcPts val="2100"/>
              </a:lnSpc>
              <a:spcAft>
                <a:spcPts val="1500"/>
              </a:spcAft>
            </a:pPr>
            <a:endParaRPr lang="en-US" altLang="ja-JP" b="0" i="0" dirty="0">
              <a:solidFill>
                <a:srgbClr val="232425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6D0D276-B72B-DE57-96A6-D947D0CA1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031" y="2977478"/>
            <a:ext cx="365759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6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E8E6C-EBD0-500C-9C05-DB0D95297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8861C7-E094-1925-82C6-34F3A594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584826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オープンデータの活用例：</a:t>
            </a:r>
            <a:r>
              <a:rPr lang="en-US" altLang="ja-JP" dirty="0"/>
              <a:t>GTFS</a:t>
            </a:r>
            <a:r>
              <a:rPr lang="ja-JP" altLang="en-US" dirty="0"/>
              <a:t>形式の公共交通データ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240B92-6CCA-A7A4-69F6-E57B0FDE6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/>
              <a:t>GTFS</a:t>
            </a:r>
            <a:r>
              <a:rPr lang="ja-JP" altLang="en-US" sz="2400" dirty="0"/>
              <a:t>形式の公共交通データにより，時刻表や停留所情報は標準化。乗換案内サービスは使いやすくなる。</a:t>
            </a:r>
            <a:endParaRPr lang="en-US" altLang="ja-JP" sz="2400" dirty="0"/>
          </a:p>
          <a:p>
            <a:r>
              <a:rPr lang="ja-JP" altLang="en-US" sz="2400" dirty="0"/>
              <a:t>住民や観光客は，知らない地域でも移動経路や時刻を調べやすくなる。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3DD2E2-62CF-F5F1-04E3-1C4FD363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07CB18-CB62-3C99-56BA-06A398D307C3}"/>
              </a:ext>
            </a:extLst>
          </p:cNvPr>
          <p:cNvSpPr txBox="1"/>
          <p:nvPr/>
        </p:nvSpPr>
        <p:spPr>
          <a:xfrm>
            <a:off x="45076" y="5636943"/>
            <a:ext cx="457200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Aft>
                <a:spcPts val="1500"/>
              </a:spcAft>
            </a:pPr>
            <a:r>
              <a:rPr lang="ja-JP" altLang="en-US" b="0" i="0" u="none" strike="noStrike" dirty="0">
                <a:solidFill>
                  <a:srgbClr val="0F7FFF"/>
                </a:solidFill>
                <a:effectLst/>
                <a:latin typeface="Arial" panose="020B0604020202020204" pitchFamily="34" charset="0"/>
                <a:hlinkClick r:id="rId2"/>
              </a:rPr>
              <a:t>国土交通省・</a:t>
            </a:r>
            <a:r>
              <a:rPr lang="en-US" altLang="ja-JP" b="0" i="0" u="none" strike="noStrike" dirty="0">
                <a:solidFill>
                  <a:srgbClr val="0F7FFF"/>
                </a:solidFill>
                <a:effectLst/>
                <a:latin typeface="Arial" panose="020B0604020202020204" pitchFamily="34" charset="0"/>
                <a:hlinkClick r:id="rId2"/>
              </a:rPr>
              <a:t>GTFS </a:t>
            </a:r>
            <a:r>
              <a:rPr lang="ja-JP" altLang="en-US" b="0" i="0" u="none" strike="noStrike" dirty="0">
                <a:solidFill>
                  <a:srgbClr val="0F7FFF"/>
                </a:solidFill>
                <a:effectLst/>
                <a:latin typeface="Arial" panose="020B0604020202020204" pitchFamily="34" charset="0"/>
                <a:hlinkClick r:id="rId2"/>
              </a:rPr>
              <a:t>説明サイト</a:t>
            </a:r>
            <a:r>
              <a:rPr lang="en-US" altLang="ja-JP" b="0" i="0" u="none" strike="noStrike" dirty="0">
                <a:solidFill>
                  <a:srgbClr val="0F7FFF"/>
                </a:solidFill>
                <a:effectLst/>
                <a:latin typeface="Arial" panose="020B0604020202020204" pitchFamily="34" charset="0"/>
                <a:hlinkClick r:id="rId2"/>
              </a:rPr>
              <a:t>https://www.mlit.go.jp/sogoseisaku/transport/sosei_transport_tk_000067.html</a:t>
            </a:r>
            <a:endParaRPr lang="en-US" altLang="ja-JP" b="0" i="0" dirty="0">
              <a:solidFill>
                <a:srgbClr val="232425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6918EB-2171-38BB-F3C2-C8A5EB18B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83" y="3083806"/>
            <a:ext cx="3725774" cy="216889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93FFC0E-3847-D1CC-4E8B-42E7114BA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805" y="3003104"/>
            <a:ext cx="3232597" cy="224960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D3A17B-6FDC-7E64-94DD-5D7FF07693A2}"/>
              </a:ext>
            </a:extLst>
          </p:cNvPr>
          <p:cNvSpPr txBox="1"/>
          <p:nvPr/>
        </p:nvSpPr>
        <p:spPr>
          <a:xfrm>
            <a:off x="5088765" y="5531396"/>
            <a:ext cx="45752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5"/>
              </a:rPr>
              <a:t>https://gtfs-data.jp/search</a:t>
            </a:r>
            <a:endParaRPr lang="en-US" altLang="ja-JP" dirty="0"/>
          </a:p>
          <a:p>
            <a:r>
              <a:rPr lang="ja-JP" altLang="en-US" dirty="0"/>
              <a:t>で公開されている</a:t>
            </a:r>
            <a:endParaRPr lang="en-US" altLang="ja-JP" dirty="0"/>
          </a:p>
          <a:p>
            <a:r>
              <a:rPr lang="ja-JP" altLang="en-US" dirty="0"/>
              <a:t>同号会社やんばる急行バスの</a:t>
            </a:r>
            <a:endParaRPr lang="en-US" altLang="ja-JP" dirty="0"/>
          </a:p>
          <a:p>
            <a:r>
              <a:rPr lang="ja-JP" altLang="en-US" dirty="0"/>
              <a:t>バス停データ（一部）</a:t>
            </a:r>
          </a:p>
        </p:txBody>
      </p:sp>
    </p:spTree>
    <p:extLst>
      <p:ext uri="{BB962C8B-B14F-4D97-AF65-F5344CB8AC3E}">
        <p14:creationId xmlns:p14="http://schemas.microsoft.com/office/powerpoint/2010/main" val="106889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46204-5BDE-E4B5-67EE-77C42CFE3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1822C8-AACA-4540-6BE8-3A2D9106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オープンデータの活用例：自治体の</a:t>
            </a:r>
            <a:r>
              <a:rPr lang="en-US" altLang="ja-JP" dirty="0"/>
              <a:t>AED</a:t>
            </a:r>
            <a:r>
              <a:rPr lang="ja-JP" altLang="en-US" dirty="0"/>
              <a:t>設置場所データ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A8025B-8C52-5107-9EED-FF273740D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46219"/>
            <a:ext cx="8461208" cy="5033199"/>
          </a:xfrm>
        </p:spPr>
        <p:txBody>
          <a:bodyPr>
            <a:normAutofit/>
          </a:bodyPr>
          <a:lstStyle/>
          <a:p>
            <a:r>
              <a:rPr lang="ja-JP" altLang="en-US" sz="2400"/>
              <a:t>自治体が</a:t>
            </a:r>
            <a:r>
              <a:rPr lang="en-US" altLang="ja-JP" sz="2400"/>
              <a:t>AED</a:t>
            </a:r>
            <a:r>
              <a:rPr lang="ja-JP" altLang="en-US" sz="2400"/>
              <a:t>設置場所を標準形式で公開すると，地図やアプリで近くの</a:t>
            </a:r>
            <a:r>
              <a:rPr lang="en-US" altLang="ja-JP" sz="2400"/>
              <a:t>AED</a:t>
            </a:r>
            <a:r>
              <a:rPr lang="ja-JP" altLang="en-US" sz="2400"/>
              <a:t>を探しやすくなる。</a:t>
            </a:r>
            <a:endParaRPr lang="en-US" altLang="ja-JP" sz="2400"/>
          </a:p>
          <a:p>
            <a:r>
              <a:rPr lang="ja-JP" altLang="en-US" sz="2400"/>
              <a:t>緊急時の初動を支える救命基盤として機能する。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6E1CBE-1174-801E-C4EC-A2D52F1A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21F23A-BF74-D790-9BD8-773AC0700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" y="2789871"/>
            <a:ext cx="4101921" cy="285155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65B218-AB5A-5BB9-95B9-E94A5A9DB466}"/>
              </a:ext>
            </a:extLst>
          </p:cNvPr>
          <p:cNvSpPr txBox="1"/>
          <p:nvPr/>
        </p:nvSpPr>
        <p:spPr>
          <a:xfrm>
            <a:off x="64394" y="5711781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Aft>
                <a:spcPts val="1500"/>
              </a:spcAft>
            </a:pPr>
            <a:r>
              <a:rPr lang="ja-JP" altLang="en-US" b="0" i="0" u="none" strike="noStrike" dirty="0">
                <a:solidFill>
                  <a:srgbClr val="0F7FFF"/>
                </a:solidFill>
                <a:effectLst/>
                <a:latin typeface="Arial" panose="020B0604020202020204" pitchFamily="34" charset="0"/>
                <a:hlinkClick r:id="rId3"/>
              </a:rPr>
              <a:t>デジタル庁の自治体オープンデータセット説明サイト</a:t>
            </a:r>
            <a:r>
              <a:rPr lang="en-US" altLang="ja-JP" b="0" i="0" u="none" strike="noStrike" dirty="0">
                <a:solidFill>
                  <a:srgbClr val="0F7FFF"/>
                </a:solidFill>
                <a:effectLst/>
                <a:latin typeface="Arial" panose="020B0604020202020204" pitchFamily="34" charset="0"/>
                <a:hlinkClick r:id="rId3"/>
              </a:rPr>
              <a:t>https://www.digital.go.jp/resources/open_data/municipal-standard-data-set-test</a:t>
            </a:r>
            <a:endParaRPr lang="en-US" altLang="ja-JP" b="0" i="0" dirty="0">
              <a:solidFill>
                <a:srgbClr val="23242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A4716E-0289-FA3A-0C64-9535AB5F6D5B}"/>
              </a:ext>
            </a:extLst>
          </p:cNvPr>
          <p:cNvSpPr txBox="1"/>
          <p:nvPr/>
        </p:nvSpPr>
        <p:spPr>
          <a:xfrm>
            <a:off x="4720107" y="5641426"/>
            <a:ext cx="4222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世田谷区</a:t>
            </a:r>
            <a:r>
              <a:rPr lang="en-US" altLang="ja-JP" dirty="0"/>
              <a:t>AED</a:t>
            </a:r>
            <a:r>
              <a:rPr lang="ja-JP" altLang="en-US" dirty="0"/>
              <a:t>データ公開ページ</a:t>
            </a:r>
            <a:endParaRPr lang="en-US" altLang="ja-JP" dirty="0"/>
          </a:p>
          <a:p>
            <a:r>
              <a:rPr lang="ja-JP" altLang="en-US" dirty="0"/>
              <a:t>https://data-setagaya.opendata.arcgis.com/maps/dc02f04286954fd9857df355948d1323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FC307D2-7DB3-718F-ED7E-0869ADF4F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394" y="2987062"/>
            <a:ext cx="4321960" cy="25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5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CBEBD-2CFA-6CC6-27AA-C1EE7621E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EEDDB4-BE46-B147-75C8-E37981BF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オープンデータの活用例：厚生労働省の感染症動向データ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FA61A9-F256-8FE8-EB3F-60393B2FC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075385"/>
            <a:ext cx="8461208" cy="5104033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感染症動向データにより，流行状況が把握でき，住民や医療機関の判断材料になる。</a:t>
            </a:r>
            <a:endParaRPr lang="en-US" altLang="ja-JP" sz="2400" dirty="0"/>
          </a:p>
          <a:p>
            <a:r>
              <a:rPr lang="ja-JP" altLang="en-US" sz="2400" dirty="0"/>
              <a:t>受診や感染対策，事前の備えを考える際に役立つ。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077734-7007-899B-DDD7-5579B6C5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0FBC6C5-BC71-83F9-F3B7-99A44067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" y="2818933"/>
            <a:ext cx="3992451" cy="262884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EC1A8C-4CBB-39D9-BF84-2F3AEC40DC89}"/>
              </a:ext>
            </a:extLst>
          </p:cNvPr>
          <p:cNvSpPr txBox="1"/>
          <p:nvPr/>
        </p:nvSpPr>
        <p:spPr>
          <a:xfrm>
            <a:off x="0" y="5688449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Aft>
                <a:spcPts val="1500"/>
              </a:spcAft>
            </a:pPr>
            <a:r>
              <a:rPr lang="ja-JP" altLang="en-US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厚生労働省・感染症発生動向調査の説明ページ</a:t>
            </a:r>
            <a:r>
              <a:rPr lang="en-US" altLang="ja-JP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https://www.mhlw.go.jp/stf/seisakunitsuite/bunya/0000115283.html</a:t>
            </a:r>
            <a:endParaRPr lang="en-US" altLang="ja-JP" b="0" i="0" dirty="0">
              <a:solidFill>
                <a:srgbClr val="23242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50807F7-66E6-EBA5-B370-83EFBABC80E3}"/>
              </a:ext>
            </a:extLst>
          </p:cNvPr>
          <p:cNvSpPr txBox="1"/>
          <p:nvPr/>
        </p:nvSpPr>
        <p:spPr>
          <a:xfrm>
            <a:off x="4668592" y="5615583"/>
            <a:ext cx="4597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風しん発生状況（一部）</a:t>
            </a:r>
            <a:endParaRPr lang="en-US" altLang="ja-JP" dirty="0"/>
          </a:p>
          <a:p>
            <a:r>
              <a:rPr lang="ja-JP" altLang="en-US" dirty="0"/>
              <a:t>https://id-info.jihs.go.jp/surveillance/idwr/diseases/rubella/graph/2026/rube26-16.pdf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8AE0F3B-4160-ACBC-E335-ABAD94D40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591" y="2697108"/>
            <a:ext cx="4321405" cy="295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7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A51204-9621-2CC4-6EA5-97212634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オープンデータと機械学習との関係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30EC0D-3A38-2A04-C648-0A796778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DD61F7E2-FF7F-7FF4-15B1-6A084F990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063"/>
            <a:ext cx="9144000" cy="50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12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678B6F-9C0D-38F0-20A9-33967D70A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オープンデータ利用上の注意点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31FA8F-A74D-4353-BC7C-F501F7AA7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7721901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利用者側が注意深く利用する</a:t>
            </a:r>
            <a:r>
              <a:rPr kumimoji="1" lang="ja-JP" altLang="en-US" sz="2400" dirty="0"/>
              <a:t>必要がある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u="sng" dirty="0"/>
              <a:t>確認事項</a:t>
            </a:r>
            <a:endParaRPr kumimoji="1" lang="en-US" altLang="ja-JP" sz="2400" u="sng" dirty="0"/>
          </a:p>
          <a:p>
            <a:r>
              <a:rPr kumimoji="1" lang="ja-JP" altLang="en-US" sz="2400" dirty="0"/>
              <a:t>データの品質や信頼性</a:t>
            </a:r>
            <a:endParaRPr kumimoji="1" lang="en-US" altLang="ja-JP" sz="2400" dirty="0"/>
          </a:p>
          <a:p>
            <a:r>
              <a:rPr kumimoji="1" lang="ja-JP" altLang="en-US" sz="2400" dirty="0"/>
              <a:t>プライバシーの侵害をしていないこと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u="sng" dirty="0"/>
              <a:t>遵守事項</a:t>
            </a:r>
            <a:endParaRPr kumimoji="1" lang="en-US" altLang="ja-JP" sz="2400" u="sng" dirty="0"/>
          </a:p>
          <a:p>
            <a:r>
              <a:rPr kumimoji="1" lang="ja-JP" altLang="en-US" sz="2400" dirty="0"/>
              <a:t>著作権の尊重</a:t>
            </a:r>
            <a:endParaRPr kumimoji="1" lang="en-US" altLang="ja-JP" sz="2400" dirty="0"/>
          </a:p>
          <a:p>
            <a:r>
              <a:rPr kumimoji="1" lang="ja-JP" altLang="en-US" sz="2400" dirty="0"/>
              <a:t>出典の明示</a:t>
            </a:r>
            <a:endParaRPr kumimoji="1" lang="en-US" altLang="ja-JP" sz="2400" dirty="0"/>
          </a:p>
          <a:p>
            <a:r>
              <a:rPr kumimoji="1" lang="ja-JP" altLang="en-US" sz="2400" dirty="0"/>
              <a:t>公開者が定める利用条件の遵守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「公開されているデータだから１００％正確，何をしてもよい」というわけではない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366EC1-08B4-929B-DCF9-E5CCAE9E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33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3-2 </a:t>
            </a:r>
            <a:r>
              <a:rPr lang="ja-JP" altLang="en-US" dirty="0"/>
              <a:t>クロス集計表と相関係数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107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FC901-C18A-D97A-4CC9-11D24519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クロス集計表と相関係数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D746A53A-45A8-B825-C4AE-36DFC97FB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8" y="915349"/>
            <a:ext cx="8781653" cy="478999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2A8713-3995-164F-86D7-AC65A49E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17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CE0616-5E7D-E410-65CC-6DD8456D9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クロス集計表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E6554D-C3A7-6001-ACA6-8834CC49E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b="1" dirty="0"/>
              <a:t>2</a:t>
            </a:r>
            <a:r>
              <a:rPr lang="ja-JP" altLang="en-US" sz="2400" b="1" dirty="0"/>
              <a:t>つの変数の関係</a:t>
            </a:r>
            <a:r>
              <a:rPr lang="ja-JP" altLang="en-US" sz="2400" dirty="0"/>
              <a:t>を分析</a:t>
            </a:r>
            <a:endParaRPr lang="en-US" altLang="ja-JP" sz="2400" dirty="0"/>
          </a:p>
          <a:p>
            <a:r>
              <a:rPr lang="ja-JP" altLang="en-US" sz="2400" b="1" dirty="0"/>
              <a:t>カテゴリデータ用</a:t>
            </a:r>
            <a:r>
              <a:rPr lang="ja-JP" altLang="en-US" sz="2400" dirty="0"/>
              <a:t>（年代、種類、等級、成否など）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2762DD-48AD-ED6D-ED08-1DFB9954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5F0E94C-6751-3E57-A4D1-3A93F9CB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4194"/>
            <a:ext cx="9144000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72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86E630-E8DF-A6DA-4332-280D84CD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クロス集計表と元データ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26FDF6-6C48-FDE5-152E-C9B6ECBB3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4358549"/>
            <a:ext cx="8461208" cy="1820869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/>
              <a:t>クロス集計表は，</a:t>
            </a:r>
            <a:r>
              <a:rPr kumimoji="1" lang="en-US" altLang="ja-JP" dirty="0"/>
              <a:t>2</a:t>
            </a:r>
            <a:r>
              <a:rPr kumimoji="1" lang="ja-JP" altLang="en-US" dirty="0"/>
              <a:t>つの変数（例：性別</a:t>
            </a:r>
            <a:r>
              <a:rPr kumimoji="1" lang="en-US" altLang="ja-JP" dirty="0"/>
              <a:t>×</a:t>
            </a:r>
            <a:r>
              <a:rPr kumimoji="1" lang="ja-JP" altLang="en-US" dirty="0"/>
              <a:t>申し込み状況）の組み合わせごとに人数等を集計した表である。</a:t>
            </a:r>
          </a:p>
          <a:p>
            <a:r>
              <a:rPr kumimoji="1" lang="ja-JP" altLang="en-US" dirty="0"/>
              <a:t>元データを</a:t>
            </a:r>
            <a:r>
              <a:rPr kumimoji="1" lang="en-US" altLang="ja-JP" dirty="0"/>
              <a:t>2</a:t>
            </a:r>
            <a:r>
              <a:rPr kumimoji="1" lang="ja-JP" altLang="en-US" dirty="0"/>
              <a:t>変数で分類することで，変数間の関連（例：女性の申し込み率が高い傾向）を把握できる。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DEE3D9-6F78-0D61-5AD5-444F898D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FBAAE9-7A52-58B0-5162-19F83B68A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703"/>
            <a:ext cx="9144000" cy="31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6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3-1 </a:t>
            </a:r>
            <a:r>
              <a:rPr lang="ja-JP" altLang="en-US" dirty="0"/>
              <a:t>オープンデータ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018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886984-7181-2143-53B4-D45679B9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クロス集計表を用いた分析例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BB2C13-09C5-D995-3318-47D569EC3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97" y="6166073"/>
            <a:ext cx="8461208" cy="8034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sz="2400" dirty="0"/>
              <a:t>e</a:t>
            </a:r>
            <a:r>
              <a:rPr lang="en-US" altLang="ja-JP" sz="2400" dirty="0"/>
              <a:t>-</a:t>
            </a:r>
            <a:r>
              <a:rPr kumimoji="1" lang="en-US" altLang="ja-JP" sz="2400" dirty="0"/>
              <a:t>Stat </a:t>
            </a:r>
            <a:r>
              <a:rPr lang="ja-JP" altLang="en-US" sz="2400" b="1" dirty="0"/>
              <a:t>社会保障・人口問題基本調査（人口移動調査） </a:t>
            </a:r>
            <a:r>
              <a:rPr lang="en-US" altLang="ja-JP" sz="2400" b="1" dirty="0"/>
              <a:t>/ </a:t>
            </a:r>
            <a:r>
              <a:rPr lang="ja-JP" altLang="en-US" sz="2400" b="1" dirty="0"/>
              <a:t>人口移動調査 </a:t>
            </a:r>
            <a:r>
              <a:rPr lang="en-US" altLang="ja-JP" sz="2400" b="1" dirty="0"/>
              <a:t>/ </a:t>
            </a:r>
            <a:r>
              <a:rPr lang="ja-JP" altLang="en-US" sz="2400" b="1" dirty="0"/>
              <a:t>第８回人口移動調査 より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9DDCF9-784D-BD34-667E-C3D34A9E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E46BF476-ACAF-C87E-DC70-15EE6D573F95}"/>
              </a:ext>
            </a:extLst>
          </p:cNvPr>
          <p:cNvGraphicFramePr>
            <a:graphicFrameLocks noGrp="1"/>
          </p:cNvGraphicFramePr>
          <p:nvPr/>
        </p:nvGraphicFramePr>
        <p:xfrm>
          <a:off x="920750" y="2261587"/>
          <a:ext cx="74168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412621525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598125466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78040101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897615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まだ卒業していない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現在と同じ居住地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その他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435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男性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19.2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17.8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63.0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44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女性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17.3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10.6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72.1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160569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F5F285-49F3-587F-1626-B03DE477D14A}"/>
              </a:ext>
            </a:extLst>
          </p:cNvPr>
          <p:cNvSpPr txBox="1"/>
          <p:nvPr/>
        </p:nvSpPr>
        <p:spPr>
          <a:xfrm>
            <a:off x="920750" y="4433939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sz="2400" dirty="0"/>
          </a:p>
          <a:p>
            <a:r>
              <a:rPr kumimoji="1" lang="ja-JP" altLang="en-US" sz="2400" dirty="0"/>
              <a:t>ここから導かれる結論は？</a:t>
            </a:r>
            <a:endParaRPr kumimoji="1" lang="en-US" altLang="ja-JP" sz="2400" dirty="0"/>
          </a:p>
          <a:p>
            <a:r>
              <a:rPr kumimoji="1" lang="ja-JP" altLang="en-US" sz="2400" dirty="0"/>
              <a:t>　</a:t>
            </a:r>
            <a:r>
              <a:rPr kumimoji="1" lang="ja-JP" altLang="en-US" sz="2400" b="1" dirty="0"/>
              <a:t>性別と居住地についての関連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49D2DE-667E-1D17-1356-52E44461BEEA}"/>
              </a:ext>
            </a:extLst>
          </p:cNvPr>
          <p:cNvSpPr txBox="1"/>
          <p:nvPr/>
        </p:nvSpPr>
        <p:spPr>
          <a:xfrm>
            <a:off x="920750" y="691927"/>
            <a:ext cx="60324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最終卒業学校卒業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のあと，</a:t>
            </a:r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引っ越しをし</a:t>
            </a:r>
            <a:r>
              <a:rPr kumimoji="1"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</a:t>
            </a:r>
            <a:endParaRPr kumimoji="1" lang="en-US" altLang="ja-JP" sz="24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いない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のは全体の何パーセントか？</a:t>
            </a:r>
            <a:endParaRPr kumimoji="1" lang="en-US" altLang="ja-JP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/>
          </a:p>
          <a:p>
            <a:r>
              <a:rPr kumimoji="1" lang="ja-JP" altLang="en-US" sz="2400" b="1" dirty="0"/>
              <a:t>最終卒業学校卒業時の居住地（男女別）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C0C17C-B9DF-7C7F-0E84-D1A799D5CD19}"/>
              </a:ext>
            </a:extLst>
          </p:cNvPr>
          <p:cNvSpPr txBox="1"/>
          <p:nvPr/>
        </p:nvSpPr>
        <p:spPr>
          <a:xfrm>
            <a:off x="6614001" y="404487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パーセント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12D55B-012C-4369-993A-051D847C9217}"/>
              </a:ext>
            </a:extLst>
          </p:cNvPr>
          <p:cNvSpPr txBox="1"/>
          <p:nvPr/>
        </p:nvSpPr>
        <p:spPr>
          <a:xfrm>
            <a:off x="5921174" y="4505307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その他：</a:t>
            </a:r>
            <a:endParaRPr kumimoji="1" lang="en-US" altLang="ja-JP" sz="2400" dirty="0"/>
          </a:p>
          <a:p>
            <a:r>
              <a:rPr kumimoji="1" lang="ja-JP" altLang="en-US" sz="2400" dirty="0"/>
              <a:t>居住地が違う，不詳</a:t>
            </a:r>
            <a:endParaRPr kumimoji="1" lang="en-US" altLang="ja-JP" sz="24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987BBBA-8BAD-42AD-940E-F3BBDD07ACF6}"/>
              </a:ext>
            </a:extLst>
          </p:cNvPr>
          <p:cNvSpPr/>
          <p:nvPr/>
        </p:nvSpPr>
        <p:spPr>
          <a:xfrm>
            <a:off x="2636838" y="3048701"/>
            <a:ext cx="5700711" cy="930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99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FF450-EBC3-BA9C-BADB-1FEC6269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4396F6-7511-5479-CA98-4993A3FB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相関係数を求める前に散布図で確認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274651B7-C24F-E4C8-79E3-DF03B6C5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2400" b="1" dirty="0"/>
              <a:t>散布図</a:t>
            </a:r>
            <a:r>
              <a:rPr lang="ja-JP" altLang="en-US" sz="2400" dirty="0"/>
              <a:t>：</a:t>
            </a:r>
            <a:r>
              <a:rPr lang="en-US" altLang="ja-JP" sz="2400" dirty="0"/>
              <a:t>2</a:t>
            </a:r>
            <a:r>
              <a:rPr lang="ja-JP" altLang="en-US" sz="2400" dirty="0"/>
              <a:t>つの変数の関係を</a:t>
            </a:r>
            <a:r>
              <a:rPr lang="ja-JP" altLang="en-US" sz="2400" b="1" dirty="0"/>
              <a:t>点の集まりで視覚化</a:t>
            </a:r>
            <a:r>
              <a:rPr lang="ja-JP" altLang="en-US" sz="2400" dirty="0"/>
              <a:t>する</a:t>
            </a:r>
            <a:endParaRPr lang="en-US" altLang="ja-JP" sz="2400" dirty="0"/>
          </a:p>
          <a:p>
            <a:r>
              <a:rPr lang="ja-JP" altLang="en-US" sz="2400" dirty="0"/>
              <a:t>構成：</a:t>
            </a:r>
            <a:r>
              <a:rPr lang="ja-JP" altLang="en-US" sz="2400" b="1" dirty="0"/>
              <a:t>横軸</a:t>
            </a:r>
            <a:r>
              <a:rPr lang="ja-JP" altLang="en-US" sz="2400" dirty="0"/>
              <a:t>に</a:t>
            </a:r>
            <a:r>
              <a:rPr lang="ja-JP" altLang="en-US" sz="2400" b="1" dirty="0"/>
              <a:t>一方の変数</a:t>
            </a:r>
            <a:r>
              <a:rPr lang="ja-JP" altLang="en-US" sz="2400" dirty="0"/>
              <a:t>，</a:t>
            </a:r>
            <a:r>
              <a:rPr lang="ja-JP" altLang="en-US" sz="2400" b="1" dirty="0"/>
              <a:t>縦軸</a:t>
            </a:r>
            <a:r>
              <a:rPr lang="ja-JP" altLang="en-US" sz="2400" dirty="0"/>
              <a:t>に</a:t>
            </a:r>
            <a:r>
              <a:rPr lang="ja-JP" altLang="en-US" sz="2400" b="1" dirty="0"/>
              <a:t>もう一方の変数</a:t>
            </a:r>
            <a:r>
              <a:rPr lang="ja-JP" altLang="en-US" sz="2400" dirty="0"/>
              <a:t>を取り，データを点としてプロット</a:t>
            </a:r>
            <a:endParaRPr lang="en-US" altLang="ja-JP" sz="2400" dirty="0"/>
          </a:p>
          <a:p>
            <a:r>
              <a:rPr lang="ja-JP" altLang="en-US" sz="2400" dirty="0"/>
              <a:t>推奨：深い分析の前に，</a:t>
            </a:r>
            <a:r>
              <a:rPr lang="ja-JP" altLang="en-US" sz="2400" b="1" dirty="0"/>
              <a:t>まず散布図などでデータの分布や関係性の傾向を視覚的に確認</a:t>
            </a:r>
            <a:r>
              <a:rPr lang="ja-JP" altLang="en-US" sz="2400" dirty="0"/>
              <a:t>することが望ましい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554036-9FB2-7AB6-AA1F-E58ABB5F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21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257E491-934D-04C2-2330-9A06E5FBE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740" y="3429000"/>
            <a:ext cx="4148821" cy="31971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1FEB645-1010-82C7-5D7C-8307D5425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3429000"/>
            <a:ext cx="4086492" cy="31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20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308F34-D7E0-4D39-9858-18321676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相関の定義と種類（正・負・なし）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1810DB-B203-44E9-ABEC-9948A07E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B33DB94-C156-0A72-466C-A1C388EAE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54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308F34-D7E0-4D39-9858-18321676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相関係数の定義と解釈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1810DB-B203-44E9-ABEC-9948A07E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E19AE22-E7D5-D34C-278E-5F5710167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75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E87F94-1BC3-8909-EF65-C7E316EB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相関係数の性質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E5ABE9-1A0A-0EA3-E537-602EEC22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2128EDB-F20D-94A4-3053-4E485221A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76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EC2E2B-D799-15CA-3C7A-29CC5C2C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相関係数の活用例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C6733F-A960-9B80-F608-F5B85A00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86B6DD8-3BA7-E84E-BBC5-CB8E8BF24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1" y="696882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8D2A53-39D0-D2A5-D7FA-6B266F0D7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相関と因果関係の違い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A3FFB7-19AC-E057-C84C-A4F18A89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E90D37-71CF-9F77-9DFE-7B89FAABBB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41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2BA0847-532D-1FC8-00B3-ACBFF8D89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" y="644893"/>
            <a:ext cx="8809922" cy="617838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BA6398-0ED7-2030-D081-91AC47E4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4577CEB-C84F-DEAD-4DB0-B8BA4FF21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2308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正確な判断には、サンプル数やデータの偏りの</a:t>
            </a:r>
            <a:br>
              <a:rPr kumimoji="1" lang="en-US" altLang="ja-JP" dirty="0"/>
            </a:br>
            <a:r>
              <a:rPr kumimoji="1" lang="ja-JP" altLang="en-US" dirty="0"/>
              <a:t>確認が必要　（数字だけ見ての判断は危険）</a:t>
            </a:r>
          </a:p>
        </p:txBody>
      </p:sp>
    </p:spTree>
    <p:extLst>
      <p:ext uri="{BB962C8B-B14F-4D97-AF65-F5344CB8AC3E}">
        <p14:creationId xmlns:p14="http://schemas.microsoft.com/office/powerpoint/2010/main" val="438251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19FF5D-C732-4B2C-5235-B9CAB76C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全体まとめとデータの適切な取り扱い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6D0368-4CCC-DB00-535C-9BBA263B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9386AE7-6B53-171E-96E2-1B3F0C05D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574059"/>
            <a:ext cx="9144000" cy="37545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B935694-A3EF-95B4-7918-FAB77697A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1" y="4097726"/>
            <a:ext cx="9144000" cy="27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10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75D95E-D576-7F6E-2D3D-36FBD6F4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「今回の学び」の 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への接続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4BD6D9-F8FE-C620-C2EA-0B9134FF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7941D2F-4B3E-57B7-EE80-B5EA9AD7E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F6BB4-0308-CC86-FD22-99C486213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7EF01-6007-1B94-7972-817555757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オープンデータ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2F716B-54EF-7587-ADBE-25EF1762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8E4FDD0-4C0D-EE00-87A8-495EAF107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5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05BA29-7AAD-2081-F8ED-0D015F1B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で相関係数を求める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EC0E07-89E3-FD8F-4C05-720E2E6C1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① 相関係数を求めたいセルを選んでおく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メニューの「</a:t>
            </a:r>
            <a:r>
              <a:rPr lang="ja-JP" altLang="en-US" b="1" dirty="0"/>
              <a:t>数式</a:t>
            </a:r>
            <a:r>
              <a:rPr lang="ja-JP" altLang="en-US" dirty="0"/>
              <a:t>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③「</a:t>
            </a:r>
            <a:r>
              <a:rPr lang="ja-JP" altLang="en-US" b="1" dirty="0"/>
              <a:t>その他の関数</a:t>
            </a:r>
            <a:r>
              <a:rPr lang="ja-JP" altLang="en-US" dirty="0"/>
              <a:t>」，「</a:t>
            </a:r>
            <a:r>
              <a:rPr lang="ja-JP" altLang="en-US" b="1" dirty="0"/>
              <a:t>統計</a:t>
            </a:r>
            <a:r>
              <a:rPr lang="ja-JP" altLang="en-US" dirty="0"/>
              <a:t>」，「</a:t>
            </a:r>
            <a:r>
              <a:rPr lang="en-US" altLang="ja-JP" b="1" dirty="0"/>
              <a:t>CORREL</a:t>
            </a:r>
            <a:r>
              <a:rPr lang="ja-JP" altLang="en-US" dirty="0"/>
              <a:t>」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④</a:t>
            </a:r>
            <a:r>
              <a:rPr kumimoji="1" lang="ja-JP" altLang="en-US" b="1" dirty="0"/>
              <a:t> 配列１と配列２の範囲</a:t>
            </a:r>
            <a:r>
              <a:rPr kumimoji="1" lang="ja-JP" altLang="en-US" dirty="0"/>
              <a:t>を指定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F2B25D-C66B-B8A4-9DB5-60121FD6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D4F17D-5EAC-32D5-3558-99D02C74D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51" y="3492476"/>
            <a:ext cx="7176759" cy="19939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D6E4F6-D1A5-9594-BB3E-086942D25610}"/>
              </a:ext>
            </a:extLst>
          </p:cNvPr>
          <p:cNvSpPr txBox="1"/>
          <p:nvPr/>
        </p:nvSpPr>
        <p:spPr>
          <a:xfrm>
            <a:off x="1250950" y="5901476"/>
            <a:ext cx="4870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相関係数として </a:t>
            </a:r>
            <a:r>
              <a:rPr kumimoji="1" lang="en-US" altLang="ja-JP" sz="2400" dirty="0"/>
              <a:t>0.3247 </a:t>
            </a:r>
            <a:r>
              <a:rPr kumimoji="1" lang="ja-JP" altLang="en-US" sz="2400" dirty="0"/>
              <a:t>が求まった</a:t>
            </a:r>
            <a:endParaRPr kumimoji="1" lang="en-US" altLang="ja-JP" sz="2400" dirty="0"/>
          </a:p>
          <a:p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0425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ja-JP" altLang="en-US" sz="2400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A2E3E10C-5DD1-B6C7-103C-E99CE24F1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8002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B5221-D75C-5FF5-740F-D468483C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571EE5-A2E6-E246-88CA-6918B683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演習① 質問を理解する</a:t>
            </a:r>
            <a:r>
              <a:rPr lang="en-US" altLang="ja-JP" dirty="0"/>
              <a:t>AI</a:t>
            </a:r>
            <a:r>
              <a:rPr lang="ja-JP" altLang="en-US" dirty="0"/>
              <a:t>  「</a:t>
            </a:r>
            <a:r>
              <a:rPr lang="en-US" altLang="ja-JP" dirty="0"/>
              <a:t>Data Commons</a:t>
            </a:r>
            <a:r>
              <a:rPr lang="ja-JP" altLang="en-US" dirty="0"/>
              <a:t>」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5DD038-6944-A3FB-DC6C-181EFD816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オープンデータ</a:t>
            </a:r>
            <a:r>
              <a:rPr lang="ja-JP" altLang="en-US" sz="2400" dirty="0"/>
              <a:t>を、</a:t>
            </a:r>
            <a:r>
              <a:rPr lang="en-US" altLang="ja-JP" sz="2400" dirty="0"/>
              <a:t>AI</a:t>
            </a:r>
            <a:r>
              <a:rPr lang="ja-JP" altLang="en-US" sz="2400" dirty="0"/>
              <a:t>の力を借りて体験</a:t>
            </a:r>
            <a:endParaRPr lang="en-US" altLang="ja-JP" sz="2400" dirty="0"/>
          </a:p>
          <a:p>
            <a:r>
              <a:rPr lang="en-US" altLang="ja-JP" sz="2400" dirty="0"/>
              <a:t>Data Commons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、</a:t>
            </a:r>
            <a:r>
              <a:rPr lang="en-US" altLang="ja-JP" sz="2400" b="1" dirty="0"/>
              <a:t>Google</a:t>
            </a:r>
            <a:r>
              <a:rPr lang="ja-JP" altLang="en-US" sz="2400" b="1" dirty="0"/>
              <a:t>が世界中の政府統計を</a:t>
            </a:r>
            <a:r>
              <a:rPr lang="en-US" altLang="ja-JP" sz="2400" b="1" dirty="0"/>
              <a:t>1</a:t>
            </a:r>
            <a:r>
              <a:rPr lang="ja-JP" altLang="en-US" sz="2400" b="1" dirty="0"/>
              <a:t>か所に集めたサービス</a:t>
            </a:r>
            <a:endParaRPr lang="en-US" altLang="ja-JP" sz="2400" b="1" dirty="0"/>
          </a:p>
          <a:p>
            <a:r>
              <a:rPr lang="ja-JP" altLang="en-US" sz="2400" b="1" dirty="0"/>
              <a:t>検索欄</a:t>
            </a:r>
            <a:r>
              <a:rPr lang="ja-JP" altLang="en-US" sz="2400" dirty="0"/>
              <a:t>には</a:t>
            </a:r>
            <a:r>
              <a:rPr lang="ja-JP" altLang="en-US" sz="2400" b="1" dirty="0"/>
              <a:t>英語で質問</a:t>
            </a:r>
            <a:r>
              <a:rPr lang="ja-JP" altLang="en-US" sz="2400" dirty="0"/>
              <a:t>を入力する。英語が苦手な場合は、ホームページ資料の質問例をそのままコピーして貼り付ければよい。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6169A4-0683-BDE9-46AF-D2317B46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C1BE4E-88EC-A147-1812-B98E97B5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06" y="3512836"/>
            <a:ext cx="4883285" cy="32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69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6927F-4DAB-D352-88A0-32F1DE94A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7F583-2FDD-E179-0BE8-4BD6776CB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演習② データの隙間を埋める</a:t>
            </a:r>
            <a:r>
              <a:rPr lang="en-US" altLang="ja-JP" dirty="0"/>
              <a:t>AI</a:t>
            </a:r>
            <a:r>
              <a:rPr lang="ja-JP" altLang="en-US" dirty="0"/>
              <a:t> 「</a:t>
            </a:r>
            <a:r>
              <a:rPr lang="en-US" altLang="ja-JP" dirty="0" err="1"/>
              <a:t>Gapminder</a:t>
            </a:r>
            <a:r>
              <a:rPr lang="ja-JP" altLang="en-US" dirty="0"/>
              <a:t>」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F56BFD-B831-4CC7-F690-A009D9BD7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オープンデータ</a:t>
            </a:r>
            <a:r>
              <a:rPr lang="ja-JP" altLang="en-US" sz="2400" dirty="0"/>
              <a:t>を体験</a:t>
            </a:r>
            <a:endParaRPr lang="en-US" altLang="ja-JP" sz="2400" dirty="0"/>
          </a:p>
          <a:p>
            <a:r>
              <a:rPr lang="en-US" altLang="ja-JP" sz="2400" dirty="0" err="1"/>
              <a:t>Gapminder</a:t>
            </a:r>
            <a:r>
              <a:rPr lang="ja-JP" altLang="en-US" sz="2400" dirty="0"/>
              <a:t>は、</a:t>
            </a:r>
            <a:r>
              <a:rPr lang="en-US" altLang="ja-JP" sz="2400" b="1" dirty="0"/>
              <a:t>200</a:t>
            </a:r>
            <a:r>
              <a:rPr lang="ja-JP" altLang="en-US" sz="2400" b="1" dirty="0"/>
              <a:t>年分の世界の統計</a:t>
            </a:r>
            <a:r>
              <a:rPr lang="ja-JP" altLang="en-US" sz="2400" dirty="0"/>
              <a:t>を</a:t>
            </a:r>
            <a:r>
              <a:rPr lang="ja-JP" altLang="en-US" sz="2400" b="1" dirty="0"/>
              <a:t>動くバブルで見せる</a:t>
            </a:r>
            <a:r>
              <a:rPr lang="ja-JP" altLang="en-US" sz="2400" dirty="0"/>
              <a:t>サイト</a:t>
            </a:r>
            <a:endParaRPr lang="en-US" altLang="ja-JP" sz="2400" dirty="0"/>
          </a:p>
          <a:p>
            <a:r>
              <a:rPr lang="ja-JP" altLang="en-US" sz="2400" dirty="0"/>
              <a:t>スウェーデンの医師ハンス・ロスリングらが、</a:t>
            </a:r>
            <a:r>
              <a:rPr lang="ja-JP" altLang="en-US" sz="2400" b="1" dirty="0"/>
              <a:t>世界の貧困や健康の変化を一目で分かるようにする</a:t>
            </a:r>
            <a:r>
              <a:rPr lang="ja-JP" altLang="en-US" sz="2400" dirty="0"/>
              <a:t>ために作った。</a:t>
            </a:r>
            <a:endParaRPr lang="en-US" altLang="ja-JP" sz="2400" dirty="0"/>
          </a:p>
          <a:p>
            <a:r>
              <a:rPr lang="ja-JP" altLang="en-US" sz="2400" dirty="0"/>
              <a:t>バブルの</a:t>
            </a:r>
            <a:r>
              <a:rPr lang="ja-JP" altLang="en-US" sz="2400" b="1" dirty="0"/>
              <a:t>大きさ</a:t>
            </a:r>
            <a:r>
              <a:rPr lang="ja-JP" altLang="en-US" sz="2400" dirty="0"/>
              <a:t>は</a:t>
            </a:r>
            <a:r>
              <a:rPr lang="ja-JP" altLang="en-US" sz="2400" b="1" dirty="0"/>
              <a:t>各国の人口</a:t>
            </a:r>
            <a:r>
              <a:rPr lang="ja-JP" altLang="en-US" sz="2400" dirty="0"/>
              <a:t>を、バブルの</a:t>
            </a:r>
            <a:r>
              <a:rPr lang="ja-JP" altLang="en-US" sz="2400" b="1" dirty="0"/>
              <a:t>色</a:t>
            </a:r>
            <a:r>
              <a:rPr lang="ja-JP" altLang="en-US" sz="2400" dirty="0"/>
              <a:t>は</a:t>
            </a:r>
            <a:r>
              <a:rPr lang="ja-JP" altLang="en-US" sz="2400" b="1" dirty="0"/>
              <a:t>地域</a:t>
            </a:r>
            <a:r>
              <a:rPr lang="ja-JP" altLang="en-US" sz="2400" dirty="0"/>
              <a:t>（アジア・ヨーロッパ等）を表す。</a:t>
            </a:r>
            <a:r>
              <a:rPr lang="ja-JP" altLang="en-US" sz="2400" u="sng" dirty="0"/>
              <a:t>日本のバブルがどのように動くかを、自分の目で追ってほしい</a:t>
            </a:r>
            <a:r>
              <a:rPr lang="ja-JP" altLang="en-US" sz="2400" dirty="0"/>
              <a:t>。</a:t>
            </a:r>
          </a:p>
          <a:p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32929-2678-9C99-9689-60C6DD7A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0A4B8B-5579-7A7E-3FB7-E83A4E67F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8" y="4249420"/>
            <a:ext cx="5363183" cy="24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24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AF601-8BDD-111E-EBC9-94AE3310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155505-4791-C071-97F5-1C1BE778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演習③ 過去の気象データ・ダウンロードと相関の分析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6564DB-ACA2-0F5D-873A-83951610E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094703"/>
            <a:ext cx="8461208" cy="5084715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オープンデータから</a:t>
            </a:r>
            <a:r>
              <a:rPr lang="ja-JP" altLang="en-US" sz="2400" b="1" dirty="0"/>
              <a:t>自分で相関係数を求め</a:t>
            </a:r>
            <a:r>
              <a:rPr lang="ja-JP" altLang="en-US" sz="2400" dirty="0"/>
              <a:t>、数値をもとに</a:t>
            </a:r>
            <a:r>
              <a:rPr lang="ja-JP" altLang="en-US" sz="2400" b="1" dirty="0"/>
              <a:t>判断を下す</a:t>
            </a:r>
            <a:r>
              <a:rPr lang="ja-JP" altLang="en-US" sz="2400" dirty="0"/>
              <a:t>体験</a:t>
            </a:r>
            <a:endParaRPr lang="en-US" altLang="ja-JP" sz="2400" dirty="0"/>
          </a:p>
          <a:p>
            <a:r>
              <a:rPr lang="en-US" altLang="ja-JP" sz="2400" dirty="0"/>
              <a:t>2</a:t>
            </a:r>
            <a:r>
              <a:rPr lang="ja-JP" altLang="en-US" sz="2400" b="1" dirty="0"/>
              <a:t>つの観測地点</a:t>
            </a:r>
            <a:r>
              <a:rPr lang="ja-JP" altLang="en-US" sz="2400" dirty="0"/>
              <a:t>を選んで</a:t>
            </a:r>
            <a:r>
              <a:rPr lang="ja-JP" altLang="en-US" sz="2400" b="1" dirty="0"/>
              <a:t>気温や降水量を</a:t>
            </a:r>
            <a:r>
              <a:rPr lang="en-US" altLang="ja-JP" sz="2400" b="1" dirty="0"/>
              <a:t>CSV</a:t>
            </a:r>
            <a:r>
              <a:rPr lang="ja-JP" altLang="en-US" sz="2400" b="1" dirty="0"/>
              <a:t>で取り出し</a:t>
            </a:r>
            <a:r>
              <a:rPr lang="ja-JP" altLang="en-US" sz="2400" dirty="0"/>
              <a:t>、</a:t>
            </a:r>
            <a:r>
              <a:rPr lang="en-US" altLang="ja-JP" sz="2400" b="1" dirty="0"/>
              <a:t>Excel</a:t>
            </a:r>
            <a:r>
              <a:rPr lang="ja-JP" altLang="en-US" sz="2400" b="1" dirty="0"/>
              <a:t>で相関係数を計算</a:t>
            </a:r>
            <a:r>
              <a:rPr lang="ja-JP" altLang="en-US" sz="2400" dirty="0"/>
              <a:t>する。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（例）「</a:t>
            </a:r>
            <a:r>
              <a:rPr lang="ja-JP" altLang="en-US" sz="2400" b="1" dirty="0"/>
              <a:t>東京と大阪の月平均気温に相関はあるか</a:t>
            </a:r>
            <a:r>
              <a:rPr lang="ja-JP" altLang="en-US" sz="2400" dirty="0"/>
              <a:t>」を調べる。地理的に離れていても日本国内の</a:t>
            </a:r>
            <a:r>
              <a:rPr lang="en-US" altLang="ja-JP" sz="2400" dirty="0"/>
              <a:t>2</a:t>
            </a:r>
            <a:r>
              <a:rPr lang="ja-JP" altLang="en-US" sz="2400" dirty="0"/>
              <a:t>地点なら</a:t>
            </a:r>
            <a:r>
              <a:rPr lang="ja-JP" altLang="en-US" sz="2400" b="1" dirty="0"/>
              <a:t>気温は連動するはず</a:t>
            </a:r>
            <a:r>
              <a:rPr lang="ja-JP" altLang="en-US" sz="2400" dirty="0"/>
              <a:t>である。自分の目で数値的に確かめてほしい。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115AE7-CCBD-063F-89AC-BE5842BA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87B75F-971F-AB51-8715-B74CD0B1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8" y="4047659"/>
            <a:ext cx="6150291" cy="281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627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AC7B1-44B2-69A3-B4B2-77A2C239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9C58B6-D661-9C53-420B-0E33C741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210409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演習④ 総務省統計局「統計でみる都道府県のすがた」から相関の分析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418DE8-BC68-0438-8ECE-96C7373E6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/>
              <a:t>オープンデータから</a:t>
            </a:r>
            <a:r>
              <a:rPr lang="ja-JP" altLang="en-US" sz="2400" b="1" dirty="0"/>
              <a:t>自分で相関係数を求め</a:t>
            </a:r>
            <a:r>
              <a:rPr lang="ja-JP" altLang="en-US" sz="2400" dirty="0"/>
              <a:t>、数値をもとに</a:t>
            </a:r>
            <a:r>
              <a:rPr lang="ja-JP" altLang="en-US" sz="2400" b="1" dirty="0"/>
              <a:t>判断を下す</a:t>
            </a:r>
            <a:r>
              <a:rPr lang="ja-JP" altLang="en-US" sz="2400" dirty="0"/>
              <a:t>体験</a:t>
            </a:r>
            <a:endParaRPr lang="en-US" altLang="ja-JP" sz="2400" dirty="0"/>
          </a:p>
          <a:p>
            <a:r>
              <a:rPr lang="ja-JP" altLang="en-US" sz="2400" dirty="0"/>
              <a:t>総務省統計局の「</a:t>
            </a:r>
            <a:r>
              <a:rPr lang="ja-JP" altLang="en-US" sz="2400" b="1" dirty="0"/>
              <a:t>統計でみる都道府県のすがた</a:t>
            </a:r>
            <a:r>
              <a:rPr lang="ja-JP" altLang="en-US" sz="2400" dirty="0"/>
              <a:t>」</a:t>
            </a:r>
            <a:endParaRPr lang="en-US" altLang="ja-JP" sz="2400" dirty="0"/>
          </a:p>
          <a:p>
            <a:r>
              <a:rPr lang="en-US" altLang="ja-JP" sz="2400" b="1" dirty="0"/>
              <a:t>47</a:t>
            </a:r>
            <a:r>
              <a:rPr lang="ja-JP" altLang="en-US" sz="2400" b="1" dirty="0"/>
              <a:t>都道府県</a:t>
            </a:r>
            <a:r>
              <a:rPr lang="ja-JP" altLang="en-US" sz="2400" dirty="0"/>
              <a:t>ごとに、</a:t>
            </a:r>
            <a:r>
              <a:rPr lang="ja-JP" altLang="en-US" sz="2400" b="1" dirty="0"/>
              <a:t>人口・産業・教育・医療・住宅など</a:t>
            </a:r>
            <a:r>
              <a:rPr lang="ja-JP" altLang="en-US" sz="2400" dirty="0"/>
              <a:t>多数の指標を</a:t>
            </a:r>
            <a:r>
              <a:rPr lang="en-US" altLang="ja-JP" sz="2400" b="1" dirty="0"/>
              <a:t>1</a:t>
            </a:r>
            <a:r>
              <a:rPr lang="ja-JP" altLang="en-US" sz="2400" b="1" dirty="0"/>
              <a:t>つの</a:t>
            </a:r>
            <a:r>
              <a:rPr lang="en-US" altLang="ja-JP" sz="2400" b="1" dirty="0"/>
              <a:t>Excel</a:t>
            </a:r>
            <a:r>
              <a:rPr lang="ja-JP" altLang="en-US" sz="2400" b="1" dirty="0"/>
              <a:t>ファイル</a:t>
            </a:r>
            <a:r>
              <a:rPr lang="ja-JP" altLang="en-US" sz="2400" dirty="0"/>
              <a:t>（または分野ごとのファイル）にまとめて公開している。</a:t>
            </a:r>
            <a:endParaRPr lang="en-US" altLang="ja-JP" sz="2400" dirty="0"/>
          </a:p>
          <a:p>
            <a:r>
              <a:rPr lang="ja-JP" altLang="en-US" sz="2400" dirty="0"/>
              <a:t>ファイルを開けば</a:t>
            </a:r>
            <a:r>
              <a:rPr lang="ja-JP" altLang="en-US" sz="2400" b="1" dirty="0"/>
              <a:t>すぐに相関係数の計算に使える</a:t>
            </a:r>
            <a:r>
              <a:rPr lang="ja-JP" altLang="en-US" sz="2400" dirty="0"/>
              <a:t>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（例）「人口と医師数に相関はあるか」を調べる。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0C51BE-F968-DF61-9ECF-23CAD80E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AFB162B-804C-AE7C-030E-3EAB8826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4" y="4363789"/>
            <a:ext cx="3942944" cy="24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070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CD79-7DDE-9823-0F35-7004D8E8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56B3F3-17E4-F6FE-DEA7-E7DF35233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210409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演習⑤ </a:t>
            </a:r>
            <a:r>
              <a:rPr lang="en-US" altLang="ja-JP" dirty="0"/>
              <a:t>e-Stat</a:t>
            </a:r>
            <a:r>
              <a:rPr lang="ja-JP" altLang="en-US" dirty="0"/>
              <a:t>「統計ダッシュボード」から相関の分析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17BDEC-B177-A482-7A5D-7D407D47E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985233"/>
            <a:ext cx="8461208" cy="5194185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オープンデータから</a:t>
            </a:r>
            <a:r>
              <a:rPr lang="ja-JP" altLang="en-US" sz="2400" b="1" dirty="0"/>
              <a:t>自分で相関係数を求め</a:t>
            </a:r>
            <a:r>
              <a:rPr lang="ja-JP" altLang="en-US" sz="2400" dirty="0"/>
              <a:t>、数値をもとに</a:t>
            </a:r>
            <a:r>
              <a:rPr lang="ja-JP" altLang="en-US" sz="2400" b="1" dirty="0"/>
              <a:t>判断を下す</a:t>
            </a:r>
            <a:r>
              <a:rPr lang="ja-JP" altLang="en-US" sz="2400" dirty="0"/>
              <a:t>体験</a:t>
            </a:r>
            <a:endParaRPr lang="en-US" altLang="ja-JP" sz="2400" dirty="0"/>
          </a:p>
          <a:p>
            <a:r>
              <a:rPr lang="en-US" altLang="ja-JP" sz="2400" dirty="0"/>
              <a:t>e-Stat</a:t>
            </a:r>
            <a:r>
              <a:rPr lang="ja-JP" altLang="en-US" sz="2400" dirty="0"/>
              <a:t>の「</a:t>
            </a:r>
            <a:r>
              <a:rPr lang="ja-JP" altLang="en-US" sz="2400" b="1" dirty="0"/>
              <a:t>統計ダッシュボード</a:t>
            </a:r>
            <a:r>
              <a:rPr lang="ja-JP" altLang="en-US" sz="2400" dirty="0"/>
              <a:t>」</a:t>
            </a:r>
            <a:endParaRPr lang="en-US" altLang="ja-JP" sz="2400" dirty="0"/>
          </a:p>
          <a:p>
            <a:r>
              <a:rPr lang="ja-JP" altLang="en-US" sz="2400" dirty="0"/>
              <a:t>指標ごとに都道府県のランキングが画面上で確認できる。</a:t>
            </a:r>
            <a:endParaRPr lang="en-US" altLang="ja-JP" sz="2400" dirty="0"/>
          </a:p>
          <a:p>
            <a:r>
              <a:rPr lang="ja-JP" altLang="en-US" sz="2400" dirty="0"/>
              <a:t>演習④とは別の指標を選び、画面に表示された値を</a:t>
            </a:r>
            <a:r>
              <a:rPr lang="en-US" altLang="ja-JP" sz="2400" dirty="0"/>
              <a:t>Excel</a:t>
            </a:r>
            <a:r>
              <a:rPr lang="ja-JP" altLang="en-US" sz="2400" dirty="0"/>
              <a:t>に取り込んで、グラフを作成したり、相関係数を求めたりしてみる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AE30E4-67A9-7167-8128-CDF912AA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6B1E005-114B-F0B6-1212-AC3BDD44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7" y="4030605"/>
            <a:ext cx="2682098" cy="282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1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5916F1-7E83-3D88-0C99-14EDCBE5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日本の公的オープンデータ①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F529855-FDD4-1BEA-4DC4-972C09581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224"/>
            <a:ext cx="9143778" cy="510350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58E80F-EEA5-22F1-C865-3156A54E1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08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90A12-4325-C7D3-FE03-361F70BF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98DEF7-8DF7-F5B1-B7F1-C219124E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日本の公的オープンデータ②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93BE4C-A397-6757-7809-E5FF36DE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C10690C-B428-1FEF-08E3-FFBDF154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8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6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231EAC-253C-3FD3-E910-66F0C5CC3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政府統計 </a:t>
            </a:r>
            <a:r>
              <a:rPr lang="en-US" altLang="ja-JP" dirty="0"/>
              <a:t>e-Stat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E6FD6E-8797-DBBE-011A-6EC3BF4C2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it-IT" altLang="ja-JP" sz="2400" dirty="0"/>
              <a:t>e-Stat </a:t>
            </a:r>
            <a:r>
              <a:rPr kumimoji="1" lang="ja-JP" altLang="it-IT" sz="2400" dirty="0"/>
              <a:t>は</a:t>
            </a:r>
            <a:r>
              <a:rPr kumimoji="1" lang="ja-JP" altLang="it-IT" sz="2400" b="1" dirty="0"/>
              <a:t>政府統計の総合窓口</a:t>
            </a:r>
            <a:r>
              <a:rPr kumimoji="1" lang="ja-JP" altLang="it-IT" sz="2400" dirty="0"/>
              <a:t>であり，</a:t>
            </a:r>
            <a:r>
              <a:rPr kumimoji="1" lang="ja-JP" altLang="it-IT" sz="2400" b="1" dirty="0"/>
              <a:t>日本の統計</a:t>
            </a:r>
            <a:r>
              <a:rPr kumimoji="1" lang="ja-JP" altLang="it-IT" sz="2400" dirty="0"/>
              <a:t>が閲覧できる政府統計ポータルサイトである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it-IT" altLang="ja-JP" sz="2400" dirty="0"/>
              <a:t>URL</a:t>
            </a:r>
            <a:r>
              <a:rPr kumimoji="1" lang="ja-JP" altLang="it-IT" sz="2400" dirty="0"/>
              <a:t>：</a:t>
            </a:r>
            <a:r>
              <a:rPr kumimoji="1" lang="it-IT" altLang="ja-JP" sz="2400" b="1" dirty="0"/>
              <a:t>https://www.e-stat.go.jp/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27C340-6A0F-CFA8-35A8-FCE2CAAC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0BAC7CD-07D5-85A1-0438-51D9B961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17" y="2300158"/>
            <a:ext cx="7549376" cy="45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1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6D9067-086F-516F-ECC4-E454E6C7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政府統計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500F1C-1CDE-5685-C555-B49913E83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823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b="1" dirty="0"/>
              <a:t>政府統計データの概要</a:t>
            </a:r>
          </a:p>
          <a:p>
            <a:r>
              <a:rPr lang="ja-JP" altLang="en-US" dirty="0"/>
              <a:t>公表分野：人口，労働，経済，環境など</a:t>
            </a:r>
          </a:p>
          <a:p>
            <a:r>
              <a:rPr lang="ja-JP" altLang="en-US" dirty="0"/>
              <a:t>用途：ビジネス戦略，政策立案，研究，学習に役立つデータである</a:t>
            </a:r>
          </a:p>
          <a:p>
            <a:pPr marL="0" indent="0">
              <a:buNone/>
            </a:pPr>
            <a:r>
              <a:rPr lang="ja-JP" altLang="en-US" b="1" dirty="0"/>
              <a:t>総務省統計局の統計表</a:t>
            </a:r>
          </a:p>
          <a:p>
            <a:r>
              <a:rPr lang="ja-JP" altLang="en-US" dirty="0"/>
              <a:t>公開されている統計表 </a:t>
            </a:r>
          </a:p>
          <a:p>
            <a:pPr lvl="1"/>
            <a:r>
              <a:rPr lang="ja-JP" altLang="en-US" dirty="0"/>
              <a:t>人口</a:t>
            </a:r>
          </a:p>
          <a:p>
            <a:pPr lvl="1"/>
            <a:r>
              <a:rPr lang="ja-JP" altLang="en-US" dirty="0"/>
              <a:t>労働力</a:t>
            </a:r>
          </a:p>
          <a:p>
            <a:pPr lvl="1"/>
            <a:r>
              <a:rPr lang="ja-JP" altLang="en-US" dirty="0"/>
              <a:t>国民経済</a:t>
            </a:r>
          </a:p>
          <a:p>
            <a:pPr lvl="1"/>
            <a:r>
              <a:rPr lang="ja-JP" altLang="en-US" dirty="0"/>
              <a:t>物価</a:t>
            </a:r>
          </a:p>
          <a:p>
            <a:pPr lvl="1"/>
            <a:r>
              <a:rPr lang="ja-JP" altLang="en-US" dirty="0"/>
              <a:t>社会生活基本調査　など多数</a:t>
            </a:r>
          </a:p>
          <a:p>
            <a:r>
              <a:rPr lang="ja-JP" altLang="en-US" dirty="0"/>
              <a:t>ダウンロードページ：</a:t>
            </a:r>
            <a:r>
              <a:rPr lang="en-US" altLang="ja-JP" dirty="0">
                <a:hlinkClick r:id="rId2"/>
              </a:rPr>
              <a:t>https://www.stat.go.jp/data/guide/download/index.html</a:t>
            </a:r>
            <a:endParaRPr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0CB03C-BC62-10F5-AB94-96EF38CF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63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3A0BF9-1E96-1524-F618-48843000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日本政府の家計調査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5701FA-AC62-7010-1D63-4D646DAE2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全国約</a:t>
            </a:r>
            <a:r>
              <a:rPr lang="en-US" altLang="ja-JP" sz="2400" dirty="0"/>
              <a:t>9</a:t>
            </a:r>
            <a:r>
              <a:rPr lang="ja-JP" altLang="en-US" sz="2400" dirty="0"/>
              <a:t>千世帯を対象として，家計の収入・支出，貯蓄・負債などを毎月調査するもの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388492-14A4-F00C-3839-734A7C25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45A44FC-7F89-B078-9354-85442CD1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7" y="2392398"/>
            <a:ext cx="8342325" cy="4015754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4CB7CA4C-25EE-053B-C920-B12C5EF3A38E}"/>
              </a:ext>
            </a:extLst>
          </p:cNvPr>
          <p:cNvSpPr txBox="1">
            <a:spLocks/>
          </p:cNvSpPr>
          <p:nvPr/>
        </p:nvSpPr>
        <p:spPr>
          <a:xfrm>
            <a:off x="321845" y="1922175"/>
            <a:ext cx="8461208" cy="580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プリン</a:t>
            </a:r>
            <a:r>
              <a:rPr lang="ja-JP" altLang="en-US" sz="2400" dirty="0"/>
              <a:t>」に</a:t>
            </a:r>
            <a:r>
              <a:rPr lang="ja-JP" altLang="en-US" sz="2400" b="1" dirty="0"/>
              <a:t>お金を使うことが多い</a:t>
            </a:r>
            <a:r>
              <a:rPr lang="ja-JP" altLang="en-US" sz="2400" dirty="0"/>
              <a:t>都市は？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800" dirty="0">
              <a:latin typeface="+mn-ea"/>
              <a:ea typeface="+mn-ea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8300F6E-3FF9-152A-7E2B-D39504484886}"/>
              </a:ext>
            </a:extLst>
          </p:cNvPr>
          <p:cNvSpPr/>
          <p:nvPr/>
        </p:nvSpPr>
        <p:spPr>
          <a:xfrm>
            <a:off x="6034975" y="3280410"/>
            <a:ext cx="1976658" cy="33370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58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9938A5-E5A7-A5F8-FC77-0601DB97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オープンデータの社会的効果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257547-42A1-625B-218D-D915BA47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646A14-A317-9D65-7F9A-93E92285DCBB}"/>
              </a:ext>
            </a:extLst>
          </p:cNvPr>
          <p:cNvSpPr txBox="1"/>
          <p:nvPr/>
        </p:nvSpPr>
        <p:spPr>
          <a:xfrm>
            <a:off x="577980" y="409362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u="sng" dirty="0"/>
              <a:t>オープンデータの例</a:t>
            </a:r>
            <a:endParaRPr lang="en-US" altLang="ja-JP" sz="2000" u="sng" dirty="0"/>
          </a:p>
          <a:p>
            <a:r>
              <a:rPr lang="en-US" altLang="ja-JP" sz="2000" dirty="0"/>
              <a:t>OpenStreetMap</a:t>
            </a:r>
            <a:r>
              <a:rPr lang="ja-JP" altLang="en-US" sz="2000" dirty="0"/>
              <a:t>：地図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1292072-1FC9-438A-F8B9-9E52D92D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00" y="4801506"/>
            <a:ext cx="3044022" cy="205649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AD75EC-847C-3F20-FBB4-CF8D7E5C4E62}"/>
              </a:ext>
            </a:extLst>
          </p:cNvPr>
          <p:cNvSpPr txBox="1"/>
          <p:nvPr/>
        </p:nvSpPr>
        <p:spPr>
          <a:xfrm>
            <a:off x="3994020" y="378584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u="sng" dirty="0"/>
              <a:t>オープンデータを活用するサービス</a:t>
            </a:r>
            <a:r>
              <a:rPr lang="en-US" altLang="ja-JP" sz="2000" dirty="0"/>
              <a:t>Citymapper.com</a:t>
            </a:r>
            <a:r>
              <a:rPr lang="ja-JP" altLang="en-US" sz="2000" dirty="0"/>
              <a:t>：世界中の大都市の乗り換え案内サービス</a:t>
            </a:r>
            <a:endParaRPr lang="en-US" altLang="ja-JP" sz="2000" u="sng" dirty="0"/>
          </a:p>
        </p:txBody>
      </p:sp>
      <p:pic>
        <p:nvPicPr>
          <p:cNvPr id="10" name="図 9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63D83EF6-4874-FF35-A17D-47F28E3A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44" y="4780842"/>
            <a:ext cx="4069533" cy="20771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696A4E5-2F07-6566-F940-9F5336281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893"/>
            <a:ext cx="9144000" cy="32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27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1573</Words>
  <Application>Microsoft Office PowerPoint</Application>
  <PresentationFormat>画面に合わせる (4:3)</PresentationFormat>
  <Paragraphs>186</Paragraphs>
  <Slides>36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1" baseType="lpstr">
      <vt:lpstr>メイリオ</vt:lpstr>
      <vt:lpstr>游ゴシック</vt:lpstr>
      <vt:lpstr>Arial</vt:lpstr>
      <vt:lpstr>Calibri</vt:lpstr>
      <vt:lpstr>Office テーマ</vt:lpstr>
      <vt:lpstr>aa-3.  実データによるデータサイエンス・AIの演習</vt:lpstr>
      <vt:lpstr>3-1 オープンデータ </vt:lpstr>
      <vt:lpstr>オープンデータ</vt:lpstr>
      <vt:lpstr>日本の公的オープンデータ①</vt:lpstr>
      <vt:lpstr>日本の公的オープンデータ②</vt:lpstr>
      <vt:lpstr>政府統計 e-Stat</vt:lpstr>
      <vt:lpstr>政府統計</vt:lpstr>
      <vt:lpstr>日本政府の家計調査</vt:lpstr>
      <vt:lpstr>オープンデータの社会的効果</vt:lpstr>
      <vt:lpstr>オープンデータの活用例：気象庁の気象データ</vt:lpstr>
      <vt:lpstr>オープンデータの活用例：GTFS形式の公共交通データ</vt:lpstr>
      <vt:lpstr>オープンデータの活用例：自治体のAED設置場所データ</vt:lpstr>
      <vt:lpstr>オープンデータの活用例：厚生労働省の感染症動向データ</vt:lpstr>
      <vt:lpstr>オープンデータと機械学習との関係</vt:lpstr>
      <vt:lpstr>オープンデータ利用上の注意点</vt:lpstr>
      <vt:lpstr>3-2 クロス集計表と相関係数 </vt:lpstr>
      <vt:lpstr>クロス集計表と相関係数</vt:lpstr>
      <vt:lpstr>クロス集計表</vt:lpstr>
      <vt:lpstr>クロス集計表と元データ</vt:lpstr>
      <vt:lpstr>クロス集計表を用いた分析例</vt:lpstr>
      <vt:lpstr>相関係数を求める前に散布図で確認</vt:lpstr>
      <vt:lpstr>相関の定義と種類（正・負・なし）</vt:lpstr>
      <vt:lpstr>相関係数の定義と解釈</vt:lpstr>
      <vt:lpstr>相関係数の性質</vt:lpstr>
      <vt:lpstr>相関係数の活用例</vt:lpstr>
      <vt:lpstr>相関と因果関係の違い</vt:lpstr>
      <vt:lpstr>正確な判断には、サンプル数やデータの偏りの 確認が必要　（数字だけ見ての判断は危険）</vt:lpstr>
      <vt:lpstr>全体まとめとデータの適切な取り扱い</vt:lpstr>
      <vt:lpstr>「今回の学び」の AI への接続</vt:lpstr>
      <vt:lpstr>Excel で相関係数を求める</vt:lpstr>
      <vt:lpstr>演習</vt:lpstr>
      <vt:lpstr>演習① 質問を理解するAI  「Data Commons」</vt:lpstr>
      <vt:lpstr>演習② データの隙間を埋めるAI 「Gapminder」</vt:lpstr>
      <vt:lpstr>演習③ 過去の気象データ・ダウンロードと相関の分析</vt:lpstr>
      <vt:lpstr>演習④ 総務省統計局「統計でみる都道府県のすがた」から相関の分析</vt:lpstr>
      <vt:lpstr>演習⑤ e-Stat「統計ダッシュボード」から相関の分析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実データによるデータサイエンス・AIの演習（オープンデータ、政府統計データ、クロス集計表、相関）</dc:title>
  <dc:creator>kunihiko</dc:creator>
  <cp:lastModifiedBy>金子　邦彦</cp:lastModifiedBy>
  <cp:revision>108</cp:revision>
  <cp:lastPrinted>2020-05-07T12:29:12Z</cp:lastPrinted>
  <dcterms:created xsi:type="dcterms:W3CDTF">2020-05-07T08:06:06Z</dcterms:created>
  <dcterms:modified xsi:type="dcterms:W3CDTF">2026-05-02T01:35:54Z</dcterms:modified>
</cp:coreProperties>
</file>