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0" r:id="rId4"/>
    <p:sldMasterId id="2147483695" r:id="rId5"/>
  </p:sldMasterIdLst>
  <p:notesMasterIdLst>
    <p:notesMasterId r:id="rId46"/>
  </p:notesMasterIdLst>
  <p:sldIdLst>
    <p:sldId id="874" r:id="rId6"/>
    <p:sldId id="2042" r:id="rId7"/>
    <p:sldId id="2038" r:id="rId8"/>
    <p:sldId id="1894" r:id="rId9"/>
    <p:sldId id="1463" r:id="rId10"/>
    <p:sldId id="1895" r:id="rId11"/>
    <p:sldId id="2017" r:id="rId12"/>
    <p:sldId id="2039" r:id="rId13"/>
    <p:sldId id="2016" r:id="rId14"/>
    <p:sldId id="258" r:id="rId15"/>
    <p:sldId id="262" r:id="rId16"/>
    <p:sldId id="553" r:id="rId17"/>
    <p:sldId id="956" r:id="rId18"/>
    <p:sldId id="261" r:id="rId19"/>
    <p:sldId id="552" r:id="rId20"/>
    <p:sldId id="1758" r:id="rId21"/>
    <p:sldId id="1860" r:id="rId22"/>
    <p:sldId id="1861" r:id="rId23"/>
    <p:sldId id="1862" r:id="rId24"/>
    <p:sldId id="2018" r:id="rId25"/>
    <p:sldId id="2019" r:id="rId26"/>
    <p:sldId id="2020" r:id="rId27"/>
    <p:sldId id="2023" r:id="rId28"/>
    <p:sldId id="2034" r:id="rId29"/>
    <p:sldId id="2032" r:id="rId30"/>
    <p:sldId id="2022" r:id="rId31"/>
    <p:sldId id="2024" r:id="rId32"/>
    <p:sldId id="2025" r:id="rId33"/>
    <p:sldId id="2026" r:id="rId34"/>
    <p:sldId id="2028" r:id="rId35"/>
    <p:sldId id="2027" r:id="rId36"/>
    <p:sldId id="2030" r:id="rId37"/>
    <p:sldId id="547" r:id="rId38"/>
    <p:sldId id="612" r:id="rId39"/>
    <p:sldId id="2040" r:id="rId40"/>
    <p:sldId id="2037" r:id="rId41"/>
    <p:sldId id="2036" r:id="rId42"/>
    <p:sldId id="1417" r:id="rId43"/>
    <p:sldId id="2035" r:id="rId44"/>
    <p:sldId id="2029" r:id="rId4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141" autoAdjust="0"/>
    <p:restoredTop sz="94660"/>
  </p:normalViewPr>
  <p:slideViewPr>
    <p:cSldViewPr snapToGrid="0">
      <p:cViewPr varScale="1">
        <p:scale>
          <a:sx n="40" d="100"/>
          <a:sy n="40" d="100"/>
        </p:scale>
        <p:origin x="40" y="52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0045A-333E-0606-250A-30BF028A5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6B48E0E-1B71-B68F-00D1-CC02334598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0E3F566-FBD4-1D45-B725-C466EDA18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8EB3069-7B5A-A03C-DFD2-D61CE05FE7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441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9BCB3-E6DF-1AA7-966C-C61D0AFCA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0E86FDA-63AA-72F7-B786-2F3938D678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8B00A4C-5340-A5BF-3197-EBFFE277A5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BFE7BB-B34F-9FAF-3BE7-07E821B584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124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595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762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959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33684-71F4-89CC-15D7-91B88E64D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F198A1C-29F5-01CB-3346-60E5A51CBC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D531269-D788-D1BE-B9B1-C1DF8BE43A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9953DD-9BBD-5ACC-B477-AA9E956ADE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040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169F9-1A9B-B41E-2811-8367319EF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582958C-0B17-CA41-B2C1-442921EEA5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EB4F79F-FEF9-A2A5-083E-B5847F9613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308F52-3ECE-5252-4490-09C7054D0A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21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3700-ECA0-4650-B098-EE1D8F15E2A2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2D71-1D64-476B-BACD-8DE1D8972B80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2946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E87AC-518C-4179-9A49-CAEE06CC0995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9911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5D608-F676-4DBA-80D7-59347343183D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652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9FD60-D6A8-49ED-A325-35CC948EEF7D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253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90514-49C6-4558-BF2D-0D2E266FD7A3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5094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26A31-A524-4A30-B43C-3F1897E9D1C3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5049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143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30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537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301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52C4-D277-43DC-89CC-17031ECCBBEF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043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5878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36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171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991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3404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442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2746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7BBF-D7BE-47DD-9C7C-7D8AE2361E55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A9B4-57BA-44AF-99F0-303BDE19016E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3B01-FDD5-48FC-9DF4-CBD3EC320CA6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32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542E-A070-47A9-8301-7F423D451726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906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91D7-B3E6-4C2E-A6AF-B3873B98707F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980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EBB0-3A02-4196-92F4-28F31FED4080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5110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AEA1-8DBA-46F3-98DE-8B33FA54AE3D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8891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2B99B-EB01-47C4-BFBC-FDB367D3D5E6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fld id="{633215B8-D8EC-4E3B-96B8-448D5650DBCB}" type="datetime1">
              <a:rPr kumimoji="1" lang="ja-JP" altLang="en-US" smtClean="0"/>
              <a:t>2026/5/13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13240"/>
            <a:ext cx="1304925" cy="12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1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8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2650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0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ai/mi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84815" y="1122363"/>
            <a:ext cx="8223463" cy="1655762"/>
          </a:xfrm>
        </p:spPr>
        <p:txBody>
          <a:bodyPr>
            <a:no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aa-4. 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機械学習、ニューラルネットワーク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（人工知能）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URL: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https://www.kkaneko.jp/ai/mi/index.html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badi" panose="020B0604020104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3CC647F6-F62E-4F8C-96B7-5908ACCFC9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77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E42B2A-C7DA-4FBE-A997-32D5EB0A3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900" dirty="0"/>
              <a:t>機械学習の応用範囲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78A961-A72E-418D-A89F-C27951179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36719"/>
          </a:xfrm>
        </p:spPr>
        <p:txBody>
          <a:bodyPr>
            <a:norm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</a:rPr>
              <a:t>画像認識と画像理解</a:t>
            </a:r>
            <a:r>
              <a:rPr kumimoji="1" lang="ja-JP" altLang="en-US" sz="2400" dirty="0">
                <a:latin typeface="メイリオ" panose="020B0604030504040204" pitchFamily="50" charset="-128"/>
              </a:rPr>
              <a:t>：道路標識の認識や顔認識，物体検出，画像セグメンテーションなど。自動運転技術や監視カメラの映像解析などに応用される。 </a:t>
            </a:r>
            <a:endParaRPr kumimoji="1" lang="en-US" altLang="ja-JP" sz="2400" dirty="0">
              <a:latin typeface="メイリオ" panose="020B0604030504040204" pitchFamily="50" charset="-128"/>
            </a:endParaRPr>
          </a:p>
          <a:p>
            <a:r>
              <a:rPr kumimoji="1" lang="ja-JP" altLang="en-US" sz="2400" b="1" dirty="0">
                <a:latin typeface="メイリオ" panose="020B0604030504040204" pitchFamily="50" charset="-128"/>
              </a:rPr>
              <a:t>自然言語処理</a:t>
            </a:r>
            <a:r>
              <a:rPr kumimoji="1" lang="ja-JP" altLang="en-US" sz="2400" dirty="0">
                <a:latin typeface="メイリオ" panose="020B0604030504040204" pitchFamily="50" charset="-128"/>
              </a:rPr>
              <a:t>：要約，校正，質問応答，翻訳，音声認識，音声合成，感情分析，文書分類，アイデア出しなどに活用される。 </a:t>
            </a:r>
            <a:endParaRPr kumimoji="1" lang="en-US" altLang="ja-JP" sz="2400" dirty="0">
              <a:latin typeface="メイリオ" panose="020B0604030504040204" pitchFamily="50" charset="-128"/>
            </a:endParaRPr>
          </a:p>
          <a:p>
            <a:r>
              <a:rPr kumimoji="1" lang="ja-JP" altLang="en-US" sz="2400" b="1" dirty="0">
                <a:latin typeface="メイリオ" panose="020B0604030504040204" pitchFamily="50" charset="-128"/>
              </a:rPr>
              <a:t>バイオインフォマティクス</a:t>
            </a:r>
            <a:r>
              <a:rPr kumimoji="1" lang="ja-JP" altLang="en-US" sz="2400" dirty="0">
                <a:latin typeface="メイリオ" panose="020B0604030504040204" pitchFamily="50" charset="-128"/>
              </a:rPr>
              <a:t>：遺伝子解析やタンパク質構造の予測，薬剤の設計などに用いられる。 </a:t>
            </a:r>
            <a:endParaRPr kumimoji="1" lang="en-US" altLang="ja-JP" sz="2400" dirty="0">
              <a:latin typeface="メイリオ" panose="020B0604030504040204" pitchFamily="50" charset="-128"/>
            </a:endParaRPr>
          </a:p>
          <a:p>
            <a:r>
              <a:rPr kumimoji="1" lang="ja-JP" altLang="en-US" sz="2400" b="1" dirty="0">
                <a:latin typeface="メイリオ" panose="020B0604030504040204" pitchFamily="50" charset="-128"/>
              </a:rPr>
              <a:t>金融と経済予測</a:t>
            </a:r>
            <a:r>
              <a:rPr kumimoji="1" lang="ja-JP" altLang="en-US" sz="2400" dirty="0">
                <a:latin typeface="メイリオ" panose="020B0604030504040204" pitchFamily="50" charset="-128"/>
              </a:rPr>
              <a:t>：市場のトレンド分析やリスク評価，予測モデルの構築，意思決定のサポートなどに使われる。  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r>
              <a:rPr kumimoji="1" lang="ja-JP" altLang="en-US" sz="2400" b="1" dirty="0">
                <a:latin typeface="メイリオ" panose="020B0604030504040204" pitchFamily="50" charset="-128"/>
              </a:rPr>
              <a:t>医療診断と予測</a:t>
            </a:r>
            <a:r>
              <a:rPr kumimoji="1" lang="ja-JP" altLang="en-US" sz="2400" dirty="0">
                <a:latin typeface="メイリオ" panose="020B0604030504040204" pitchFamily="50" charset="-128"/>
              </a:rPr>
              <a:t>：疾患の診断や予測，画像診断（</a:t>
            </a:r>
            <a:r>
              <a:rPr kumimoji="1" lang="en-US" altLang="ja-JP" sz="2400" dirty="0">
                <a:latin typeface="メイリオ" panose="020B0604030504040204" pitchFamily="50" charset="-128"/>
              </a:rPr>
              <a:t>MRI</a:t>
            </a:r>
            <a:r>
              <a:rPr kumimoji="1" lang="ja-JP" altLang="en-US" sz="2400" dirty="0">
                <a:latin typeface="メイリオ" panose="020B0604030504040204" pitchFamily="50" charset="-128"/>
              </a:rPr>
              <a:t>や</a:t>
            </a:r>
            <a:r>
              <a:rPr kumimoji="1" lang="en-US" altLang="ja-JP" sz="2400" dirty="0">
                <a:latin typeface="メイリオ" panose="020B0604030504040204" pitchFamily="50" charset="-128"/>
              </a:rPr>
              <a:t>CT</a:t>
            </a:r>
            <a:r>
              <a:rPr kumimoji="1" lang="ja-JP" altLang="en-US" sz="2400" dirty="0">
                <a:latin typeface="メイリオ" panose="020B0604030504040204" pitchFamily="50" charset="-128"/>
              </a:rPr>
              <a:t>スキャン），病気の予後予測，薬物副作用の予測などに応用される。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A4D78A-016F-CFAB-87AE-FC1CBCA0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5634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C262CD-6A3A-43EE-841C-15B9BBBBB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900" dirty="0"/>
              <a:t>宿泊サイトでの応用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64CAA9-1C51-4563-90E6-5601712D1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宿泊予約サイト </a:t>
            </a:r>
            <a:r>
              <a:rPr kumimoji="1" lang="en-US" altLang="ja-JP" sz="2400" dirty="0"/>
              <a:t>Booking.com</a:t>
            </a:r>
          </a:p>
          <a:p>
            <a:pPr marL="0" indent="0">
              <a:buNone/>
            </a:pPr>
            <a:r>
              <a:rPr kumimoji="1" lang="ja-JP" altLang="en-US" sz="2400" dirty="0"/>
              <a:t>情報推薦，表示の改良，好みの予測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FDAD212-846E-D47F-0020-A42CE849B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314" y="1887211"/>
            <a:ext cx="4772270" cy="4873875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E742EC8-BF5A-4D2F-07E9-96164AB5A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8610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211585-22F8-4530-92B2-DB32DBE6C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医療での応用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97CE0A-8207-4348-9CE3-E24EE0FA1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44" y="6059084"/>
            <a:ext cx="8567512" cy="774071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MAMMOSCREEN</a:t>
            </a:r>
            <a:r>
              <a:rPr kumimoji="1" lang="ja-JP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社のニュース</a:t>
            </a:r>
            <a:endParaRPr kumimoji="1" lang="en-US" altLang="ja-JP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https://www.mammoscreen.com/how-it-works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99FDA6-8F44-41D4-8B4D-1C58BF8D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A589200-B879-4542-8CF1-F0E0FC250D34}"/>
              </a:ext>
            </a:extLst>
          </p:cNvPr>
          <p:cNvSpPr/>
          <p:nvPr/>
        </p:nvSpPr>
        <p:spPr>
          <a:xfrm>
            <a:off x="723416" y="751332"/>
            <a:ext cx="78765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胸部の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X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線画像について，自分自身で，人工知能アプリを動かし，ヒントを得る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9797130-D317-479C-9F58-0466B9DD1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16" y="2320992"/>
            <a:ext cx="6649657" cy="37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2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D1E1EB-BA5A-76C0-85D8-5AA25322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医学での応用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8F4E0C-6358-D3B3-C26E-BADA7A666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500312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血液検査による癌の検査（人間の免疫機能によって破壊されたがん細胞の検出）に関するニュース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2E086C-4107-ADE0-C5AE-36AA4746A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F6FC465-9979-4D27-7877-65BF24535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480" y="1933698"/>
            <a:ext cx="3263050" cy="433418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3D339DA-81DF-05CF-02EF-7CBA5582F2F0}"/>
              </a:ext>
            </a:extLst>
          </p:cNvPr>
          <p:cNvSpPr txBox="1"/>
          <p:nvPr/>
        </p:nvSpPr>
        <p:spPr>
          <a:xfrm>
            <a:off x="321844" y="6075145"/>
            <a:ext cx="7792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https://www.theguardian.com/science/2020/mar/31/new-blood-test-can-detect-50-types-of-cancer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1898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2698EB-71FA-49EF-BFC0-2379ED59F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900" dirty="0"/>
              <a:t>ゲームでの応用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68D19E-DBD1-4688-9CAF-C78D7AF64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016" y="1001028"/>
            <a:ext cx="8128133" cy="5524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能力の向上が続いている．</a:t>
            </a:r>
            <a:endParaRPr lang="en-US" altLang="ja-JP" dirty="0"/>
          </a:p>
          <a:p>
            <a:r>
              <a:rPr lang="en-US" altLang="ja-JP" dirty="0"/>
              <a:t>1997</a:t>
            </a:r>
            <a:r>
              <a:rPr lang="ja-JP" altLang="en-US" dirty="0"/>
              <a:t>年：ディープ・ブルーがチェスの世界チャンピオンに勝利</a:t>
            </a:r>
            <a:endParaRPr lang="en-US" altLang="ja-JP" dirty="0"/>
          </a:p>
          <a:p>
            <a:r>
              <a:rPr lang="en-US" altLang="ja-JP" dirty="0"/>
              <a:t>2017</a:t>
            </a:r>
            <a:r>
              <a:rPr lang="ja-JP" altLang="en-US" dirty="0"/>
              <a:t>年：自己対戦による学習能力を持つ</a:t>
            </a:r>
            <a:r>
              <a:rPr lang="en-US" altLang="ja-JP" dirty="0" err="1"/>
              <a:t>AlphaZero</a:t>
            </a:r>
            <a:r>
              <a:rPr lang="ja-JP" altLang="en-US" dirty="0"/>
              <a:t>が登場</a:t>
            </a:r>
          </a:p>
          <a:p>
            <a:r>
              <a:rPr lang="en-US" altLang="ja-JP" dirty="0"/>
              <a:t>2017</a:t>
            </a:r>
            <a:r>
              <a:rPr lang="ja-JP" altLang="en-US" dirty="0"/>
              <a:t>年</a:t>
            </a:r>
            <a:r>
              <a:rPr lang="en-US" altLang="ja-JP" dirty="0"/>
              <a:t>5</a:t>
            </a:r>
            <a:r>
              <a:rPr lang="ja-JP" altLang="en-US" dirty="0"/>
              <a:t>月：</a:t>
            </a:r>
            <a:r>
              <a:rPr lang="en-US" altLang="ja-JP" dirty="0" err="1"/>
              <a:t>AlphaZero</a:t>
            </a:r>
            <a:r>
              <a:rPr lang="ja-JP" altLang="en-US" dirty="0"/>
              <a:t>が囲碁で世界レベルの選手に対して</a:t>
            </a:r>
            <a:r>
              <a:rPr lang="en-US" altLang="ja-JP" dirty="0"/>
              <a:t>3</a:t>
            </a:r>
            <a:r>
              <a:rPr lang="ja-JP" altLang="en-US" dirty="0"/>
              <a:t>戦全勝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機械学習が、複雑なゲームでも、知的な戦略や判断を行う能力を持っている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30E28D-BE34-CA61-FF03-5148D1BE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6496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211585-22F8-4530-92B2-DB32DBE6C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自動運転での応用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97CE0A-8207-4348-9CE3-E24EE0FA1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706408" cy="60117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b="1" dirty="0"/>
          </a:p>
          <a:p>
            <a:pPr marL="0" indent="0">
              <a:buNone/>
            </a:pPr>
            <a:r>
              <a:rPr lang="en-US" altLang="ja-JP" sz="2600" b="1" dirty="0"/>
              <a:t>6 Autonomous Vehicles &amp; Companies to watch in 2021-2022 | Self Driving Cars</a:t>
            </a:r>
            <a:endParaRPr kumimoji="1" lang="en-US" altLang="ja-JP" sz="2600" dirty="0"/>
          </a:p>
          <a:p>
            <a:pPr marL="0" indent="0">
              <a:buNone/>
            </a:pPr>
            <a:r>
              <a:rPr lang="en-US" altLang="ja-JP" sz="2600" dirty="0"/>
              <a:t>https://www.youtube.com/watch?v=bdFi3RToOBk</a:t>
            </a:r>
            <a:endParaRPr kumimoji="1" lang="ja-JP" altLang="en-US" sz="2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99FDA6-8F44-41D4-8B4D-1C58BF8D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616B77A-2612-47A9-9024-B78EBDC0A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47" y="1726215"/>
            <a:ext cx="6108959" cy="340556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2A467A9-FEA7-4E49-A9BF-93FA74577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108" y="1726215"/>
            <a:ext cx="2709145" cy="217569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647716D-02AF-466F-A014-C609AF6A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59" y="3964661"/>
            <a:ext cx="2741694" cy="155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70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11643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4-3. </a:t>
            </a:r>
            <a:r>
              <a:rPr lang="ja-JP" altLang="en-US" sz="4500" dirty="0">
                <a:solidFill>
                  <a:schemeClr val="tx2"/>
                </a:solidFill>
              </a:rPr>
              <a:t>ニューロンと脳の構造</a:t>
            </a:r>
            <a:br>
              <a:rPr lang="ja-JP" altLang="en-US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27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33F45D-0FCB-469A-9FBD-0C3AA5DCF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ニューロン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0FF00B-5F39-421F-9997-14D08F54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886" y="834038"/>
            <a:ext cx="8461208" cy="5848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ニューロン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は，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脳や神経系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における</a:t>
            </a:r>
            <a:r>
              <a:rPr kumimoji="1" lang="ja-JP" altLang="en-US" b="1" dirty="0"/>
              <a:t>情報伝達，記憶，情報処理</a:t>
            </a:r>
            <a:r>
              <a:rPr lang="ja-JP" altLang="en-US" dirty="0"/>
              <a:t>の</a:t>
            </a:r>
            <a:r>
              <a:rPr kumimoji="1" lang="ja-JP" altLang="en-US" dirty="0"/>
              <a:t>基本要素．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921525-89B7-44B1-BCF2-EBEF472FB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2F31E4F9-1F2C-21A6-6C61-99317B9A6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06" y="1952502"/>
            <a:ext cx="8148428" cy="421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78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ED733A-4349-4430-B7E1-17F2397DF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16621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生物種別のニューロン数（カタツムリからアフリカゾウまで）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1820CB-98AC-46FC-A770-A2560861E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F52D4B60-8530-731F-DB82-7FED9E815A49}"/>
              </a:ext>
            </a:extLst>
          </p:cNvPr>
          <p:cNvSpPr txBox="1">
            <a:spLocks/>
          </p:cNvSpPr>
          <p:nvPr/>
        </p:nvSpPr>
        <p:spPr>
          <a:xfrm>
            <a:off x="634236" y="1524834"/>
            <a:ext cx="4352386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カタツムリ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11,000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ロブスター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100,000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アリ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	250,000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カエル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16,000,000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ハツカネズミ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71,000,000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タコ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	500,000,000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ネコ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	760,000,000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ヒト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	86,000,000,000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　　　　　　～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100,000,000,000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アフリカゾウ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257,000,000,000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DC736E8E-4AD6-7816-232C-97153770C3B1}"/>
              </a:ext>
            </a:extLst>
          </p:cNvPr>
          <p:cNvSpPr txBox="1">
            <a:spLocks/>
          </p:cNvSpPr>
          <p:nvPr/>
        </p:nvSpPr>
        <p:spPr>
          <a:xfrm>
            <a:off x="525379" y="994651"/>
            <a:ext cx="4364692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脳のニューロンの数（推定値）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3E1E3D-BD1E-7F48-1490-8F818582A538}"/>
              </a:ext>
            </a:extLst>
          </p:cNvPr>
          <p:cNvSpPr txBox="1"/>
          <p:nvPr/>
        </p:nvSpPr>
        <p:spPr>
          <a:xfrm>
            <a:off x="201529" y="5824001"/>
            <a:ext cx="4520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Wikipeida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の記事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https://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ja.wikipedia.org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/wiki/%E5%8B%95%E7%89%A9%E3%81%AE%E3%83%8B%E3%83%A5%E3%83%BC%E3%83%AD%E3%83%B3%E3%81%AE%E6%95%B0%E3%81%AE%E4%B8%80%E8%A6%A7 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より</a:t>
            </a:r>
          </a:p>
        </p:txBody>
      </p: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7BDE9043-BCAE-DA35-28D0-CC585FFC9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7092" y="1000407"/>
            <a:ext cx="3988898" cy="5333166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人間の脳には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約</a:t>
            </a:r>
            <a:r>
              <a:rPr lang="en-US" altLang="ja-JP" b="1" i="0" dirty="0">
                <a:solidFill>
                  <a:srgbClr val="374151"/>
                </a:solidFill>
                <a:effectLst/>
                <a:latin typeface="Söhne"/>
              </a:rPr>
              <a:t>860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億～</a:t>
            </a:r>
            <a:r>
              <a:rPr lang="en-US" altLang="ja-JP" b="1" i="0" dirty="0">
                <a:solidFill>
                  <a:srgbClr val="374151"/>
                </a:solidFill>
                <a:effectLst/>
                <a:latin typeface="Söhne"/>
              </a:rPr>
              <a:t>1000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億個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のニューロンが存在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pPr>
              <a:spcBef>
                <a:spcPts val="1200"/>
              </a:spcBef>
            </a:pPr>
            <a:r>
              <a:rPr lang="ja-JP" altLang="en-US" i="1" dirty="0">
                <a:solidFill>
                  <a:srgbClr val="374151"/>
                </a:solidFill>
                <a:latin typeface="Söhne"/>
              </a:rPr>
              <a:t>複雑なネットワークを形成</a:t>
            </a:r>
            <a:endParaRPr lang="en-US" altLang="ja-JP" b="0" i="1" dirty="0">
              <a:solidFill>
                <a:srgbClr val="374151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1620119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34F4C2-E4A7-490C-832F-1D0DF9425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脳や神経系の研究の進展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719CD8-BADE-4ADC-8744-1B3CB7A9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 descr="タイムライ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D18DDB52-BED9-215C-FCD6-4B15C36B4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4169"/>
            <a:ext cx="9144000" cy="3309661"/>
          </a:xfrm>
          <a:prstGeom prst="rect">
            <a:avLst/>
          </a:prstGeom>
        </p:spPr>
      </p:pic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EE342D90-EFF5-EEE9-BA5E-0441AB3BF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81360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088D87A-15C5-E25F-B4DD-50895E78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958CD88-75A8-E93B-6BC2-462ECF7C89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186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37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93BBED-9783-6EA0-040C-638E13C88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ニューラルネットワーク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C5F546B-B837-CECA-FBCD-627AC6C3B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6" name="図 5" descr="グラフ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B90290D-9545-30A5-AD9C-6804D94D1C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186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5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D75D52-E464-9A54-61E1-47DDB887E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ニューラルネットワークの歴史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331A12-E3D9-4E4C-9DCD-2B838ACF0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16DC27-AA64-2D24-4933-F4A56DEBC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6" name="図 5" descr="タイムライ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A887607C-5BF7-3F35-8957-E3FB12199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1718"/>
            <a:ext cx="9144000" cy="489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27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6461B6-16CC-4CE5-5815-54F2C723F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ニューラルネットワークの発展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14B77B0-044C-271B-E189-DE7692195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2167" y="6273901"/>
            <a:ext cx="8461208" cy="5871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000" dirty="0"/>
              <a:t>関連技術：</a:t>
            </a:r>
            <a:r>
              <a:rPr kumimoji="1" lang="en-US" altLang="ja-JP" sz="2000" dirty="0"/>
              <a:t>GPU</a:t>
            </a:r>
            <a:r>
              <a:rPr kumimoji="1" lang="ja-JP" altLang="en-US" sz="2000" dirty="0"/>
              <a:t>、クラウドコンピューティング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1EC959-6162-5133-ACBE-5ECA2C0B8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6" name="図 5" descr="グラフ, 折れ線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DC91C5F0-BC5D-35E4-D368-C485500E7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4589"/>
            <a:ext cx="9144000" cy="524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55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F2D512-90D4-222A-8294-6971C450E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78B2BED-D2BA-419B-CCD0-18F66915B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EEABE6-1F54-4707-B904-6FFA227A0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6ED1276-0383-7E1B-2341-671DCB81A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4-4. </a:t>
            </a:r>
            <a:r>
              <a:rPr lang="ja-JP" altLang="en-US" sz="4500" dirty="0">
                <a:solidFill>
                  <a:schemeClr val="tx2"/>
                </a:solidFill>
              </a:rPr>
              <a:t>ニューラルネットワークの仕組み</a:t>
            </a:r>
            <a:br>
              <a:rPr lang="ja-JP" altLang="en-US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232AEF7-D846-6460-39E8-FB9BA4828C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3078281-F4EA-9930-B508-DE82B626A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5B6AC8A-6FDA-B0E9-0F97-9E674AE4E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D532671-29EB-2B32-3FD0-5B38E9055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C7BB548-DF1A-05C9-F3AC-C8F1CFB13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E54C1B2-FF0C-BBC4-07E7-C6F7E7850D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A48B419-8B42-0CC1-D64F-4F8391B5C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DCE5B30-0BB7-DF6F-5407-AC8D2332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05BA46-9C82-5D0F-78CA-33F7860CB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F2FB1BD-C8B9-17C9-A329-BBD0A7174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158652F-C782-52FB-D997-D576D73B7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18582E-AA1E-C319-30CA-6BE27581D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172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7EE991-3A43-C053-A60F-A6B6BAD21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ニューラルネットワークの構造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D63981-8FBC-C215-5F75-76AA6773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8" name="図 7" descr="ダイアグラム, 概略図&#10;&#10;AI 生成コンテンツは誤りを含む可能性があります。">
            <a:extLst>
              <a:ext uri="{FF2B5EF4-FFF2-40B4-BE49-F238E27FC236}">
                <a16:creationId xmlns:a16="http://schemas.microsoft.com/office/drawing/2014/main" id="{B8AF9756-9D17-136E-ED6D-2D7620AC0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9179"/>
            <a:ext cx="9144000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12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77D5A2-3C5A-197C-03C8-55CB6DF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ニューロンの活性化と非活性化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076BFE-1386-0BC4-0295-4A5C06F07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5256A9-09A7-B550-E99F-09844C4A6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10" name="図 9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8D7EEB52-5601-8F84-3F09-B865C51D9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3" y="950615"/>
            <a:ext cx="9144000" cy="468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51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E1636E-A2D0-5BA0-6128-B5AEE4744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ニューロンの処理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28C258-5C51-F293-8156-3788E92A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8" name="図 7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7EA76398-2D99-9339-0A64-825FA2914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124"/>
            <a:ext cx="9144000" cy="512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61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8BD536-E328-AEB5-F783-488D634A9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入力の重みづけ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205AC4-4B75-B348-2F94-781A06F8B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6" name="図 5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0A475B5F-53B4-FC42-81B1-3EA1A4B7D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0527"/>
            <a:ext cx="9144000" cy="439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563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322118-F8A4-D390-BA81-2C6865C70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合計とバイアス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86CA1AF-1F38-0279-7DE1-55E788CBA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6" name="図 5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6F50B75A-C886-C43A-AA38-9A48DC473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8863"/>
            <a:ext cx="9144000" cy="442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83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5EA8AE-AF58-9930-5332-EBEBA27E0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活性化関数の適用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2377721-BCCF-996D-0825-348C0DEFD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8" name="図 7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69927F1B-6877-B59C-91A7-8131DFD52C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182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52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23565F-BC94-61DF-A216-289DC9435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217BEFD-6BD4-3B24-2137-FE2EAF39B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CD7773-146C-9135-3C9D-0544C5E2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AFF76C9-8872-7CEB-14F8-4AEBCD199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11643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4-1. </a:t>
            </a:r>
            <a:r>
              <a:rPr lang="ja-JP" altLang="en-US" sz="4500" dirty="0">
                <a:solidFill>
                  <a:schemeClr val="tx2"/>
                </a:solidFill>
              </a:rPr>
              <a:t>機械学習と教師あり学習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AA78F19-1A01-6B45-8674-EFEAC0E0BC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23672A9-B05C-1ECE-3995-3B5BAD39E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AF6B45E-6C6A-6EE7-20B6-ABFC538BB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82C62F4-2D65-1F6D-33E6-BA73BE24F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8874B0-EE63-1BAA-DE29-B0330ED5F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8F7FACC-9226-A9EB-D54F-FE310CC910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48DFA9-E1E1-E47D-4A9F-1481CAA4D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A2003E7-E872-0ACF-D3C6-FD8D21291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7EA1882-9D66-2DA7-EE88-0256E50F97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F48A42-7CC4-91EF-8B97-076ECB73A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E220E7B-3E91-0C47-D143-28E8ABE70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714CABA-FB03-B4E0-2D6C-96394C036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22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86568D-F888-875D-B2A0-948656C62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ニューロンの活性度</a:t>
            </a:r>
          </a:p>
        </p:txBody>
      </p:sp>
      <p:pic>
        <p:nvPicPr>
          <p:cNvPr id="6" name="コンテンツ プレースホルダー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1F059C0C-7A0E-8FE6-670A-C74572D32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979"/>
            <a:ext cx="9057373" cy="4940385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EF6003-F76D-52E2-3F4E-23CD8C6AE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7100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BAD9AA-F639-F947-3C60-9051465C8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7955881" cy="779203"/>
          </a:xfrm>
        </p:spPr>
        <p:txBody>
          <a:bodyPr>
            <a:normAutofit/>
          </a:bodyPr>
          <a:lstStyle/>
          <a:p>
            <a:r>
              <a:rPr lang="ja-JP" altLang="en-US" dirty="0"/>
              <a:t>フォワードプロパゲーション（順伝播）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3F9547-2911-05B7-009B-F82FB591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11" name="図 10" descr="ダイアグラム, 概略図&#10;&#10;AI 生成コンテンツは誤りを含む可能性があります。">
            <a:extLst>
              <a:ext uri="{FF2B5EF4-FFF2-40B4-BE49-F238E27FC236}">
                <a16:creationId xmlns:a16="http://schemas.microsoft.com/office/drawing/2014/main" id="{5AF630F3-9E42-68C3-DCF2-FA5319B4FA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182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9E5ED9-3111-4B46-1C4E-5923C3A40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ニューラルネットワークの学習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FA155D-9864-DDB5-6B70-FDB4A9A1C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8" name="図 7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90F8E7FB-3FED-C720-BFDE-61AA6EEC6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6782"/>
            <a:ext cx="9144000" cy="556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46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30CEF7-60A7-4C1E-A41E-5F59CD539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7591926" cy="1047380"/>
          </a:xfrm>
        </p:spPr>
        <p:txBody>
          <a:bodyPr>
            <a:normAutofit/>
          </a:bodyPr>
          <a:lstStyle/>
          <a:p>
            <a:r>
              <a:rPr lang="ja-JP" altLang="en-US" dirty="0"/>
              <a:t>サイト </a:t>
            </a:r>
            <a:r>
              <a:rPr lang="en-US" altLang="ja-JP" dirty="0"/>
              <a:t>TensorFlow Playground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37181EE-D0C9-49DD-A0B6-CE20F3822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08" y="5386581"/>
            <a:ext cx="6367713" cy="683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/>
              <a:t>https://</a:t>
            </a:r>
            <a:r>
              <a:rPr lang="en-US" altLang="ja-JP" sz="2400" dirty="0" err="1"/>
              <a:t>playground.tensorflow.org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1E563E-F9D8-475C-B3C7-3969F8531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D8D0334-60B2-47DC-9553-42B37F842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46" y="2171789"/>
            <a:ext cx="4494816" cy="302251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5F91473-7DB8-2502-5354-29218DC46156}"/>
              </a:ext>
            </a:extLst>
          </p:cNvPr>
          <p:cNvSpPr txBox="1"/>
          <p:nvPr/>
        </p:nvSpPr>
        <p:spPr>
          <a:xfrm>
            <a:off x="4838700" y="2119263"/>
            <a:ext cx="4572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ニューラルネットワークの構造可視化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DATA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（データセットの選択）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FEATURES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（入力特徴量）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HIDDEN LAYERS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（隠れ層の数とニューロン数）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OUTPUT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（分類結果）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学習パラメータ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Learning rate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（学習率）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Activation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（活性化関数）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Epoch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（学習回数）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分類の様子を観察できる．</a:t>
            </a:r>
          </a:p>
        </p:txBody>
      </p:sp>
    </p:spTree>
    <p:extLst>
      <p:ext uri="{BB962C8B-B14F-4D97-AF65-F5344CB8AC3E}">
        <p14:creationId xmlns:p14="http://schemas.microsoft.com/office/powerpoint/2010/main" val="8534659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360CFBB-2D9C-49E1-9903-BB47637A0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D445A5C-8030-4E0E-AE1E-8D4E6F74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1222408"/>
            <a:ext cx="8859005" cy="321315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11046D-9A03-4706-8C91-286356253884}"/>
              </a:ext>
            </a:extLst>
          </p:cNvPr>
          <p:cNvSpPr txBox="1"/>
          <p:nvPr/>
        </p:nvSpPr>
        <p:spPr>
          <a:xfrm>
            <a:off x="2050792" y="5153116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層目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A669F14-7655-4841-9FB5-35529178A5EF}"/>
              </a:ext>
            </a:extLst>
          </p:cNvPr>
          <p:cNvSpPr txBox="1"/>
          <p:nvPr/>
        </p:nvSpPr>
        <p:spPr>
          <a:xfrm>
            <a:off x="4609842" y="5147798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層目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4305C3D-1BAE-4D28-9AAA-49AA044CE0BA}"/>
              </a:ext>
            </a:extLst>
          </p:cNvPr>
          <p:cNvSpPr txBox="1"/>
          <p:nvPr/>
        </p:nvSpPr>
        <p:spPr>
          <a:xfrm>
            <a:off x="3330317" y="5147798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→結合→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3A8A05C-F6B5-4F58-8A87-386494DB564C}"/>
              </a:ext>
            </a:extLst>
          </p:cNvPr>
          <p:cNvSpPr txBox="1"/>
          <p:nvPr/>
        </p:nvSpPr>
        <p:spPr>
          <a:xfrm>
            <a:off x="987680" y="5110809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→結合→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74D5ADB-DE51-4F9D-8592-16108A3A342F}"/>
              </a:ext>
            </a:extLst>
          </p:cNvPr>
          <p:cNvSpPr txBox="1"/>
          <p:nvPr/>
        </p:nvSpPr>
        <p:spPr>
          <a:xfrm>
            <a:off x="432603" y="4345961"/>
            <a:ext cx="4108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前処理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（データが青い部分にあれば活性化）</a:t>
            </a:r>
          </a:p>
        </p:txBody>
      </p:sp>
      <p:sp>
        <p:nvSpPr>
          <p:cNvPr id="9" name="右中かっこ 8">
            <a:extLst>
              <a:ext uri="{FF2B5EF4-FFF2-40B4-BE49-F238E27FC236}">
                <a16:creationId xmlns:a16="http://schemas.microsoft.com/office/drawing/2014/main" id="{1FABB553-AFFC-4758-B050-F245D74B2832}"/>
              </a:ext>
            </a:extLst>
          </p:cNvPr>
          <p:cNvSpPr/>
          <p:nvPr/>
        </p:nvSpPr>
        <p:spPr>
          <a:xfrm rot="5400000">
            <a:off x="3483132" y="3815937"/>
            <a:ext cx="356444" cy="38469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334ABDF-CA42-4B1E-8C70-907862F23C59}"/>
              </a:ext>
            </a:extLst>
          </p:cNvPr>
          <p:cNvSpPr txBox="1"/>
          <p:nvPr/>
        </p:nvSpPr>
        <p:spPr>
          <a:xfrm>
            <a:off x="2294143" y="599870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ニューラルネットワーク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3531FDF-4B04-42CA-8551-D624C57B5DEC}"/>
              </a:ext>
            </a:extLst>
          </p:cNvPr>
          <p:cNvSpPr/>
          <p:nvPr/>
        </p:nvSpPr>
        <p:spPr>
          <a:xfrm>
            <a:off x="2643261" y="6352144"/>
            <a:ext cx="3962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URL: https://playground.tensorflow.org/</a:t>
            </a: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FCC4EB6-CF0A-4F2A-A2C6-4E6AD604D354}"/>
              </a:ext>
            </a:extLst>
          </p:cNvPr>
          <p:cNvSpPr txBox="1"/>
          <p:nvPr/>
        </p:nvSpPr>
        <p:spPr>
          <a:xfrm>
            <a:off x="5995363" y="4743620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データが中央にあれば活性化</a:t>
            </a: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748F8C02-3896-252F-A229-67BE6B2B2233}"/>
              </a:ext>
            </a:extLst>
          </p:cNvPr>
          <p:cNvSpPr txBox="1">
            <a:spLocks/>
          </p:cNvSpPr>
          <p:nvPr/>
        </p:nvSpPr>
        <p:spPr>
          <a:xfrm>
            <a:off x="321845" y="175028"/>
            <a:ext cx="7591926" cy="10473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サイト </a:t>
            </a:r>
            <a:r>
              <a:rPr lang="en-US" altLang="ja-JP" dirty="0"/>
              <a:t>TensorFlow Playground</a:t>
            </a:r>
          </a:p>
        </p:txBody>
      </p:sp>
    </p:spTree>
    <p:extLst>
      <p:ext uri="{BB962C8B-B14F-4D97-AF65-F5344CB8AC3E}">
        <p14:creationId xmlns:p14="http://schemas.microsoft.com/office/powerpoint/2010/main" val="3146883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469D35-7159-BD60-6C44-612875536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AB92118-08B6-4340-7625-63B855028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F2ADE25-D139-A49B-BF3D-E23C4A361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2FAA517-055D-9DF0-29DD-509AFC351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11643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4-5. </a:t>
            </a:r>
            <a:r>
              <a:rPr lang="ja-JP" altLang="en-US" sz="4500">
                <a:solidFill>
                  <a:schemeClr val="tx2"/>
                </a:solidFill>
              </a:rPr>
              <a:t>最適化とニューラルネットワークの学習</a:t>
            </a: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8094B91-DF1C-C0B5-BFE7-48124A231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C7C4E56-1A1F-557F-501C-1E2B2E100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F41C36B-CB22-DEAC-1DC8-30CE266D9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45758AF-2B91-215D-4B11-D9FD798FC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CC947BA-7F62-6C39-DE38-0BE3EADF9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E692521-38CA-95CB-2456-AF2763EB5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226285-8B0D-6F97-D919-7B3DA33CC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207FEF9-2016-BBED-9FAB-369698E77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45FD4A0-D0CF-B34E-5D42-37107BB92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5A8764C-9C10-FAE0-0B80-5511E437D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091456C-E03C-18E3-4E3E-1B239957D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A3F3D71-8E76-EE70-019C-403E9F1FB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79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FB763C-F85F-20CB-2303-43DE4B848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直線フィッティング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78A702-1C74-4BAF-231A-25BF968F7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DA8CD3-999F-B4E5-1D2B-3B86C3095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6" name="図 5" descr="グラフ, 散布図&#10;&#10;AI 生成コンテンツは誤りを含む可能性があります。">
            <a:extLst>
              <a:ext uri="{FF2B5EF4-FFF2-40B4-BE49-F238E27FC236}">
                <a16:creationId xmlns:a16="http://schemas.microsoft.com/office/drawing/2014/main" id="{F1A82D4D-78E4-DD9A-8A26-0DD3FC618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5935"/>
            <a:ext cx="9144000" cy="494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521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2422CB-1EAC-CEBF-BDA2-7A4F97B81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最適化の３つの主要概念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496B87A-4A6E-1CC2-5701-557901261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37</a:t>
            </a:fld>
            <a:endParaRPr kumimoji="1" lang="ja-JP" altLang="en-US"/>
          </a:p>
        </p:txBody>
      </p:sp>
      <p:pic>
        <p:nvPicPr>
          <p:cNvPr id="8" name="図 7" descr="グラフ, 散布図&#10;&#10;AI 生成コンテンツは誤りを含む可能性があります。">
            <a:extLst>
              <a:ext uri="{FF2B5EF4-FFF2-40B4-BE49-F238E27FC236}">
                <a16:creationId xmlns:a16="http://schemas.microsoft.com/office/drawing/2014/main" id="{2FC59E69-0301-E78E-3F9E-716C4541C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261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最適化の様子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 descr="グラフ, ダイアグラム, 散布図&#10;&#10;AI 生成コンテンツは誤りを含む可能性があります。">
            <a:extLst>
              <a:ext uri="{FF2B5EF4-FFF2-40B4-BE49-F238E27FC236}">
                <a16:creationId xmlns:a16="http://schemas.microsoft.com/office/drawing/2014/main" id="{DC409107-FDA3-D34A-404B-8A48300B4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808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31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064434-C69E-AD25-A243-3E375C353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ニューラルネットワークの学習における最適化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0FB193-6B64-2587-7AA7-645239F6E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39</a:t>
            </a:fld>
            <a:endParaRPr kumimoji="1" lang="ja-JP" altLang="en-US"/>
          </a:p>
        </p:txBody>
      </p:sp>
      <p:pic>
        <p:nvPicPr>
          <p:cNvPr id="6" name="図 5" descr="ダイアグラム, 概略図&#10;&#10;AI 生成コンテンツは誤りを含む可能性があります。">
            <a:extLst>
              <a:ext uri="{FF2B5EF4-FFF2-40B4-BE49-F238E27FC236}">
                <a16:creationId xmlns:a16="http://schemas.microsoft.com/office/drawing/2014/main" id="{90CD6C41-2310-09AC-EA9F-1450917AC1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186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8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0" r="31660"/>
          <a:stretch/>
        </p:blipFill>
        <p:spPr>
          <a:xfrm>
            <a:off x="4667250" y="0"/>
            <a:ext cx="4476750" cy="686513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1D10E3-8A1C-93DE-BAA9-EFB285F4F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5108047" cy="601174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kumimoji="1" lang="ja-JP" altLang="en-US" sz="2400" b="1" dirty="0">
                <a:solidFill>
                  <a:srgbClr val="C00000"/>
                </a:solidFill>
              </a:rPr>
              <a:t>機械学習</a:t>
            </a:r>
            <a:r>
              <a:rPr kumimoji="1" lang="ja-JP" altLang="en-US" sz="2400" dirty="0"/>
              <a:t>は，</a:t>
            </a:r>
            <a:r>
              <a:rPr kumimoji="1" lang="ja-JP" altLang="en-US" sz="2400" b="1" dirty="0"/>
              <a:t>コンピュータ</a:t>
            </a:r>
            <a:r>
              <a:rPr kumimoji="1" lang="ja-JP" altLang="en-US" sz="2400" dirty="0"/>
              <a:t>が</a:t>
            </a:r>
            <a:r>
              <a:rPr kumimoji="1" lang="ja-JP" altLang="en-US" sz="2400" b="1" dirty="0"/>
              <a:t>データ</a:t>
            </a:r>
            <a:r>
              <a:rPr kumimoji="1" lang="ja-JP" altLang="en-US" sz="2400" dirty="0"/>
              <a:t>を使用して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学習</a:t>
            </a:r>
            <a:r>
              <a:rPr lang="ja-JP" altLang="en-US" sz="2400" dirty="0"/>
              <a:t>し</a:t>
            </a:r>
            <a:r>
              <a:rPr lang="ja-JP" altLang="en-US" sz="2400" b="1" dirty="0">
                <a:solidFill>
                  <a:srgbClr val="C00000"/>
                </a:solidFill>
              </a:rPr>
              <a:t>知的能力を向上</a:t>
            </a:r>
            <a:r>
              <a:rPr lang="ja-JP" altLang="en-US" sz="2400" dirty="0"/>
              <a:t>させる技術</a:t>
            </a:r>
            <a:endParaRPr kumimoji="1" lang="en-US" altLang="ja-JP" sz="24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ja-JP" altLang="en-US" sz="2400" b="1" dirty="0"/>
              <a:t>情報の抽出</a:t>
            </a:r>
            <a:r>
              <a:rPr lang="ja-JP" altLang="en-US" sz="2400" dirty="0"/>
              <a:t>：データからパターンや関係性を自動で発見する能力</a:t>
            </a:r>
            <a:endParaRPr lang="en-US" altLang="ja-JP" sz="24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ja-JP" altLang="en-US" sz="2400" b="1" dirty="0"/>
              <a:t>簡潔さ</a:t>
            </a:r>
            <a:r>
              <a:rPr lang="ja-JP" altLang="en-US" sz="2400" dirty="0"/>
              <a:t>：人間が設定していたルールを自動生成できる</a:t>
            </a:r>
            <a:endParaRPr lang="en-US" altLang="ja-JP" sz="24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ja-JP" altLang="en-US" sz="2400" b="1" dirty="0"/>
              <a:t>限界の超越</a:t>
            </a:r>
            <a:r>
              <a:rPr lang="ja-JP" altLang="en-US" sz="2400" dirty="0"/>
              <a:t>：他の方法で</a:t>
            </a:r>
            <a:r>
              <a:rPr lang="ja-JP" altLang="en-US" sz="2400"/>
              <a:t>は困難だった</a:t>
            </a:r>
            <a:r>
              <a:rPr lang="ja-JP" altLang="en-US" sz="2400" dirty="0"/>
              <a:t>課題にも解決策を得られる可能性がある</a:t>
            </a:r>
            <a:endParaRPr lang="en-US" altLang="ja-JP" sz="24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ja-JP" altLang="en-US" sz="2400" dirty="0"/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738A3EB0-E328-8FE0-E52B-B626E706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>
                <a:latin typeface="Segoe UI" panose="020B0502040204020203" pitchFamily="34" charset="0"/>
              </a:rPr>
              <a:t>機械学習の定義と特徴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2700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6EABEE-B1EA-DEF5-CD1D-3BFAEEBAC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912627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ニューラルネットワークの学習とバックプロパゲーション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529E1C-526E-F49D-1492-22C7FDC6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16B0E3B9-7C3A-44CC-0B3B-3C0B9411DD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182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27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ED5BEC-7461-47D7-AF0E-7B885CED3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機械学習プログラムの構成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B03C12-CF13-4024-806F-5F904AB6B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E7935C2B-4068-4AC8-814B-A82AD90B4961}"/>
              </a:ext>
            </a:extLst>
          </p:cNvPr>
          <p:cNvSpPr txBox="1">
            <a:spLocks/>
          </p:cNvSpPr>
          <p:nvPr/>
        </p:nvSpPr>
        <p:spPr>
          <a:xfrm>
            <a:off x="4473006" y="870382"/>
            <a:ext cx="4522298" cy="128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学習のプログラム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ECABC5E-0448-43A1-8283-1D58B6D60FC7}"/>
              </a:ext>
            </a:extLst>
          </p:cNvPr>
          <p:cNvSpPr txBox="1"/>
          <p:nvPr/>
        </p:nvSpPr>
        <p:spPr>
          <a:xfrm>
            <a:off x="4588422" y="164224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36B67FB-1516-45E9-B801-4815BD8CADA1}"/>
              </a:ext>
            </a:extLst>
          </p:cNvPr>
          <p:cNvSpPr txBox="1"/>
          <p:nvPr/>
        </p:nvSpPr>
        <p:spPr>
          <a:xfrm>
            <a:off x="4473006" y="4112516"/>
            <a:ext cx="4601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学習の結果</a:t>
            </a:r>
            <a:r>
              <a:rPr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　</a:t>
            </a:r>
            <a:br>
              <a:rPr lang="en-US" altLang="ja-JP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</a:b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学習ののち，新たな手書き数字の画像分類を行うことができる．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73C2FD4-F48B-4045-8602-9384841FD6A9}"/>
              </a:ext>
            </a:extLst>
          </p:cNvPr>
          <p:cNvSpPr txBox="1"/>
          <p:nvPr/>
        </p:nvSpPr>
        <p:spPr>
          <a:xfrm>
            <a:off x="239704" y="1075562"/>
            <a:ext cx="4045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訓練データ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60AFF4FA-E568-400C-BC3F-EBE36DAA1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67" y="1716452"/>
            <a:ext cx="2041662" cy="262288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E344D455-E113-4912-B9E3-36DF0A3C9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248" y="1761608"/>
            <a:ext cx="1444699" cy="289257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532" y="5023514"/>
            <a:ext cx="3454909" cy="169796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250" y="1512051"/>
            <a:ext cx="2193108" cy="252744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96BCF02-28B8-034C-E49E-E261774BB461}"/>
              </a:ext>
            </a:extLst>
          </p:cNvPr>
          <p:cNvSpPr txBox="1"/>
          <p:nvPr/>
        </p:nvSpPr>
        <p:spPr>
          <a:xfrm>
            <a:off x="150197" y="3872230"/>
            <a:ext cx="20416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例：手書き数字の画像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60000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枚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D59A63C-BC88-2585-325B-857E67740C0C}"/>
              </a:ext>
            </a:extLst>
          </p:cNvPr>
          <p:cNvSpPr txBox="1"/>
          <p:nvPr/>
        </p:nvSpPr>
        <p:spPr>
          <a:xfrm>
            <a:off x="2243814" y="3796140"/>
            <a:ext cx="204166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それぞれの正解（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4, 1, 0, 7, 8, ...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）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60000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個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119CE9A-2647-4928-5F90-F48E450E8B8A}"/>
              </a:ext>
            </a:extLst>
          </p:cNvPr>
          <p:cNvSpPr txBox="1"/>
          <p:nvPr/>
        </p:nvSpPr>
        <p:spPr>
          <a:xfrm>
            <a:off x="531196" y="5023514"/>
            <a:ext cx="32547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⇒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訓練データとして使用する．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759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984C65-1717-4E7C-8BBF-6E40935D1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教師あり学習の仕組み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DD1CB9F-CF01-4581-9454-F91C7561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5" name="タイトル 1">
            <a:extLst>
              <a:ext uri="{FF2B5EF4-FFF2-40B4-BE49-F238E27FC236}">
                <a16:creationId xmlns:a16="http://schemas.microsoft.com/office/drawing/2014/main" id="{97984C65-1717-4E7C-8BBF-6E40935D190F}"/>
              </a:ext>
            </a:extLst>
          </p:cNvPr>
          <p:cNvSpPr txBox="1">
            <a:spLocks/>
          </p:cNvSpPr>
          <p:nvPr/>
        </p:nvSpPr>
        <p:spPr>
          <a:xfrm>
            <a:off x="519387" y="0"/>
            <a:ext cx="8740116" cy="2826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正解の組を用いる方式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を 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教師あり学習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と呼ぶ．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（このほかに教師なし学習や強化学習といった方式もある．）</a:t>
            </a: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5" name="図 4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D437F788-B563-762C-858D-485E17C548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5183"/>
            <a:ext cx="9144000" cy="498281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11CA4A-A62E-41D4-7C1E-CD37B0D4BF01}"/>
              </a:ext>
            </a:extLst>
          </p:cNvPr>
          <p:cNvSpPr txBox="1"/>
          <p:nvPr/>
        </p:nvSpPr>
        <p:spPr>
          <a:xfrm>
            <a:off x="7290296" y="4449263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学習済み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モデル</a:t>
            </a:r>
          </a:p>
        </p:txBody>
      </p:sp>
    </p:spTree>
    <p:extLst>
      <p:ext uri="{BB962C8B-B14F-4D97-AF65-F5344CB8AC3E}">
        <p14:creationId xmlns:p14="http://schemas.microsoft.com/office/powerpoint/2010/main" val="3704205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94CD58-2622-0F55-031F-989A44F2A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一般のプログラミングと機械学習の違い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6762AC-96A9-EB26-95E5-CAC2BE4D3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AB32B406-C198-2568-4142-1185148D9D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186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99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57396E-753D-DD71-53A5-E9E06C99A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84C6B61-F87D-2DDE-4CFB-D07F9B2E4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BFC33B-5393-CA4D-B80A-820489FAE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C06F380-3633-EEB5-FE92-46202B60F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11643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4-2. </a:t>
            </a:r>
            <a:r>
              <a:rPr lang="ja-JP" altLang="en-US" sz="4500" dirty="0">
                <a:solidFill>
                  <a:schemeClr val="tx2"/>
                </a:solidFill>
              </a:rPr>
              <a:t>機械学習の現状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761B2D7-18FE-9AFF-8F3A-BC8FFF871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1E49826-8824-BEEF-336C-85ABF62D8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563D1D5-0449-9976-3595-5D4D3468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A6FB649-711E-6124-6B06-75117204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3ACF959-AE72-B8AE-3B40-1B34EAA59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A500CD4-9D90-D33B-3C58-D76D72E6D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351FDCA-9570-8F00-0401-ED628FACB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91EE523-4E9A-DF99-8430-5D4DFC6B6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05AAD07-D2AB-3B73-37FE-118FE7FDF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E31FC35-EE47-0576-F36E-BCF2D5B98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3510B4A-52A1-8EDB-946D-E5FB495BD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AB2BE70-4537-3E91-AE00-75A93245E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989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F11CF-1350-A49C-0F3D-A06A2E7C7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1F9B76AA-96D2-B055-2088-08D4A3BB0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752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2B9B2EB-B08D-AD06-6571-F7E6FFB8D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9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sz="2900" dirty="0"/>
              <a:t>機械学習の</a:t>
            </a:r>
            <a:r>
              <a:rPr lang="ja-JP" altLang="en-US" sz="2900" dirty="0"/>
              <a:t>能力の多様性</a:t>
            </a:r>
            <a:endParaRPr kumimoji="1" lang="ja-JP" altLang="en-US" sz="29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15DF0A-EEAD-D6A3-33E7-B6047FBBF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244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1005</Words>
  <Application>Microsoft Office PowerPoint</Application>
  <PresentationFormat>画面に合わせる (4:3)</PresentationFormat>
  <Paragraphs>185</Paragraphs>
  <Slides>40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5</vt:i4>
      </vt:variant>
      <vt:variant>
        <vt:lpstr>スライド タイトル</vt:lpstr>
      </vt:variant>
      <vt:variant>
        <vt:i4>40</vt:i4>
      </vt:variant>
    </vt:vector>
  </HeadingPairs>
  <TitlesOfParts>
    <vt:vector size="54" baseType="lpstr">
      <vt:lpstr>ＭＳ ゴシック</vt:lpstr>
      <vt:lpstr>Söhne</vt:lpstr>
      <vt:lpstr>メイリオ</vt:lpstr>
      <vt:lpstr>游ゴシック</vt:lpstr>
      <vt:lpstr>Abadi</vt:lpstr>
      <vt:lpstr>Arial</vt:lpstr>
      <vt:lpstr>Calibri</vt:lpstr>
      <vt:lpstr>Segoe UI</vt:lpstr>
      <vt:lpstr>Times New Roman</vt:lpstr>
      <vt:lpstr>Office テーマ</vt:lpstr>
      <vt:lpstr>1_Office テーマ</vt:lpstr>
      <vt:lpstr>3_Office テーマ</vt:lpstr>
      <vt:lpstr>2_Office テーマ</vt:lpstr>
      <vt:lpstr>4_Office テーマ</vt:lpstr>
      <vt:lpstr>aa-4. 機械学習、ニューラルネットワーク</vt:lpstr>
      <vt:lpstr>PowerPoint プレゼンテーション</vt:lpstr>
      <vt:lpstr>4-1. 機械学習と教師あり学習</vt:lpstr>
      <vt:lpstr>機械学習の定義と特徴</vt:lpstr>
      <vt:lpstr>機械学習プログラムの構成</vt:lpstr>
      <vt:lpstr>教師あり学習の仕組み</vt:lpstr>
      <vt:lpstr>一般のプログラミングと機械学習の違い</vt:lpstr>
      <vt:lpstr>4-2. 機械学習の現状</vt:lpstr>
      <vt:lpstr>機械学習の能力の多様性</vt:lpstr>
      <vt:lpstr>機械学習の応用範囲</vt:lpstr>
      <vt:lpstr>宿泊サイトでの応用</vt:lpstr>
      <vt:lpstr>医療での応用</vt:lpstr>
      <vt:lpstr>医学での応用</vt:lpstr>
      <vt:lpstr>ゲームでの応用</vt:lpstr>
      <vt:lpstr>自動運転での応用</vt:lpstr>
      <vt:lpstr>4-3. ニューロンと脳の構造 </vt:lpstr>
      <vt:lpstr>ニューロン</vt:lpstr>
      <vt:lpstr>生物種別のニューロン数（カタツムリからアフリカゾウまで）</vt:lpstr>
      <vt:lpstr>脳や神経系の研究の進展</vt:lpstr>
      <vt:lpstr>ニューラルネットワーク</vt:lpstr>
      <vt:lpstr>ニューラルネットワークの歴史</vt:lpstr>
      <vt:lpstr>ニューラルネットワークの発展</vt:lpstr>
      <vt:lpstr>4-4. ニューラルネットワークの仕組み </vt:lpstr>
      <vt:lpstr>ニューラルネットワークの構造</vt:lpstr>
      <vt:lpstr>ニューロンの活性化と非活性化</vt:lpstr>
      <vt:lpstr>ニューロンの処理</vt:lpstr>
      <vt:lpstr>入力の重みづけ</vt:lpstr>
      <vt:lpstr>合計とバイアス</vt:lpstr>
      <vt:lpstr>活性化関数の適用</vt:lpstr>
      <vt:lpstr>ニューロンの活性度</vt:lpstr>
      <vt:lpstr>フォワードプロパゲーション（順伝播）</vt:lpstr>
      <vt:lpstr>ニューラルネットワークの学習</vt:lpstr>
      <vt:lpstr>サイト TensorFlow Playground</vt:lpstr>
      <vt:lpstr>PowerPoint プレゼンテーション</vt:lpstr>
      <vt:lpstr>4-5. 最適化とニューラルネットワークの学習</vt:lpstr>
      <vt:lpstr>直線フィッティング</vt:lpstr>
      <vt:lpstr>最適化の３つの主要概念</vt:lpstr>
      <vt:lpstr>最適化の様子</vt:lpstr>
      <vt:lpstr>ニューラルネットワークの学習における最適化</vt:lpstr>
      <vt:lpstr>ニューラルネットワークの学習とバックプロパゲーション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機械学習、ニューラルネットワーク</dc:title>
  <dc:creator>kunihiko</dc:creator>
  <cp:lastModifiedBy>金子　邦彦</cp:lastModifiedBy>
  <cp:revision>127</cp:revision>
  <cp:lastPrinted>2020-05-07T11:56:39Z</cp:lastPrinted>
  <dcterms:created xsi:type="dcterms:W3CDTF">2020-05-07T06:42:29Z</dcterms:created>
  <dcterms:modified xsi:type="dcterms:W3CDTF">2026-05-13T14:45:49Z</dcterms:modified>
</cp:coreProperties>
</file>