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01" r:id="rId3"/>
    <p:sldMasterId id="2147483706" r:id="rId4"/>
  </p:sldMasterIdLst>
  <p:notesMasterIdLst>
    <p:notesMasterId r:id="rId47"/>
  </p:notesMasterIdLst>
  <p:sldIdLst>
    <p:sldId id="874" r:id="rId5"/>
    <p:sldId id="2111" r:id="rId6"/>
    <p:sldId id="2087" r:id="rId7"/>
    <p:sldId id="2088" r:id="rId8"/>
    <p:sldId id="2089" r:id="rId9"/>
    <p:sldId id="2115" r:id="rId10"/>
    <p:sldId id="2124" r:id="rId11"/>
    <p:sldId id="2125" r:id="rId12"/>
    <p:sldId id="2092" r:id="rId13"/>
    <p:sldId id="2126" r:id="rId14"/>
    <p:sldId id="2113" r:id="rId15"/>
    <p:sldId id="2094" r:id="rId16"/>
    <p:sldId id="2095" r:id="rId17"/>
    <p:sldId id="2096" r:id="rId18"/>
    <p:sldId id="2127" r:id="rId19"/>
    <p:sldId id="2097" r:id="rId20"/>
    <p:sldId id="2098" r:id="rId21"/>
    <p:sldId id="2099" r:id="rId22"/>
    <p:sldId id="2100" r:id="rId23"/>
    <p:sldId id="2101" r:id="rId24"/>
    <p:sldId id="2102" r:id="rId25"/>
    <p:sldId id="2112" r:id="rId26"/>
    <p:sldId id="2103" r:id="rId27"/>
    <p:sldId id="2110" r:id="rId28"/>
    <p:sldId id="2104" r:id="rId29"/>
    <p:sldId id="2105" r:id="rId30"/>
    <p:sldId id="2106" r:id="rId31"/>
    <p:sldId id="2107" r:id="rId32"/>
    <p:sldId id="2108" r:id="rId33"/>
    <p:sldId id="2109" r:id="rId34"/>
    <p:sldId id="2123" r:id="rId35"/>
    <p:sldId id="2086" r:id="rId36"/>
    <p:sldId id="2116" r:id="rId37"/>
    <p:sldId id="2122" r:id="rId38"/>
    <p:sldId id="2117" r:id="rId39"/>
    <p:sldId id="1924" r:id="rId40"/>
    <p:sldId id="2119" r:id="rId41"/>
    <p:sldId id="1954" r:id="rId42"/>
    <p:sldId id="2118" r:id="rId43"/>
    <p:sldId id="1958" r:id="rId44"/>
    <p:sldId id="2120" r:id="rId45"/>
    <p:sldId id="815" r:id="rId4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98" autoAdjust="0"/>
    <p:restoredTop sz="94660"/>
  </p:normalViewPr>
  <p:slideViewPr>
    <p:cSldViewPr snapToGrid="0">
      <p:cViewPr varScale="1">
        <p:scale>
          <a:sx n="60" d="100"/>
          <a:sy n="60" d="100"/>
        </p:scale>
        <p:origin x="338" y="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3" d="100"/>
          <a:sy n="43" d="100"/>
        </p:scale>
        <p:origin x="2246" y="4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824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45924-6A20-53E1-6F7C-36F7DC62D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6D5A1B-FFBD-8B1A-C1AF-4CA475765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44070AB-D012-4C12-F3A6-30472BFD7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E9AA36-A426-A7A6-8E94-3EEAE5CCDE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037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CA13-7410-4A26-92E4-D0462DC4FEEC}" type="datetime1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48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105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392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Abadi" panose="020B06040201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DAFF7-F530-40AE-BC8F-C532FAB7D2ED}" type="datetime1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6223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1194-32BE-4D41-984D-1E3A64CBE567}" type="datetime1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2183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>
                <a:latin typeface="Abadi" panose="020B0604020104020204" pitchFamily="34" charset="0"/>
              </a:defRPr>
            </a:lvl1pPr>
            <a:lvl2pPr>
              <a:spcBef>
                <a:spcPts val="0"/>
              </a:spcBef>
              <a:defRPr>
                <a:latin typeface="Abadi" panose="020B0604020104020204" pitchFamily="34" charset="0"/>
              </a:defRPr>
            </a:lvl2pPr>
            <a:lvl3pPr>
              <a:spcBef>
                <a:spcPts val="0"/>
              </a:spcBef>
              <a:defRPr>
                <a:latin typeface="Abadi" panose="020B0604020104020204" pitchFamily="34" charset="0"/>
              </a:defRPr>
            </a:lvl3pPr>
            <a:lvl4pPr>
              <a:spcBef>
                <a:spcPts val="0"/>
              </a:spcBef>
              <a:defRPr>
                <a:latin typeface="Abadi" panose="020B0604020104020204" pitchFamily="34" charset="0"/>
              </a:defRPr>
            </a:lvl4pPr>
            <a:lvl5pPr>
              <a:spcBef>
                <a:spcPts val="0"/>
              </a:spcBef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F4AB-D094-46A2-9F26-704CB46BBAFF}" type="datetime1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903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FDFE-9CF1-48C3-8612-C9CA97DC892C}" type="datetime1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12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1BE10-6334-49AE-BC6E-A091FC9472CD}" type="datetime1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FB8F-FB00-407B-BA97-C09399882744}" type="datetime1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650B-BD30-4C24-AAC6-291E7CDA79C1}" type="datetime1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3700-ECA0-4650-B098-EE1D8F15E2A2}" type="datetime1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65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52C4-D277-43DC-89CC-17031ECCBBEF}" type="datetime1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9970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7BBF-D7BE-47DD-9C7C-7D8AE2361E55}" type="datetime1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04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A9B4-57BA-44AF-99F0-303BDE19016E}" type="datetime1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924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61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2C118-0820-4F50-89DE-4B91D59C0E22}" type="datetime1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2B99B-EB01-47C4-BFBC-FDB367D3D5E6}" type="datetime1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57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66B26-69E9-49ED-811B-62D94343878C}" type="datetime1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398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n-visual.com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trinket.io/python/61c6503fcada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trinket.io/python/1c339b660ee1" TargetMode="Externa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trinket.io/python/3cbc3f3ed057" TargetMode="Externa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nsorflow.org/tutorials/keras/classification" TargetMode="Externa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79960" cy="165576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aa-5. </a:t>
            </a:r>
            <a:r>
              <a:rPr lang="ja-JP" altLang="en-US" sz="4000" dirty="0"/>
              <a:t>ニューラルネットワークの基本構造と画像分類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（人工知能）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3CC647F6-F62E-4F8C-96B7-5908ACCFC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77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B4E69A-A45B-9FBF-7C06-A6FE0C79B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活性化関数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40FF99-18FB-819E-CE0E-2CECA4A99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活性化関数は「非線形」の変換を行う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A6F6AC-FA90-65C5-D00E-7F629E21A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7" name="図 6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08447299-164E-F7F5-27BD-E61C95193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805"/>
            <a:ext cx="9144000" cy="556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92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C17AE7-7339-33CD-CD9F-1B0181C2F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日常生活での非線形の例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21DD4D-1139-0FE2-3FB6-5C946CC7C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4E99DF-68AF-0261-1150-8F6A120A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97A4D63-D735-9577-DBCD-C71F571A6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543"/>
            <a:ext cx="9144000" cy="60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90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18CC5D-E2EA-A17A-1995-E8DF60128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活性化関数の種類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5E5004-7E2D-7CD2-ED3F-88DB30706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" y="4629751"/>
            <a:ext cx="8461208" cy="1260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>
                <a:latin typeface="+mj-ea"/>
                <a:ea typeface="+mj-ea"/>
              </a:rPr>
              <a:t>その他、シグモイド、</a:t>
            </a:r>
            <a:r>
              <a:rPr kumimoji="1" lang="en-US" altLang="ja-JP" sz="2400" dirty="0">
                <a:latin typeface="+mj-ea"/>
                <a:ea typeface="+mj-ea"/>
              </a:rPr>
              <a:t>tanh </a:t>
            </a:r>
            <a:r>
              <a:rPr kumimoji="1" lang="ja-JP" altLang="en-US" sz="2400" dirty="0">
                <a:latin typeface="+mj-ea"/>
                <a:ea typeface="+mj-ea"/>
              </a:rPr>
              <a:t>など多数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0603CB-D586-1D25-A019-AFBB95406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0475D3B3-90BE-6F44-C479-507C92D21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1041741"/>
            <a:ext cx="9144000" cy="399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05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86568D-F888-875D-B2A0-948656C62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ニューロンの活性度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EF6003-F76D-52E2-3F4E-23CD8C6AE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A9BEA15-4320-F461-9417-FA9C5C90600B}"/>
              </a:ext>
            </a:extLst>
          </p:cNvPr>
          <p:cNvSpPr txBox="1"/>
          <p:nvPr/>
        </p:nvSpPr>
        <p:spPr>
          <a:xfrm>
            <a:off x="321845" y="927078"/>
            <a:ext cx="84612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活性化関数を通して算出された各ニューロンの出力値である。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値が大きいほどそのニューロンは活性化している（発火）ことを示す。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32D01067-4489-1861-A855-672B9902D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28" y="2384594"/>
            <a:ext cx="7522143" cy="354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39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F69B5A-58D2-842E-6A2D-BFDC020C2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ニューロンの特定パターンでの活性化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BF654F-BEA5-53F9-4740-F2888D762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469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ニューロンは特定のパターンに応じて活性化する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5CEE7F-B4A7-D393-14E0-AC627E063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7E1D39CA-1DA5-7F6A-173C-0395FBADF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1573692"/>
            <a:ext cx="9144000" cy="44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65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1D2BFE1-9052-8C2C-B32C-E3E577C43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67" y="199922"/>
            <a:ext cx="8794583" cy="11589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１個のニューロンは、パターンを識別し、適合（活性化）と不適合（非活性化）の二つに分ける働きを持つ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8F606D2-C701-5C33-5117-DAFA141C6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6" name="図 5" descr="クロスワードパズル, 救急箱, 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7835CA7B-EB63-9AD4-50D6-85AEC91EA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1164877"/>
            <a:ext cx="8362950" cy="467149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1B83614-D278-26F0-A4D8-D83B6820FAAB}"/>
              </a:ext>
            </a:extLst>
          </p:cNvPr>
          <p:cNvSpPr txBox="1"/>
          <p:nvPr/>
        </p:nvSpPr>
        <p:spPr>
          <a:xfrm>
            <a:off x="214313" y="5533088"/>
            <a:ext cx="33670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ニューロンが反応する「適合パターン群」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39F4226-05EA-2E37-3D5E-6EC28C467BAC}"/>
              </a:ext>
            </a:extLst>
          </p:cNvPr>
          <p:cNvSpPr txBox="1"/>
          <p:nvPr/>
        </p:nvSpPr>
        <p:spPr>
          <a:xfrm>
            <a:off x="3688932" y="5533088"/>
            <a:ext cx="33670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ニューロンが反応する「非適合パターン群」</a:t>
            </a:r>
          </a:p>
        </p:txBody>
      </p:sp>
    </p:spTree>
    <p:extLst>
      <p:ext uri="{BB962C8B-B14F-4D97-AF65-F5344CB8AC3E}">
        <p14:creationId xmlns:p14="http://schemas.microsoft.com/office/powerpoint/2010/main" val="1118719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A3CA6-5330-E78C-5C49-33D8D3A24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2D6E70-1BCF-82C6-32F3-AAA4F9C48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ディープラーニング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78DD7A7-6A56-E035-EA84-C963EB492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62417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中間層が複数</a:t>
            </a:r>
            <a:r>
              <a:rPr lang="ja-JP" altLang="en-US" sz="2400" dirty="0"/>
              <a:t>ある</a:t>
            </a:r>
            <a:r>
              <a:rPr lang="ja-JP" altLang="en-US" sz="2400" b="1" dirty="0"/>
              <a:t>ニューラルネットワーク</a:t>
            </a:r>
            <a:r>
              <a:rPr lang="ja-JP" altLang="en-US" sz="2400" dirty="0"/>
              <a:t>を</a:t>
            </a:r>
            <a:r>
              <a:rPr lang="ja-JP" altLang="en-US" sz="2400" b="1" dirty="0"/>
              <a:t>ディープニューラルネットワーク</a:t>
            </a:r>
            <a:r>
              <a:rPr lang="ja-JP" altLang="en-US" sz="2400" dirty="0"/>
              <a:t>と呼び、その</a:t>
            </a:r>
            <a:r>
              <a:rPr lang="ja-JP" altLang="en-US" sz="2400" b="1" dirty="0"/>
              <a:t>学習</a:t>
            </a:r>
            <a:r>
              <a:rPr lang="ja-JP" altLang="en-US" sz="2400" dirty="0"/>
              <a:t>を</a:t>
            </a:r>
            <a:r>
              <a:rPr lang="ja-JP" altLang="en-US" sz="2400" b="1" dirty="0"/>
              <a:t>ディープラーニング（深層学習）</a:t>
            </a:r>
            <a:r>
              <a:rPr lang="ja-JP" altLang="en-US" sz="2400" dirty="0"/>
              <a:t>と呼ぶ。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DD43C8-4168-C370-80C7-C39277768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09A7FB8-73AF-5FE6-46AC-D45B2C0EA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6" y="2060620"/>
            <a:ext cx="8657849" cy="47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02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583895-3833-FD33-8CE7-8B79F3D93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ディープラーニング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10D2BE-4296-F55C-E05F-4618B651B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62417"/>
            <a:ext cx="8461208" cy="602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層を深くすることで複雑なパターンの学習を目指す</a:t>
            </a:r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1D50A0-9B66-9133-0DEB-7EFB6B09F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 descr="写真, 部屋, 異なる, 記号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2B028C6-20DF-1964-0D91-1D60269D2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762" y="1970732"/>
            <a:ext cx="4964545" cy="305978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B4947F6-2324-3CB7-F4D3-245626180A2C}"/>
              </a:ext>
            </a:extLst>
          </p:cNvPr>
          <p:cNvSpPr txBox="1"/>
          <p:nvPr/>
        </p:nvSpPr>
        <p:spPr>
          <a:xfrm>
            <a:off x="762318" y="3520314"/>
            <a:ext cx="8771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入力層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790B839-0109-5ACE-9D64-6D376996F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973" y="3488582"/>
            <a:ext cx="455789" cy="42897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6F95BE4-4F0E-E0F5-4CA4-AA1965ED2576}"/>
              </a:ext>
            </a:extLst>
          </p:cNvPr>
          <p:cNvSpPr txBox="1"/>
          <p:nvPr/>
        </p:nvSpPr>
        <p:spPr>
          <a:xfrm>
            <a:off x="2325600" y="466118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中間層１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F443C57-A24C-A30C-1FFC-87EF31A4C2CB}"/>
              </a:ext>
            </a:extLst>
          </p:cNvPr>
          <p:cNvSpPr txBox="1"/>
          <p:nvPr/>
        </p:nvSpPr>
        <p:spPr>
          <a:xfrm>
            <a:off x="4242000" y="503051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中間層２</a:t>
            </a:r>
          </a:p>
        </p:txBody>
      </p:sp>
    </p:spTree>
    <p:extLst>
      <p:ext uri="{BB962C8B-B14F-4D97-AF65-F5344CB8AC3E}">
        <p14:creationId xmlns:p14="http://schemas.microsoft.com/office/powerpoint/2010/main" val="4252895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9A3B1-FC58-93DE-7CA0-23E16CB79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03F290-F756-7DC3-81D7-F59B30F38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ニューラルネットワークとパターン認識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A813A1-163C-FA65-0C80-2209FC922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コンテンツ プレースホルダー 7" descr="ダイアグラム, 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8E5AC9C3-93D2-ECA6-CD50-F2672CB1F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3621"/>
            <a:ext cx="9018872" cy="6043195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C9F652E4-4ADA-158B-1219-D02F4E512BCA}"/>
              </a:ext>
            </a:extLst>
          </p:cNvPr>
          <p:cNvSpPr/>
          <p:nvPr/>
        </p:nvSpPr>
        <p:spPr>
          <a:xfrm>
            <a:off x="5575300" y="3556000"/>
            <a:ext cx="330200" cy="330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018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C0D209-4664-6028-097B-68BE496A5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BAC2080-4BF9-4A79-0387-1C1A2E9D7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552356-4F2A-AA3D-B7C0-D4CE172AB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4277F89-141C-2F86-47A4-954F9CF3E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5-2. </a:t>
            </a:r>
            <a:r>
              <a:rPr lang="ja-JP" altLang="en-US" sz="4500" dirty="0">
                <a:solidFill>
                  <a:schemeClr val="tx2"/>
                </a:solidFill>
              </a:rPr>
              <a:t>ニューラルネットワークを用いた分類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99E5B15-DB8C-90E1-F8EE-189898544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629F1A1-4E42-F276-2E7F-9737E5B17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EAE213E-71CF-7925-EEE3-4EBFF374F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3A912D2-621B-7685-3B1D-B94E21241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F8810F9-4404-A492-AA4D-7A0C42DEF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0A8ECD6-0896-6D8E-BC59-CB6E84B20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008202-46B6-9971-416E-EAA3F8436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B31950F-FD92-1523-610D-22B21E9C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7F7A2E9-6D5F-3E04-B360-A8755AF737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7CB775A-EEA2-A8C9-398F-A048EDA0E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91788C7-62CD-E94F-92CB-536400013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5C2B8B-7541-11BC-7E23-E04F65964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081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078A5D-9464-CA48-AA25-0E1143A53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内容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F6B59A-9F05-563B-5890-BEC09EE1B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F03197-3937-E15A-EE75-4218ACA80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BC39578-FB4E-F4BA-DA86-EE7847F68C39}"/>
              </a:ext>
            </a:extLst>
          </p:cNvPr>
          <p:cNvSpPr/>
          <p:nvPr/>
        </p:nvSpPr>
        <p:spPr>
          <a:xfrm>
            <a:off x="7026275" y="1885950"/>
            <a:ext cx="381000" cy="981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37250E45-403B-5021-5B7A-CBF7CA453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650"/>
            <a:ext cx="9144000" cy="61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6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FB33E7-261B-E588-6AA6-5074790F7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ニューラルネットワークを用いた分類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4BCE70-4EED-C4CB-B6F5-6D7BC9E66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8" y="844935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b="1" dirty="0"/>
              <a:t>出力層</a:t>
            </a:r>
            <a:r>
              <a:rPr kumimoji="1" lang="ja-JP" altLang="en-US" dirty="0"/>
              <a:t>：</a:t>
            </a:r>
            <a:r>
              <a:rPr kumimoji="1" lang="ja-JP" altLang="en-US" b="1" dirty="0"/>
              <a:t>分類するクラスの数</a:t>
            </a:r>
            <a:r>
              <a:rPr kumimoji="1" lang="ja-JP" altLang="en-US" dirty="0"/>
              <a:t>（ここでは４）と</a:t>
            </a:r>
            <a:r>
              <a:rPr kumimoji="1" lang="ja-JP" altLang="en-US" b="1" dirty="0"/>
              <a:t>同じ数のニューロン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D80346-906A-435D-76A7-9FCE70251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時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CE4AFA9-F353-872B-C998-314C1C8EB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1803578"/>
            <a:ext cx="7552824" cy="427826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1E0D43-3143-C3B0-F1E6-DAFE74D17FE6}"/>
              </a:ext>
            </a:extLst>
          </p:cNvPr>
          <p:cNvSpPr/>
          <p:nvPr/>
        </p:nvSpPr>
        <p:spPr>
          <a:xfrm>
            <a:off x="1854200" y="2040556"/>
            <a:ext cx="6098675" cy="31985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C5476A4-00F7-48DA-20C0-4075E16BBCDB}"/>
              </a:ext>
            </a:extLst>
          </p:cNvPr>
          <p:cNvSpPr txBox="1"/>
          <p:nvPr/>
        </p:nvSpPr>
        <p:spPr>
          <a:xfrm>
            <a:off x="3497515" y="1618912"/>
            <a:ext cx="39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ニューラルネットワーク</a:t>
            </a:r>
          </a:p>
        </p:txBody>
      </p:sp>
      <p:pic>
        <p:nvPicPr>
          <p:cNvPr id="24" name="図 23" descr="時計, 記号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04FC870-EFDC-80F2-90F9-F86490FD6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81" y="2259939"/>
            <a:ext cx="3404871" cy="28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04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7A524-7A96-CB0F-1043-800F747E5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905314-9E20-EDE0-A9B0-619838F07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239258"/>
            <a:ext cx="8424790" cy="572238"/>
          </a:xfrm>
        </p:spPr>
        <p:txBody>
          <a:bodyPr>
            <a:normAutofit/>
          </a:bodyPr>
          <a:lstStyle/>
          <a:p>
            <a:r>
              <a:rPr lang="ja-JP" altLang="en-US" dirty="0"/>
              <a:t>ニューラルネットワークを用いた分類と誤差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F7DDA4-3C9F-BCE4-3700-627F32206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2823" y="6414103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48E490C7-7C8F-D0C8-6EB5-B14528E99B6F}"/>
              </a:ext>
            </a:extLst>
          </p:cNvPr>
          <p:cNvSpPr txBox="1"/>
          <p:nvPr/>
        </p:nvSpPr>
        <p:spPr>
          <a:xfrm flipH="1">
            <a:off x="444946" y="976748"/>
            <a:ext cx="8054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最終層のニューロンのうち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最も活性度が高いもの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に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対応するクラス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分類結果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となる。分類結果には誤差がある。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A59FAB7F-D3E7-387D-4E51-70A4C74BD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26" y="1795522"/>
            <a:ext cx="6767301" cy="47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7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626BEF-5FDE-2651-48DE-121937398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確率出力（結果と確信度を同時に得る）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10539C-82B5-EEBF-B001-772A96445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66424"/>
            <a:ext cx="8461208" cy="5991576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天気予報</a:t>
            </a:r>
            <a:r>
              <a:rPr lang="ja-JP" altLang="en-US" dirty="0"/>
              <a:t>の場合</a:t>
            </a:r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/>
              <a:t>AI</a:t>
            </a:r>
            <a:r>
              <a:rPr lang="ja-JP" altLang="en-US" dirty="0"/>
              <a:t>による画像分類の場合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それぞれの「確信度」が確率で分かる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D9D5EE-FEAF-1738-5540-C912CF7DF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73C2BC3-76A5-4BAD-7ABA-EA969B892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608" y="1087884"/>
            <a:ext cx="2681951" cy="183577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B2AA588-8AC8-9695-FFE9-4F114CAEE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63" y="1622833"/>
            <a:ext cx="4574802" cy="44354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70E7428-B704-83B2-FE56-5C5C540BB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3" y="3790962"/>
            <a:ext cx="7573496" cy="175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CD54F2-2F30-7CEE-FCE4-1A2CBAFE1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ソフトマックス </a:t>
            </a:r>
            <a:r>
              <a:rPr lang="en-US" altLang="ja-JP" dirty="0"/>
              <a:t>(</a:t>
            </a:r>
            <a:r>
              <a:rPr lang="en-US" altLang="ja-JP" dirty="0" err="1"/>
              <a:t>Softmax</a:t>
            </a:r>
            <a:r>
              <a:rPr lang="ja-JP" altLang="en-US" dirty="0"/>
              <a:t>関数</a:t>
            </a:r>
            <a:r>
              <a:rPr lang="en-US" altLang="ja-JP" dirty="0"/>
              <a:t>) </a:t>
            </a:r>
            <a:r>
              <a:rPr lang="ja-JP" altLang="en-US" dirty="0"/>
              <a:t>の役割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43245DE-62C2-7764-437B-933CE8118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出力を、</a:t>
            </a:r>
            <a:r>
              <a:rPr kumimoji="1" lang="en-US" altLang="ja-JP" b="1" dirty="0"/>
              <a:t>0</a:t>
            </a:r>
            <a:r>
              <a:rPr kumimoji="1" lang="ja-JP" altLang="en-US" b="1" dirty="0"/>
              <a:t>から</a:t>
            </a:r>
            <a:r>
              <a:rPr kumimoji="1" lang="en-US" altLang="ja-JP" b="1" dirty="0"/>
              <a:t>1</a:t>
            </a:r>
            <a:r>
              <a:rPr kumimoji="1" lang="ja-JP" altLang="en-US" b="1" dirty="0"/>
              <a:t>の範囲の数値（確率）に変換</a:t>
            </a:r>
            <a:r>
              <a:rPr kumimoji="1" lang="ja-JP" altLang="en-US" dirty="0"/>
              <a:t>するソフトマックス </a:t>
            </a:r>
            <a:r>
              <a:rPr kumimoji="1" lang="en-US" altLang="ja-JP" dirty="0"/>
              <a:t>(</a:t>
            </a:r>
            <a:r>
              <a:rPr lang="en-US" altLang="ja-JP" dirty="0" err="1"/>
              <a:t>S</a:t>
            </a:r>
            <a:r>
              <a:rPr kumimoji="1" lang="en-US" altLang="ja-JP" dirty="0" err="1"/>
              <a:t>oftmax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EA4AFB-C9BE-2E85-EAC5-38317376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A09A96B-A64F-B9B7-6C43-644917E64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4896"/>
            <a:ext cx="9144000" cy="4246851"/>
          </a:xfrm>
          <a:prstGeom prst="rect">
            <a:avLst/>
          </a:prstGeom>
        </p:spPr>
      </p:pic>
      <p:pic>
        <p:nvPicPr>
          <p:cNvPr id="8" name="図 7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5F3F8DF8-CA7F-D8D4-2619-1FD63B0FA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37034"/>
            <a:ext cx="16002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97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A0FF7B-5E59-3572-9699-A0E466696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活性化関数の使い分け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1E428F-6309-EA37-95FA-EB120E1B5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473" y="5432325"/>
            <a:ext cx="1732546" cy="9240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1400" dirty="0"/>
              <a:t>他の関数を使う</a:t>
            </a:r>
            <a:r>
              <a:rPr kumimoji="1" lang="ja-JP" altLang="en-US" sz="1400" dirty="0"/>
              <a:t>場合もある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3FCDD9-CB19-5C8F-2AC4-09D35FA02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時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58D8733-343B-6496-4E2A-C06BBDEAD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6418"/>
            <a:ext cx="9144000" cy="335590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73370C6-FD93-97B7-058E-FD0555D5F155}"/>
              </a:ext>
            </a:extLst>
          </p:cNvPr>
          <p:cNvSpPr txBox="1"/>
          <p:nvPr/>
        </p:nvSpPr>
        <p:spPr>
          <a:xfrm>
            <a:off x="683393" y="904775"/>
            <a:ext cx="77772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中間層と最終層で異なる種類の関数を用いる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（入力層はデータの受け取りのみで、もともと活性化関数がない）</a:t>
            </a:r>
          </a:p>
        </p:txBody>
      </p:sp>
    </p:spTree>
    <p:extLst>
      <p:ext uri="{BB962C8B-B14F-4D97-AF65-F5344CB8AC3E}">
        <p14:creationId xmlns:p14="http://schemas.microsoft.com/office/powerpoint/2010/main" val="2749685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B1447D-7FBF-5888-FE9D-AC01F9665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画像分類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AA0972-B4BE-F1D5-B3EC-8563809B3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画像を所定の種類に自動分類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FF1FC3-8FB3-3222-BA78-5C7DD3027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 descr="文字が書かれている&#10;&#10;AI 生成コンテンツは誤りを含む可能性があります。">
            <a:extLst>
              <a:ext uri="{FF2B5EF4-FFF2-40B4-BE49-F238E27FC236}">
                <a16:creationId xmlns:a16="http://schemas.microsoft.com/office/drawing/2014/main" id="{5742F937-7619-2804-AD5A-22631FC05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6840"/>
            <a:ext cx="9144000" cy="272431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266B30-CE17-AAE3-795D-E8609372B3BC}"/>
              </a:ext>
            </a:extLst>
          </p:cNvPr>
          <p:cNvSpPr txBox="1"/>
          <p:nvPr/>
        </p:nvSpPr>
        <p:spPr>
          <a:xfrm>
            <a:off x="5515276" y="1735328"/>
            <a:ext cx="4620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出力：クラスごとの確率</a:t>
            </a:r>
          </a:p>
        </p:txBody>
      </p:sp>
    </p:spTree>
    <p:extLst>
      <p:ext uri="{BB962C8B-B14F-4D97-AF65-F5344CB8AC3E}">
        <p14:creationId xmlns:p14="http://schemas.microsoft.com/office/powerpoint/2010/main" val="855334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メガネをかけた男性&#10;&#10;自動的に生成された説明">
            <a:extLst>
              <a:ext uri="{FF2B5EF4-FFF2-40B4-BE49-F238E27FC236}">
                <a16:creationId xmlns:a16="http://schemas.microsoft.com/office/drawing/2014/main" id="{EBCCF86A-D262-91CC-F8C2-30F887348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969" y="3349776"/>
            <a:ext cx="710957" cy="93703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5C167B7-D27C-4D38-B520-F36B3FCD2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デジタル画像の構造：画像と画素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9E8D19-A760-4F6D-9D90-B0160282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9F08AAA7-83FA-420A-918D-F8AE6A2CF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6392" y="3680679"/>
            <a:ext cx="102394" cy="89297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8DDCDAE1-5322-41B2-8AF8-CB6367A09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760" y="6086932"/>
            <a:ext cx="244682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それぞれの格子が画素</a:t>
            </a:r>
          </a:p>
        </p:txBody>
      </p:sp>
      <p:sp>
        <p:nvSpPr>
          <p:cNvPr id="9" name="Line 10">
            <a:extLst>
              <a:ext uri="{FF2B5EF4-FFF2-40B4-BE49-F238E27FC236}">
                <a16:creationId xmlns:a16="http://schemas.microsoft.com/office/drawing/2014/main" id="{2E2982AE-60ED-411C-8105-5A82A41330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26403" y="3416359"/>
            <a:ext cx="2121694" cy="261938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Line 11">
            <a:extLst>
              <a:ext uri="{FF2B5EF4-FFF2-40B4-BE49-F238E27FC236}">
                <a16:creationId xmlns:a16="http://schemas.microsoft.com/office/drawing/2014/main" id="{B7C0B894-C8A5-4AB4-BF4D-7FEDBD88A5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6878" y="3761641"/>
            <a:ext cx="2121694" cy="1953476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8093A6B6-D228-4718-9E23-0DE8160B0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214" y="4654715"/>
            <a:ext cx="958201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画像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14ED401-3AAF-C626-CB41-D752102CA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241" y="3429000"/>
            <a:ext cx="3137061" cy="2286117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A98AA5-343D-D955-C973-BABFF6CE0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513" y="876774"/>
            <a:ext cx="8511540" cy="532888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dirty="0"/>
              <a:t>画像を拡大すると，個々の画素が確認できる．</a:t>
            </a:r>
          </a:p>
        </p:txBody>
      </p:sp>
    </p:spTree>
    <p:extLst>
      <p:ext uri="{BB962C8B-B14F-4D97-AF65-F5344CB8AC3E}">
        <p14:creationId xmlns:p14="http://schemas.microsoft.com/office/powerpoint/2010/main" val="96256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77B160-DB2D-ACA3-2898-4B22702F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画像と画素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DC1063-95F9-085A-F92B-D6AB4D90F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164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画像</a:t>
            </a:r>
            <a:r>
              <a:rPr lang="ja-JP" altLang="en-US" sz="2400" dirty="0"/>
              <a:t>は</a:t>
            </a:r>
            <a:r>
              <a:rPr lang="ja-JP" altLang="en-US" sz="2400" b="1" dirty="0"/>
              <a:t>格子状に並んだ画素</a:t>
            </a:r>
            <a:r>
              <a:rPr lang="ja-JP" altLang="en-US" sz="2400" dirty="0"/>
              <a:t>（画像を構成する最小の要素）から構成される．</a:t>
            </a:r>
            <a:endParaRPr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54C9B7-32AE-7578-E81C-04EB55743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620589A-245C-A755-34C1-4352CAFCF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29" y="1559859"/>
            <a:ext cx="7146528" cy="497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81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98556-102D-D693-3637-0CC2173F9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76F015-1111-8F81-B1C3-1E48E6D09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Fashion MNIST </a:t>
            </a:r>
            <a:r>
              <a:rPr kumimoji="1" lang="ja-JP" altLang="en-US" dirty="0"/>
              <a:t>データセット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BFCF914-55EC-7E8F-F9FE-1810F1D04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6946" y="934143"/>
            <a:ext cx="6395989" cy="1810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/>
              <a:t>Zalando Research </a:t>
            </a:r>
            <a:r>
              <a:rPr lang="ja-JP" altLang="en-US" sz="2400" dirty="0"/>
              <a:t>が </a:t>
            </a:r>
            <a:r>
              <a:rPr lang="en-US" altLang="ja-JP" sz="2400" dirty="0"/>
              <a:t>2017</a:t>
            </a:r>
            <a:r>
              <a:rPr lang="ja-JP" altLang="en-US" sz="2400" dirty="0"/>
              <a:t>年に公開した画像分類用のデータセット。衣料品・履物・バッグの計</a:t>
            </a:r>
            <a:r>
              <a:rPr lang="en-US" altLang="ja-JP" sz="2400" dirty="0"/>
              <a:t>10</a:t>
            </a:r>
            <a:r>
              <a:rPr lang="ja-JP" altLang="en-US" sz="2400" dirty="0"/>
              <a:t>クラス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D55B9F-EEE3-458C-74BC-22A33859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C6D4781-0F3F-5234-608B-2E7384BE6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8227"/>
            <a:ext cx="9144000" cy="313471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A58C2EA-6601-DB9F-A510-691DFF4B9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47" y="731520"/>
            <a:ext cx="2056719" cy="209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27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A1DCC9-4108-74EB-C9C8-D949AF89D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Fashion MNIST </a:t>
            </a:r>
            <a:r>
              <a:rPr kumimoji="1" lang="ja-JP" altLang="en-US" dirty="0"/>
              <a:t>データセットの </a:t>
            </a:r>
            <a:r>
              <a:rPr kumimoji="1" lang="en-US" altLang="ja-JP" dirty="0"/>
              <a:t>10 </a:t>
            </a:r>
            <a:r>
              <a:rPr kumimoji="1" lang="ja-JP" altLang="en-US" dirty="0"/>
              <a:t>クラス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077AF5-89D6-02AB-D9D4-2F1EBF295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E73D65-B16D-FA12-D8E5-C0D7ACF8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タイムライ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9A7856EB-9209-BB5B-4FAA-962652EA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07" y="678581"/>
            <a:ext cx="8604985" cy="597568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4703ECA-D7CA-9280-38DC-40CC7C247119}"/>
              </a:ext>
            </a:extLst>
          </p:cNvPr>
          <p:cNvSpPr txBox="1"/>
          <p:nvPr/>
        </p:nvSpPr>
        <p:spPr>
          <a:xfrm>
            <a:off x="5746274" y="4389123"/>
            <a:ext cx="11646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バッグ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)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481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5-1. </a:t>
            </a:r>
            <a:r>
              <a:rPr lang="ja-JP" altLang="en-US" sz="4500" dirty="0">
                <a:solidFill>
                  <a:schemeClr val="tx2"/>
                </a:solidFill>
              </a:rPr>
              <a:t>ニューラルネットワークの基本構造</a:t>
            </a:r>
            <a:br>
              <a:rPr lang="ja-JP" altLang="en-US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006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216F85-B713-476A-66AF-1AF465FCC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Fashion MNIST </a:t>
            </a:r>
            <a:r>
              <a:rPr lang="ja-JP" altLang="en-US" dirty="0"/>
              <a:t>分類用ニューラルネットワーク</a:t>
            </a:r>
            <a:br>
              <a:rPr lang="en-US" altLang="ja-JP" dirty="0"/>
            </a:br>
            <a:r>
              <a:rPr lang="ja-JP" altLang="en-US" dirty="0"/>
              <a:t>の構成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7DEC6A-B246-1500-2E28-D49268CF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7851931-50FE-4850-79A0-0732DA28F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8" name="図 7" descr="ダイアグラム, 概略図&#10;&#10;AI 生成コンテンツは誤りを含む可能性があります。">
            <a:extLst>
              <a:ext uri="{FF2B5EF4-FFF2-40B4-BE49-F238E27FC236}">
                <a16:creationId xmlns:a16="http://schemas.microsoft.com/office/drawing/2014/main" id="{161AD962-1F57-B241-7A9E-574B3D8E9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860804"/>
            <a:ext cx="8100260" cy="59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58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329C3B-D18D-2D08-8186-9DBAE51F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画像データの前処理（正規化）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9BDC03-5A12-4649-A6D0-A8530309F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D3117C-F834-1454-B538-EEC7F7CE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A307AC37-2228-FB29-E2F8-FB37EC705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1" y="3868799"/>
            <a:ext cx="3371850" cy="2511980"/>
          </a:xfrm>
          <a:prstGeom prst="rect">
            <a:avLst/>
          </a:prstGeom>
        </p:spPr>
      </p:pic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5BA8EA6D-CC93-7BFD-C1AB-BD4DC20CF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21" y="678581"/>
            <a:ext cx="6607826" cy="34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52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88AC4-5497-66F6-45CA-E316EB55B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FCE50F-5060-3115-AF94-3BBFD79F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684274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  <a:endParaRPr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0402BCF-7D80-5DCA-E0A7-E678D2B7D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74921-7813-1281-B796-500BEF8CA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2862B2-F93A-5639-5C8A-9A6778226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620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30DCCD-A8A4-96FA-7909-14F1F4E50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1035207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演習① </a:t>
            </a:r>
            <a:r>
              <a:rPr lang="en-US" altLang="ja-JP" dirty="0"/>
              <a:t>Neural Network Visualizer </a:t>
            </a:r>
            <a:r>
              <a:rPr lang="ja-JP" altLang="en-US" dirty="0"/>
              <a:t>による画像分類の学習体験</a:t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808ACB7-66C1-42FE-F7E7-9AB5705CF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122828"/>
            <a:ext cx="8461208" cy="5560143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ニューラルネットワークの構造と学習過程を視覚的に観察する</a:t>
            </a:r>
          </a:p>
          <a:p>
            <a:r>
              <a:rPr kumimoji="1" lang="ja-JP" altLang="en-US" b="1" dirty="0"/>
              <a:t>層の構造</a:t>
            </a:r>
            <a:r>
              <a:rPr kumimoji="1" lang="ja-JP" altLang="en-US" dirty="0"/>
              <a:t>，</a:t>
            </a:r>
            <a:r>
              <a:rPr kumimoji="1" lang="ja-JP" altLang="en-US" b="1" dirty="0"/>
              <a:t>活性度</a:t>
            </a:r>
            <a:r>
              <a:rPr kumimoji="1" lang="ja-JP" altLang="en-US" dirty="0"/>
              <a:t>，</a:t>
            </a:r>
            <a:r>
              <a:rPr kumimoji="1" lang="ja-JP" altLang="en-US" b="1" dirty="0"/>
              <a:t>損失と正解率</a:t>
            </a:r>
            <a:r>
              <a:rPr kumimoji="1" lang="ja-JP" altLang="en-US" dirty="0"/>
              <a:t>の意味の理解</a:t>
            </a:r>
          </a:p>
          <a:p>
            <a:pPr marL="0" indent="0">
              <a:buNone/>
            </a:pPr>
            <a:r>
              <a:rPr kumimoji="1" lang="en-US" altLang="ja-JP" dirty="0">
                <a:hlinkClick r:id="rId2"/>
              </a:rPr>
              <a:t>https://www.nn-visual.com/</a:t>
            </a:r>
            <a:r>
              <a:rPr kumimoji="1" lang="en-US" altLang="ja-JP" dirty="0"/>
              <a:t> </a:t>
            </a:r>
            <a:r>
              <a:rPr kumimoji="1" lang="ja-JP" altLang="en-US" dirty="0"/>
              <a:t>にアクセス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Iris</a:t>
            </a:r>
            <a:r>
              <a:rPr kumimoji="1" lang="en-US" altLang="ja-JP" dirty="0"/>
              <a:t> </a:t>
            </a:r>
            <a:r>
              <a:rPr kumimoji="1" lang="ja-JP" altLang="en-US" dirty="0"/>
              <a:t>を選択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Initialize</a:t>
            </a:r>
            <a:r>
              <a:rPr lang="ja-JP" altLang="en-US" dirty="0"/>
              <a:t>を実行。</a:t>
            </a:r>
            <a:r>
              <a:rPr kumimoji="1" lang="en-US" altLang="ja-JP" dirty="0"/>
              <a:t>Train </a:t>
            </a:r>
            <a:r>
              <a:rPr kumimoji="1" lang="ja-JP" altLang="en-US" dirty="0"/>
              <a:t>を</a:t>
            </a:r>
            <a:r>
              <a:rPr lang="ja-JP" altLang="en-US" b="1" dirty="0"/>
              <a:t>繰り返し</a:t>
            </a:r>
            <a:r>
              <a:rPr kumimoji="1" lang="ja-JP" altLang="en-US" b="1" dirty="0"/>
              <a:t>実行</a:t>
            </a:r>
          </a:p>
          <a:p>
            <a:r>
              <a:rPr kumimoji="1" lang="ja-JP" altLang="en-US" b="1" dirty="0"/>
              <a:t>学習の繰り返しごとに損失（誤差）が減少</a:t>
            </a:r>
            <a:r>
              <a:rPr kumimoji="1" lang="ja-JP" altLang="en-US" dirty="0"/>
              <a:t>し，</a:t>
            </a:r>
            <a:r>
              <a:rPr lang="ja-JP" altLang="en-US" b="1" dirty="0"/>
              <a:t>アヤメの花（</a:t>
            </a:r>
            <a:r>
              <a:rPr lang="en-US" altLang="ja-JP" b="1" dirty="0"/>
              <a:t>Iris</a:t>
            </a:r>
            <a:r>
              <a:rPr lang="ja-JP" altLang="en-US" b="1" dirty="0"/>
              <a:t>）</a:t>
            </a:r>
            <a:r>
              <a:rPr kumimoji="1" lang="ja-JP" altLang="en-US" b="1" dirty="0"/>
              <a:t>の分類</a:t>
            </a:r>
            <a:r>
              <a:rPr kumimoji="1" lang="ja-JP" altLang="en-US" dirty="0"/>
              <a:t>ができる</a:t>
            </a:r>
          </a:p>
          <a:p>
            <a:r>
              <a:rPr kumimoji="1" lang="ja-JP" altLang="en-US" b="1" dirty="0"/>
              <a:t>中間層の数やニューロン数</a:t>
            </a:r>
            <a:r>
              <a:rPr kumimoji="1" lang="ja-JP" altLang="en-US" dirty="0"/>
              <a:t>を</a:t>
            </a:r>
            <a:r>
              <a:rPr kumimoji="1" lang="ja-JP" altLang="en-US" b="1" dirty="0"/>
              <a:t>変更</a:t>
            </a:r>
            <a:r>
              <a:rPr kumimoji="1" lang="ja-JP" altLang="en-US" dirty="0"/>
              <a:t>し，</a:t>
            </a:r>
            <a:r>
              <a:rPr kumimoji="1" lang="ja-JP" altLang="en-US" b="1" dirty="0"/>
              <a:t>学習の変化を比較</a:t>
            </a:r>
            <a:r>
              <a:rPr kumimoji="1" lang="ja-JP" altLang="en-US" dirty="0"/>
              <a:t>できる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9E72DA-D8C3-8C79-9676-31F2DC75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25049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D969B9B-45EF-7990-345C-8AA1BCDF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4" name="図 3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7B8BB9F9-BD95-4BFF-363A-3C5D8BA4A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18" y="0"/>
            <a:ext cx="823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59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F896C-FABB-2635-5B9B-674606493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演習②</a:t>
            </a:r>
            <a:r>
              <a:rPr lang="en-US" altLang="ja-JP" dirty="0" err="1"/>
              <a:t>ReLU</a:t>
            </a:r>
            <a:r>
              <a:rPr lang="ja-JP" altLang="en-US" dirty="0"/>
              <a:t>（</a:t>
            </a:r>
            <a:r>
              <a:rPr lang="en-US" altLang="ja-JP" dirty="0"/>
              <a:t>Python</a:t>
            </a:r>
            <a:r>
              <a:rPr lang="ja-JP" altLang="en-US" dirty="0"/>
              <a:t>で実現）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700C80-12C2-527E-5BC1-DA4F19403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/>
              <a:t>活性化関数 </a:t>
            </a:r>
            <a:r>
              <a:rPr lang="en-US" altLang="ja-JP" b="1" dirty="0" err="1"/>
              <a:t>ReLU</a:t>
            </a:r>
            <a:r>
              <a:rPr lang="en-US" altLang="ja-JP" b="1" dirty="0"/>
              <a:t> </a:t>
            </a:r>
            <a:r>
              <a:rPr lang="ja-JP" altLang="en-US" dirty="0"/>
              <a:t>の入出力の</a:t>
            </a:r>
            <a:r>
              <a:rPr lang="ja-JP" altLang="en-US" b="1" dirty="0"/>
              <a:t>挙動</a:t>
            </a:r>
            <a:r>
              <a:rPr lang="ja-JP" altLang="en-US" dirty="0"/>
              <a:t>を確認する</a:t>
            </a:r>
          </a:p>
          <a:p>
            <a:r>
              <a:rPr lang="en-US" altLang="ja-JP" b="1" dirty="0" err="1"/>
              <a:t>ReLU</a:t>
            </a:r>
            <a:r>
              <a:rPr lang="en-US" altLang="ja-JP" dirty="0"/>
              <a:t> </a:t>
            </a:r>
            <a:r>
              <a:rPr lang="ja-JP" altLang="en-US" dirty="0"/>
              <a:t>の定義，</a:t>
            </a:r>
            <a:r>
              <a:rPr lang="ja-JP" altLang="en-US" b="1" dirty="0"/>
              <a:t>条件分岐 </a:t>
            </a:r>
            <a:r>
              <a:rPr lang="en-US" altLang="ja-JP" b="1" dirty="0"/>
              <a:t>if/else </a:t>
            </a:r>
            <a:r>
              <a:rPr lang="ja-JP" altLang="en-US" dirty="0"/>
              <a:t>によるプログラミング</a:t>
            </a:r>
          </a:p>
          <a:p>
            <a:pPr marL="0" indent="0">
              <a:buNone/>
            </a:pPr>
            <a:r>
              <a:rPr lang="en-US" altLang="ja-JP" dirty="0">
                <a:hlinkClick r:id="rId2"/>
              </a:rPr>
              <a:t>https://trinket.io/python/61c6503fcada</a:t>
            </a:r>
            <a:r>
              <a:rPr lang="ja-JP" altLang="en-US" dirty="0"/>
              <a:t> にアクセス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実行結果を確認</a:t>
            </a:r>
          </a:p>
          <a:p>
            <a:r>
              <a:rPr lang="ja-JP" altLang="en-US" b="1" dirty="0"/>
              <a:t>負の入力に対し </a:t>
            </a:r>
            <a:r>
              <a:rPr lang="en-US" altLang="ja-JP" b="1" dirty="0"/>
              <a:t>0</a:t>
            </a:r>
            <a:r>
              <a:rPr lang="ja-JP" altLang="en-US" dirty="0"/>
              <a:t>，</a:t>
            </a:r>
            <a:r>
              <a:rPr lang="en-US" altLang="ja-JP" b="1" dirty="0"/>
              <a:t>0</a:t>
            </a:r>
            <a:r>
              <a:rPr lang="ja-JP" altLang="en-US" b="1" dirty="0"/>
              <a:t>以上の入力に対し入力値そのまま</a:t>
            </a:r>
            <a:r>
              <a:rPr lang="ja-JP" altLang="en-US" dirty="0"/>
              <a:t>を得る</a:t>
            </a:r>
          </a:p>
          <a:p>
            <a:r>
              <a:rPr lang="ja-JP" altLang="en-US" b="1" dirty="0"/>
              <a:t>入力値のリストを書き替えて</a:t>
            </a:r>
            <a:r>
              <a:rPr lang="ja-JP" altLang="en-US" dirty="0"/>
              <a:t>，</a:t>
            </a:r>
            <a:r>
              <a:rPr lang="ja-JP" altLang="en-US" b="1" dirty="0"/>
              <a:t>異なる値での挙動</a:t>
            </a:r>
            <a:r>
              <a:rPr lang="ja-JP" altLang="en-US" dirty="0"/>
              <a:t>を試せる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59CA27-2558-C415-18C0-92F0D99A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82829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49" y="551286"/>
            <a:ext cx="8461208" cy="5333166"/>
          </a:xfrm>
        </p:spPr>
        <p:txBody>
          <a:bodyPr/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B05A6F4-37E8-1716-9F23-6A9A47D13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0" y="300225"/>
            <a:ext cx="8931579" cy="440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07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21C26-0654-22E9-3DD4-DFC4A7AC0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02309A-1541-C7ED-1780-FDA0B8938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3937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演習③</a:t>
            </a:r>
            <a:r>
              <a:rPr lang="ja-JP" altLang="en-US" dirty="0"/>
              <a:t>入力の重みづけ，合計とバイアス，活性化関数の適用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BB259-DA4D-3EAC-41DB-7281E71CE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190065"/>
            <a:ext cx="8461208" cy="4989354"/>
          </a:xfrm>
        </p:spPr>
        <p:txBody>
          <a:bodyPr>
            <a:normAutofit/>
          </a:bodyPr>
          <a:lstStyle/>
          <a:p>
            <a:r>
              <a:rPr lang="en-US" altLang="ja-JP" b="1" dirty="0"/>
              <a:t>1</a:t>
            </a:r>
            <a:r>
              <a:rPr lang="ja-JP" altLang="en-US" b="1" dirty="0"/>
              <a:t>つのニューロン</a:t>
            </a:r>
            <a:r>
              <a:rPr lang="ja-JP" altLang="en-US" dirty="0"/>
              <a:t>で行われる</a:t>
            </a:r>
            <a:r>
              <a:rPr lang="ja-JP" altLang="en-US" b="1" dirty="0"/>
              <a:t>計算の流れ</a:t>
            </a:r>
            <a:r>
              <a:rPr lang="ja-JP" altLang="en-US" dirty="0"/>
              <a:t>を理解する</a:t>
            </a:r>
          </a:p>
          <a:p>
            <a:r>
              <a:rPr lang="ja-JP" altLang="en-US" b="1" dirty="0"/>
              <a:t>重み</a:t>
            </a:r>
            <a:r>
              <a:rPr lang="ja-JP" altLang="en-US" dirty="0"/>
              <a:t>・</a:t>
            </a:r>
            <a:r>
              <a:rPr lang="ja-JP" altLang="en-US" b="1" dirty="0"/>
              <a:t>バイアス</a:t>
            </a:r>
            <a:r>
              <a:rPr lang="ja-JP" altLang="en-US" dirty="0"/>
              <a:t>・</a:t>
            </a:r>
            <a:r>
              <a:rPr lang="ja-JP" altLang="en-US" b="1" dirty="0"/>
              <a:t>活性化関数の役割と連携</a:t>
            </a:r>
            <a:r>
              <a:rPr lang="ja-JP" altLang="en-US" dirty="0"/>
              <a:t>の理解</a:t>
            </a:r>
          </a:p>
          <a:p>
            <a:pPr marL="0" indent="0">
              <a:buNone/>
            </a:pPr>
            <a:r>
              <a:rPr lang="en-US" altLang="ja-JP" dirty="0">
                <a:hlinkClick r:id="rId2"/>
              </a:rPr>
              <a:t>https://trinket.io/python/1c339b660ee1</a:t>
            </a:r>
            <a:r>
              <a:rPr lang="ja-JP" altLang="en-US" dirty="0"/>
              <a:t> にアクセス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実行結果を確認</a:t>
            </a:r>
          </a:p>
          <a:p>
            <a:r>
              <a:rPr lang="en-US" altLang="ja-JP" b="1" dirty="0"/>
              <a:t>4</a:t>
            </a:r>
            <a:r>
              <a:rPr lang="ja-JP" altLang="en-US" b="1" dirty="0"/>
              <a:t>つの入力 </a:t>
            </a:r>
            <a:r>
              <a:rPr lang="en-US" altLang="ja-JP" b="1" dirty="0"/>
              <a:t>(0,0), (0,1), (1,0), (1,1) </a:t>
            </a:r>
            <a:r>
              <a:rPr lang="ja-JP" altLang="en-US" dirty="0"/>
              <a:t>に対する</a:t>
            </a:r>
            <a:r>
              <a:rPr lang="ja-JP" altLang="en-US" b="1" dirty="0"/>
              <a:t>活性度</a:t>
            </a:r>
            <a:r>
              <a:rPr lang="ja-JP" altLang="en-US" dirty="0"/>
              <a:t>を得る</a:t>
            </a:r>
          </a:p>
          <a:p>
            <a:r>
              <a:rPr lang="ja-JP" altLang="en-US" b="1" dirty="0"/>
              <a:t>重みやバイアスの値を書き替え</a:t>
            </a:r>
            <a:r>
              <a:rPr lang="ja-JP" altLang="en-US" dirty="0"/>
              <a:t>，</a:t>
            </a:r>
            <a:r>
              <a:rPr lang="ja-JP" altLang="en-US" b="1" dirty="0"/>
              <a:t>活性度の変化を予想</a:t>
            </a:r>
            <a:r>
              <a:rPr lang="ja-JP" altLang="en-US" dirty="0"/>
              <a:t>して</a:t>
            </a:r>
            <a:r>
              <a:rPr lang="ja-JP" altLang="en-US" b="1" dirty="0"/>
              <a:t>確認</a:t>
            </a:r>
            <a:r>
              <a:rPr lang="ja-JP" altLang="en-US" dirty="0"/>
              <a:t>できる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460E1E-AC0E-118E-8035-3ABAA95D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2895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389DDC-47C2-1C35-3964-FF1E59672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2733675"/>
            <a:ext cx="8461208" cy="34457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入力が </a:t>
            </a:r>
            <a:r>
              <a:rPr lang="en-US" altLang="ja-JP" sz="2400" b="1" dirty="0"/>
              <a:t>1 0 </a:t>
            </a:r>
            <a:r>
              <a:rPr lang="ja-JP" altLang="en-US" sz="2400" b="1" dirty="0"/>
              <a:t>のとき</a:t>
            </a:r>
            <a:r>
              <a:rPr lang="en-US" altLang="ja-JP" sz="2400" b="1" dirty="0"/>
              <a:t>】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690925-F360-C398-1C7D-A3948E82E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BA89E9-721E-CD21-BB14-55076588CC8F}"/>
              </a:ext>
            </a:extLst>
          </p:cNvPr>
          <p:cNvSpPr txBox="1"/>
          <p:nvPr/>
        </p:nvSpPr>
        <p:spPr>
          <a:xfrm>
            <a:off x="8439269" y="5807977"/>
            <a:ext cx="714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2146208-5747-815C-43CE-D3B8B8F7E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640" y="4595262"/>
            <a:ext cx="3201054" cy="1967939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A414FDE-CD6B-7700-2A0B-524CF5A6B70E}"/>
              </a:ext>
            </a:extLst>
          </p:cNvPr>
          <p:cNvSpPr/>
          <p:nvPr/>
        </p:nvSpPr>
        <p:spPr>
          <a:xfrm>
            <a:off x="479225" y="4672092"/>
            <a:ext cx="336550" cy="3582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08F28EB-DA19-0492-DA99-BE2272BFA886}"/>
              </a:ext>
            </a:extLst>
          </p:cNvPr>
          <p:cNvSpPr/>
          <p:nvPr/>
        </p:nvSpPr>
        <p:spPr>
          <a:xfrm>
            <a:off x="135404" y="4678940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C9E43ED-A950-6290-0218-4206D96EA288}"/>
              </a:ext>
            </a:extLst>
          </p:cNvPr>
          <p:cNvSpPr/>
          <p:nvPr/>
        </p:nvSpPr>
        <p:spPr>
          <a:xfrm>
            <a:off x="471954" y="4678940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BA5C4F7-E692-DF7B-1E03-52996E2E8FB9}"/>
              </a:ext>
            </a:extLst>
          </p:cNvPr>
          <p:cNvSpPr txBox="1"/>
          <p:nvPr/>
        </p:nvSpPr>
        <p:spPr>
          <a:xfrm>
            <a:off x="107871" y="524732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4BA667E-1FA2-AD91-DB15-B672D893078D}"/>
              </a:ext>
            </a:extLst>
          </p:cNvPr>
          <p:cNvSpPr txBox="1"/>
          <p:nvPr/>
        </p:nvSpPr>
        <p:spPr>
          <a:xfrm>
            <a:off x="107871" y="4116595"/>
            <a:ext cx="702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1   2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A477F64-CF93-AE8E-C984-3A5EE2D72CD2}"/>
              </a:ext>
            </a:extLst>
          </p:cNvPr>
          <p:cNvSpPr txBox="1"/>
          <p:nvPr/>
        </p:nvSpPr>
        <p:spPr>
          <a:xfrm>
            <a:off x="1745501" y="4380790"/>
            <a:ext cx="6335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0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A2D68E4-91F2-C96B-C25E-B6B926B6FFDA}"/>
              </a:ext>
            </a:extLst>
          </p:cNvPr>
          <p:cNvSpPr txBox="1"/>
          <p:nvPr/>
        </p:nvSpPr>
        <p:spPr>
          <a:xfrm>
            <a:off x="2294770" y="393050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重み</a:t>
            </a: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13C7B54F-24C5-B1EC-DE6A-6515D314CA3B}"/>
              </a:ext>
            </a:extLst>
          </p:cNvPr>
          <p:cNvCxnSpPr/>
          <p:nvPr/>
        </p:nvCxnSpPr>
        <p:spPr>
          <a:xfrm flipV="1">
            <a:off x="5602243" y="4955322"/>
            <a:ext cx="461625" cy="81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89A8CEF-27A2-5A41-766A-B8988EFE5D31}"/>
              </a:ext>
            </a:extLst>
          </p:cNvPr>
          <p:cNvSpPr txBox="1"/>
          <p:nvPr/>
        </p:nvSpPr>
        <p:spPr>
          <a:xfrm>
            <a:off x="3010750" y="4444180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1×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4D9C6FF7-BAC1-2ECB-57B9-F54F5BD7625E}"/>
              </a:ext>
            </a:extLst>
          </p:cNvPr>
          <p:cNvSpPr/>
          <p:nvPr/>
        </p:nvSpPr>
        <p:spPr>
          <a:xfrm>
            <a:off x="4984176" y="4683819"/>
            <a:ext cx="618067" cy="5664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37F9E78C-C0A9-BFF7-8799-FE351AEB3984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2500070" y="4678940"/>
            <a:ext cx="2484106" cy="2880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CCB6CC2-C93E-7A23-B032-F95A3A8EB356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2507341" y="4967024"/>
            <a:ext cx="2476835" cy="2643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C6B9F17-88C7-621B-7768-F32D499A082D}"/>
              </a:ext>
            </a:extLst>
          </p:cNvPr>
          <p:cNvSpPr txBox="1"/>
          <p:nvPr/>
        </p:nvSpPr>
        <p:spPr>
          <a:xfrm>
            <a:off x="2599656" y="4498079"/>
            <a:ext cx="409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2B93237-41D9-C591-DC99-DC47FCEF6896}"/>
              </a:ext>
            </a:extLst>
          </p:cNvPr>
          <p:cNvSpPr txBox="1"/>
          <p:nvPr/>
        </p:nvSpPr>
        <p:spPr>
          <a:xfrm>
            <a:off x="3035480" y="5007375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0×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EE59788-48DD-7355-CFB0-C7B07192C93D}"/>
              </a:ext>
            </a:extLst>
          </p:cNvPr>
          <p:cNvSpPr txBox="1"/>
          <p:nvPr/>
        </p:nvSpPr>
        <p:spPr>
          <a:xfrm>
            <a:off x="3052595" y="3627533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重みとの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掛け算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18988B2-FFE9-18C8-6E18-C8D89DB9DE4F}"/>
              </a:ext>
            </a:extLst>
          </p:cNvPr>
          <p:cNvSpPr txBox="1"/>
          <p:nvPr/>
        </p:nvSpPr>
        <p:spPr>
          <a:xfrm>
            <a:off x="3838928" y="4465845"/>
            <a:ext cx="409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41BF187-00F3-CF64-440D-BE4BCEC3644F}"/>
              </a:ext>
            </a:extLst>
          </p:cNvPr>
          <p:cNvSpPr txBox="1"/>
          <p:nvPr/>
        </p:nvSpPr>
        <p:spPr>
          <a:xfrm>
            <a:off x="1585964" y="393050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3CC80AA-6A2B-64A4-540F-062B332EC67F}"/>
              </a:ext>
            </a:extLst>
          </p:cNvPr>
          <p:cNvSpPr txBox="1"/>
          <p:nvPr/>
        </p:nvSpPr>
        <p:spPr>
          <a:xfrm>
            <a:off x="4513064" y="552173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698FF05-F2B9-141B-3E3C-2838C95FAE03}"/>
              </a:ext>
            </a:extLst>
          </p:cNvPr>
          <p:cNvSpPr txBox="1"/>
          <p:nvPr/>
        </p:nvSpPr>
        <p:spPr>
          <a:xfrm>
            <a:off x="1130414" y="6027003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白を１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黒を０とする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07212AE-A431-42EE-3756-80C624E78286}"/>
              </a:ext>
            </a:extLst>
          </p:cNvPr>
          <p:cNvSpPr txBox="1"/>
          <p:nvPr/>
        </p:nvSpPr>
        <p:spPr>
          <a:xfrm>
            <a:off x="7243589" y="4124325"/>
            <a:ext cx="175483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を適用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活性度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0.5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2AD93B6-CAD0-A545-1751-7C9C943D9FCA}"/>
              </a:ext>
            </a:extLst>
          </p:cNvPr>
          <p:cNvSpPr txBox="1"/>
          <p:nvPr/>
        </p:nvSpPr>
        <p:spPr>
          <a:xfrm>
            <a:off x="4572000" y="3150688"/>
            <a:ext cx="34579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の合計である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バイアス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-0.5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を加算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1D2D733-A34F-D113-4487-91A6FFD3935B}"/>
              </a:ext>
            </a:extLst>
          </p:cNvPr>
          <p:cNvSpPr txBox="1"/>
          <p:nvPr/>
        </p:nvSpPr>
        <p:spPr>
          <a:xfrm>
            <a:off x="5690645" y="4022355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0.5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6A0025C6-995F-F1B4-28B7-12352C08B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051" y="60396"/>
            <a:ext cx="5951538" cy="26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113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6A28F-8DA8-357D-8064-0730A6A9A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205D3E-5E60-81B5-59CF-9969C244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3937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演習</a:t>
            </a:r>
            <a:r>
              <a:rPr lang="ja-JP" altLang="en-US" dirty="0"/>
              <a:t>④ニューラルネットワーク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6D0797-A92D-5DED-F7FF-01B6F1893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190065"/>
            <a:ext cx="8461208" cy="4989354"/>
          </a:xfrm>
        </p:spPr>
        <p:txBody>
          <a:bodyPr>
            <a:normAutofit/>
          </a:bodyPr>
          <a:lstStyle/>
          <a:p>
            <a:r>
              <a:rPr lang="ja-JP" altLang="en-US" b="1" dirty="0"/>
              <a:t>複数のニューロン</a:t>
            </a:r>
            <a:r>
              <a:rPr lang="ja-JP" altLang="en-US" dirty="0"/>
              <a:t>を層として</a:t>
            </a:r>
            <a:r>
              <a:rPr lang="ja-JP" altLang="en-US" b="1" dirty="0"/>
              <a:t>組み合わせ</a:t>
            </a:r>
            <a:r>
              <a:rPr lang="ja-JP" altLang="en-US" dirty="0"/>
              <a:t>た処理を体験する</a:t>
            </a:r>
          </a:p>
          <a:p>
            <a:r>
              <a:rPr lang="en-US" altLang="ja-JP" b="1" dirty="0"/>
              <a:t>2</a:t>
            </a:r>
            <a:r>
              <a:rPr lang="ja-JP" altLang="en-US" b="1" dirty="0"/>
              <a:t>層構造</a:t>
            </a:r>
            <a:r>
              <a:rPr lang="ja-JP" altLang="en-US" dirty="0"/>
              <a:t>（</a:t>
            </a:r>
            <a:r>
              <a:rPr lang="en-US" altLang="ja-JP" b="1" dirty="0"/>
              <a:t>n1</a:t>
            </a:r>
            <a:r>
              <a:rPr lang="ja-JP" altLang="en-US" b="1" dirty="0"/>
              <a:t>・</a:t>
            </a:r>
            <a:r>
              <a:rPr lang="en-US" altLang="ja-JP" b="1" dirty="0"/>
              <a:t>n2 </a:t>
            </a:r>
            <a:r>
              <a:rPr lang="ja-JP" altLang="en-US" dirty="0"/>
              <a:t>と </a:t>
            </a:r>
            <a:r>
              <a:rPr lang="en-US" altLang="ja-JP" b="1" dirty="0"/>
              <a:t>n3</a:t>
            </a:r>
            <a:r>
              <a:rPr lang="ja-JP" altLang="en-US" dirty="0"/>
              <a:t>）による処理の基礎の理解</a:t>
            </a:r>
          </a:p>
          <a:p>
            <a:pPr marL="0" indent="0">
              <a:buNone/>
            </a:pPr>
            <a:r>
              <a:rPr lang="en-US" altLang="ja-JP" dirty="0">
                <a:hlinkClick r:id="rId2"/>
              </a:rPr>
              <a:t>https://trinket.io/python/3cbc3f3ed057</a:t>
            </a:r>
            <a:r>
              <a:rPr lang="ja-JP" altLang="en-US" dirty="0"/>
              <a:t> にアクセス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実行結果を確認</a:t>
            </a:r>
          </a:p>
          <a:p>
            <a:r>
              <a:rPr lang="en-US" altLang="ja-JP" b="1" dirty="0"/>
              <a:t>4</a:t>
            </a:r>
            <a:r>
              <a:rPr lang="ja-JP" altLang="en-US" b="1" dirty="0"/>
              <a:t>つの入力に対する活性度</a:t>
            </a:r>
            <a:r>
              <a:rPr lang="ja-JP" altLang="en-US" dirty="0"/>
              <a:t>を得て，</a:t>
            </a:r>
            <a:r>
              <a:rPr lang="en-US" altLang="ja-JP" b="1" dirty="0"/>
              <a:t>1</a:t>
            </a:r>
            <a:r>
              <a:rPr lang="ja-JP" altLang="en-US" b="1" dirty="0"/>
              <a:t>層との違い</a:t>
            </a:r>
            <a:r>
              <a:rPr lang="ja-JP" altLang="en-US" dirty="0"/>
              <a:t>を観察する</a:t>
            </a:r>
          </a:p>
          <a:p>
            <a:r>
              <a:rPr lang="ja-JP" altLang="en-US" b="1" dirty="0"/>
              <a:t>各ニューロンの重み・バイアスを書き替え</a:t>
            </a:r>
            <a:r>
              <a:rPr lang="ja-JP" altLang="en-US" dirty="0"/>
              <a:t>，</a:t>
            </a:r>
            <a:r>
              <a:rPr lang="ja-JP" altLang="en-US" b="1" dirty="0"/>
              <a:t>比較</a:t>
            </a:r>
            <a:r>
              <a:rPr lang="ja-JP" altLang="en-US" dirty="0"/>
              <a:t>できる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E8F3F3-3E40-2B90-AB13-F67986C9C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7289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AB55E7-56DE-2BD1-D6D8-10C26781B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ニューラルネットワークの構成と仕組み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453C914-490B-BBC5-4095-0046C7D99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4698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脳神経回路を模したネットワーク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6A2CD1E-4790-3FB8-EC46-ADE263EC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0C35050-3686-7B9D-BB6A-C6940117E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991" y="1995482"/>
            <a:ext cx="1064595" cy="332758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3813876-802A-D59F-8C05-7B20350E14CF}"/>
              </a:ext>
            </a:extLst>
          </p:cNvPr>
          <p:cNvSpPr/>
          <p:nvPr/>
        </p:nvSpPr>
        <p:spPr>
          <a:xfrm>
            <a:off x="3145277" y="5499370"/>
            <a:ext cx="2023353" cy="603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DEE889B-3FE1-1030-524E-34061980F5B1}"/>
              </a:ext>
            </a:extLst>
          </p:cNvPr>
          <p:cNvSpPr/>
          <p:nvPr/>
        </p:nvSpPr>
        <p:spPr>
          <a:xfrm>
            <a:off x="262647" y="5476672"/>
            <a:ext cx="2023353" cy="603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7C0F42D-EBC4-B5AD-4A5B-0F319466416E}"/>
              </a:ext>
            </a:extLst>
          </p:cNvPr>
          <p:cNvSpPr/>
          <p:nvPr/>
        </p:nvSpPr>
        <p:spPr>
          <a:xfrm>
            <a:off x="1627763" y="2289244"/>
            <a:ext cx="2101173" cy="3093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2AAF2DC5-CDE2-CFA7-E556-731D804C31BC}"/>
              </a:ext>
            </a:extLst>
          </p:cNvPr>
          <p:cNvCxnSpPr/>
          <p:nvPr/>
        </p:nvCxnSpPr>
        <p:spPr>
          <a:xfrm flipV="1">
            <a:off x="1530485" y="2269787"/>
            <a:ext cx="2198451" cy="6614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5A316E35-B1D6-9381-5B61-C30023208236}"/>
              </a:ext>
            </a:extLst>
          </p:cNvPr>
          <p:cNvCxnSpPr>
            <a:cxnSpLocks/>
          </p:cNvCxnSpPr>
          <p:nvPr/>
        </p:nvCxnSpPr>
        <p:spPr>
          <a:xfrm>
            <a:off x="1530485" y="2950725"/>
            <a:ext cx="2273031" cy="737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4FCE4659-BC21-EDFB-EB91-2B381D1D3A51}"/>
              </a:ext>
            </a:extLst>
          </p:cNvPr>
          <p:cNvCxnSpPr>
            <a:cxnSpLocks/>
          </p:cNvCxnSpPr>
          <p:nvPr/>
        </p:nvCxnSpPr>
        <p:spPr>
          <a:xfrm>
            <a:off x="1553183" y="2987583"/>
            <a:ext cx="2273031" cy="7442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A02D94E3-8B97-F646-8D82-DD575C730F45}"/>
              </a:ext>
            </a:extLst>
          </p:cNvPr>
          <p:cNvCxnSpPr>
            <a:cxnSpLocks/>
          </p:cNvCxnSpPr>
          <p:nvPr/>
        </p:nvCxnSpPr>
        <p:spPr>
          <a:xfrm>
            <a:off x="1553183" y="2961455"/>
            <a:ext cx="2213042" cy="14868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B402E8A9-179F-075F-B565-0643F1C2645F}"/>
              </a:ext>
            </a:extLst>
          </p:cNvPr>
          <p:cNvCxnSpPr>
            <a:cxnSpLocks/>
          </p:cNvCxnSpPr>
          <p:nvPr/>
        </p:nvCxnSpPr>
        <p:spPr>
          <a:xfrm>
            <a:off x="1559665" y="2957396"/>
            <a:ext cx="2191969" cy="22112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509BB14F-76AE-1DE8-5EE7-9496E7FEDDFF}"/>
              </a:ext>
            </a:extLst>
          </p:cNvPr>
          <p:cNvCxnSpPr>
            <a:cxnSpLocks/>
          </p:cNvCxnSpPr>
          <p:nvPr/>
        </p:nvCxnSpPr>
        <p:spPr>
          <a:xfrm flipV="1">
            <a:off x="1576038" y="2269787"/>
            <a:ext cx="2152898" cy="14354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CC34D06D-D43F-9D34-591A-812779D5C53E}"/>
              </a:ext>
            </a:extLst>
          </p:cNvPr>
          <p:cNvCxnSpPr>
            <a:cxnSpLocks/>
          </p:cNvCxnSpPr>
          <p:nvPr/>
        </p:nvCxnSpPr>
        <p:spPr>
          <a:xfrm flipV="1">
            <a:off x="1557393" y="3014418"/>
            <a:ext cx="2238216" cy="7147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509D2980-4949-BF4A-7B03-9524EEBAB0BA}"/>
              </a:ext>
            </a:extLst>
          </p:cNvPr>
          <p:cNvCxnSpPr>
            <a:cxnSpLocks/>
          </p:cNvCxnSpPr>
          <p:nvPr/>
        </p:nvCxnSpPr>
        <p:spPr>
          <a:xfrm>
            <a:off x="1553183" y="3729172"/>
            <a:ext cx="22292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FD0D3E96-805F-1115-8FE8-326F5E12D186}"/>
              </a:ext>
            </a:extLst>
          </p:cNvPr>
          <p:cNvCxnSpPr>
            <a:cxnSpLocks/>
          </p:cNvCxnSpPr>
          <p:nvPr/>
        </p:nvCxnSpPr>
        <p:spPr>
          <a:xfrm>
            <a:off x="1576038" y="3748629"/>
            <a:ext cx="2159380" cy="6997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63C5B635-1619-6302-C4F5-DFA1A7F5E196}"/>
              </a:ext>
            </a:extLst>
          </p:cNvPr>
          <p:cNvCxnSpPr>
            <a:cxnSpLocks/>
          </p:cNvCxnSpPr>
          <p:nvPr/>
        </p:nvCxnSpPr>
        <p:spPr>
          <a:xfrm>
            <a:off x="1559665" y="3748629"/>
            <a:ext cx="2152972" cy="14199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9E3BD53E-3FF8-FC64-ED52-89E9CE6C6E27}"/>
              </a:ext>
            </a:extLst>
          </p:cNvPr>
          <p:cNvCxnSpPr>
            <a:cxnSpLocks/>
          </p:cNvCxnSpPr>
          <p:nvPr/>
        </p:nvCxnSpPr>
        <p:spPr>
          <a:xfrm flipV="1">
            <a:off x="1530485" y="2335661"/>
            <a:ext cx="2229258" cy="22998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A17DD868-868C-391D-E37E-A7F821AD1332}"/>
              </a:ext>
            </a:extLst>
          </p:cNvPr>
          <p:cNvCxnSpPr>
            <a:cxnSpLocks/>
          </p:cNvCxnSpPr>
          <p:nvPr/>
        </p:nvCxnSpPr>
        <p:spPr>
          <a:xfrm flipV="1">
            <a:off x="1553183" y="3043899"/>
            <a:ext cx="2198451" cy="15916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F8877888-3D91-692A-F03D-2EBCC49FDB29}"/>
              </a:ext>
            </a:extLst>
          </p:cNvPr>
          <p:cNvCxnSpPr>
            <a:cxnSpLocks/>
          </p:cNvCxnSpPr>
          <p:nvPr/>
        </p:nvCxnSpPr>
        <p:spPr>
          <a:xfrm flipV="1">
            <a:off x="1553183" y="3752137"/>
            <a:ext cx="2182235" cy="8833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91D06569-68AC-3135-B366-01CE8F963492}"/>
              </a:ext>
            </a:extLst>
          </p:cNvPr>
          <p:cNvCxnSpPr>
            <a:cxnSpLocks/>
          </p:cNvCxnSpPr>
          <p:nvPr/>
        </p:nvCxnSpPr>
        <p:spPr>
          <a:xfrm flipV="1">
            <a:off x="1553183" y="4436550"/>
            <a:ext cx="2221151" cy="198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61BD3FAE-BE82-BAF1-22EE-793C83DC2ABA}"/>
              </a:ext>
            </a:extLst>
          </p:cNvPr>
          <p:cNvCxnSpPr>
            <a:cxnSpLocks/>
          </p:cNvCxnSpPr>
          <p:nvPr/>
        </p:nvCxnSpPr>
        <p:spPr>
          <a:xfrm>
            <a:off x="1530485" y="4635500"/>
            <a:ext cx="2258438" cy="5331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B636B7F-EBC5-6DA5-3CB6-54AA7D8B3211}"/>
              </a:ext>
            </a:extLst>
          </p:cNvPr>
          <p:cNvSpPr/>
          <p:nvPr/>
        </p:nvSpPr>
        <p:spPr>
          <a:xfrm rot="19566156">
            <a:off x="4336054" y="4843533"/>
            <a:ext cx="327257" cy="170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1D2C4042-C197-D7CB-AA91-BAF65E269D7A}"/>
              </a:ext>
            </a:extLst>
          </p:cNvPr>
          <p:cNvSpPr/>
          <p:nvPr/>
        </p:nvSpPr>
        <p:spPr>
          <a:xfrm rot="19566156">
            <a:off x="4372007" y="4181152"/>
            <a:ext cx="283928" cy="184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E5091AB9-9702-587F-A0C6-38A1D4BAEB29}"/>
              </a:ext>
            </a:extLst>
          </p:cNvPr>
          <p:cNvSpPr/>
          <p:nvPr/>
        </p:nvSpPr>
        <p:spPr>
          <a:xfrm rot="2256946">
            <a:off x="4430754" y="3107019"/>
            <a:ext cx="283928" cy="53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972CF8A8-B1D3-72D9-8809-8907EB638201}"/>
              </a:ext>
            </a:extLst>
          </p:cNvPr>
          <p:cNvSpPr/>
          <p:nvPr/>
        </p:nvSpPr>
        <p:spPr>
          <a:xfrm rot="2256946">
            <a:off x="4356024" y="2446694"/>
            <a:ext cx="360121" cy="1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E8D192DB-2499-6F57-C83A-D5FAA51EFA4A}"/>
              </a:ext>
            </a:extLst>
          </p:cNvPr>
          <p:cNvSpPr/>
          <p:nvPr/>
        </p:nvSpPr>
        <p:spPr>
          <a:xfrm>
            <a:off x="6027907" y="5382638"/>
            <a:ext cx="2023353" cy="603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2" name="図 71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44A3181F-CDBE-84BB-0176-43B3606A7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1316118"/>
            <a:ext cx="9034244" cy="46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67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690925-F360-C398-1C7D-A3948E82E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3" name="図 62">
            <a:extLst>
              <a:ext uri="{FF2B5EF4-FFF2-40B4-BE49-F238E27FC236}">
                <a16:creationId xmlns:a16="http://schemas.microsoft.com/office/drawing/2014/main" id="{66F1F7A7-23F2-582E-E8D3-481CED620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636"/>
            <a:ext cx="4367601" cy="413431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1CB7515-2E80-F696-D6B0-2C4A1912C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601" y="1226406"/>
            <a:ext cx="4830089" cy="30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82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BCA836-E231-C9C9-A5CB-B7580E33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演習⑤ </a:t>
            </a:r>
            <a:r>
              <a:rPr lang="en-US" altLang="ja-JP" dirty="0"/>
              <a:t>Fashion MNIST </a:t>
            </a:r>
            <a:r>
              <a:rPr lang="ja-JP" altLang="en-US" dirty="0"/>
              <a:t>画像分類のコード読解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425438-EE65-A32B-9CC3-582EE509B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/>
              <a:t>画像分類プログラムの構成</a:t>
            </a:r>
            <a:r>
              <a:rPr lang="ja-JP" altLang="en-US" dirty="0"/>
              <a:t>と</a:t>
            </a:r>
            <a:r>
              <a:rPr lang="ja-JP" altLang="en-US" b="1" dirty="0"/>
              <a:t>学習過程</a:t>
            </a:r>
            <a:r>
              <a:rPr lang="ja-JP" altLang="en-US" dirty="0"/>
              <a:t>をコードから読み取る</a:t>
            </a:r>
          </a:p>
          <a:p>
            <a:r>
              <a:rPr lang="ja-JP" altLang="en-US" b="1" dirty="0"/>
              <a:t>データ前処理，モデル構築，学習，画像分類（分類結果の予測）</a:t>
            </a:r>
            <a:r>
              <a:rPr lang="ja-JP" altLang="en-US" dirty="0"/>
              <a:t>の一連の流れ</a:t>
            </a:r>
          </a:p>
          <a:p>
            <a:pPr marL="0" indent="0">
              <a:buNone/>
            </a:pPr>
            <a:r>
              <a:rPr lang="en-US" altLang="ja-JP" dirty="0">
                <a:hlinkClick r:id="rId2"/>
              </a:rPr>
              <a:t>https://www.tensorflow.org/tutorials/keras/classification</a:t>
            </a:r>
            <a:r>
              <a:rPr lang="ja-JP" altLang="en-US" dirty="0"/>
              <a:t> を閲覧</a:t>
            </a:r>
          </a:p>
          <a:p>
            <a:r>
              <a:rPr lang="ja-JP" altLang="en-US" b="1" dirty="0"/>
              <a:t>学習の繰り返し</a:t>
            </a:r>
            <a:r>
              <a:rPr lang="ja-JP" altLang="en-US" dirty="0"/>
              <a:t>ごとに</a:t>
            </a:r>
            <a:r>
              <a:rPr lang="ja-JP" altLang="en-US" b="1" dirty="0"/>
              <a:t>損失が減少</a:t>
            </a:r>
            <a:r>
              <a:rPr lang="ja-JP" altLang="en-US" dirty="0"/>
              <a:t>し</a:t>
            </a:r>
            <a:r>
              <a:rPr lang="ja-JP" altLang="en-US" b="1" dirty="0"/>
              <a:t>正解率が上昇</a:t>
            </a:r>
            <a:r>
              <a:rPr lang="ja-JP" altLang="en-US" dirty="0"/>
              <a:t>する様子を確認</a:t>
            </a:r>
          </a:p>
          <a:p>
            <a:r>
              <a:rPr lang="ja-JP" altLang="en-US" b="1" dirty="0"/>
              <a:t>ログイン不要</a:t>
            </a:r>
            <a:r>
              <a:rPr lang="ja-JP" altLang="en-US" dirty="0"/>
              <a:t>．</a:t>
            </a:r>
            <a:r>
              <a:rPr lang="ja-JP" altLang="en-US" b="1" dirty="0"/>
              <a:t>コード中の数値（</a:t>
            </a:r>
            <a:r>
              <a:rPr lang="en-US" altLang="ja-JP" b="1" dirty="0"/>
              <a:t>128</a:t>
            </a:r>
            <a:r>
              <a:rPr lang="ja-JP" altLang="en-US" b="1" dirty="0"/>
              <a:t>，</a:t>
            </a:r>
            <a:r>
              <a:rPr lang="en-US" altLang="ja-JP" b="1" dirty="0"/>
              <a:t>10</a:t>
            </a:r>
            <a:r>
              <a:rPr lang="ja-JP" altLang="en-US" b="1" dirty="0"/>
              <a:t>，</a:t>
            </a:r>
            <a:r>
              <a:rPr lang="en-US" altLang="ja-JP" b="1" dirty="0"/>
              <a:t>epochs </a:t>
            </a:r>
            <a:r>
              <a:rPr lang="ja-JP" altLang="en-US" b="1" dirty="0"/>
              <a:t>等）の意味を考察</a:t>
            </a:r>
            <a:r>
              <a:rPr lang="ja-JP" altLang="en-US" dirty="0"/>
              <a:t>できる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8C7B0E-9979-AF52-A322-73F8DAE5E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069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2BDD27-F853-4877-8156-B6BFF5591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学習過程の観察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9C312D-ED89-4C62-8784-55D7D89C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D24C521-4DC2-45B6-A1D6-E312E151E3EE}"/>
              </a:ext>
            </a:extLst>
          </p:cNvPr>
          <p:cNvSpPr txBox="1"/>
          <p:nvPr/>
        </p:nvSpPr>
        <p:spPr>
          <a:xfrm>
            <a:off x="6638633" y="289817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学習過程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D0BB3DE-F0B0-CBAB-FEDD-9800DE594BFD}"/>
              </a:ext>
            </a:extLst>
          </p:cNvPr>
          <p:cNvSpPr txBox="1"/>
          <p:nvPr/>
        </p:nvSpPr>
        <p:spPr>
          <a:xfrm>
            <a:off x="321845" y="497522"/>
            <a:ext cx="54364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同じ訓練データを繰り返し用いて学習を行う。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訓練データ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- 学習に用いるデータである。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繰り返し回数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- 学習を繰り返す回数である（例：5回）。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損失（loss）と正解率（accuracy）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- 学習の繰り返しごとに損失が減少し、同時に正解率が上昇する。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D6A1BF6-0338-423C-B0AA-C84A95121F21}"/>
              </a:ext>
            </a:extLst>
          </p:cNvPr>
          <p:cNvSpPr txBox="1"/>
          <p:nvPr/>
        </p:nvSpPr>
        <p:spPr>
          <a:xfrm>
            <a:off x="3881897" y="3888601"/>
            <a:ext cx="5513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</a:t>
            </a:r>
            <a:r>
              <a:rPr kumimoji="1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種類のどれに分類されたかを棒グラフで表示。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</a:t>
            </a:r>
            <a:r>
              <a:rPr kumimoji="1" lang="en-US" altLang="ja-JP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 </a:t>
            </a:r>
            <a:r>
              <a:rPr kumimoji="1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青は正解、赤や黒は不正解を表す。</a:t>
            </a:r>
          </a:p>
        </p:txBody>
      </p:sp>
      <p:pic>
        <p:nvPicPr>
          <p:cNvPr id="9" name="図 8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D04ECB2B-F647-0E66-FAF2-7DF5687F3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1319730"/>
            <a:ext cx="3720593" cy="1358746"/>
          </a:xfrm>
          <a:prstGeom prst="rect">
            <a:avLst/>
          </a:prstGeom>
        </p:spPr>
      </p:pic>
      <p:pic>
        <p:nvPicPr>
          <p:cNvPr id="11" name="図 10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368B7993-1384-EE75-0B22-B23C71707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80" y="3614737"/>
            <a:ext cx="3773717" cy="210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99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94FBE3-6BA7-5CE2-F081-18EF94EA3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ニューロンの処理と学習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7C8C88-56E7-65D5-D113-BF7611CD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 descr="ダイアグラム, 概略図&#10;&#10;AI 生成コンテンツは誤りを含む可能性があります。">
            <a:extLst>
              <a:ext uri="{FF2B5EF4-FFF2-40B4-BE49-F238E27FC236}">
                <a16:creationId xmlns:a16="http://schemas.microsoft.com/office/drawing/2014/main" id="{A9A69EF6-9BCE-119E-6B17-D0040CEB8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878871"/>
            <a:ext cx="9144000" cy="53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21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5CBFD3-2428-A8A5-71E6-B356516A4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学習（誤差の最小化）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668402-5C24-A07D-04BF-4FDCE6ACF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3503109"/>
            <a:ext cx="8461208" cy="2676310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誤差の確認 ⇒ 少しずつ修正　　</a:t>
            </a:r>
            <a:r>
              <a:rPr kumimoji="1" lang="ja-JP" altLang="en-US" b="1" dirty="0"/>
              <a:t>繰り返す</a:t>
            </a:r>
            <a:endParaRPr kumimoji="1" lang="en-US" altLang="ja-JP" b="1" dirty="0"/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r>
              <a:rPr kumimoji="1" lang="ja-JP" altLang="en-US" b="1"/>
              <a:t>一度で正解にたどり着くのでなく、徐々に近づける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86346F-780C-9933-AAFA-B3B3D5B49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0652214-60D9-5AF7-109C-D821CAC23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952891"/>
            <a:ext cx="8461208" cy="2242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511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C69B39-CBEA-E5E9-FDF0-718212391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① 重みづけ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E96E8B-5D2D-F7AB-1411-ABA37236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AC3A17E0-56FA-988C-4C08-49E207371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964"/>
            <a:ext cx="9144000" cy="45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82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53FCEA-781E-1697-C29C-19D4B44B2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② 合計とバイアス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38967C-56CC-D34D-8114-17A4C38EB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7631308" cy="469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重みづけされた値の合計にバイアスを加える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3FCA32-1ACF-5B78-97BD-7EEAA932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D9AE880C-8E65-513D-8FAE-FEA02FB88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3" y="1517478"/>
            <a:ext cx="9144000" cy="488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28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97FE40-1D4F-C238-B46B-65CCE6966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③活性化関数の適用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03E519-DAF4-3937-6277-19B5C6BF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B5B04DF5-E26A-108C-5A70-334705267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1473899"/>
            <a:ext cx="9144000" cy="280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99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1147</Words>
  <Application>Microsoft Office PowerPoint</Application>
  <PresentationFormat>画面に合わせる (4:3)</PresentationFormat>
  <Paragraphs>195</Paragraphs>
  <Slides>42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42</vt:i4>
      </vt:variant>
    </vt:vector>
  </HeadingPairs>
  <TitlesOfParts>
    <vt:vector size="51" baseType="lpstr">
      <vt:lpstr>メイリオ</vt:lpstr>
      <vt:lpstr>游ゴシック</vt:lpstr>
      <vt:lpstr>Abadi</vt:lpstr>
      <vt:lpstr>Arial</vt:lpstr>
      <vt:lpstr>Calibri</vt:lpstr>
      <vt:lpstr>Office テーマ</vt:lpstr>
      <vt:lpstr>3_Office テーマ</vt:lpstr>
      <vt:lpstr>4_Office テーマ</vt:lpstr>
      <vt:lpstr>6_Office テーマ</vt:lpstr>
      <vt:lpstr>aa-5. ニューラルネットワークの基本構造と画像分類</vt:lpstr>
      <vt:lpstr>内容</vt:lpstr>
      <vt:lpstr>5-1. ニューラルネットワークの基本構造 </vt:lpstr>
      <vt:lpstr>ニューラルネットワークの構成と仕組み</vt:lpstr>
      <vt:lpstr>ニューロンの処理と学習</vt:lpstr>
      <vt:lpstr>学習（誤差の最小化）</vt:lpstr>
      <vt:lpstr>① 重みづけ</vt:lpstr>
      <vt:lpstr>② 合計とバイアス</vt:lpstr>
      <vt:lpstr>③活性化関数の適用</vt:lpstr>
      <vt:lpstr>活性化関数</vt:lpstr>
      <vt:lpstr>日常生活での非線形の例</vt:lpstr>
      <vt:lpstr>活性化関数の種類</vt:lpstr>
      <vt:lpstr>ニューロンの活性度</vt:lpstr>
      <vt:lpstr>ニューロンの特定パターンでの活性化</vt:lpstr>
      <vt:lpstr>PowerPoint プレゼンテーション</vt:lpstr>
      <vt:lpstr>ディープラーニング</vt:lpstr>
      <vt:lpstr>ディープラーニング</vt:lpstr>
      <vt:lpstr>ニューラルネットワークとパターン認識</vt:lpstr>
      <vt:lpstr>5-2. ニューラルネットワークを用いた分類</vt:lpstr>
      <vt:lpstr>ニューラルネットワークを用いた分類</vt:lpstr>
      <vt:lpstr>ニューラルネットワークを用いた分類と誤差</vt:lpstr>
      <vt:lpstr>確率出力（結果と確信度を同時に得る）</vt:lpstr>
      <vt:lpstr>ソフトマックス (Softmax関数) の役割</vt:lpstr>
      <vt:lpstr>活性化関数の使い分け</vt:lpstr>
      <vt:lpstr>画像分類</vt:lpstr>
      <vt:lpstr>デジタル画像の構造：画像と画素</vt:lpstr>
      <vt:lpstr>画像と画素</vt:lpstr>
      <vt:lpstr>Fashion MNIST データセット</vt:lpstr>
      <vt:lpstr>Fashion MNIST データセットの 10 クラス</vt:lpstr>
      <vt:lpstr>Fashion MNIST 分類用ニューラルネットワーク の構成</vt:lpstr>
      <vt:lpstr>画像データの前処理（正規化）</vt:lpstr>
      <vt:lpstr>演習</vt:lpstr>
      <vt:lpstr>演習① Neural Network Visualizer による画像分類の学習体験 </vt:lpstr>
      <vt:lpstr>PowerPoint プレゼンテーション</vt:lpstr>
      <vt:lpstr>演習②ReLU（Pythonで実現）</vt:lpstr>
      <vt:lpstr>PowerPoint プレゼンテーション</vt:lpstr>
      <vt:lpstr>演習③入力の重みづけ，合計とバイアス，活性化関数の適用</vt:lpstr>
      <vt:lpstr>PowerPoint プレゼンテーション</vt:lpstr>
      <vt:lpstr>演習④ニューラルネットワーク</vt:lpstr>
      <vt:lpstr>PowerPoint プレゼンテーション</vt:lpstr>
      <vt:lpstr>演習⑤ Fashion MNIST 画像分類のコード読解</vt:lpstr>
      <vt:lpstr>学習過程の観察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深層学習（ディープラーニング）</dc:title>
  <dc:creator>kunihiko</dc:creator>
  <cp:lastModifiedBy>金子　邦彦</cp:lastModifiedBy>
  <cp:revision>152</cp:revision>
  <cp:lastPrinted>2020-05-07T11:56:39Z</cp:lastPrinted>
  <dcterms:created xsi:type="dcterms:W3CDTF">2020-05-07T06:42:29Z</dcterms:created>
  <dcterms:modified xsi:type="dcterms:W3CDTF">2026-05-20T08:04:59Z</dcterms:modified>
</cp:coreProperties>
</file>