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</p:sldMasterIdLst>
  <p:notesMasterIdLst>
    <p:notesMasterId r:id="rId53"/>
  </p:notesMasterIdLst>
  <p:sldIdLst>
    <p:sldId id="874" r:id="rId4"/>
    <p:sldId id="2140" r:id="rId5"/>
    <p:sldId id="2087" r:id="rId6"/>
    <p:sldId id="1695" r:id="rId7"/>
    <p:sldId id="909" r:id="rId8"/>
    <p:sldId id="2102" r:id="rId9"/>
    <p:sldId id="1702" r:id="rId10"/>
    <p:sldId id="2110" r:id="rId11"/>
    <p:sldId id="2111" r:id="rId12"/>
    <p:sldId id="2117" r:id="rId13"/>
    <p:sldId id="2118" r:id="rId14"/>
    <p:sldId id="2119" r:id="rId15"/>
    <p:sldId id="2120" r:id="rId16"/>
    <p:sldId id="2121" r:id="rId17"/>
    <p:sldId id="1895" r:id="rId18"/>
    <p:sldId id="2035" r:id="rId19"/>
    <p:sldId id="2122" r:id="rId20"/>
    <p:sldId id="2123" r:id="rId21"/>
    <p:sldId id="2126" r:id="rId22"/>
    <p:sldId id="2124" r:id="rId23"/>
    <p:sldId id="2125" r:id="rId24"/>
    <p:sldId id="2128" r:id="rId25"/>
    <p:sldId id="2127" r:id="rId26"/>
    <p:sldId id="2129" r:id="rId27"/>
    <p:sldId id="2130" r:id="rId28"/>
    <p:sldId id="2131" r:id="rId29"/>
    <p:sldId id="2132" r:id="rId30"/>
    <p:sldId id="2133" r:id="rId31"/>
    <p:sldId id="2135" r:id="rId32"/>
    <p:sldId id="2137" r:id="rId33"/>
    <p:sldId id="2136" r:id="rId34"/>
    <p:sldId id="2134" r:id="rId35"/>
    <p:sldId id="2086" r:id="rId36"/>
    <p:sldId id="924" r:id="rId37"/>
    <p:sldId id="1463" r:id="rId38"/>
    <p:sldId id="1706" r:id="rId39"/>
    <p:sldId id="1012" r:id="rId40"/>
    <p:sldId id="1011" r:id="rId41"/>
    <p:sldId id="912" r:id="rId42"/>
    <p:sldId id="1048" r:id="rId43"/>
    <p:sldId id="1047" r:id="rId44"/>
    <p:sldId id="2139" r:id="rId45"/>
    <p:sldId id="1052" r:id="rId46"/>
    <p:sldId id="911" r:id="rId47"/>
    <p:sldId id="1059" r:id="rId48"/>
    <p:sldId id="894" r:id="rId49"/>
    <p:sldId id="1732" r:id="rId50"/>
    <p:sldId id="1733" r:id="rId51"/>
    <p:sldId id="1734" r:id="rId5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6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9" y="2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000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824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F4996-B117-123E-C71B-05F5F4331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A4E1F47-F718-ECFA-260D-278D50D844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A18087A-D194-B42C-1C3E-6E4BEADEF8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F310E3-4C84-9839-4FD0-EB2F9490D6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545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AA114-A46C-F94E-3469-319F85A50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7B03299-6564-EB11-A4B3-637C96EE0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85C8B79-2338-58EF-5D14-C51A2B0242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2EBFCF-6915-B53A-6DE5-76A8D0203E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572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80CF3-A945-26BC-711C-F70148154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4EFED00-DAF4-2B57-A128-94BF5C6651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20D3786-CE03-4561-7EB3-C21AF5A1AF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5AF6D1-1AC9-862F-6FD1-0B5F712D33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115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99629-6D0D-28AA-F6B7-541ABA287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BA43B89-A792-7937-571B-F354DD8A6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DB569D4-914E-BFC9-0F57-31C49FF53F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155DC0-2E11-438E-18F4-E422BF2910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616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CA13-7410-4A26-92E4-D0462DC4FEEC}" type="datetime1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979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031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2792-6756-4051-9F94-0D6FAA564538}" type="datetime1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393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E1-74CB-4767-940E-415E66CE3E19}" type="datetime1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6255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CCE8-F124-4E38-8021-73C3736673B8}" type="datetime1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681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CDA3-6006-4FF8-8295-72AFA69FA95E}" type="datetime1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298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2026/5/31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029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2026/5/31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857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2026/5/31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837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2026/5/31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21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1BE10-6334-49AE-BC6E-A091FC9472CD}" type="datetime1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FB8F-FB00-407B-BA97-C09399882744}" type="datetime1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650B-BD30-4C24-AAC6-291E7CDA79C1}" type="datetime1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5208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6980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297C-6E44-48D7-9823-EA6FF40F9728}" type="datetime1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309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CA01-312F-4205-B554-FBADE0633E35}" type="datetime1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3282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5FB9-5BA3-4E80-A4F1-888B97453D4D}" type="datetime1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140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2C118-0820-4F50-89DE-4B91D59C0E22}" type="datetime1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EBFBE731-6ED8-4A42-8A57-3C41D7584935}" type="datetime1">
              <a:rPr kumimoji="1" lang="ja-JP" altLang="en-US" smtClean="0"/>
              <a:pPr/>
              <a:t>2026/5/31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27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2026/5/31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64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colab.research.google.com/drive/1IfArIvhh-FsvJIE9YTNO8T44Qhpi0rIJ?usp=sharing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colab.research.google.com/drive/1-UWl-WEPmmNo-S_O17E5XPkF4tphE6xz?usp=sharing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tensorflow.org/tutorial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4815" y="1122363"/>
            <a:ext cx="8223463" cy="1655762"/>
          </a:xfrm>
        </p:spPr>
        <p:txBody>
          <a:bodyPr>
            <a:noAutofit/>
          </a:bodyPr>
          <a:lstStyle/>
          <a:p>
            <a:r>
              <a:rPr lang="en-US" altLang="ja-JP" dirty="0"/>
              <a:t>aa-6. </a:t>
            </a:r>
            <a:r>
              <a:rPr lang="ja-JP" altLang="en-US" dirty="0"/>
              <a:t>学習と検証、学習不足、過学習、学習曲線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（人工知能）</a:t>
            </a:r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3CC647F6-F62E-4F8C-96B7-5908ACCFC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77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373B7E-4C2F-8B6A-7BE6-4B924E9FB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1E208D6-0AE6-E077-0BC3-302787E97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EB07B14-74D7-71C7-431A-FFE712C01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65AEB39-F318-00E2-6697-91CA3C8DA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6-2. </a:t>
            </a:r>
            <a:r>
              <a:rPr lang="ja-JP" altLang="en-US" sz="4500" dirty="0">
                <a:solidFill>
                  <a:schemeClr val="tx2"/>
                </a:solidFill>
              </a:rPr>
              <a:t>機械学習の特徴</a:t>
            </a:r>
            <a:br>
              <a:rPr lang="en-US" altLang="ja-JP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C248E33-A1B4-25EE-526B-8AF91A6BB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33E2ECB-73B0-A208-5440-6C63C4B80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FEDDABD-C027-5AD8-1A93-5C4215B2E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73AB812-B504-D735-C8B8-B7085DA44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4C51413-254F-C427-DBCF-6162F5AEF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70AC170-BE5F-31E4-239E-7189C8F3A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876A02-5997-F77C-5321-58E7DAD05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0694A76-56B1-4207-F9C7-1D028511A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A62E3EA-274A-FD1E-34A8-F80D25106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F67336-759F-0AD3-AE5D-03F8E232D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416262C-E692-BDD8-A80B-EF536C5281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9AB839B-B494-B423-56DB-C33A877775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500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CAEB31-40E5-6239-45D8-E1312D0C5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機械学習の特徴　①データ駆動型学習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43C231C-FE92-DEC9-E940-95CC61BD2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A6D4F0-5897-3198-C0A9-CBE7BF9E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099C6AA-4E53-7E41-9FF4-BD2396C18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1285"/>
            <a:ext cx="9144000" cy="419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79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46EF4-E517-98BA-4E21-1DC53E6F8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5D1C32-6BF0-BB50-E8E2-0CBA9CB96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機械学習の特徴　②パターン認識と情報</a:t>
            </a:r>
            <a:r>
              <a:rPr lang="ja-JP" altLang="en-US" dirty="0"/>
              <a:t>処理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3727036-9C3A-AB50-173A-BCFC49F07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6E750D-9648-8344-51BE-04EEBA21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88CB95F-261F-EC78-A50E-C21DD5A2B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01261"/>
            <a:ext cx="8246955" cy="383800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5155DB-0119-9CB4-BB5C-B8BCF271A838}"/>
              </a:ext>
            </a:extLst>
          </p:cNvPr>
          <p:cNvSpPr txBox="1"/>
          <p:nvPr/>
        </p:nvSpPr>
        <p:spPr>
          <a:xfrm>
            <a:off x="8388473" y="2067245"/>
            <a:ext cx="553998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さまざまな応用</a:t>
            </a:r>
          </a:p>
        </p:txBody>
      </p:sp>
    </p:spTree>
    <p:extLst>
      <p:ext uri="{BB962C8B-B14F-4D97-AF65-F5344CB8AC3E}">
        <p14:creationId xmlns:p14="http://schemas.microsoft.com/office/powerpoint/2010/main" val="2724134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5114E5-EBC2-FA22-D79D-EA14303EB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機械学習の特徴　③学習と検証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77EE09-B0DE-2719-0681-DABCEE196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104" y="5350755"/>
            <a:ext cx="3826934" cy="8623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ja-JP" altLang="en-US" dirty="0"/>
              <a:t>汎化：訓練データ以外も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分類・予測などできる能力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3CB663-BC55-772C-6245-91262496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B14754E-A1CC-58EE-7521-F4912F772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49" y="644893"/>
            <a:ext cx="8763502" cy="4675719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B3E4F054-9657-F1AC-8CA0-5AAF2A5C4877}"/>
              </a:ext>
            </a:extLst>
          </p:cNvPr>
          <p:cNvSpPr txBox="1">
            <a:spLocks/>
          </p:cNvSpPr>
          <p:nvPr/>
        </p:nvSpPr>
        <p:spPr>
          <a:xfrm>
            <a:off x="920840" y="6290300"/>
            <a:ext cx="8796270" cy="862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/>
              <a:t>訓練データと検証データは異なるデータを使用する</a:t>
            </a:r>
          </a:p>
        </p:txBody>
      </p:sp>
      <p:sp>
        <p:nvSpPr>
          <p:cNvPr id="12" name="矢印: 左 11">
            <a:extLst>
              <a:ext uri="{FF2B5EF4-FFF2-40B4-BE49-F238E27FC236}">
                <a16:creationId xmlns:a16="http://schemas.microsoft.com/office/drawing/2014/main" id="{8F22E0AF-3A8E-0DB9-A385-0E836F7F56B7}"/>
              </a:ext>
            </a:extLst>
          </p:cNvPr>
          <p:cNvSpPr/>
          <p:nvPr/>
        </p:nvSpPr>
        <p:spPr>
          <a:xfrm>
            <a:off x="4204952" y="4428999"/>
            <a:ext cx="850006" cy="36704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42B9AA6-B9CC-1072-CEBB-C725EA4086CE}"/>
              </a:ext>
            </a:extLst>
          </p:cNvPr>
          <p:cNvSpPr txBox="1"/>
          <p:nvPr/>
        </p:nvSpPr>
        <p:spPr>
          <a:xfrm>
            <a:off x="4254739" y="390443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検証</a:t>
            </a:r>
          </a:p>
        </p:txBody>
      </p:sp>
    </p:spTree>
    <p:extLst>
      <p:ext uri="{BB962C8B-B14F-4D97-AF65-F5344CB8AC3E}">
        <p14:creationId xmlns:p14="http://schemas.microsoft.com/office/powerpoint/2010/main" val="3765005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27263D-DA24-E8E2-B536-6F3217B85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F352013-F7AA-C022-B659-A795C932B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FEF55E-130C-CD84-ADB2-473F632DC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9EC70B7-F50A-31C1-6AF4-2EA1F9B6E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6-3. </a:t>
            </a:r>
            <a:r>
              <a:rPr lang="ja-JP" altLang="en-US" sz="4500" dirty="0">
                <a:solidFill>
                  <a:schemeClr val="tx2"/>
                </a:solidFill>
              </a:rPr>
              <a:t>ニューラルネットワークの学習プロセス</a:t>
            </a:r>
            <a:br>
              <a:rPr lang="en-US" altLang="ja-JP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5F7D80-4192-7664-C0D2-59761743B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52317DA-EB77-0CA7-3346-DFC22F2DD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2285A5A-F966-B6BE-D534-8ADCC2250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42EF4D5-5EB0-459D-B8DA-0E608A6EF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E34B7D-325C-E73B-5EF8-11C56B847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0C993B7-1639-CAD4-727A-8FFEEBF87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0AD6E2-A72A-C014-3C30-B2A880CA9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9572550-1903-0A86-3069-E755837A8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22B17B-ABA4-3AC7-3587-A46309774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30F6E65-0178-67B1-12BD-90CFC589E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BB9A5B7-1AA1-D715-50FF-44319BDA0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441B3F1-5C16-5AA9-FD3D-AAD91FEF7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026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984C65-1717-4E7C-8BBF-6E40935D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教師あり学習の仕組み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D1CB9F-CF01-4581-9454-F91C7561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5" name="タイトル 1">
            <a:extLst>
              <a:ext uri="{FF2B5EF4-FFF2-40B4-BE49-F238E27FC236}">
                <a16:creationId xmlns:a16="http://schemas.microsoft.com/office/drawing/2014/main" id="{97984C65-1717-4E7C-8BBF-6E40935D190F}"/>
              </a:ext>
            </a:extLst>
          </p:cNvPr>
          <p:cNvSpPr txBox="1">
            <a:spLocks/>
          </p:cNvSpPr>
          <p:nvPr/>
        </p:nvSpPr>
        <p:spPr>
          <a:xfrm>
            <a:off x="519387" y="0"/>
            <a:ext cx="8740116" cy="2826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正解の組を用いる方式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 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教師あり学習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と呼ぶ．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（このほかに教師なし学習や強化学習といった方式もある．）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5" name="図 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D437F788-B563-762C-858D-485E17C548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5183"/>
            <a:ext cx="9144000" cy="498281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11CA4A-A62E-41D4-7C1E-CD37B0D4BF01}"/>
              </a:ext>
            </a:extLst>
          </p:cNvPr>
          <p:cNvSpPr txBox="1"/>
          <p:nvPr/>
        </p:nvSpPr>
        <p:spPr>
          <a:xfrm>
            <a:off x="7290296" y="444926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学習済み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モデル</a:t>
            </a:r>
          </a:p>
        </p:txBody>
      </p:sp>
    </p:spTree>
    <p:extLst>
      <p:ext uri="{BB962C8B-B14F-4D97-AF65-F5344CB8AC3E}">
        <p14:creationId xmlns:p14="http://schemas.microsoft.com/office/powerpoint/2010/main" val="3704205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064434-C69E-AD25-A243-3E375C353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ニューラルネットワークの学習における最適化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0FB193-6B64-2587-7AA7-645239F6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ダイアグラム, 概略図&#10;&#10;AI 生成コンテンツは誤りを含む可能性があります。">
            <a:extLst>
              <a:ext uri="{FF2B5EF4-FFF2-40B4-BE49-F238E27FC236}">
                <a16:creationId xmlns:a16="http://schemas.microsoft.com/office/drawing/2014/main" id="{90CD6C41-2310-09AC-EA9F-1450917AC1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18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89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1492F5-4564-5587-9BF4-74C95749D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機械学習の学習</a:t>
            </a:r>
            <a:r>
              <a:rPr lang="ja-JP" altLang="en-US" dirty="0"/>
              <a:t>３</a:t>
            </a:r>
            <a:r>
              <a:rPr kumimoji="1" lang="ja-JP" altLang="en-US" dirty="0"/>
              <a:t>ステップ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B43C39-7C59-0893-ECC5-2206F247A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5C2F670-BDE2-2FE0-FB03-B6CE030F6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89F6D32-0674-01A0-5AFB-DBD5E4231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5482"/>
            <a:ext cx="9144000" cy="380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0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3513FF-0870-8FED-F751-C99A02DED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97327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勾配降下のイメージ　坂道を降りるように誤差を減らす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421CC0-19C7-D5E0-D9E5-700EA4B6A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294327"/>
            <a:ext cx="8461208" cy="4885092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6AC2DB-A92C-3D30-10D1-FDCA627F3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905E5F0-596C-27EC-4655-FA1CE9C8C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552"/>
            <a:ext cx="9144000" cy="43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27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E6535D-9CAC-92CF-4549-68D0E1282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学習の繰り返しのイメージ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8B7E6DC-5537-3AF7-ECCD-3B330A758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9BB38D-137B-153F-3ADD-F5555F15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7FE7EBF-2C09-E89D-4B4C-2B1563E9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8875"/>
            <a:ext cx="9144000" cy="488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32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7163E1-93E8-4127-18F5-DAF2CAB6B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内容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F91E377-BDFD-5B1C-9F21-164D318BC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847" y="846253"/>
            <a:ext cx="2216018" cy="5313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ja-JP" altLang="en-US" dirty="0"/>
              <a:t>学習プロセス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DB0C1C-2255-29A9-5150-0F391D8F8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A4E0D5A-A6B7-2A75-E20D-9D3CB7E46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77581"/>
            <a:ext cx="4042876" cy="40625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2B83488-8AF6-A6AE-8E61-357B66D1F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877" y="1375114"/>
            <a:ext cx="5079521" cy="2033727"/>
          </a:xfrm>
          <a:prstGeom prst="rect">
            <a:avLst/>
          </a:prstGeom>
        </p:spPr>
      </p:pic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A7B4A1C4-E11D-908C-729B-9A06B8A14A0B}"/>
              </a:ext>
            </a:extLst>
          </p:cNvPr>
          <p:cNvSpPr txBox="1">
            <a:spLocks/>
          </p:cNvSpPr>
          <p:nvPr/>
        </p:nvSpPr>
        <p:spPr>
          <a:xfrm>
            <a:off x="5214713" y="846253"/>
            <a:ext cx="3006420" cy="5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学習曲線の活用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8D6AB95-55D9-789B-460A-BE36597A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877" y="3734502"/>
            <a:ext cx="3600450" cy="155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60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138077-7CBC-A873-993C-216E9449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E0A8A26-8FDB-2288-8C0A-70C4AC6CD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803810-999E-8064-26C2-D8E9978CB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94C2511-7673-28A9-9373-C84A972C7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6-4. </a:t>
            </a:r>
            <a:r>
              <a:rPr lang="ja-JP" altLang="en-US" sz="4500" dirty="0">
                <a:solidFill>
                  <a:schemeClr val="tx2"/>
                </a:solidFill>
              </a:rPr>
              <a:t>汎化・過学習</a:t>
            </a:r>
            <a:br>
              <a:rPr lang="en-US" altLang="ja-JP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73586B7-6E0E-C1E8-7928-1ECF67114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BF6415-EF20-7499-8B58-B43FF95D3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C774316-A6DB-CD47-0E3F-B76CADAD4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8928F86-DA1C-C698-175A-663ACA444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E6C18AA-08BD-415C-CA72-FB9E1DBB9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3A2FAFD-23CF-078D-C883-81E454CC1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CF424C-608D-E986-F43F-914428437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5BB3088-1DD0-E172-1273-2E121375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FBCFA94-AEC2-99DA-95C8-87506F555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039F54C-3D9D-B4A2-0C48-663D832F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FCFE579-6072-74FC-ECFF-9B1D29AD9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EA1E81A-EA65-5B6A-979A-AA9DA8DE5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27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995C8D-40E7-FDDC-A2C2-B6445C34A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汎化の成功と失敗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F40BAE-5D75-9026-F2B4-852AB4DE2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3818467"/>
            <a:ext cx="8461208" cy="2360952"/>
          </a:xfrm>
        </p:spPr>
        <p:txBody>
          <a:bodyPr/>
          <a:lstStyle/>
          <a:p>
            <a:r>
              <a:rPr lang="ja-JP" altLang="en-US" b="1" dirty="0"/>
              <a:t>汎化の成功</a:t>
            </a:r>
            <a:r>
              <a:rPr lang="ja-JP" altLang="en-US" dirty="0"/>
              <a:t>：</a:t>
            </a:r>
            <a:r>
              <a:rPr kumimoji="1" lang="ja-JP" altLang="en-US" dirty="0"/>
              <a:t>訓練データに対して正しい結果を出し、</a:t>
            </a:r>
            <a:r>
              <a:rPr kumimoji="1" lang="ja-JP" altLang="en-US" b="1" dirty="0"/>
              <a:t>検証データに対しても正しい結果を出す</a:t>
            </a:r>
            <a:endParaRPr kumimoji="1" lang="en-US" altLang="ja-JP" b="1" dirty="0"/>
          </a:p>
          <a:p>
            <a:r>
              <a:rPr lang="ja-JP" altLang="en-US" b="1" dirty="0"/>
              <a:t>汎化の失敗</a:t>
            </a:r>
            <a:r>
              <a:rPr lang="ja-JP" altLang="en-US" dirty="0"/>
              <a:t>：</a:t>
            </a:r>
            <a:r>
              <a:rPr kumimoji="1" lang="ja-JP" altLang="en-US" dirty="0"/>
              <a:t>訓練データに対しては正しい結果を出すが、</a:t>
            </a:r>
            <a:r>
              <a:rPr kumimoji="1" lang="ja-JP" altLang="en-US" b="1" dirty="0"/>
              <a:t>検証データに対して誤った結果を出す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0F9494-A161-4E76-73DF-E723398E3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A2AE818-8A5E-E68E-F9B7-489E5FA5A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2" y="837786"/>
            <a:ext cx="4448965" cy="259121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39EBA2B-5EC2-874C-DE0C-1EAAB8769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975" y="821825"/>
            <a:ext cx="4412192" cy="264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10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F7F611-64FC-3775-E562-298D0D0CF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問題①　見せかけの正解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A47A16-40F8-4B75-AD9F-4575FB6AA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4AB2497-D4BA-3050-01CB-3B0A329FA2D6}"/>
              </a:ext>
            </a:extLst>
          </p:cNvPr>
          <p:cNvSpPr txBox="1"/>
          <p:nvPr/>
        </p:nvSpPr>
        <p:spPr>
          <a:xfrm>
            <a:off x="389999" y="4636444"/>
            <a:ext cx="8461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勾配降下法は、坂を下るようにして、最適解を探す。しかし、浅いくぼみ（局所最適解）にはまり最善の解（大域最適解）を見逃す場合がある</a:t>
            </a:r>
          </a:p>
        </p:txBody>
      </p:sp>
      <p:pic>
        <p:nvPicPr>
          <p:cNvPr id="10" name="図 9" descr="ダイアグラム, 等高線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CA152164-A4CE-CE3D-E59D-D4D217D32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01" y="780778"/>
            <a:ext cx="9144000" cy="344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71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E3E483-4BFF-A913-293D-45CE62B16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問題②　組み合わせ爆発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CD9CC2-44E1-B247-4743-6085E0B1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5F09145-2E8A-ACA1-4C5E-8B495020E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0324"/>
            <a:ext cx="9144000" cy="43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24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7A94D6-EC35-8CB0-E8F3-6CCD1EED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問題②　組み合わせ爆発と過学習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E5B601-F1DA-6761-7EA0-C3D53EA2B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BB8759-2116-59A0-5429-1E44A60F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A00ECF3-C89C-6622-50A5-842CAB2A2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2393"/>
            <a:ext cx="9144000" cy="433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69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310BB9-1F78-95DC-E97D-5D2ED4BA3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過学習を防ぐために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B8E5EC-9136-D029-9B8A-9AB1ED925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6E18C9-96A2-6D11-D1F4-8050078CA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3FF4426-4393-428D-76BD-24FF9D815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9462"/>
            <a:ext cx="9144000" cy="429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68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F7EF44-B3A4-2CE5-E90C-A40D8FD7F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過学習を抑える新技術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8A09D4-5502-8F72-4F87-BC0872695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9" y="5326781"/>
            <a:ext cx="8461208" cy="1531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dirty="0">
                <a:latin typeface="+mn-ea"/>
                <a:ea typeface="+mn-ea"/>
              </a:rPr>
              <a:t>※ </a:t>
            </a:r>
            <a:r>
              <a:rPr kumimoji="1" lang="ja-JP" altLang="en-US" sz="2400" dirty="0">
                <a:latin typeface="+mn-ea"/>
                <a:ea typeface="+mn-ea"/>
              </a:rPr>
              <a:t>多様な技術を存在を説明（詳細は説明しない）。現在のプログラミングでは、これらが自動、もしくは簡単な設定で使用できる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701E82-977D-3BA3-985A-DFB12CF1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E1F4AA1-8951-8275-BE1E-0A7EE3D83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977"/>
            <a:ext cx="9144000" cy="434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65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C6BD69-C4E9-EED0-0B83-2843C527B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97B39A9-42E7-B87E-8C84-C03FAF498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DF60B8-CD44-4CAE-709D-EBE73E334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9AF6825-D330-6CAA-311D-4D2D1392C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6-5. </a:t>
            </a:r>
            <a:r>
              <a:rPr lang="ja-JP" altLang="en-US" sz="4500" dirty="0">
                <a:solidFill>
                  <a:schemeClr val="tx2"/>
                </a:solidFill>
              </a:rPr>
              <a:t>学習曲線</a:t>
            </a:r>
            <a:br>
              <a:rPr lang="en-US" altLang="ja-JP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618D306-60E6-3D7D-43B8-258121D957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C26E13B-F057-3864-3BA4-03A52293D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1AB08E5-BEBF-99DF-C070-1C3B36F987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15E1644-2AC1-1742-1D33-9128358FA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AE36A18-9963-474E-837F-AA57AA003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672B851-D090-3F29-F88F-2EBE83AD7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7F6DD6-AE73-A1C3-EA9C-3DDF05859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E6273B7-DDE8-C1B0-3210-9CEA34CC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C5D993E-9E7B-1F96-A510-5C19C44AA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E463127-72CF-A8D8-B10C-F16D5C4F3D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54A71DB-6009-0133-8FBE-F5E3FFCC4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129DE85-EBF4-A032-FA27-FC41F49EC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02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7CA766-7D09-F2EF-E8B3-BC9C360F8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検証のための学習曲線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8F7990-680E-1ADA-1E08-BCF0FAEFE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62417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検証データを用いて、モデルの汎化性能を測定。学習が成功したかを検証。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C84967-5B7E-ABED-E5F3-AD8879FAC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920C2B6-12A7-7084-5E7C-800028DB0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5385"/>
            <a:ext cx="9144000" cy="456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31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5C7821-0E6D-7730-6E4F-1C2ADA862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学習の繰り返しと誤差の変化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F186D60-1B76-CB70-2DD0-EA388E541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C27BA6-3589-58AD-25CA-FC44B59F6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3E05735-4AA3-85D2-B9D1-C68E82CB7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581"/>
            <a:ext cx="9144000" cy="50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53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6-1. </a:t>
            </a:r>
            <a:r>
              <a:rPr lang="ja-JP" altLang="en-US" sz="4500" dirty="0">
                <a:solidFill>
                  <a:schemeClr val="tx2"/>
                </a:solidFill>
              </a:rPr>
              <a:t>画像分類とニューラルネットワーク</a:t>
            </a:r>
            <a:br>
              <a:rPr lang="ja-JP" altLang="en-US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006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D88F32-22DA-804E-098D-48473ACA5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過学習なしのパターンと過学習ありのパターン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E62896-435F-05DA-EEAC-7001F3831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7610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ja-JP" altLang="en-US" dirty="0"/>
              <a:t>学習の繰り返しで、過学習が起きない場合と起きる場合</a:t>
            </a:r>
            <a:r>
              <a:rPr lang="ja-JP" altLang="en-US" dirty="0"/>
              <a:t>がある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79DF2E-8C9C-5EE6-66AD-839097FA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0BAC15E-2CB0-F265-0B3E-E16051BE7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82"/>
            <a:ext cx="9144000" cy="425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83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D9E153-71EA-8646-CC15-3D943EFBB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学習不足・最善・過学習の見分け方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6C7890-09B5-914B-0BC8-DD9B74E6D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8AD59EC-0E7A-B104-65FF-05A6CC09A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6D01536-7744-5F9C-0641-F891719B2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066"/>
            <a:ext cx="9144000" cy="403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38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2D9571-CA7A-1776-ADC9-3EFE5755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「誤差」と「精度」の違いと使い分け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ECB3E3B-E251-8A18-34FB-17127A31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5D687D-EE69-85CB-4B7B-2DD76494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440F5C0-AE40-1095-6E88-D7D20A992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738"/>
            <a:ext cx="9144000" cy="430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73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88AC4-5497-66F6-45CA-E316EB55B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FCE50F-5060-3115-AF94-3BBFD79F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684274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  <a:endParaRPr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0402BCF-7D80-5DCA-E0A7-E678D2B7D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74921-7813-1281-B796-500BEF8CA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2862B2-F93A-5639-5C8A-9A6778226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620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66E30B-EDE9-46EC-A9DF-7B175D5C6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b="1" dirty="0"/>
              <a:t>演習①　学習曲線の観察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2058D2-817A-4146-9CB1-1043B8F09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sz="2400" b="1" dirty="0"/>
              <a:t>4 </a:t>
            </a:r>
            <a:r>
              <a:rPr lang="ja-JP" altLang="en-US" sz="2400" b="1" dirty="0"/>
              <a:t>つの画像</a:t>
            </a:r>
            <a:r>
              <a:rPr lang="ja-JP" altLang="en-US" sz="2400" dirty="0"/>
              <a:t>（例：</a:t>
            </a:r>
            <a:r>
              <a:rPr lang="en-US" altLang="ja-JP" sz="2400" dirty="0"/>
              <a:t>2</a:t>
            </a:r>
            <a:r>
              <a:rPr lang="ja-JP" altLang="en-US" sz="2400" dirty="0"/>
              <a:t>、</a:t>
            </a:r>
            <a:r>
              <a:rPr lang="en-US" altLang="ja-JP" sz="2400" dirty="0"/>
              <a:t>0</a:t>
            </a:r>
            <a:r>
              <a:rPr lang="ja-JP" altLang="en-US" sz="2400" dirty="0"/>
              <a:t>、</a:t>
            </a:r>
            <a:r>
              <a:rPr lang="en-US" altLang="ja-JP" sz="2400" dirty="0"/>
              <a:t>4</a:t>
            </a:r>
            <a:r>
              <a:rPr lang="ja-JP" altLang="en-US" sz="2400" dirty="0"/>
              <a:t>、</a:t>
            </a:r>
            <a:r>
              <a:rPr lang="en-US" altLang="ja-JP" sz="2400" dirty="0"/>
              <a:t>8</a:t>
            </a:r>
            <a:r>
              <a:rPr lang="ja-JP" altLang="en-US" sz="2400" dirty="0"/>
              <a:t>）を</a:t>
            </a:r>
            <a:r>
              <a:rPr lang="ja-JP" altLang="en-US" sz="2400" b="1" dirty="0"/>
              <a:t>分類</a:t>
            </a:r>
            <a:r>
              <a:rPr lang="ja-JP" altLang="en-US" sz="2400" dirty="0"/>
              <a:t>し、各画像について </a:t>
            </a:r>
            <a:r>
              <a:rPr lang="en-US" altLang="ja-JP" sz="2400" b="1" dirty="0"/>
              <a:t>10 </a:t>
            </a:r>
            <a:r>
              <a:rPr lang="ja-JP" altLang="en-US" sz="2400" b="1" dirty="0"/>
              <a:t>個の数値</a:t>
            </a:r>
            <a:r>
              <a:rPr lang="ja-JP" altLang="en-US" sz="2400" dirty="0"/>
              <a:t>（各カテゴリの確率）が出力される様子を</a:t>
            </a:r>
            <a:r>
              <a:rPr lang="ja-JP" altLang="en-US" sz="2400" b="1" dirty="0"/>
              <a:t>観察</a:t>
            </a:r>
            <a:r>
              <a:rPr lang="ja-JP" altLang="en-US" sz="2400" dirty="0"/>
              <a:t>する演習である。</a:t>
            </a:r>
          </a:p>
          <a:p>
            <a:endParaRPr lang="en-US" altLang="ja-JP" sz="2400" dirty="0"/>
          </a:p>
          <a:p>
            <a:r>
              <a:rPr lang="ja-JP" altLang="en-US" sz="2400" dirty="0"/>
              <a:t>プログラムの公開：</a:t>
            </a:r>
            <a:r>
              <a:rPr lang="en-US" altLang="ja-JP" sz="2400" dirty="0"/>
              <a:t>Google </a:t>
            </a:r>
            <a:r>
              <a:rPr lang="en-US" altLang="ja-JP" sz="2400" dirty="0" err="1"/>
              <a:t>Colab</a:t>
            </a:r>
            <a:r>
              <a:rPr lang="en-US" altLang="ja-JP" sz="2400" dirty="0"/>
              <a:t> </a:t>
            </a:r>
            <a:r>
              <a:rPr lang="ja-JP" altLang="en-US" sz="2400" dirty="0"/>
              <a:t>上で公開されている。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https://colab.research.google.com/drive/1IfArIvhh-FsvJIE9YTNO8T44Qhpi0rIJ?usp=sharing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b="1" dirty="0"/>
          </a:p>
          <a:p>
            <a:r>
              <a:rPr lang="ja-JP" altLang="en-US" sz="2400" dirty="0"/>
              <a:t>実行結果、プログラム、説明を</a:t>
            </a:r>
            <a:r>
              <a:rPr lang="ja-JP" altLang="en-US" sz="2400" b="1" dirty="0"/>
              <a:t>閲覧するだけ</a:t>
            </a:r>
            <a:r>
              <a:rPr lang="ja-JP" altLang="en-US" sz="2400" dirty="0"/>
              <a:t>であれば、</a:t>
            </a:r>
            <a:r>
              <a:rPr lang="en-US" altLang="ja-JP" sz="2400" b="1" dirty="0"/>
              <a:t>Google </a:t>
            </a:r>
            <a:r>
              <a:rPr lang="ja-JP" altLang="en-US" sz="2400" b="1" dirty="0"/>
              <a:t>アカウントは不要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b="1" dirty="0"/>
          </a:p>
          <a:p>
            <a:r>
              <a:rPr lang="ja-JP" altLang="en-US" sz="2400" b="1" dirty="0"/>
              <a:t>プログラムを変更し再実行する場合</a:t>
            </a:r>
            <a:r>
              <a:rPr lang="ja-JP" altLang="en-US" sz="2400" dirty="0"/>
              <a:t>は，</a:t>
            </a:r>
            <a:r>
              <a:rPr lang="en-US" altLang="ja-JP" sz="2400" b="1" dirty="0"/>
              <a:t>Google </a:t>
            </a:r>
            <a:r>
              <a:rPr lang="ja-JP" altLang="en-US" sz="2400" b="1" dirty="0"/>
              <a:t>アカウント</a:t>
            </a:r>
            <a:r>
              <a:rPr lang="ja-JP" altLang="en-US" sz="2400" dirty="0"/>
              <a:t>が必要．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C2B917-66AF-495E-A2F4-84DF47677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117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ED5BEC-7461-47D7-AF0E-7B885CED3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機械学習の訓練データと学習の仕組み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B03C12-CF13-4024-806F-5F904AB6B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E7935C2B-4068-4AC8-814B-A82AD90B4961}"/>
              </a:ext>
            </a:extLst>
          </p:cNvPr>
          <p:cNvSpPr txBox="1">
            <a:spLocks/>
          </p:cNvSpPr>
          <p:nvPr/>
        </p:nvSpPr>
        <p:spPr>
          <a:xfrm>
            <a:off x="4552449" y="811251"/>
            <a:ext cx="4522298" cy="128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機械学習のプログラムが訓練データを用いて学習を行う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ECABC5E-0448-43A1-8283-1D58B6D60FC7}"/>
              </a:ext>
            </a:extLst>
          </p:cNvPr>
          <p:cNvSpPr txBox="1"/>
          <p:nvPr/>
        </p:nvSpPr>
        <p:spPr>
          <a:xfrm>
            <a:off x="4588422" y="164224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36B67FB-1516-45E9-B801-4815BD8CADA1}"/>
              </a:ext>
            </a:extLst>
          </p:cNvPr>
          <p:cNvSpPr txBox="1"/>
          <p:nvPr/>
        </p:nvSpPr>
        <p:spPr>
          <a:xfrm>
            <a:off x="4473006" y="4112516"/>
            <a:ext cx="4601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学習の結果，文字認識の能力を獲得する．学習ののち，新たな手書き数字の画像分類を行うことができる．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73C2FD4-F48B-4045-8602-9384841FD6A9}"/>
              </a:ext>
            </a:extLst>
          </p:cNvPr>
          <p:cNvSpPr txBox="1"/>
          <p:nvPr/>
        </p:nvSpPr>
        <p:spPr>
          <a:xfrm>
            <a:off x="40282" y="811251"/>
            <a:ext cx="4045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大量の訓練データを用いて学習を行う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0AFF4FA-E568-400C-BC3F-EBE36DAA1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67" y="1716452"/>
            <a:ext cx="2041662" cy="262288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344D455-E113-4912-B9E3-36DF0A3C9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248" y="1761608"/>
            <a:ext cx="1444699" cy="289257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532" y="5023514"/>
            <a:ext cx="3454909" cy="169796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250" y="1512051"/>
            <a:ext cx="2193108" cy="252744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6BCF02-28B8-034C-E49E-E261774BB461}"/>
              </a:ext>
            </a:extLst>
          </p:cNvPr>
          <p:cNvSpPr txBox="1"/>
          <p:nvPr/>
        </p:nvSpPr>
        <p:spPr>
          <a:xfrm>
            <a:off x="150197" y="3872230"/>
            <a:ext cx="20416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例：手書き数字の画像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60000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D59A63C-BC88-2585-325B-857E67740C0C}"/>
              </a:ext>
            </a:extLst>
          </p:cNvPr>
          <p:cNvSpPr txBox="1"/>
          <p:nvPr/>
        </p:nvSpPr>
        <p:spPr>
          <a:xfrm>
            <a:off x="2243814" y="3796140"/>
            <a:ext cx="204166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それぞれの正解（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4, 1, 0, 7, 8, ...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）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60000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個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119CE9A-2647-4928-5F90-F48E450E8B8A}"/>
              </a:ext>
            </a:extLst>
          </p:cNvPr>
          <p:cNvSpPr txBox="1"/>
          <p:nvPr/>
        </p:nvSpPr>
        <p:spPr>
          <a:xfrm>
            <a:off x="531196" y="5023514"/>
            <a:ext cx="32547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⇒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訓練データとして使用する．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759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2F74AB-A90C-407F-A7D9-365069BD5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使用する訓練データと検証データ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E9B690-0BC5-4C55-9278-50BE04C9F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</a:rPr>
              <a:t>訓練データ</a:t>
            </a:r>
            <a:r>
              <a:rPr lang="ja-JP" altLang="en-US" dirty="0"/>
              <a:t>　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kumimoji="1" lang="ja-JP" altLang="en-US" b="1" dirty="0">
                <a:solidFill>
                  <a:srgbClr val="C00000"/>
                </a:solidFill>
              </a:rPr>
              <a:t>検証データ</a:t>
            </a:r>
            <a:r>
              <a:rPr kumimoji="1" lang="ja-JP" altLang="en-US" dirty="0"/>
              <a:t>　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A4399F-F5E7-40EF-8C17-27BCFC8A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1B1B7D-4970-4F73-ACC2-EAAFC4D0A0FD}"/>
              </a:ext>
            </a:extLst>
          </p:cNvPr>
          <p:cNvSpPr txBox="1"/>
          <p:nvPr/>
        </p:nvSpPr>
        <p:spPr>
          <a:xfrm>
            <a:off x="1733550" y="2552700"/>
            <a:ext cx="3116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6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0000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枚の画像と正解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48FBD8-5B2F-4ADD-8586-3C0F19B3072E}"/>
              </a:ext>
            </a:extLst>
          </p:cNvPr>
          <p:cNvSpPr txBox="1"/>
          <p:nvPr/>
        </p:nvSpPr>
        <p:spPr>
          <a:xfrm>
            <a:off x="1733550" y="5245100"/>
            <a:ext cx="3116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10000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枚の画像と正解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DEA9FB0-37A0-4C2C-B1F0-C984C0A0A3B4}"/>
              </a:ext>
            </a:extLst>
          </p:cNvPr>
          <p:cNvSpPr txBox="1"/>
          <p:nvPr/>
        </p:nvSpPr>
        <p:spPr>
          <a:xfrm>
            <a:off x="7948302" y="319816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抜粋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D5773E7-BF14-EEA5-ED8C-3B5556325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485" y="1460268"/>
            <a:ext cx="2568286" cy="2514966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6F9C7A0-2D78-4435-6F2D-5EB8F7637FA4}"/>
              </a:ext>
            </a:extLst>
          </p:cNvPr>
          <p:cNvSpPr txBox="1"/>
          <p:nvPr/>
        </p:nvSpPr>
        <p:spPr>
          <a:xfrm>
            <a:off x="7913531" y="589468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抜粋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039F0B6-ED0E-3135-2A02-C3B83ED6D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485" y="4362570"/>
            <a:ext cx="2553161" cy="251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16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42C4C5E9-2B9C-A51C-739B-7DE93E869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852" y="2846816"/>
            <a:ext cx="7346071" cy="235515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87F30CF-7E10-4076-B596-043CB1E58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学習の繰り返しを行うプログラム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410FFC-E41D-470A-AC17-ADDB250A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1F70B41-4004-4F0D-8D7E-E2684DF98D70}"/>
              </a:ext>
            </a:extLst>
          </p:cNvPr>
          <p:cNvSpPr txBox="1"/>
          <p:nvPr/>
        </p:nvSpPr>
        <p:spPr>
          <a:xfrm>
            <a:off x="196843" y="5607786"/>
            <a:ext cx="264687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訓練データ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の指定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49A6F4-84E3-47FF-9829-8F7712DA4AFC}"/>
              </a:ext>
            </a:extLst>
          </p:cNvPr>
          <p:cNvSpPr txBox="1"/>
          <p:nvPr/>
        </p:nvSpPr>
        <p:spPr>
          <a:xfrm>
            <a:off x="3340448" y="5586662"/>
            <a:ext cx="264687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検証データ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の指定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0923972-5639-4286-B7EA-C226479FFFDC}"/>
              </a:ext>
            </a:extLst>
          </p:cNvPr>
          <p:cNvSpPr txBox="1"/>
          <p:nvPr/>
        </p:nvSpPr>
        <p:spPr>
          <a:xfrm>
            <a:off x="2481681" y="1981924"/>
            <a:ext cx="371127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学習の繰り返し回数は  </a:t>
            </a:r>
            <a:r>
              <a:rPr kumimoji="1" lang="en-US" altLang="ja-JP" sz="2400" b="1" dirty="0">
                <a:solidFill>
                  <a:srgbClr val="C00000"/>
                </a:solidFill>
                <a:latin typeface="Calibri" panose="020F0502020204030204"/>
                <a:ea typeface="メイリオ" panose="020B0604030504040204" pitchFamily="50" charset="-128"/>
              </a:rPr>
              <a:t>20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612DD510-4097-4949-B831-6F112C90411A}"/>
              </a:ext>
            </a:extLst>
          </p:cNvPr>
          <p:cNvCxnSpPr>
            <a:cxnSpLocks/>
          </p:cNvCxnSpPr>
          <p:nvPr/>
        </p:nvCxnSpPr>
        <p:spPr>
          <a:xfrm flipH="1">
            <a:off x="2481681" y="2510288"/>
            <a:ext cx="362040" cy="472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C4EE7A61-60B7-31F5-59F7-D22B825D80C2}"/>
              </a:ext>
            </a:extLst>
          </p:cNvPr>
          <p:cNvCxnSpPr>
            <a:cxnSpLocks/>
          </p:cNvCxnSpPr>
          <p:nvPr/>
        </p:nvCxnSpPr>
        <p:spPr>
          <a:xfrm flipV="1">
            <a:off x="1322010" y="3873694"/>
            <a:ext cx="1062222" cy="1741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B4FB439E-4614-2579-FA39-FC7C6C266FC9}"/>
              </a:ext>
            </a:extLst>
          </p:cNvPr>
          <p:cNvCxnSpPr>
            <a:cxnSpLocks/>
          </p:cNvCxnSpPr>
          <p:nvPr/>
        </p:nvCxnSpPr>
        <p:spPr>
          <a:xfrm flipH="1" flipV="1">
            <a:off x="3303210" y="4688115"/>
            <a:ext cx="464457" cy="832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2D3A42D-E56A-C396-4BC3-6A9037593AC4}"/>
              </a:ext>
            </a:extLst>
          </p:cNvPr>
          <p:cNvSpPr txBox="1"/>
          <p:nvPr/>
        </p:nvSpPr>
        <p:spPr>
          <a:xfrm>
            <a:off x="280904" y="644893"/>
            <a:ext cx="81180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/>
              <a:t>同じ訓練データ</a:t>
            </a:r>
            <a:r>
              <a:rPr lang="ja-JP" altLang="en-US" sz="2400" dirty="0"/>
              <a:t>を用いた</a:t>
            </a:r>
            <a:r>
              <a:rPr lang="ja-JP" altLang="en-US" sz="2400" b="1" dirty="0"/>
              <a:t>学習</a:t>
            </a:r>
            <a:r>
              <a:rPr lang="ja-JP" altLang="en-US" sz="2400" dirty="0"/>
              <a:t>を </a:t>
            </a:r>
            <a:r>
              <a:rPr lang="en-US" altLang="ja-JP" sz="2400" b="1" dirty="0"/>
              <a:t>20 </a:t>
            </a:r>
            <a:r>
              <a:rPr lang="ja-JP" altLang="en-US" sz="2400" b="1" dirty="0"/>
              <a:t>回</a:t>
            </a:r>
            <a:r>
              <a:rPr lang="ja-JP" altLang="en-US" sz="2400" dirty="0"/>
              <a:t>繰り返す。学習の繰り返しごとに、</a:t>
            </a:r>
            <a:r>
              <a:rPr lang="ja-JP" altLang="en-US" sz="2400" b="1" dirty="0"/>
              <a:t>訓練データ</a:t>
            </a:r>
            <a:r>
              <a:rPr lang="ja-JP" altLang="en-US" sz="2400" dirty="0"/>
              <a:t>と</a:t>
            </a:r>
            <a:r>
              <a:rPr lang="ja-JP" altLang="en-US" sz="2400" b="1" dirty="0"/>
              <a:t>検証データ</a:t>
            </a:r>
            <a:r>
              <a:rPr lang="ja-JP" altLang="en-US" sz="2400" dirty="0"/>
              <a:t>に対する</a:t>
            </a:r>
            <a:r>
              <a:rPr lang="ja-JP" altLang="en-US" sz="2400" b="1" dirty="0"/>
              <a:t>精度や誤差</a:t>
            </a:r>
            <a:r>
              <a:rPr lang="ja-JP" altLang="en-US" sz="2400" dirty="0"/>
              <a:t>を算出</a:t>
            </a:r>
          </a:p>
        </p:txBody>
      </p:sp>
    </p:spTree>
    <p:extLst>
      <p:ext uri="{BB962C8B-B14F-4D97-AF65-F5344CB8AC3E}">
        <p14:creationId xmlns:p14="http://schemas.microsoft.com/office/powerpoint/2010/main" val="2085751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7F30CF-7E10-4076-B596-043CB1E58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学習の繰り返しを行うプログラム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410FFC-E41D-470A-AC17-ADDB250A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A2BC876-4DF6-43B5-BEA8-2FDC6F818D1E}"/>
              </a:ext>
            </a:extLst>
          </p:cNvPr>
          <p:cNvSpPr txBox="1"/>
          <p:nvPr/>
        </p:nvSpPr>
        <p:spPr>
          <a:xfrm>
            <a:off x="5267785" y="205105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プログラム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B3B2DE4-0178-408B-B8D3-86BCC03E6F2B}"/>
              </a:ext>
            </a:extLst>
          </p:cNvPr>
          <p:cNvSpPr txBox="1"/>
          <p:nvPr/>
        </p:nvSpPr>
        <p:spPr>
          <a:xfrm>
            <a:off x="5173680" y="353663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実行結果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B5D4DEE-3972-010F-4EA0-B01E29F52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07" y="1709681"/>
            <a:ext cx="4753628" cy="501179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A60502-F024-9C82-CA79-7B8638833DEB}"/>
              </a:ext>
            </a:extLst>
          </p:cNvPr>
          <p:cNvSpPr txBox="1"/>
          <p:nvPr/>
        </p:nvSpPr>
        <p:spPr>
          <a:xfrm>
            <a:off x="280904" y="644893"/>
            <a:ext cx="81180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学習の繰り返しごとに、</a:t>
            </a:r>
            <a:r>
              <a:rPr lang="ja-JP" altLang="en-US" sz="2400" b="1" dirty="0"/>
              <a:t>訓練データ</a:t>
            </a:r>
            <a:r>
              <a:rPr lang="ja-JP" altLang="en-US" sz="2400" dirty="0"/>
              <a:t>と</a:t>
            </a:r>
            <a:r>
              <a:rPr lang="ja-JP" altLang="en-US" sz="2400" b="1" dirty="0"/>
              <a:t>検証データ</a:t>
            </a:r>
            <a:r>
              <a:rPr lang="ja-JP" altLang="en-US" sz="2400" dirty="0"/>
              <a:t>に対する</a:t>
            </a:r>
            <a:r>
              <a:rPr lang="ja-JP" altLang="en-US" sz="2400" b="1" dirty="0"/>
              <a:t>精度や誤差</a:t>
            </a:r>
            <a:r>
              <a:rPr lang="ja-JP" altLang="en-US" sz="2400" dirty="0"/>
              <a:t>が表示される</a:t>
            </a:r>
          </a:p>
        </p:txBody>
      </p:sp>
    </p:spTree>
    <p:extLst>
      <p:ext uri="{BB962C8B-B14F-4D97-AF65-F5344CB8AC3E}">
        <p14:creationId xmlns:p14="http://schemas.microsoft.com/office/powerpoint/2010/main" val="19982263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20B56F-A628-4EBC-91E4-3E6E66D20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重みの観察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36ECF5-A645-4F9C-A67A-1E91D8D48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C54427B4-19FC-46B4-A83B-27733373FEB9}"/>
              </a:ext>
            </a:extLst>
          </p:cNvPr>
          <p:cNvSpPr txBox="1">
            <a:spLocks/>
          </p:cNvSpPr>
          <p:nvPr/>
        </p:nvSpPr>
        <p:spPr>
          <a:xfrm>
            <a:off x="321845" y="2313893"/>
            <a:ext cx="4466055" cy="1176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sz="2400" b="1" dirty="0">
                <a:solidFill>
                  <a:prstClr val="black"/>
                </a:solidFill>
              </a:rPr>
              <a:t>中間層：１２８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sz="2400" b="1" dirty="0">
                <a:solidFill>
                  <a:prstClr val="black"/>
                </a:solidFill>
              </a:rPr>
              <a:t>最終層：１０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60F8D0B0-5433-7325-3186-618E54603B1C}"/>
              </a:ext>
            </a:extLst>
          </p:cNvPr>
          <p:cNvSpPr txBox="1">
            <a:spLocks/>
          </p:cNvSpPr>
          <p:nvPr/>
        </p:nvSpPr>
        <p:spPr>
          <a:xfrm>
            <a:off x="1729540" y="6399405"/>
            <a:ext cx="5140826" cy="56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結合の重み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を表示した結果（抜粋）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19D59381-6F33-2DAE-DD88-2B6B570EB6E1}"/>
              </a:ext>
            </a:extLst>
          </p:cNvPr>
          <p:cNvGrpSpPr/>
          <p:nvPr/>
        </p:nvGrpSpPr>
        <p:grpSpPr>
          <a:xfrm>
            <a:off x="5289823" y="944218"/>
            <a:ext cx="2960575" cy="2986254"/>
            <a:chOff x="-3418187" y="1979613"/>
            <a:chExt cx="3025532" cy="3509333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24520192-7BDB-7325-A9EE-4D2989F109E5}"/>
                </a:ext>
              </a:extLst>
            </p:cNvPr>
            <p:cNvSpPr/>
            <p:nvPr/>
          </p:nvSpPr>
          <p:spPr>
            <a:xfrm>
              <a:off x="-3413290" y="1979615"/>
              <a:ext cx="366361" cy="5927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38A7FE5B-7213-288F-8229-4B2158A8365B}"/>
                </a:ext>
              </a:extLst>
            </p:cNvPr>
            <p:cNvSpPr/>
            <p:nvPr/>
          </p:nvSpPr>
          <p:spPr>
            <a:xfrm>
              <a:off x="-3413290" y="2749111"/>
              <a:ext cx="366361" cy="5927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1E1EFBD6-5202-E867-38D1-2A26558E0E24}"/>
                </a:ext>
              </a:extLst>
            </p:cNvPr>
            <p:cNvSpPr/>
            <p:nvPr/>
          </p:nvSpPr>
          <p:spPr>
            <a:xfrm>
              <a:off x="-3413290" y="3518607"/>
              <a:ext cx="366361" cy="5927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6AC18AAF-97C5-E04E-A6E6-088D2574E478}"/>
                </a:ext>
              </a:extLst>
            </p:cNvPr>
            <p:cNvSpPr/>
            <p:nvPr/>
          </p:nvSpPr>
          <p:spPr>
            <a:xfrm>
              <a:off x="-3418187" y="4896180"/>
              <a:ext cx="366361" cy="5927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801185F8-713E-ABB3-74AC-43CF748D7BDE}"/>
                </a:ext>
              </a:extLst>
            </p:cNvPr>
            <p:cNvSpPr/>
            <p:nvPr/>
          </p:nvSpPr>
          <p:spPr>
            <a:xfrm>
              <a:off x="-759016" y="1979613"/>
              <a:ext cx="366361" cy="59276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7C48E2D5-4656-D194-8173-C96699925612}"/>
                </a:ext>
              </a:extLst>
            </p:cNvPr>
            <p:cNvSpPr/>
            <p:nvPr/>
          </p:nvSpPr>
          <p:spPr>
            <a:xfrm>
              <a:off x="-759016" y="2766541"/>
              <a:ext cx="366361" cy="59276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95678E23-4BE4-5A26-6CB4-742E2A6CEF56}"/>
                </a:ext>
              </a:extLst>
            </p:cNvPr>
            <p:cNvCxnSpPr>
              <a:cxnSpLocks/>
              <a:stCxn id="10" idx="3"/>
              <a:endCxn id="16" idx="1"/>
            </p:cNvCxnSpPr>
            <p:nvPr/>
          </p:nvCxnSpPr>
          <p:spPr>
            <a:xfrm flipV="1">
              <a:off x="-3046929" y="2275996"/>
              <a:ext cx="2287913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89ECD584-28E9-EBD0-200B-902B0F5D7A1D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-3046929" y="2286037"/>
              <a:ext cx="2287913" cy="776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A022F1C5-47A3-16AE-AF20-CED2078BB7A3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 flipV="1">
              <a:off x="-3046929" y="2275996"/>
              <a:ext cx="2287913" cy="7304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37134977-E534-7E0A-FBAB-2750AF3E9B8B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-3046929" y="2996439"/>
              <a:ext cx="2287913" cy="664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C94A5425-0482-383A-0D34-E72A86E67024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 flipV="1">
              <a:off x="-3058811" y="2275996"/>
              <a:ext cx="2299795" cy="15546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6F45EEB2-D47E-BE78-2117-8EFA63918335}"/>
                </a:ext>
              </a:extLst>
            </p:cNvPr>
            <p:cNvCxnSpPr>
              <a:cxnSpLocks/>
              <a:stCxn id="15" idx="3"/>
              <a:endCxn id="16" idx="1"/>
            </p:cNvCxnSpPr>
            <p:nvPr/>
          </p:nvCxnSpPr>
          <p:spPr>
            <a:xfrm flipV="1">
              <a:off x="-3051826" y="2275996"/>
              <a:ext cx="2292810" cy="29165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30F21889-8CB2-85C4-B62D-7CCA01048800}"/>
                </a:ext>
              </a:extLst>
            </p:cNvPr>
            <p:cNvCxnSpPr>
              <a:cxnSpLocks/>
              <a:stCxn id="12" idx="3"/>
              <a:endCxn id="17" idx="1"/>
            </p:cNvCxnSpPr>
            <p:nvPr/>
          </p:nvCxnSpPr>
          <p:spPr>
            <a:xfrm flipV="1">
              <a:off x="-3046929" y="3062924"/>
              <a:ext cx="2287913" cy="7520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E036B7BC-892D-DFBB-84FE-ADA80EAA7494}"/>
                </a:ext>
              </a:extLst>
            </p:cNvPr>
            <p:cNvCxnSpPr>
              <a:cxnSpLocks/>
              <a:stCxn id="15" idx="3"/>
              <a:endCxn id="17" idx="1"/>
            </p:cNvCxnSpPr>
            <p:nvPr/>
          </p:nvCxnSpPr>
          <p:spPr>
            <a:xfrm flipV="1">
              <a:off x="-3051826" y="3062924"/>
              <a:ext cx="2292810" cy="21296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F11ECB62-F267-613D-B3C7-263DAB7EE847}"/>
                </a:ext>
              </a:extLst>
            </p:cNvPr>
            <p:cNvSpPr/>
            <p:nvPr/>
          </p:nvSpPr>
          <p:spPr>
            <a:xfrm>
              <a:off x="-759016" y="4378936"/>
              <a:ext cx="366361" cy="59276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" name="楕円 26">
              <a:extLst>
                <a:ext uri="{FF2B5EF4-FFF2-40B4-BE49-F238E27FC236}">
                  <a16:creationId xmlns:a16="http://schemas.microsoft.com/office/drawing/2014/main" id="{64E10687-2C2B-EB3C-40A3-1148122089B3}"/>
                </a:ext>
              </a:extLst>
            </p:cNvPr>
            <p:cNvSpPr/>
            <p:nvPr/>
          </p:nvSpPr>
          <p:spPr>
            <a:xfrm>
              <a:off x="-622693" y="3589205"/>
              <a:ext cx="129040" cy="14513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0039C05D-69B7-8F07-B9BE-74BCCDE31B29}"/>
                </a:ext>
              </a:extLst>
            </p:cNvPr>
            <p:cNvSpPr/>
            <p:nvPr/>
          </p:nvSpPr>
          <p:spPr>
            <a:xfrm>
              <a:off x="-623234" y="3826653"/>
              <a:ext cx="129040" cy="14513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54342B31-FA8E-F272-3A55-59A12103175E}"/>
                </a:ext>
              </a:extLst>
            </p:cNvPr>
            <p:cNvSpPr/>
            <p:nvPr/>
          </p:nvSpPr>
          <p:spPr>
            <a:xfrm>
              <a:off x="-622693" y="4084280"/>
              <a:ext cx="129040" cy="14513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1EC8D868-4AF4-8B1D-B965-C33237E6E6D9}"/>
                </a:ext>
              </a:extLst>
            </p:cNvPr>
            <p:cNvCxnSpPr>
              <a:cxnSpLocks/>
              <a:stCxn id="10" idx="3"/>
              <a:endCxn id="26" idx="1"/>
            </p:cNvCxnSpPr>
            <p:nvPr/>
          </p:nvCxnSpPr>
          <p:spPr>
            <a:xfrm>
              <a:off x="-3046929" y="2275998"/>
              <a:ext cx="2287913" cy="23993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0E3E3B2C-4BB3-5A44-1941-A3C44BBF1BD9}"/>
                </a:ext>
              </a:extLst>
            </p:cNvPr>
            <p:cNvCxnSpPr>
              <a:cxnSpLocks/>
              <a:stCxn id="11" idx="3"/>
              <a:endCxn id="26" idx="1"/>
            </p:cNvCxnSpPr>
            <p:nvPr/>
          </p:nvCxnSpPr>
          <p:spPr>
            <a:xfrm>
              <a:off x="-3046929" y="3045494"/>
              <a:ext cx="2287913" cy="16298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矢印コネクタ 31">
              <a:extLst>
                <a:ext uri="{FF2B5EF4-FFF2-40B4-BE49-F238E27FC236}">
                  <a16:creationId xmlns:a16="http://schemas.microsoft.com/office/drawing/2014/main" id="{E33DD490-B69F-CDF9-FF47-DEB0A75D6C76}"/>
                </a:ext>
              </a:extLst>
            </p:cNvPr>
            <p:cNvCxnSpPr>
              <a:cxnSpLocks/>
              <a:stCxn id="12" idx="3"/>
              <a:endCxn id="26" idx="1"/>
            </p:cNvCxnSpPr>
            <p:nvPr/>
          </p:nvCxnSpPr>
          <p:spPr>
            <a:xfrm>
              <a:off x="-3046929" y="3814990"/>
              <a:ext cx="2287913" cy="8603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7098463E-9432-8233-4C40-9382575679EA}"/>
                </a:ext>
              </a:extLst>
            </p:cNvPr>
            <p:cNvCxnSpPr>
              <a:cxnSpLocks/>
              <a:stCxn id="15" idx="3"/>
              <a:endCxn id="26" idx="1"/>
            </p:cNvCxnSpPr>
            <p:nvPr/>
          </p:nvCxnSpPr>
          <p:spPr>
            <a:xfrm flipV="1">
              <a:off x="-3051826" y="4675319"/>
              <a:ext cx="2292810" cy="5172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80FDF9E2-F3A4-8DE8-A904-35910A362F38}"/>
                </a:ext>
              </a:extLst>
            </p:cNvPr>
            <p:cNvSpPr/>
            <p:nvPr/>
          </p:nvSpPr>
          <p:spPr>
            <a:xfrm>
              <a:off x="-3300004" y="4204979"/>
              <a:ext cx="129040" cy="14513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" name="楕円 34">
              <a:extLst>
                <a:ext uri="{FF2B5EF4-FFF2-40B4-BE49-F238E27FC236}">
                  <a16:creationId xmlns:a16="http://schemas.microsoft.com/office/drawing/2014/main" id="{F64CA37B-296D-03B7-20C5-99B3F730E10D}"/>
                </a:ext>
              </a:extLst>
            </p:cNvPr>
            <p:cNvSpPr/>
            <p:nvPr/>
          </p:nvSpPr>
          <p:spPr>
            <a:xfrm>
              <a:off x="-3300545" y="4442427"/>
              <a:ext cx="129040" cy="14513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C750F54A-68C5-BE49-4CA5-99B6E98425A7}"/>
                </a:ext>
              </a:extLst>
            </p:cNvPr>
            <p:cNvSpPr/>
            <p:nvPr/>
          </p:nvSpPr>
          <p:spPr>
            <a:xfrm>
              <a:off x="-3300004" y="4700054"/>
              <a:ext cx="129040" cy="14513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AD1F2FA8-8D03-EC01-8E56-1DE9AEB14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785" y="4102624"/>
            <a:ext cx="4466055" cy="228939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3A4CF2-73F0-AE42-1252-B8CB9176D0DD}"/>
              </a:ext>
            </a:extLst>
          </p:cNvPr>
          <p:cNvSpPr txBox="1"/>
          <p:nvPr/>
        </p:nvSpPr>
        <p:spPr>
          <a:xfrm>
            <a:off x="321845" y="1033259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学習終了時の結合の重みが表示される</a:t>
            </a:r>
          </a:p>
        </p:txBody>
      </p:sp>
    </p:spTree>
    <p:extLst>
      <p:ext uri="{BB962C8B-B14F-4D97-AF65-F5344CB8AC3E}">
        <p14:creationId xmlns:p14="http://schemas.microsoft.com/office/powerpoint/2010/main" val="76393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623C29-9161-DFFF-DC97-DAB227AEA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画像分類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DEF8AF-C5D2-57D4-0366-1D0C0F7C9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03153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（例）画像を、０，１，２，３，４，５，６，７，８，９の</a:t>
            </a:r>
            <a:r>
              <a:rPr kumimoji="1" lang="ja-JP" altLang="en-US" b="1" dirty="0"/>
              <a:t>１０種類に分類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511D33-6A62-0999-04B8-33238DE7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E9032CD-2D3F-CAAB-2C96-C59EB8913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20" y="2434536"/>
            <a:ext cx="1181202" cy="1257409"/>
          </a:xfrm>
          <a:prstGeom prst="rect">
            <a:avLst/>
          </a:prstGeom>
        </p:spPr>
      </p:pic>
      <p:sp>
        <p:nvSpPr>
          <p:cNvPr id="7" name="矢印: 右 6">
            <a:extLst>
              <a:ext uri="{FF2B5EF4-FFF2-40B4-BE49-F238E27FC236}">
                <a16:creationId xmlns:a16="http://schemas.microsoft.com/office/drawing/2014/main" id="{86219B61-EC5E-EAE6-8204-B48140B14D15}"/>
              </a:ext>
            </a:extLst>
          </p:cNvPr>
          <p:cNvSpPr/>
          <p:nvPr/>
        </p:nvSpPr>
        <p:spPr>
          <a:xfrm>
            <a:off x="2305594" y="2943369"/>
            <a:ext cx="451757" cy="3156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D974F9A-99D0-A5F1-EBDC-0CD6389FEB58}"/>
              </a:ext>
            </a:extLst>
          </p:cNvPr>
          <p:cNvSpPr txBox="1"/>
          <p:nvPr/>
        </p:nvSpPr>
        <p:spPr>
          <a:xfrm>
            <a:off x="3106123" y="286199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２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56BBFFC8-CC67-7785-78EA-7F2D2E316E65}"/>
              </a:ext>
            </a:extLst>
          </p:cNvPr>
          <p:cNvSpPr/>
          <p:nvPr/>
        </p:nvSpPr>
        <p:spPr>
          <a:xfrm>
            <a:off x="2305594" y="4704037"/>
            <a:ext cx="451757" cy="3156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273FBA0-445A-F49F-386D-9C8F9BB539A5}"/>
              </a:ext>
            </a:extLst>
          </p:cNvPr>
          <p:cNvSpPr txBox="1"/>
          <p:nvPr/>
        </p:nvSpPr>
        <p:spPr>
          <a:xfrm>
            <a:off x="3106123" y="462265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０</a:t>
            </a: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27BB9F49-958D-33B0-7BA3-9F1121D91DF9}"/>
              </a:ext>
            </a:extLst>
          </p:cNvPr>
          <p:cNvSpPr/>
          <p:nvPr/>
        </p:nvSpPr>
        <p:spPr>
          <a:xfrm>
            <a:off x="6484809" y="2962195"/>
            <a:ext cx="451757" cy="3156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8BB7806-D92D-011B-8560-EE20FDA2BB75}"/>
              </a:ext>
            </a:extLst>
          </p:cNvPr>
          <p:cNvSpPr txBox="1"/>
          <p:nvPr/>
        </p:nvSpPr>
        <p:spPr>
          <a:xfrm>
            <a:off x="7285338" y="288081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４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F3C7E85B-4E66-469B-7AD4-A16CF105A8A1}"/>
              </a:ext>
            </a:extLst>
          </p:cNvPr>
          <p:cNvSpPr/>
          <p:nvPr/>
        </p:nvSpPr>
        <p:spPr>
          <a:xfrm>
            <a:off x="6484809" y="4722863"/>
            <a:ext cx="451757" cy="3156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C678B85-2958-DABB-1C1E-0ED249B3CB2D}"/>
              </a:ext>
            </a:extLst>
          </p:cNvPr>
          <p:cNvSpPr txBox="1"/>
          <p:nvPr/>
        </p:nvSpPr>
        <p:spPr>
          <a:xfrm>
            <a:off x="7285338" y="464148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８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07BBD149-C836-0E2D-C13C-2D343540F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20" y="4274863"/>
            <a:ext cx="1253599" cy="121168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A99846C0-EFA1-A28F-0C8F-28C46803D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352" y="2501085"/>
            <a:ext cx="1242168" cy="120025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42917AE6-C791-0B50-FF83-B9B7E5328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352" y="4242474"/>
            <a:ext cx="1257409" cy="12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072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1FC469-E314-847B-856B-D02A51822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画像分類結果の確認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3FE3BD-9C2A-EBDE-8E5A-DD12C3FE3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1E9ECD6-95C2-0A90-B6FE-9DB3C939DF98}"/>
              </a:ext>
            </a:extLst>
          </p:cNvPr>
          <p:cNvSpPr txBox="1"/>
          <p:nvPr/>
        </p:nvSpPr>
        <p:spPr>
          <a:xfrm>
            <a:off x="731575" y="3059668"/>
            <a:ext cx="664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分類結果　１０個の数値（最終層のニューロン数からの出力）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F248629-5988-5C14-4A40-6FD956E7B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29" y="3721522"/>
            <a:ext cx="6001042" cy="2853326"/>
          </a:xfrm>
          <a:prstGeom prst="rect">
            <a:avLst/>
          </a:prstGeom>
        </p:spPr>
      </p:pic>
      <p:sp>
        <p:nvSpPr>
          <p:cNvPr id="13" name="楕円 12">
            <a:extLst>
              <a:ext uri="{FF2B5EF4-FFF2-40B4-BE49-F238E27FC236}">
                <a16:creationId xmlns:a16="http://schemas.microsoft.com/office/drawing/2014/main" id="{BDA4444E-295F-19D4-1BAD-DB7D2A25713E}"/>
              </a:ext>
            </a:extLst>
          </p:cNvPr>
          <p:cNvSpPr/>
          <p:nvPr/>
        </p:nvSpPr>
        <p:spPr>
          <a:xfrm>
            <a:off x="4064000" y="3657600"/>
            <a:ext cx="1531256" cy="3483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39090E5F-92E9-FB20-52B5-A12AFEA12322}"/>
              </a:ext>
            </a:extLst>
          </p:cNvPr>
          <p:cNvSpPr/>
          <p:nvPr/>
        </p:nvSpPr>
        <p:spPr>
          <a:xfrm>
            <a:off x="1132729" y="4369780"/>
            <a:ext cx="1531256" cy="3483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A5C6DCBE-B151-4CA1-DBD8-D56A0763CD53}"/>
              </a:ext>
            </a:extLst>
          </p:cNvPr>
          <p:cNvSpPr/>
          <p:nvPr/>
        </p:nvSpPr>
        <p:spPr>
          <a:xfrm>
            <a:off x="1132729" y="5366381"/>
            <a:ext cx="1531256" cy="3483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356E8F4F-E200-4BAC-BF4D-69E58324ACD4}"/>
              </a:ext>
            </a:extLst>
          </p:cNvPr>
          <p:cNvSpPr/>
          <p:nvPr/>
        </p:nvSpPr>
        <p:spPr>
          <a:xfrm>
            <a:off x="1132729" y="6290427"/>
            <a:ext cx="1531256" cy="3483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1A7BFEA-D779-4941-303F-92473A9EE295}"/>
              </a:ext>
            </a:extLst>
          </p:cNvPr>
          <p:cNvSpPr txBox="1"/>
          <p:nvPr/>
        </p:nvSpPr>
        <p:spPr>
          <a:xfrm>
            <a:off x="731575" y="75274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４つの画像を分類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DB16BF3F-4E31-2153-15A8-A83225054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51" y="1186003"/>
            <a:ext cx="6312469" cy="1455597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1DE9D8A-FB26-4718-899D-BBB4B911F353}"/>
              </a:ext>
            </a:extLst>
          </p:cNvPr>
          <p:cNvSpPr txBox="1"/>
          <p:nvPr/>
        </p:nvSpPr>
        <p:spPr>
          <a:xfrm>
            <a:off x="7133771" y="527642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4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EECDFC0-5E0B-6A51-D030-73D42F436D90}"/>
              </a:ext>
            </a:extLst>
          </p:cNvPr>
          <p:cNvSpPr txBox="1"/>
          <p:nvPr/>
        </p:nvSpPr>
        <p:spPr>
          <a:xfrm>
            <a:off x="7133771" y="36576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2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0E6790B-D26C-A4F0-52AE-B24FEE606C5C}"/>
              </a:ext>
            </a:extLst>
          </p:cNvPr>
          <p:cNvSpPr txBox="1"/>
          <p:nvPr/>
        </p:nvSpPr>
        <p:spPr>
          <a:xfrm>
            <a:off x="7133771" y="436978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0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E0B8594-4C80-DBFB-13CC-B172892F50C6}"/>
              </a:ext>
            </a:extLst>
          </p:cNvPr>
          <p:cNvSpPr txBox="1"/>
          <p:nvPr/>
        </p:nvSpPr>
        <p:spPr>
          <a:xfrm>
            <a:off x="7133771" y="611318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8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879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5236DA8-7FB9-10AA-3783-26BCE9E94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439" y="1634254"/>
            <a:ext cx="6800053" cy="419526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8B2ADFD-FAB1-43A2-8759-B0112477A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学習曲線の読み取り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C7C06E7-4BC8-4D27-A37E-2725302CE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709806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b="1" dirty="0">
                <a:solidFill>
                  <a:srgbClr val="C00000"/>
                </a:solidFill>
              </a:rPr>
              <a:t>学習の繰り返し</a:t>
            </a:r>
            <a:r>
              <a:rPr kumimoji="1" lang="ja-JP" altLang="en-US" dirty="0"/>
              <a:t>での，</a:t>
            </a:r>
            <a:r>
              <a:rPr kumimoji="1" lang="ja-JP" altLang="en-US" b="1" dirty="0">
                <a:solidFill>
                  <a:srgbClr val="C00000"/>
                </a:solidFill>
              </a:rPr>
              <a:t>誤差などの変化</a:t>
            </a:r>
            <a:r>
              <a:rPr kumimoji="1" lang="ja-JP" altLang="en-US" dirty="0"/>
              <a:t>をプロットした</a:t>
            </a:r>
            <a:r>
              <a:rPr kumimoji="1" lang="ja-JP" altLang="en-US" b="1" dirty="0"/>
              <a:t>グラフ</a:t>
            </a:r>
            <a:r>
              <a:rPr lang="en-US" altLang="ja-JP" dirty="0"/>
              <a:t>	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824DCF-AE0F-4175-BBF1-DF2B9573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0E1BD4B-E31A-4F27-2D79-3BE17B23951F}"/>
              </a:ext>
            </a:extLst>
          </p:cNvPr>
          <p:cNvSpPr txBox="1"/>
          <p:nvPr/>
        </p:nvSpPr>
        <p:spPr>
          <a:xfrm>
            <a:off x="4841442" y="4523772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実線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訓練データ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誤差の変化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55C05C8-7564-2E3C-37F1-5AB51DA12955}"/>
              </a:ext>
            </a:extLst>
          </p:cNvPr>
          <p:cNvSpPr txBox="1"/>
          <p:nvPr/>
        </p:nvSpPr>
        <p:spPr>
          <a:xfrm>
            <a:off x="3599828" y="3344783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点線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検証データ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誤差の変化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26123451-8B15-A10B-3746-81820DC6D9A7}"/>
              </a:ext>
            </a:extLst>
          </p:cNvPr>
          <p:cNvSpPr/>
          <p:nvPr/>
        </p:nvSpPr>
        <p:spPr>
          <a:xfrm>
            <a:off x="1326519" y="5829103"/>
            <a:ext cx="5435600" cy="218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21B3B25-9B26-AE77-BEAA-4B5FD15FBF03}"/>
              </a:ext>
            </a:extLst>
          </p:cNvPr>
          <p:cNvSpPr txBox="1"/>
          <p:nvPr/>
        </p:nvSpPr>
        <p:spPr>
          <a:xfrm>
            <a:off x="6762119" y="573323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学習の繰り返し</a:t>
            </a:r>
          </a:p>
        </p:txBody>
      </p:sp>
      <p:sp>
        <p:nvSpPr>
          <p:cNvPr id="5" name="矢印: 上 4">
            <a:extLst>
              <a:ext uri="{FF2B5EF4-FFF2-40B4-BE49-F238E27FC236}">
                <a16:creationId xmlns:a16="http://schemas.microsoft.com/office/drawing/2014/main" id="{706529F6-8328-AB05-7432-43FCCFB30666}"/>
              </a:ext>
            </a:extLst>
          </p:cNvPr>
          <p:cNvSpPr/>
          <p:nvPr/>
        </p:nvSpPr>
        <p:spPr>
          <a:xfrm>
            <a:off x="2976032" y="4608931"/>
            <a:ext cx="254000" cy="42545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63CDA6-2AAF-0DA8-3650-CECCE9A1A0CF}"/>
              </a:ext>
            </a:extLst>
          </p:cNvPr>
          <p:cNvSpPr txBox="1"/>
          <p:nvPr/>
        </p:nvSpPr>
        <p:spPr>
          <a:xfrm>
            <a:off x="2683871" y="516514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最善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1EC1969-DA02-EB7A-8146-6BB013577DDB}"/>
              </a:ext>
            </a:extLst>
          </p:cNvPr>
          <p:cNvSpPr txBox="1"/>
          <p:nvPr/>
        </p:nvSpPr>
        <p:spPr>
          <a:xfrm>
            <a:off x="3431069" y="495781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過学習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5A63822-6A72-F511-F0DE-18928CF75C9E}"/>
              </a:ext>
            </a:extLst>
          </p:cNvPr>
          <p:cNvSpPr txBox="1"/>
          <p:nvPr/>
        </p:nvSpPr>
        <p:spPr>
          <a:xfrm>
            <a:off x="1326519" y="496903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学習不足</a:t>
            </a:r>
          </a:p>
        </p:txBody>
      </p:sp>
    </p:spTree>
    <p:extLst>
      <p:ext uri="{BB962C8B-B14F-4D97-AF65-F5344CB8AC3E}">
        <p14:creationId xmlns:p14="http://schemas.microsoft.com/office/powerpoint/2010/main" val="36102904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F69C93-4300-E9B2-A52D-22FB906C1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57905"/>
          </a:xfrm>
        </p:spPr>
        <p:txBody>
          <a:bodyPr>
            <a:normAutofit fontScale="90000"/>
          </a:bodyPr>
          <a:lstStyle/>
          <a:p>
            <a:r>
              <a:rPr lang="ja-JP" altLang="en-US" b="1" dirty="0"/>
              <a:t>演習②　ニューロン数の異なるニューラルネットの学習曲線の比較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91627B-851E-BA48-5998-DDAA6EAAF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464733"/>
            <a:ext cx="8461208" cy="5341752"/>
          </a:xfrm>
        </p:spPr>
        <p:txBody>
          <a:bodyPr>
            <a:normAutofit lnSpcReduction="10000"/>
          </a:bodyPr>
          <a:lstStyle/>
          <a:p>
            <a:r>
              <a:rPr kumimoji="1" lang="ja-JP" altLang="en-US" sz="2400" u="sng" dirty="0"/>
              <a:t>３種類のモデル</a:t>
            </a:r>
            <a:endParaRPr kumimoji="1" lang="en-US" altLang="ja-JP" sz="2400" u="sng" dirty="0"/>
          </a:p>
          <a:p>
            <a:pPr marL="0" indent="0">
              <a:buNone/>
            </a:pPr>
            <a:r>
              <a:rPr lang="ja-JP" altLang="en-US" sz="2400" dirty="0"/>
              <a:t>中間層のニューロン数 </a:t>
            </a:r>
            <a:r>
              <a:rPr lang="en-US" altLang="ja-JP" sz="2400" b="1" dirty="0"/>
              <a:t>400</a:t>
            </a:r>
          </a:p>
          <a:p>
            <a:pPr marL="0" indent="0">
              <a:buNone/>
            </a:pPr>
            <a:r>
              <a:rPr lang="ja-JP" altLang="en-US" sz="2400" dirty="0"/>
              <a:t>中間層のニューロン数 </a:t>
            </a:r>
            <a:r>
              <a:rPr lang="en-US" altLang="ja-JP" sz="2400" b="1" dirty="0"/>
              <a:t>4000</a:t>
            </a:r>
          </a:p>
          <a:p>
            <a:pPr marL="0" indent="0">
              <a:buNone/>
            </a:pPr>
            <a:r>
              <a:rPr lang="ja-JP" altLang="en-US" sz="2400" dirty="0"/>
              <a:t>中間層のニューロン数 </a:t>
            </a:r>
            <a:r>
              <a:rPr lang="en-US" altLang="ja-JP" sz="2400" b="1" dirty="0"/>
              <a:t>40000</a:t>
            </a:r>
          </a:p>
          <a:p>
            <a:pPr marL="0" indent="0">
              <a:buNone/>
            </a:pPr>
            <a:endParaRPr lang="en-US" altLang="ja-JP" sz="2400" dirty="0"/>
          </a:p>
          <a:p>
            <a:r>
              <a:rPr lang="ja-JP" altLang="en-US" sz="2400" dirty="0"/>
              <a:t>プログラムの公開：</a:t>
            </a:r>
            <a:r>
              <a:rPr lang="en-US" altLang="ja-JP" sz="2400" dirty="0"/>
              <a:t>Google </a:t>
            </a:r>
            <a:r>
              <a:rPr lang="en-US" altLang="ja-JP" sz="2400" dirty="0" err="1"/>
              <a:t>Colab</a:t>
            </a:r>
            <a:r>
              <a:rPr lang="en-US" altLang="ja-JP" sz="2400" dirty="0"/>
              <a:t> </a:t>
            </a:r>
            <a:r>
              <a:rPr lang="ja-JP" altLang="en-US" sz="2400" dirty="0"/>
              <a:t>上で公開されている。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https://colab.research.google.com/drive/1-UWl-WEPmmNo-S_O17E5XPkF4tphE6xz?usp=sharing</a:t>
            </a:r>
            <a:endParaRPr lang="en-US" altLang="ja-JP" sz="2400" dirty="0"/>
          </a:p>
          <a:p>
            <a:r>
              <a:rPr lang="ja-JP" altLang="en-US" sz="2400" dirty="0"/>
              <a:t>実行結果、プログラム、説明を</a:t>
            </a:r>
            <a:r>
              <a:rPr lang="ja-JP" altLang="en-US" sz="2400" b="1" dirty="0"/>
              <a:t>閲覧するだけ</a:t>
            </a:r>
            <a:r>
              <a:rPr lang="ja-JP" altLang="en-US" sz="2400" dirty="0"/>
              <a:t>であれば、</a:t>
            </a:r>
            <a:r>
              <a:rPr lang="en-US" altLang="ja-JP" sz="2400" b="1" dirty="0"/>
              <a:t>Google </a:t>
            </a:r>
            <a:r>
              <a:rPr lang="ja-JP" altLang="en-US" sz="2400" b="1" dirty="0"/>
              <a:t>アカウントは不要</a:t>
            </a:r>
            <a:endParaRPr lang="en-US" altLang="ja-JP" sz="2400" b="1" dirty="0"/>
          </a:p>
          <a:p>
            <a:r>
              <a:rPr lang="ja-JP" altLang="en-US" sz="2400" b="1" dirty="0"/>
              <a:t>プログラムを変更し再実行する場合</a:t>
            </a:r>
            <a:r>
              <a:rPr lang="ja-JP" altLang="en-US" sz="2400" dirty="0"/>
              <a:t>は，</a:t>
            </a:r>
            <a:r>
              <a:rPr lang="en-US" altLang="ja-JP" sz="2400" b="1" dirty="0"/>
              <a:t>Google </a:t>
            </a:r>
            <a:r>
              <a:rPr lang="ja-JP" altLang="en-US" sz="2400" b="1" dirty="0"/>
              <a:t>アカウント</a:t>
            </a:r>
            <a:r>
              <a:rPr lang="ja-JP" altLang="en-US" sz="2400" dirty="0"/>
              <a:t>が必要．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4731EA-92CC-AF9A-555F-6030BB02F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36337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18FC95-63A9-4106-B4FD-D047EC0E2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分類精度の比較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FF5BF2-3273-4A4B-99FA-FFFCB4FA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7554590" cy="1328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</a:rPr>
              <a:t>20 </a:t>
            </a:r>
            <a:r>
              <a:rPr lang="ja-JP" altLang="en-US" sz="2400" dirty="0">
                <a:latin typeface="メイリオ" panose="020B0604030504040204" pitchFamily="50" charset="-128"/>
              </a:rPr>
              <a:t>回の学習の繰り返しののち、検証データでの分類の正解率を計測</a:t>
            </a:r>
            <a:endParaRPr kumimoji="1" lang="ja-JP" altLang="en-US" sz="2400" dirty="0">
              <a:latin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E0F0D9-2051-4422-8068-5700A5FE6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4E0B71FC-A2B7-44FC-B35B-65B04A02C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589548"/>
              </p:ext>
            </p:extLst>
          </p:nvPr>
        </p:nvGraphicFramePr>
        <p:xfrm>
          <a:off x="966473" y="1696828"/>
          <a:ext cx="6096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8532">
                  <a:extLst>
                    <a:ext uri="{9D8B030D-6E8A-4147-A177-3AD203B41FA5}">
                      <a16:colId xmlns:a16="http://schemas.microsoft.com/office/drawing/2014/main" val="1093127317"/>
                    </a:ext>
                  </a:extLst>
                </a:gridCol>
                <a:gridCol w="2777468">
                  <a:extLst>
                    <a:ext uri="{9D8B030D-6E8A-4147-A177-3AD203B41FA5}">
                      <a16:colId xmlns:a16="http://schemas.microsoft.com/office/drawing/2014/main" val="222683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400" dirty="0"/>
                        <a:t>ニューロン数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400" dirty="0"/>
                        <a:t>分類精度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676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/>
                        <a:t>400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dirty="0"/>
                        <a:t>0.983</a:t>
                      </a:r>
                      <a:endParaRPr kumimoji="1" lang="ja-JP" alt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25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/>
                        <a:t>4000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dirty="0"/>
                        <a:t>0.983</a:t>
                      </a:r>
                      <a:endParaRPr kumimoji="1" lang="ja-JP" alt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973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/>
                        <a:t>40000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dirty="0"/>
                        <a:t>0.983</a:t>
                      </a:r>
                      <a:endParaRPr kumimoji="1" lang="ja-JP" alt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028366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ED60873-2F63-46CA-9D7F-15391C6F27C1}"/>
              </a:ext>
            </a:extLst>
          </p:cNvPr>
          <p:cNvSpPr txBox="1"/>
          <p:nvPr/>
        </p:nvSpPr>
        <p:spPr>
          <a:xfrm>
            <a:off x="321845" y="4561007"/>
            <a:ext cx="8351142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【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考察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】</a:t>
            </a:r>
            <a:r>
              <a:rPr kumimoji="1" lang="en-US" altLang="ja-JP" sz="2400" dirty="0">
                <a:solidFill>
                  <a:srgbClr val="FF0000"/>
                </a:solidFill>
              </a:rPr>
              <a:t>10 </a:t>
            </a:r>
            <a:r>
              <a:rPr kumimoji="1" lang="ja-JP" altLang="en-US" sz="2400" dirty="0">
                <a:solidFill>
                  <a:srgbClr val="FF0000"/>
                </a:solidFill>
              </a:rPr>
              <a:t>倍、</a:t>
            </a:r>
            <a:r>
              <a:rPr kumimoji="1" lang="en-US" altLang="ja-JP" sz="2400" dirty="0">
                <a:solidFill>
                  <a:srgbClr val="FF0000"/>
                </a:solidFill>
              </a:rPr>
              <a:t>100 </a:t>
            </a:r>
            <a:r>
              <a:rPr kumimoji="1" lang="ja-JP" altLang="en-US" sz="2400" dirty="0">
                <a:solidFill>
                  <a:srgbClr val="FF0000"/>
                </a:solidFill>
              </a:rPr>
              <a:t>倍になると、結合の数も </a:t>
            </a:r>
            <a:r>
              <a:rPr kumimoji="1" lang="en-US" altLang="ja-JP" sz="2400" dirty="0">
                <a:solidFill>
                  <a:srgbClr val="FF0000"/>
                </a:solidFill>
              </a:rPr>
              <a:t>10 </a:t>
            </a:r>
            <a:r>
              <a:rPr kumimoji="1" lang="ja-JP" altLang="en-US" sz="2400" dirty="0">
                <a:solidFill>
                  <a:srgbClr val="FF0000"/>
                </a:solidFill>
              </a:rPr>
              <a:t>倍、</a:t>
            </a:r>
            <a:r>
              <a:rPr kumimoji="1" lang="en-US" altLang="ja-JP" sz="2400" dirty="0">
                <a:solidFill>
                  <a:srgbClr val="FF0000"/>
                </a:solidFill>
              </a:rPr>
              <a:t>100 </a:t>
            </a:r>
            <a:r>
              <a:rPr kumimoji="1" lang="ja-JP" altLang="en-US" sz="2400" dirty="0">
                <a:solidFill>
                  <a:srgbClr val="FF0000"/>
                </a:solidFill>
              </a:rPr>
              <a:t>倍となり、探索空間（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学習で調整すべきパラメータの組み合わせ全体の広がり</a:t>
            </a:r>
            <a:r>
              <a:rPr kumimoji="1" lang="ja-JP" altLang="en-US" sz="2400" dirty="0">
                <a:solidFill>
                  <a:srgbClr val="FF0000"/>
                </a:solidFill>
              </a:rPr>
              <a:t>）の大きさも 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10 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倍、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100 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倍</a:t>
            </a:r>
            <a:r>
              <a:rPr kumimoji="1" lang="ja-JP" altLang="en-US" sz="2400" dirty="0">
                <a:solidFill>
                  <a:srgbClr val="FF0000"/>
                </a:solidFill>
              </a:rPr>
              <a:t>になる。しかし、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精度の向上が保証されるわけではない</a:t>
            </a:r>
            <a:r>
              <a:rPr kumimoji="1" lang="ja-JP" altLang="en-US" sz="2400" dirty="0">
                <a:solidFill>
                  <a:srgbClr val="FF0000"/>
                </a:solidFill>
              </a:rPr>
              <a:t>。コンピュータの動作は遅くなり、過学習の可能性が高まる場合もある。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6073320C-0D60-BCC8-1094-EF315A81883E}"/>
              </a:ext>
            </a:extLst>
          </p:cNvPr>
          <p:cNvSpPr txBox="1">
            <a:spLocks/>
          </p:cNvSpPr>
          <p:nvPr/>
        </p:nvSpPr>
        <p:spPr>
          <a:xfrm>
            <a:off x="297169" y="3711788"/>
            <a:ext cx="8510560" cy="1328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>
                <a:latin typeface="メイリオ" panose="020B0604030504040204" pitchFamily="50" charset="-128"/>
              </a:rPr>
              <a:t>結果はいずれも </a:t>
            </a:r>
            <a:r>
              <a:rPr lang="en-US" altLang="ja-JP" sz="2400" dirty="0">
                <a:latin typeface="メイリオ" panose="020B0604030504040204" pitchFamily="50" charset="-128"/>
              </a:rPr>
              <a:t>0.983</a:t>
            </a:r>
            <a:r>
              <a:rPr lang="ja-JP" altLang="en-US" sz="2400" dirty="0">
                <a:latin typeface="メイリオ" panose="020B0604030504040204" pitchFamily="50" charset="-128"/>
              </a:rPr>
              <a:t>。この場合、分類精度はほとんど変化しない。</a:t>
            </a:r>
          </a:p>
        </p:txBody>
      </p:sp>
    </p:spTree>
    <p:extLst>
      <p:ext uri="{BB962C8B-B14F-4D97-AF65-F5344CB8AC3E}">
        <p14:creationId xmlns:p14="http://schemas.microsoft.com/office/powerpoint/2010/main" val="5600782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C4ED12-42BC-409E-91D2-A45AD9013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b="1" dirty="0"/>
              <a:t>演習③　学習曲線の例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AE47A5-E127-4CE2-8F41-C08079E22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573203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① パソコンの </a:t>
            </a:r>
            <a:r>
              <a:rPr kumimoji="1" lang="en-US" altLang="ja-JP" dirty="0"/>
              <a:t>Web </a:t>
            </a:r>
            <a:r>
              <a:rPr kumimoji="1" lang="ja-JP" altLang="en-US" dirty="0"/>
              <a:t>ブラウザで，次のページを開く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>
                <a:hlinkClick r:id="rId2"/>
              </a:rPr>
              <a:t>https://www.tensorflow.org/tutorials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② 左側のメニューの「</a:t>
            </a:r>
            <a:r>
              <a:rPr lang="en-US" altLang="ja-JP" b="1" dirty="0" err="1"/>
              <a:t>Keras</a:t>
            </a:r>
            <a:r>
              <a:rPr lang="en-US" altLang="ja-JP" b="1" dirty="0"/>
              <a:t> </a:t>
            </a:r>
            <a:r>
              <a:rPr lang="ja-JP" altLang="en-US" b="1" dirty="0"/>
              <a:t>による </a:t>
            </a:r>
            <a:r>
              <a:rPr lang="en-US" altLang="ja-JP" b="1" dirty="0"/>
              <a:t>ML </a:t>
            </a:r>
            <a:r>
              <a:rPr lang="ja-JP" altLang="en-US" b="1" dirty="0"/>
              <a:t>の基本</a:t>
            </a:r>
            <a:r>
              <a:rPr lang="ja-JP" altLang="en-US" dirty="0"/>
              <a:t>」を</a:t>
            </a:r>
            <a:r>
              <a:rPr lang="ja-JP" altLang="en-US" b="1" dirty="0"/>
              <a:t>展開</a:t>
            </a:r>
            <a:r>
              <a:rPr lang="ja-JP" altLang="en-US" dirty="0"/>
              <a:t>，「</a:t>
            </a:r>
            <a:r>
              <a:rPr lang="ja-JP" altLang="en-US" b="1" dirty="0"/>
              <a:t>オーバーフィットとアンダーフィット</a:t>
            </a:r>
            <a:r>
              <a:rPr lang="ja-JP" altLang="en-US" dirty="0"/>
              <a:t>」をクリック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③ 記載の説明等をよく読み、理解を深める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8CA0C37-6C68-4388-B735-790672A11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F139120-E9E8-BAF3-27E4-E8851D1DE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27" y="3622876"/>
            <a:ext cx="1376295" cy="3171463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260369C-E7AC-801C-C09B-416D9AE9C7E5}"/>
              </a:ext>
            </a:extLst>
          </p:cNvPr>
          <p:cNvSpPr/>
          <p:nvPr/>
        </p:nvSpPr>
        <p:spPr>
          <a:xfrm>
            <a:off x="520861" y="5538486"/>
            <a:ext cx="1643605" cy="1794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DD07C04-6FDE-8BE2-4BED-E2C7B509C422}"/>
              </a:ext>
            </a:extLst>
          </p:cNvPr>
          <p:cNvSpPr/>
          <p:nvPr/>
        </p:nvSpPr>
        <p:spPr>
          <a:xfrm>
            <a:off x="675656" y="6218469"/>
            <a:ext cx="1535109" cy="2633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7492A03-B90C-C638-12D9-35FA10F6A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328" y="3901633"/>
            <a:ext cx="5277858" cy="253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59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76EAB0-A352-45D7-9362-229E5FBCF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精度向上等の改良の試み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C6C261C-F7BD-4A5E-BF81-DDA67F492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ja-JP" altLang="en-US" b="1" dirty="0"/>
              <a:t>ドロップアウト</a:t>
            </a:r>
            <a:endParaRPr kumimoji="1" lang="en-US" altLang="ja-JP" b="1" dirty="0"/>
          </a:p>
          <a:p>
            <a:r>
              <a:rPr lang="ja-JP" altLang="en-US" b="1" dirty="0"/>
              <a:t>結合の重みの正則化</a:t>
            </a:r>
            <a:endParaRPr lang="en-US" altLang="ja-JP" b="1" dirty="0"/>
          </a:p>
          <a:p>
            <a:pPr marL="0" indent="0">
              <a:buNone/>
            </a:pPr>
            <a:r>
              <a:rPr lang="en-US" altLang="ja-JP" dirty="0" err="1"/>
              <a:t>L1</a:t>
            </a:r>
            <a:r>
              <a:rPr lang="ja-JP" altLang="en-US" dirty="0" err="1"/>
              <a:t>，</a:t>
            </a:r>
            <a:r>
              <a:rPr lang="en-US" altLang="ja-JP" dirty="0" err="1"/>
              <a:t>L2</a:t>
            </a:r>
            <a:r>
              <a:rPr lang="ja-JP" altLang="en-US" dirty="0" err="1"/>
              <a:t>，</a:t>
            </a:r>
            <a:r>
              <a:rPr lang="en-US" altLang="ja-JP" dirty="0"/>
              <a:t>Elastic Net </a:t>
            </a:r>
            <a:r>
              <a:rPr lang="ja-JP" altLang="en-US" dirty="0"/>
              <a:t>など</a:t>
            </a:r>
            <a:endParaRPr lang="en-US" altLang="ja-JP" b="1" dirty="0"/>
          </a:p>
          <a:p>
            <a:pPr defTabSz="457200">
              <a:spcBef>
                <a:spcPts val="600"/>
              </a:spcBef>
            </a:pPr>
            <a:r>
              <a:rPr lang="ja-JP" altLang="en-US" b="1" dirty="0">
                <a:solidFill>
                  <a:prstClr val="black"/>
                </a:solidFill>
                <a:latin typeface="メイリオ" panose="020B0604030504040204" pitchFamily="50" charset="-128"/>
              </a:rPr>
              <a:t>最適化手法</a:t>
            </a:r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</a:rPr>
              <a:t>のバリエーション</a:t>
            </a:r>
            <a:endParaRPr lang="en-US" altLang="ja-JP" dirty="0">
              <a:solidFill>
                <a:prstClr val="black"/>
              </a:solidFill>
              <a:latin typeface="メイリオ" panose="020B0604030504040204" pitchFamily="50" charset="-128"/>
            </a:endParaRPr>
          </a:p>
          <a:p>
            <a:pPr marL="0" indent="0" defTabSz="457200">
              <a:spcBef>
                <a:spcPts val="600"/>
              </a:spcBef>
              <a:buNone/>
            </a:pPr>
            <a:r>
              <a:rPr lang="en-US" altLang="ja-JP" dirty="0" err="1">
                <a:solidFill>
                  <a:prstClr val="black"/>
                </a:solidFill>
                <a:latin typeface="メイリオ" panose="020B0604030504040204" pitchFamily="50" charset="-128"/>
              </a:rPr>
              <a:t>Adadelta</a:t>
            </a:r>
            <a:r>
              <a:rPr lang="en-US" altLang="ja-JP" dirty="0">
                <a:solidFill>
                  <a:prstClr val="black"/>
                </a:solidFill>
                <a:latin typeface="メイリオ" panose="020B0604030504040204" pitchFamily="50" charset="-128"/>
              </a:rPr>
              <a:t>, </a:t>
            </a:r>
            <a:r>
              <a:rPr lang="en-US" altLang="ja-JP" dirty="0" err="1">
                <a:solidFill>
                  <a:prstClr val="black"/>
                </a:solidFill>
                <a:latin typeface="メイリオ" panose="020B0604030504040204" pitchFamily="50" charset="-128"/>
              </a:rPr>
              <a:t>Adagrad</a:t>
            </a:r>
            <a:r>
              <a:rPr lang="en-US" altLang="ja-JP" dirty="0">
                <a:solidFill>
                  <a:prstClr val="black"/>
                </a:solidFill>
                <a:latin typeface="メイリオ" panose="020B0604030504040204" pitchFamily="50" charset="-128"/>
              </a:rPr>
              <a:t>, Adam, </a:t>
            </a:r>
            <a:r>
              <a:rPr lang="en-US" altLang="ja-JP" dirty="0" err="1">
                <a:solidFill>
                  <a:prstClr val="black"/>
                </a:solidFill>
                <a:latin typeface="メイリオ" panose="020B0604030504040204" pitchFamily="50" charset="-128"/>
              </a:rPr>
              <a:t>RMSprop</a:t>
            </a:r>
            <a:r>
              <a:rPr lang="en-US" altLang="ja-JP" dirty="0">
                <a:solidFill>
                  <a:prstClr val="black"/>
                </a:solidFill>
                <a:latin typeface="メイリオ" panose="020B0604030504040204" pitchFamily="50" charset="-128"/>
              </a:rPr>
              <a:t>, SGD </a:t>
            </a:r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</a:rPr>
              <a:t>など</a:t>
            </a:r>
            <a:endParaRPr lang="en-US" altLang="ja-JP" dirty="0">
              <a:solidFill>
                <a:prstClr val="black"/>
              </a:solidFill>
              <a:latin typeface="メイリオ" panose="020B0604030504040204" pitchFamily="50" charset="-128"/>
            </a:endParaRPr>
          </a:p>
          <a:p>
            <a:pPr defTabSz="457200">
              <a:spcBef>
                <a:spcPts val="600"/>
              </a:spcBef>
            </a:pPr>
            <a:r>
              <a:rPr lang="ja-JP" altLang="en-US" b="1" dirty="0">
                <a:solidFill>
                  <a:prstClr val="black"/>
                </a:solidFill>
                <a:latin typeface="メイリオ" panose="020B0604030504040204" pitchFamily="50" charset="-128"/>
              </a:rPr>
              <a:t>誤差である損失の算出法（損失関数）</a:t>
            </a:r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</a:rPr>
              <a:t>のバリエーション</a:t>
            </a:r>
            <a:endParaRPr lang="en-US" altLang="ja-JP" dirty="0">
              <a:solidFill>
                <a:prstClr val="black"/>
              </a:solidFill>
              <a:latin typeface="メイリオ" panose="020B0604030504040204" pitchFamily="50" charset="-128"/>
            </a:endParaRPr>
          </a:p>
          <a:p>
            <a:pPr marL="0" indent="0" defTabSz="457200">
              <a:spcBef>
                <a:spcPts val="600"/>
              </a:spcBef>
              <a:buNone/>
            </a:pPr>
            <a:r>
              <a:rPr lang="en-US" altLang="ja-JP" dirty="0" err="1">
                <a:solidFill>
                  <a:prstClr val="black"/>
                </a:solidFill>
                <a:latin typeface="メイリオ" panose="020B0604030504040204" pitchFamily="50" charset="-128"/>
              </a:rPr>
              <a:t>binary_crossentropy</a:t>
            </a:r>
            <a:r>
              <a:rPr lang="en-US" altLang="ja-JP" dirty="0">
                <a:solidFill>
                  <a:prstClr val="black"/>
                </a:solidFill>
                <a:latin typeface="メイリオ" panose="020B0604030504040204" pitchFamily="50" charset="-128"/>
              </a:rPr>
              <a:t>, </a:t>
            </a:r>
            <a:r>
              <a:rPr lang="en-US" altLang="ja-JP" dirty="0" err="1">
                <a:solidFill>
                  <a:prstClr val="black"/>
                </a:solidFill>
                <a:latin typeface="メイリオ" panose="020B0604030504040204" pitchFamily="50" charset="-128"/>
              </a:rPr>
              <a:t>categorical_crossentropy</a:t>
            </a:r>
            <a:r>
              <a:rPr lang="en-US" altLang="ja-JP" dirty="0">
                <a:solidFill>
                  <a:prstClr val="black"/>
                </a:solidFill>
                <a:latin typeface="メイリオ" panose="020B0604030504040204" pitchFamily="50" charset="-128"/>
              </a:rPr>
              <a:t>,</a:t>
            </a:r>
          </a:p>
          <a:p>
            <a:pPr marL="0" indent="0" defTabSz="457200">
              <a:spcBef>
                <a:spcPts val="600"/>
              </a:spcBef>
              <a:buNone/>
            </a:pPr>
            <a:r>
              <a:rPr lang="en-US" altLang="ja-JP" dirty="0" err="1">
                <a:solidFill>
                  <a:prstClr val="black"/>
                </a:solidFill>
                <a:latin typeface="メイリオ" panose="020B0604030504040204" pitchFamily="50" charset="-128"/>
              </a:rPr>
              <a:t>cosine_similarity</a:t>
            </a:r>
            <a:r>
              <a:rPr lang="en-US" altLang="ja-JP" dirty="0">
                <a:solidFill>
                  <a:prstClr val="black"/>
                </a:solidFill>
                <a:latin typeface="メイリオ" panose="020B0604030504040204" pitchFamily="50" charset="-128"/>
              </a:rPr>
              <a:t>, </a:t>
            </a:r>
            <a:r>
              <a:rPr lang="en-US" altLang="ja-JP" dirty="0" err="1">
                <a:solidFill>
                  <a:prstClr val="black"/>
                </a:solidFill>
                <a:latin typeface="メイリオ" panose="020B0604030504040204" pitchFamily="50" charset="-128"/>
              </a:rPr>
              <a:t>kld</a:t>
            </a:r>
            <a:r>
              <a:rPr lang="en-US" altLang="ja-JP" dirty="0">
                <a:solidFill>
                  <a:prstClr val="black"/>
                </a:solidFill>
                <a:latin typeface="メイリオ" panose="020B0604030504040204" pitchFamily="50" charset="-128"/>
              </a:rPr>
              <a:t>, </a:t>
            </a:r>
            <a:r>
              <a:rPr lang="en-US" altLang="ja-JP" dirty="0" err="1">
                <a:solidFill>
                  <a:prstClr val="black"/>
                </a:solidFill>
                <a:latin typeface="メイリオ" panose="020B0604030504040204" pitchFamily="50" charset="-128"/>
              </a:rPr>
              <a:t>kullback_leibler_divergence</a:t>
            </a:r>
            <a:r>
              <a:rPr lang="en-US" altLang="ja-JP" dirty="0">
                <a:solidFill>
                  <a:prstClr val="black"/>
                </a:solidFill>
                <a:latin typeface="メイリオ" panose="020B0604030504040204" pitchFamily="50" charset="-128"/>
              </a:rPr>
              <a:t>, </a:t>
            </a:r>
            <a:r>
              <a:rPr lang="en-US" altLang="ja-JP" dirty="0" err="1">
                <a:solidFill>
                  <a:prstClr val="black"/>
                </a:solidFill>
                <a:latin typeface="メイリオ" panose="020B0604030504040204" pitchFamily="50" charset="-128"/>
              </a:rPr>
              <a:t>mae</a:t>
            </a:r>
            <a:r>
              <a:rPr lang="en-US" altLang="ja-JP" dirty="0">
                <a:solidFill>
                  <a:prstClr val="black"/>
                </a:solidFill>
                <a:latin typeface="メイリオ" panose="020B0604030504040204" pitchFamily="50" charset="-128"/>
              </a:rPr>
              <a:t> </a:t>
            </a:r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</a:rPr>
              <a:t>など</a:t>
            </a:r>
            <a:endParaRPr lang="en-US" altLang="ja-JP" dirty="0">
              <a:solidFill>
                <a:prstClr val="black"/>
              </a:solidFill>
              <a:latin typeface="メイリオ" panose="020B0604030504040204" pitchFamily="50" charset="-128"/>
            </a:endParaRPr>
          </a:p>
          <a:p>
            <a:pPr defTabSz="457200">
              <a:spcBef>
                <a:spcPts val="600"/>
              </a:spcBef>
            </a:pPr>
            <a:r>
              <a:rPr lang="ja-JP" altLang="en-US" b="1" dirty="0">
                <a:solidFill>
                  <a:prstClr val="black"/>
                </a:solidFill>
                <a:latin typeface="メイリオ" panose="020B0604030504040204" pitchFamily="50" charset="-128"/>
              </a:rPr>
              <a:t>学習の高速化</a:t>
            </a:r>
            <a:endParaRPr lang="en-US" altLang="ja-JP" b="1" dirty="0">
              <a:solidFill>
                <a:prstClr val="black"/>
              </a:solidFill>
              <a:latin typeface="メイリオ" panose="020B0604030504040204" pitchFamily="50" charset="-128"/>
            </a:endParaRPr>
          </a:p>
          <a:p>
            <a:pPr marL="0" indent="0" defTabSz="457200">
              <a:spcBef>
                <a:spcPts val="600"/>
              </a:spcBef>
              <a:buNone/>
            </a:pPr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</a:rPr>
              <a:t>バッチ など</a:t>
            </a:r>
            <a:endParaRPr lang="en-US" altLang="ja-JP" dirty="0">
              <a:solidFill>
                <a:prstClr val="black"/>
              </a:solidFill>
              <a:latin typeface="メイリオ" panose="020B0604030504040204" pitchFamily="50" charset="-128"/>
            </a:endParaRPr>
          </a:p>
          <a:p>
            <a:pPr marL="0" indent="0" defTabSz="457200">
              <a:spcBef>
                <a:spcPts val="600"/>
              </a:spcBef>
              <a:buNone/>
            </a:pPr>
            <a:endParaRPr lang="en-US" altLang="ja-JP" dirty="0">
              <a:solidFill>
                <a:prstClr val="black"/>
              </a:solidFill>
              <a:latin typeface="メイリオ" panose="020B0604030504040204" pitchFamily="50" charset="-128"/>
            </a:endParaRPr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0160B12-E6F8-4933-A252-BB3B32EDD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41022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FFD25C-CE69-4EEC-B479-F238DAEE4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ドロップアウト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3099BA-1D2E-424D-B0F7-F93FF142B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4469817"/>
            <a:ext cx="8461208" cy="80510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ja-JP" sz="1050" i="1" dirty="0"/>
              <a:t>Nitish Srivastava, Geoffrey Hinton, Alex </a:t>
            </a:r>
            <a:r>
              <a:rPr lang="en-US" altLang="ja-JP" sz="1050" i="1" dirty="0" err="1"/>
              <a:t>Krizhevsky</a:t>
            </a:r>
            <a:r>
              <a:rPr lang="en-US" altLang="ja-JP" sz="1050" i="1" dirty="0"/>
              <a:t>, Ilya </a:t>
            </a:r>
            <a:r>
              <a:rPr lang="en-US" altLang="ja-JP" sz="1050" i="1" dirty="0" err="1"/>
              <a:t>Sutskever</a:t>
            </a:r>
            <a:r>
              <a:rPr lang="en-US" altLang="ja-JP" sz="1050" i="1" dirty="0"/>
              <a:t>, Ruslan </a:t>
            </a:r>
            <a:r>
              <a:rPr lang="en-US" altLang="ja-JP" sz="1050" i="1" dirty="0" err="1"/>
              <a:t>Salakhutdinov</a:t>
            </a:r>
            <a:r>
              <a:rPr lang="en-US" altLang="ja-JP" sz="1050" i="1" dirty="0"/>
              <a:t>. </a:t>
            </a:r>
            <a:r>
              <a:rPr lang="en-US" altLang="ja-JP" sz="1050" b="1" i="1" dirty="0"/>
              <a:t>Dropout: A Simple Way to Prevent Neural Networks from Overfitting.</a:t>
            </a:r>
            <a:r>
              <a:rPr lang="en-US" altLang="ja-JP" sz="1050" i="1" dirty="0"/>
              <a:t> The Journal of Machine Learning Research, Volume 15 Issue 1, January 2014 Pages 1929-1958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http://www.cs.toronto.edu/~rsalakhu/papers/srivastava14a.pdf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42E245-0746-4F71-9038-F4F01361C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8C558E9-B19F-4A2D-87D9-BF4D7D6CA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924" y="2047717"/>
            <a:ext cx="4173540" cy="221294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4A5620E-8695-4990-8B5A-59189EE43F43}"/>
              </a:ext>
            </a:extLst>
          </p:cNvPr>
          <p:cNvSpPr txBox="1"/>
          <p:nvPr/>
        </p:nvSpPr>
        <p:spPr>
          <a:xfrm>
            <a:off x="440244" y="847388"/>
            <a:ext cx="7819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学習時にユニットをランダムに選び、存在しないものとして扱う手法。過学習の抑制を目的とする（</a:t>
            </a:r>
            <a:r>
              <a:rPr kumimoji="1" lang="en-US" altLang="ja-JP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2014 </a:t>
            </a:r>
            <a:r>
              <a:rPr kumimoji="1"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年発表、</a:t>
            </a:r>
            <a:r>
              <a:rPr kumimoji="1" lang="en-US" altLang="ja-JP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Srivastava </a:t>
            </a:r>
            <a:r>
              <a:rPr kumimoji="1"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ら）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4578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38E2BA-3DD7-3D9A-2BF9-87B078723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見どころ①　学習曲線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4FCA9D-B496-1E24-75D3-CA0FC0D73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254996" cy="129506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800" b="1" dirty="0"/>
              <a:t>学習曲線</a:t>
            </a:r>
            <a:r>
              <a:rPr kumimoji="1" lang="ja-JP" altLang="en-US" sz="2800" dirty="0"/>
              <a:t>は、訓練データと検証データの</a:t>
            </a:r>
            <a:r>
              <a:rPr kumimoji="1" lang="ja-JP" altLang="en-US" sz="2800" b="1" dirty="0"/>
              <a:t>誤差の推移</a:t>
            </a:r>
            <a:r>
              <a:rPr kumimoji="1" lang="ja-JP" altLang="en-US" sz="2800" dirty="0"/>
              <a:t>を表したグラフ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BC102B-8EEE-798F-92EA-39FF7BA5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2E10108-CFD5-F103-F0F0-849F0154A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43" y="1643710"/>
            <a:ext cx="5972933" cy="414811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0A8A803-8EBB-CD31-D5D1-B68A340BEA23}"/>
              </a:ext>
            </a:extLst>
          </p:cNvPr>
          <p:cNvSpPr txBox="1"/>
          <p:nvPr/>
        </p:nvSpPr>
        <p:spPr>
          <a:xfrm>
            <a:off x="600790" y="5791828"/>
            <a:ext cx="790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Train </a:t>
            </a:r>
            <a:r>
              <a:rPr kumimoji="1" lang="ja-JP" altLang="en-US" dirty="0"/>
              <a:t>（実線）は訓練データ、</a:t>
            </a:r>
            <a:r>
              <a:rPr kumimoji="1" lang="en-US" altLang="ja-JP" dirty="0"/>
              <a:t>Val</a:t>
            </a:r>
            <a:r>
              <a:rPr kumimoji="1" lang="ja-JP" altLang="en-US" dirty="0"/>
              <a:t>（破線）は検証データに対する誤差を示す</a:t>
            </a:r>
          </a:p>
        </p:txBody>
      </p:sp>
    </p:spTree>
    <p:extLst>
      <p:ext uri="{BB962C8B-B14F-4D97-AF65-F5344CB8AC3E}">
        <p14:creationId xmlns:p14="http://schemas.microsoft.com/office/powerpoint/2010/main" val="1762721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38E2BA-3DD7-3D9A-2BF9-87B078723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41901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見どころ②　</a:t>
            </a:r>
            <a:r>
              <a:rPr lang="en-US" altLang="ja-JP" dirty="0"/>
              <a:t>4 </a:t>
            </a:r>
            <a:r>
              <a:rPr lang="ja-JP" altLang="en-US" dirty="0"/>
              <a:t>種類のニューラルネットワークの比較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4FCA9D-B496-1E24-75D3-CA0FC0D73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2" y="949462"/>
            <a:ext cx="8254996" cy="1295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0" i="0" dirty="0">
                <a:effectLst/>
                <a:latin typeface="Söhne"/>
              </a:rPr>
              <a:t>ニューラルネットワークの</a:t>
            </a:r>
            <a:r>
              <a:rPr lang="ja-JP" altLang="en-US" sz="2400" b="1" i="0" dirty="0">
                <a:effectLst/>
                <a:latin typeface="Söhne"/>
              </a:rPr>
              <a:t>ニューロン数や層を増やす</a:t>
            </a:r>
            <a:r>
              <a:rPr lang="ja-JP" altLang="en-US" sz="2400" b="0" i="0" dirty="0">
                <a:effectLst/>
                <a:latin typeface="Söhne"/>
              </a:rPr>
              <a:t>ことが</a:t>
            </a:r>
            <a:r>
              <a:rPr lang="en-US" altLang="ja-JP" sz="2400" dirty="0">
                <a:latin typeface="Söhne"/>
              </a:rPr>
              <a:t>4 </a:t>
            </a:r>
            <a:r>
              <a:rPr lang="ja-JP" altLang="en-US" sz="2400" dirty="0">
                <a:latin typeface="Söhne"/>
              </a:rPr>
              <a:t>種類のニューラルネットワークの比較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BC102B-8EEE-798F-92EA-39FF7BA5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48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492BE4C-B1C1-983C-4A37-E6C30334F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70" y="1954914"/>
            <a:ext cx="4364030" cy="294817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6B0E543-9D6B-AB9C-7302-ED68D8539839}"/>
              </a:ext>
            </a:extLst>
          </p:cNvPr>
          <p:cNvSpPr txBox="1"/>
          <p:nvPr/>
        </p:nvSpPr>
        <p:spPr>
          <a:xfrm>
            <a:off x="4488055" y="2269112"/>
            <a:ext cx="439002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/>
              <a:t>Tiny</a:t>
            </a:r>
            <a:r>
              <a:rPr lang="ja-JP" altLang="en-US" dirty="0"/>
              <a:t>（1 層目のユニット数 16）</a:t>
            </a:r>
            <a:endParaRPr lang="en-US" altLang="ja-JP" dirty="0"/>
          </a:p>
          <a:p>
            <a:r>
              <a:rPr lang="ja-JP" altLang="en-US" b="1" dirty="0"/>
              <a:t>Small</a:t>
            </a:r>
            <a:r>
              <a:rPr lang="ja-JP" altLang="en-US" dirty="0"/>
              <a:t>（1 層目 16、2 層目 16）</a:t>
            </a:r>
            <a:endParaRPr lang="en-US" altLang="ja-JP" dirty="0"/>
          </a:p>
          <a:p>
            <a:r>
              <a:rPr lang="ja-JP" altLang="en-US" b="1" dirty="0"/>
              <a:t>Medium</a:t>
            </a:r>
            <a:r>
              <a:rPr lang="ja-JP" altLang="en-US" dirty="0"/>
              <a:t>（1 層目 64、2 層目 64、3 層目 64）</a:t>
            </a:r>
            <a:endParaRPr lang="en-US" altLang="ja-JP" dirty="0"/>
          </a:p>
          <a:p>
            <a:r>
              <a:rPr lang="ja-JP" altLang="en-US" b="1" dirty="0"/>
              <a:t>Large</a:t>
            </a:r>
            <a:r>
              <a:rPr lang="ja-JP" altLang="en-US" dirty="0"/>
              <a:t>（1 層目 512、2 層目 512、3 層目 512、4 層目 512）を比較</a:t>
            </a:r>
            <a:endParaRPr lang="en-US" altLang="ja-JP" dirty="0"/>
          </a:p>
          <a:p>
            <a:r>
              <a:rPr lang="ja-JP" altLang="en-US" b="1" dirty="0"/>
              <a:t>〇　Medium と Large では過学習が発生</a:t>
            </a:r>
          </a:p>
        </p:txBody>
      </p:sp>
    </p:spTree>
    <p:extLst>
      <p:ext uri="{BB962C8B-B14F-4D97-AF65-F5344CB8AC3E}">
        <p14:creationId xmlns:p14="http://schemas.microsoft.com/office/powerpoint/2010/main" val="32541003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38E2BA-3DD7-3D9A-2BF9-87B078723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見どころ③　過学習を防止する技術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4FCA9D-B496-1E24-75D3-CA0FC0D73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556" y="668478"/>
            <a:ext cx="8254996" cy="1295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過学習が起きていた「</a:t>
            </a:r>
            <a:r>
              <a:rPr kumimoji="1" lang="en-US" altLang="ja-JP" sz="2400" dirty="0"/>
              <a:t>Large</a:t>
            </a:r>
            <a:r>
              <a:rPr kumimoji="1" lang="ja-JP" altLang="en-US" sz="2400" dirty="0"/>
              <a:t>」に</a:t>
            </a:r>
            <a:r>
              <a:rPr lang="ja-JP" altLang="en-US" sz="2400" dirty="0"/>
              <a:t>対し、</a:t>
            </a:r>
            <a:r>
              <a:rPr kumimoji="1" lang="en-US" altLang="ja-JP" sz="2400" dirty="0"/>
              <a:t>L2</a:t>
            </a:r>
            <a:r>
              <a:rPr kumimoji="1" lang="ja-JP" altLang="en-US" sz="2400" dirty="0"/>
              <a:t>正則化とドロップアウトを適用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BC102B-8EEE-798F-92EA-39FF7BA5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49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0A8A803-8EBB-CD31-D5D1-B68A340BEA23}"/>
              </a:ext>
            </a:extLst>
          </p:cNvPr>
          <p:cNvSpPr txBox="1"/>
          <p:nvPr/>
        </p:nvSpPr>
        <p:spPr>
          <a:xfrm>
            <a:off x="628260" y="5472276"/>
            <a:ext cx="7894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Train </a:t>
            </a:r>
            <a:r>
              <a:rPr kumimoji="1" lang="ja-JP" altLang="en-US" dirty="0"/>
              <a:t>（実線）は訓練データでの誤差。</a:t>
            </a:r>
            <a:r>
              <a:rPr kumimoji="1" lang="en-US" altLang="ja-JP" dirty="0"/>
              <a:t>Val</a:t>
            </a:r>
            <a:r>
              <a:rPr kumimoji="1" lang="ja-JP" altLang="en-US" dirty="0"/>
              <a:t>（破線）は検証データでの誤差</a:t>
            </a:r>
            <a:endParaRPr kumimoji="1" lang="en-US" altLang="ja-JP" dirty="0"/>
          </a:p>
          <a:p>
            <a:r>
              <a:rPr kumimoji="1" lang="ja-JP" altLang="en-US" dirty="0"/>
              <a:t>４種類のニューラルネットワーク</a:t>
            </a:r>
            <a:endParaRPr kumimoji="1" lang="en-US" altLang="ja-JP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132D74B-BD3A-5DFB-D653-1DA3354C19A6}"/>
              </a:ext>
            </a:extLst>
          </p:cNvPr>
          <p:cNvSpPr txBox="1"/>
          <p:nvPr/>
        </p:nvSpPr>
        <p:spPr>
          <a:xfrm>
            <a:off x="5752801" y="2643086"/>
            <a:ext cx="29912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青</a:t>
            </a:r>
            <a:r>
              <a:rPr kumimoji="1" lang="ja-JP" altLang="en-US" dirty="0"/>
              <a:t>：</a:t>
            </a:r>
            <a:r>
              <a:rPr kumimoji="1" lang="en-US" altLang="ja-JP" dirty="0"/>
              <a:t>Tiny</a:t>
            </a:r>
          </a:p>
          <a:p>
            <a:r>
              <a:rPr kumimoji="1" lang="ja-JP" altLang="en-US" b="1" dirty="0"/>
              <a:t>紫</a:t>
            </a:r>
            <a:r>
              <a:rPr kumimoji="1" lang="ja-JP" altLang="en-US" dirty="0"/>
              <a:t>：</a:t>
            </a:r>
            <a:r>
              <a:rPr kumimoji="1" lang="en-US" altLang="ja-JP" dirty="0"/>
              <a:t>Large + L2</a:t>
            </a:r>
            <a:r>
              <a:rPr kumimoji="1" lang="ja-JP" altLang="en-US" dirty="0"/>
              <a:t>正則化</a:t>
            </a:r>
            <a:endParaRPr kumimoji="1" lang="en-US" altLang="ja-JP" dirty="0"/>
          </a:p>
          <a:p>
            <a:r>
              <a:rPr kumimoji="1" lang="ja-JP" altLang="en-US" b="1" dirty="0"/>
              <a:t>茶</a:t>
            </a:r>
            <a:r>
              <a:rPr kumimoji="1" lang="ja-JP" altLang="en-US" dirty="0"/>
              <a:t>：</a:t>
            </a:r>
            <a:r>
              <a:rPr kumimoji="1" lang="en-US" altLang="ja-JP" dirty="0"/>
              <a:t>Large + </a:t>
            </a:r>
            <a:r>
              <a:rPr kumimoji="1" lang="ja-JP" altLang="en-US" dirty="0"/>
              <a:t>ドロップアウト</a:t>
            </a:r>
            <a:endParaRPr kumimoji="1" lang="en-US" altLang="ja-JP" dirty="0"/>
          </a:p>
          <a:p>
            <a:r>
              <a:rPr kumimoji="1" lang="ja-JP" altLang="en-US" b="1" dirty="0"/>
              <a:t>赤紫</a:t>
            </a:r>
            <a:r>
              <a:rPr kumimoji="1" lang="ja-JP" altLang="en-US" dirty="0"/>
              <a:t>：</a:t>
            </a:r>
            <a:r>
              <a:rPr kumimoji="1" lang="en-US" altLang="ja-JP" dirty="0"/>
              <a:t>Large + L2 </a:t>
            </a:r>
            <a:r>
              <a:rPr kumimoji="1" lang="ja-JP" altLang="en-US" dirty="0"/>
              <a:t>正則化 </a:t>
            </a:r>
            <a:r>
              <a:rPr kumimoji="1" lang="en-US" altLang="ja-JP" dirty="0"/>
              <a:t>+ </a:t>
            </a:r>
          </a:p>
          <a:p>
            <a:r>
              <a:rPr kumimoji="1" lang="ja-JP" altLang="en-US" dirty="0"/>
              <a:t>　　　ドロップアウト</a:t>
            </a:r>
            <a:endParaRPr kumimoji="1" lang="en-US" altLang="ja-JP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91F7E35-8011-8AC3-DD4E-33F721B47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5" y="1637291"/>
            <a:ext cx="5522042" cy="362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95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72765C-CB59-436A-A927-CF73C7B1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AI </a:t>
            </a:r>
            <a:r>
              <a:rPr lang="ja-JP" altLang="en-US" dirty="0"/>
              <a:t>での画像分類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6107C7A-98C7-49AC-951F-B3809523F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46151"/>
            <a:ext cx="8288145" cy="1846738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dirty="0"/>
              <a:t>画像を入力</a:t>
            </a:r>
            <a:endParaRPr lang="en-US" altLang="ja-JP" dirty="0"/>
          </a:p>
          <a:p>
            <a:r>
              <a:rPr lang="ja-JP" altLang="en-US" dirty="0"/>
              <a:t>カテゴリそれぞれの確率が出力される</a:t>
            </a:r>
            <a:endParaRPr lang="en-US" altLang="ja-JP" dirty="0"/>
          </a:p>
          <a:p>
            <a:r>
              <a:rPr lang="ja-JP" altLang="en-US" dirty="0"/>
              <a:t>最も活性度が高いニューロンに対応するクラスが分類結果となる。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504E33-58EA-4C98-902C-716C377E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BC89ED8-3AB4-4D94-B525-A2559472E0D0}"/>
              </a:ext>
            </a:extLst>
          </p:cNvPr>
          <p:cNvSpPr txBox="1"/>
          <p:nvPr/>
        </p:nvSpPr>
        <p:spPr>
          <a:xfrm>
            <a:off x="843517" y="262206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7BE0E0-3586-4430-BC00-89C34A6DE378}"/>
              </a:ext>
            </a:extLst>
          </p:cNvPr>
          <p:cNvSpPr txBox="1"/>
          <p:nvPr/>
        </p:nvSpPr>
        <p:spPr>
          <a:xfrm>
            <a:off x="4756710" y="2622059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各カテゴリ（ラベル）の確率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1CC86BE-31E6-33DC-D871-42D391C8D253}"/>
              </a:ext>
            </a:extLst>
          </p:cNvPr>
          <p:cNvSpPr txBox="1"/>
          <p:nvPr/>
        </p:nvSpPr>
        <p:spPr>
          <a:xfrm>
            <a:off x="5619757" y="3240255"/>
            <a:ext cx="290636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カテゴリ（ラベル）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０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	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確率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0.0000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・・・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　確率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0.0000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・・・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２　確率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0.9999 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・・・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　確率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0.0000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・・・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４　確率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0.0000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・・・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５　確率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0.0000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・・・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６　確率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0.0000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・・・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７　確率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0.0000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・・・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８　確率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0.0000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・・・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９　確率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0.0000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・・・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31FCE83-AB5E-6265-D221-9BDE66C8D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4118809"/>
            <a:ext cx="1479626" cy="1485976"/>
          </a:xfrm>
          <a:prstGeom prst="rect">
            <a:avLst/>
          </a:prstGeom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5A33B824-83CA-B207-A6FD-21DAA7B24656}"/>
              </a:ext>
            </a:extLst>
          </p:cNvPr>
          <p:cNvSpPr/>
          <p:nvPr/>
        </p:nvSpPr>
        <p:spPr>
          <a:xfrm>
            <a:off x="3417542" y="2626084"/>
            <a:ext cx="294362" cy="461665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1" name="図 70">
            <a:extLst>
              <a:ext uri="{FF2B5EF4-FFF2-40B4-BE49-F238E27FC236}">
                <a16:creationId xmlns:a16="http://schemas.microsoft.com/office/drawing/2014/main" id="{EB87EFB4-41B2-BE44-0AE1-25CB22214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363" y="3231898"/>
            <a:ext cx="3571392" cy="3651468"/>
          </a:xfrm>
          <a:prstGeom prst="rect">
            <a:avLst/>
          </a:prstGeom>
        </p:spPr>
      </p:pic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44B945BF-5447-3916-8663-F990B35CF1D5}"/>
              </a:ext>
            </a:extLst>
          </p:cNvPr>
          <p:cNvSpPr txBox="1"/>
          <p:nvPr/>
        </p:nvSpPr>
        <p:spPr>
          <a:xfrm>
            <a:off x="4424010" y="434974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接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続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B9442577-CD50-8D09-B162-0430EFF55178}"/>
              </a:ext>
            </a:extLst>
          </p:cNvPr>
          <p:cNvSpPr txBox="1"/>
          <p:nvPr/>
        </p:nvSpPr>
        <p:spPr>
          <a:xfrm>
            <a:off x="2911836" y="4367205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接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続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388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7A524-7A96-CB0F-1043-800F747E5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905314-9E20-EDE0-A9B0-619838F07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239258"/>
            <a:ext cx="8424790" cy="572238"/>
          </a:xfrm>
        </p:spPr>
        <p:txBody>
          <a:bodyPr>
            <a:normAutofit/>
          </a:bodyPr>
          <a:lstStyle/>
          <a:p>
            <a:r>
              <a:rPr lang="ja-JP" altLang="en-US" dirty="0"/>
              <a:t>ニューラルネットワークを用いた分類と誤差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1F7DDA4-3C9F-BCE4-3700-627F32206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2823" y="6414103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48E490C7-7C8F-D0C8-6EB5-B14528E99B6F}"/>
              </a:ext>
            </a:extLst>
          </p:cNvPr>
          <p:cNvSpPr txBox="1"/>
          <p:nvPr/>
        </p:nvSpPr>
        <p:spPr>
          <a:xfrm flipH="1">
            <a:off x="444946" y="976748"/>
            <a:ext cx="8054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最終層のニューロンのうち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最も活性度が高いもの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に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対応するクラス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分類結果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となる。分類結果には誤差がある。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A59FAB7F-D3E7-387D-4E51-70A4C74BD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26" y="1795522"/>
            <a:ext cx="6767301" cy="47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7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0979EE-6677-4CC7-9B53-33B838E16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ニューラルネットワークの構造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3C3979F-5B5D-4B99-BCE4-2C423BD9E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21" y="723355"/>
            <a:ext cx="8461208" cy="1761093"/>
          </a:xfrm>
        </p:spPr>
        <p:txBody>
          <a:bodyPr>
            <a:noAutofit/>
          </a:bodyPr>
          <a:lstStyle/>
          <a:p>
            <a:r>
              <a:rPr lang="ja-JP" altLang="en-US" sz="2400" b="1" dirty="0"/>
              <a:t>入力層</a:t>
            </a:r>
            <a:r>
              <a:rPr lang="ja-JP" altLang="en-US" sz="2400" dirty="0"/>
              <a:t>：</a:t>
            </a:r>
            <a:r>
              <a:rPr lang="en-US" altLang="ja-JP" sz="2400" dirty="0"/>
              <a:t>28×28 </a:t>
            </a:r>
            <a:r>
              <a:rPr lang="ja-JP" altLang="en-US" sz="2400" dirty="0"/>
              <a:t>の画像を受け取る。ニューロン数は </a:t>
            </a:r>
            <a:r>
              <a:rPr lang="en-US" altLang="ja-JP" sz="2400" dirty="0"/>
              <a:t>768</a:t>
            </a:r>
            <a:r>
              <a:rPr lang="ja-JP" altLang="en-US" sz="2400" dirty="0"/>
              <a:t>個</a:t>
            </a:r>
            <a:endParaRPr lang="en-US" altLang="ja-JP" sz="2400" dirty="0"/>
          </a:p>
          <a:p>
            <a:r>
              <a:rPr lang="ja-JP" altLang="en-US" sz="2400" b="1" dirty="0"/>
              <a:t>中間層</a:t>
            </a:r>
            <a:r>
              <a:rPr lang="ja-JP" altLang="en-US" sz="2400" dirty="0"/>
              <a:t>：特徴抽出（パターン認識）を行う</a:t>
            </a:r>
            <a:endParaRPr lang="en-US" altLang="ja-JP" sz="2400" dirty="0"/>
          </a:p>
          <a:p>
            <a:r>
              <a:rPr lang="ja-JP" altLang="en-US" sz="2400" b="1" dirty="0"/>
              <a:t>出力層</a:t>
            </a:r>
            <a:r>
              <a:rPr lang="ja-JP" altLang="en-US" sz="2400" dirty="0"/>
              <a:t>（ニューロン数 </a:t>
            </a:r>
            <a:r>
              <a:rPr lang="en-US" altLang="ja-JP" sz="2400" dirty="0"/>
              <a:t>10</a:t>
            </a:r>
            <a:r>
              <a:rPr lang="ja-JP" altLang="en-US" sz="2400" dirty="0"/>
              <a:t>）：特徴抽出（パターン認識）と分類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A6CC61-2305-4903-AB95-9E79CDFE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FE1E19F-D97D-419D-9FB7-C34A07041B49}"/>
              </a:ext>
            </a:extLst>
          </p:cNvPr>
          <p:cNvSpPr txBox="1"/>
          <p:nvPr/>
        </p:nvSpPr>
        <p:spPr>
          <a:xfrm>
            <a:off x="3949714" y="6113663"/>
            <a:ext cx="124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種類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</a:t>
            </a:r>
            <a:r>
              <a:rPr kumimoji="1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62C8155-B556-4E0A-BD0C-263F7FC7797C}"/>
              </a:ext>
            </a:extLst>
          </p:cNvPr>
          <p:cNvSpPr txBox="1"/>
          <p:nvPr/>
        </p:nvSpPr>
        <p:spPr>
          <a:xfrm>
            <a:off x="5463467" y="6031081"/>
            <a:ext cx="2111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ニューロン数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10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種類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</a:t>
            </a:r>
            <a:r>
              <a:rPr kumimoji="1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softmax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3F8F0B1-0A80-4F0A-8393-D2DF7E3063D0}"/>
              </a:ext>
            </a:extLst>
          </p:cNvPr>
          <p:cNvSpPr txBox="1"/>
          <p:nvPr/>
        </p:nvSpPr>
        <p:spPr>
          <a:xfrm>
            <a:off x="1971264" y="6031081"/>
            <a:ext cx="1914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全体で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768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個の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2450E15-8272-3BC7-7B84-734B32686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88" y="3255209"/>
            <a:ext cx="1479626" cy="148597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C87BC2B-F62A-80A4-57F0-E43584724C40}"/>
              </a:ext>
            </a:extLst>
          </p:cNvPr>
          <p:cNvSpPr txBox="1"/>
          <p:nvPr/>
        </p:nvSpPr>
        <p:spPr>
          <a:xfrm>
            <a:off x="408360" y="4741185"/>
            <a:ext cx="1087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28×28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768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画素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4AB1CE5-B6DD-71CB-DBA8-EE5D41F8F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740" y="2212962"/>
            <a:ext cx="3571392" cy="365146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95AD557-D92C-9F14-5F75-D292D68BA1CB}"/>
              </a:ext>
            </a:extLst>
          </p:cNvPr>
          <p:cNvSpPr txBox="1"/>
          <p:nvPr/>
        </p:nvSpPr>
        <p:spPr>
          <a:xfrm>
            <a:off x="5022321" y="341841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接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続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3BA0687-2609-4FF8-A88C-BCD5911419F9}"/>
              </a:ext>
            </a:extLst>
          </p:cNvPr>
          <p:cNvSpPr txBox="1"/>
          <p:nvPr/>
        </p:nvSpPr>
        <p:spPr>
          <a:xfrm>
            <a:off x="3510147" y="343587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接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続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524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A0FF7B-5E59-3572-9699-A0E466696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活性化関数の使い分け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1E428F-6309-EA37-95FA-EB120E1B5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2473" y="5432325"/>
            <a:ext cx="1732546" cy="9240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1400" dirty="0"/>
              <a:t>他の関数を使う</a:t>
            </a:r>
            <a:r>
              <a:rPr kumimoji="1" lang="ja-JP" altLang="en-US" sz="1400" dirty="0"/>
              <a:t>場合もある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3FCDD9-CB19-5C8F-2AC4-09D35FA02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時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58D8733-343B-6496-4E2A-C06BBDEAD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6418"/>
            <a:ext cx="9144000" cy="335590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73370C6-FD93-97B7-058E-FD0555D5F155}"/>
              </a:ext>
            </a:extLst>
          </p:cNvPr>
          <p:cNvSpPr txBox="1"/>
          <p:nvPr/>
        </p:nvSpPr>
        <p:spPr>
          <a:xfrm>
            <a:off x="683393" y="904775"/>
            <a:ext cx="77772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中間層と最終層で異なる種類の関数を用いる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（入力層はデータの受け取りのみで、もともと活性化関数がない）</a:t>
            </a:r>
          </a:p>
        </p:txBody>
      </p:sp>
    </p:spTree>
    <p:extLst>
      <p:ext uri="{BB962C8B-B14F-4D97-AF65-F5344CB8AC3E}">
        <p14:creationId xmlns:p14="http://schemas.microsoft.com/office/powerpoint/2010/main" val="2749685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7F30CF-7E10-4076-B596-043CB1E58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Python </a:t>
            </a:r>
            <a:r>
              <a:rPr lang="ja-JP" altLang="en-US" dirty="0"/>
              <a:t>プログラムでの実装例 </a:t>
            </a:r>
            <a:r>
              <a:rPr lang="en-US" altLang="ja-JP" dirty="0"/>
              <a:t>(</a:t>
            </a:r>
            <a:r>
              <a:rPr lang="en-US" altLang="ja-JP" dirty="0" err="1"/>
              <a:t>Keras</a:t>
            </a:r>
            <a:r>
              <a:rPr lang="ja-JP" altLang="en-US" dirty="0"/>
              <a:t>を使用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410FFC-E41D-470A-AC17-ADDB250A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7E9491E-FECD-4EEB-B68E-2F6D388B04AA}"/>
              </a:ext>
            </a:extLst>
          </p:cNvPr>
          <p:cNvSpPr/>
          <p:nvPr/>
        </p:nvSpPr>
        <p:spPr>
          <a:xfrm>
            <a:off x="122339" y="630374"/>
            <a:ext cx="894247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import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tensorflow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as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m =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tf.keras.models.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Sequential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([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tf.keras.layers.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Flatten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input_shape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=(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28, 28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)),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.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keras.layers.Dense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(units=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128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, activation='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relu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'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tf.keras.layers.Dense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(units=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10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, activation='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softmax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'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])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1F70B41-4004-4F0D-8D7E-E2684DF98D70}"/>
              </a:ext>
            </a:extLst>
          </p:cNvPr>
          <p:cNvSpPr txBox="1"/>
          <p:nvPr/>
        </p:nvSpPr>
        <p:spPr>
          <a:xfrm>
            <a:off x="5079515" y="1100909"/>
            <a:ext cx="4105611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１層目のニューロン数は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128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活性化関数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は 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relu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49A6F4-84E3-47FF-9829-8F7712DA4AFC}"/>
              </a:ext>
            </a:extLst>
          </p:cNvPr>
          <p:cNvSpPr txBox="1"/>
          <p:nvPr/>
        </p:nvSpPr>
        <p:spPr>
          <a:xfrm>
            <a:off x="4339866" y="3387964"/>
            <a:ext cx="395012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２層目のニューロン数は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種類は 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softmax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　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0923972-5639-4286-B7EA-C226479FFFDC}"/>
              </a:ext>
            </a:extLst>
          </p:cNvPr>
          <p:cNvSpPr txBox="1"/>
          <p:nvPr/>
        </p:nvSpPr>
        <p:spPr>
          <a:xfrm>
            <a:off x="481243" y="965154"/>
            <a:ext cx="3286477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入力は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28×28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個の画素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612DD510-4097-4949-B831-6F112C90411A}"/>
              </a:ext>
            </a:extLst>
          </p:cNvPr>
          <p:cNvCxnSpPr>
            <a:cxnSpLocks/>
          </p:cNvCxnSpPr>
          <p:nvPr/>
        </p:nvCxnSpPr>
        <p:spPr>
          <a:xfrm>
            <a:off x="3573175" y="1342177"/>
            <a:ext cx="1386024" cy="865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ACBF929-11CA-4C15-BEA4-A8176CF5ED09}"/>
              </a:ext>
            </a:extLst>
          </p:cNvPr>
          <p:cNvSpPr/>
          <p:nvPr/>
        </p:nvSpPr>
        <p:spPr>
          <a:xfrm>
            <a:off x="616450" y="5038975"/>
            <a:ext cx="7659384" cy="180049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游ゴシック" panose="020B0400000000000000" pitchFamily="50" charset="-128"/>
                <a:cs typeface="+mn-cs"/>
              </a:rPr>
              <a:t>設定すべき項目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游ゴシック" panose="020B0400000000000000" pitchFamily="50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游ゴシック" panose="020B0400000000000000" pitchFamily="50" charset="-128"/>
                <a:cs typeface="+mn-cs"/>
              </a:rPr>
              <a:t>入力の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游ゴシック" panose="020B0400000000000000" pitchFamily="50" charset="-128"/>
                <a:cs typeface="+mn-cs"/>
              </a:rPr>
              <a:t>数値の個数（ここでは画素数）</a:t>
            </a:r>
            <a:endParaRPr lang="en-US" altLang="ja-JP" sz="2400" b="1" dirty="0">
              <a:solidFill>
                <a:prstClr val="black"/>
              </a:solidFill>
              <a:latin typeface="メイリオ" panose="020B0604030504040204" pitchFamily="50" charset="-128"/>
              <a:ea typeface="游ゴシック" panose="020B0400000000000000" pitchFamily="50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ja-JP" altLang="en-US" sz="2400" b="1" dirty="0">
                <a:solidFill>
                  <a:prstClr val="black"/>
                </a:solidFill>
                <a:latin typeface="メイリオ" panose="020B0604030504040204" pitchFamily="50" charset="-128"/>
                <a:ea typeface="游ゴシック" panose="020B0400000000000000" pitchFamily="50" charset="-128"/>
              </a:rPr>
              <a:t>層ごとのニューロン数</a:t>
            </a:r>
            <a:endParaRPr lang="en-US" altLang="ja-JP" sz="2400" b="1" dirty="0">
              <a:solidFill>
                <a:prstClr val="black"/>
              </a:solidFill>
              <a:latin typeface="メイリオ" panose="020B0604030504040204" pitchFamily="50" charset="-128"/>
              <a:ea typeface="游ゴシック" panose="020B0400000000000000" pitchFamily="50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ja-JP" altLang="en-US" sz="2400" b="1" dirty="0">
                <a:solidFill>
                  <a:prstClr val="black"/>
                </a:solidFill>
                <a:latin typeface="メイリオ" panose="020B0604030504040204" pitchFamily="50" charset="-128"/>
                <a:ea typeface="游ゴシック" panose="020B0400000000000000" pitchFamily="50" charset="-128"/>
              </a:rPr>
              <a:t>層ごとの活性関数の種類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7ACEAE71-313A-416B-9B1C-17217D084463}"/>
              </a:ext>
            </a:extLst>
          </p:cNvPr>
          <p:cNvCxnSpPr>
            <a:cxnSpLocks/>
          </p:cNvCxnSpPr>
          <p:nvPr/>
        </p:nvCxnSpPr>
        <p:spPr>
          <a:xfrm flipH="1">
            <a:off x="5825976" y="1893413"/>
            <a:ext cx="488950" cy="629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437217E1-0C79-4D07-8CEE-24424375C487}"/>
              </a:ext>
            </a:extLst>
          </p:cNvPr>
          <p:cNvCxnSpPr/>
          <p:nvPr/>
        </p:nvCxnSpPr>
        <p:spPr>
          <a:xfrm flipV="1">
            <a:off x="1947884" y="2527799"/>
            <a:ext cx="368300" cy="1122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EA463E1-CBD0-4607-9413-E61DD080F469}"/>
              </a:ext>
            </a:extLst>
          </p:cNvPr>
          <p:cNvSpPr txBox="1"/>
          <p:nvPr/>
        </p:nvSpPr>
        <p:spPr>
          <a:xfrm>
            <a:off x="229870" y="3650533"/>
            <a:ext cx="2987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Flatten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は，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次元の配列を，ニューラルネットワークの入力形式に変換するもの</a:t>
            </a:r>
          </a:p>
        </p:txBody>
      </p:sp>
    </p:spTree>
    <p:extLst>
      <p:ext uri="{BB962C8B-B14F-4D97-AF65-F5344CB8AC3E}">
        <p14:creationId xmlns:p14="http://schemas.microsoft.com/office/powerpoint/2010/main" val="1877263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1901</Words>
  <Application>Microsoft Office PowerPoint</Application>
  <PresentationFormat>画面に合わせる (4:3)</PresentationFormat>
  <Paragraphs>290</Paragraphs>
  <Slides>49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49</vt:i4>
      </vt:variant>
    </vt:vector>
  </HeadingPairs>
  <TitlesOfParts>
    <vt:vector size="59" baseType="lpstr">
      <vt:lpstr>ＭＳ ゴシック</vt:lpstr>
      <vt:lpstr>Söhne</vt:lpstr>
      <vt:lpstr>メイリオ</vt:lpstr>
      <vt:lpstr>游ゴシック</vt:lpstr>
      <vt:lpstr>Arial</vt:lpstr>
      <vt:lpstr>Calibri</vt:lpstr>
      <vt:lpstr>Times New Roman</vt:lpstr>
      <vt:lpstr>Office テーマ</vt:lpstr>
      <vt:lpstr>1_Office テーマ</vt:lpstr>
      <vt:lpstr>3_Office テーマ</vt:lpstr>
      <vt:lpstr>aa-6. 学習と検証、学習不足、過学習、学習曲線</vt:lpstr>
      <vt:lpstr>内容</vt:lpstr>
      <vt:lpstr>6-1. 画像分類とニューラルネットワーク </vt:lpstr>
      <vt:lpstr>画像分類</vt:lpstr>
      <vt:lpstr>AI での画像分類</vt:lpstr>
      <vt:lpstr>ニューラルネットワークを用いた分類と誤差</vt:lpstr>
      <vt:lpstr>ニューラルネットワークの構造</vt:lpstr>
      <vt:lpstr>活性化関数の使い分け</vt:lpstr>
      <vt:lpstr>Python プログラムでの実装例 (Kerasを使用)</vt:lpstr>
      <vt:lpstr>6-2. 機械学習の特徴 </vt:lpstr>
      <vt:lpstr>機械学習の特徴　①データ駆動型学習</vt:lpstr>
      <vt:lpstr>機械学習の特徴　②パターン認識と情報処理</vt:lpstr>
      <vt:lpstr>機械学習の特徴　③学習と検証</vt:lpstr>
      <vt:lpstr>6-3. ニューラルネットワークの学習プロセス </vt:lpstr>
      <vt:lpstr>教師あり学習の仕組み</vt:lpstr>
      <vt:lpstr>ニューラルネットワークの学習における最適化</vt:lpstr>
      <vt:lpstr>機械学習の学習３ステップ</vt:lpstr>
      <vt:lpstr>勾配降下のイメージ　坂道を降りるように誤差を減らす</vt:lpstr>
      <vt:lpstr>学習の繰り返しのイメージ</vt:lpstr>
      <vt:lpstr>6-4. 汎化・過学習 </vt:lpstr>
      <vt:lpstr>汎化の成功と失敗</vt:lpstr>
      <vt:lpstr>問題①　見せかけの正解</vt:lpstr>
      <vt:lpstr>問題②　組み合わせ爆発</vt:lpstr>
      <vt:lpstr>問題②　組み合わせ爆発と過学習</vt:lpstr>
      <vt:lpstr>過学習を防ぐために</vt:lpstr>
      <vt:lpstr>過学習を抑える新技術</vt:lpstr>
      <vt:lpstr>6-5. 学習曲線 </vt:lpstr>
      <vt:lpstr>検証のための学習曲線</vt:lpstr>
      <vt:lpstr>学習の繰り返しと誤差の変化</vt:lpstr>
      <vt:lpstr>過学習なしのパターンと過学習ありのパターン</vt:lpstr>
      <vt:lpstr>学習不足・最善・過学習の見分け方</vt:lpstr>
      <vt:lpstr>「誤差」と「精度」の違いと使い分け</vt:lpstr>
      <vt:lpstr>演習</vt:lpstr>
      <vt:lpstr>演習①　学習曲線の観察</vt:lpstr>
      <vt:lpstr>機械学習の訓練データと学習の仕組み</vt:lpstr>
      <vt:lpstr>使用する訓練データと検証データ</vt:lpstr>
      <vt:lpstr>学習の繰り返しを行うプログラム</vt:lpstr>
      <vt:lpstr>学習の繰り返しを行うプログラム</vt:lpstr>
      <vt:lpstr>重みの観察</vt:lpstr>
      <vt:lpstr>画像分類結果の確認</vt:lpstr>
      <vt:lpstr>学習曲線の読み取り</vt:lpstr>
      <vt:lpstr>演習②　ニューロン数の異なるニューラルネットの学習曲線の比較</vt:lpstr>
      <vt:lpstr>分類精度の比較</vt:lpstr>
      <vt:lpstr>演習③　学習曲線の例</vt:lpstr>
      <vt:lpstr>精度向上等の改良の試み</vt:lpstr>
      <vt:lpstr>ドロップアウト</vt:lpstr>
      <vt:lpstr>見どころ①　学習曲線</vt:lpstr>
      <vt:lpstr>見どころ②　4 種類のニューラルネットワークの比較</vt:lpstr>
      <vt:lpstr>見どころ③　過学習を防止する技術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学習と検証、学習不足、過学習、学習曲線</dc:title>
  <dc:creator>kunihiko</dc:creator>
  <cp:lastModifiedBy>金子　邦彦</cp:lastModifiedBy>
  <cp:revision>171</cp:revision>
  <cp:lastPrinted>2020-05-07T11:56:39Z</cp:lastPrinted>
  <dcterms:created xsi:type="dcterms:W3CDTF">2020-05-07T06:42:29Z</dcterms:created>
  <dcterms:modified xsi:type="dcterms:W3CDTF">2026-05-31T12:34:19Z</dcterms:modified>
</cp:coreProperties>
</file>