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78" r:id="rId2"/>
    <p:sldMasterId id="2147483693" r:id="rId3"/>
    <p:sldMasterId id="2147483698" r:id="rId4"/>
    <p:sldMasterId id="2147483703" r:id="rId5"/>
  </p:sldMasterIdLst>
  <p:notesMasterIdLst>
    <p:notesMasterId r:id="rId50"/>
  </p:notesMasterIdLst>
  <p:handoutMasterIdLst>
    <p:handoutMasterId r:id="rId51"/>
  </p:handoutMasterIdLst>
  <p:sldIdLst>
    <p:sldId id="544" r:id="rId6"/>
    <p:sldId id="2113" r:id="rId7"/>
    <p:sldId id="2016" r:id="rId8"/>
    <p:sldId id="1974" r:id="rId9"/>
    <p:sldId id="2017" r:id="rId10"/>
    <p:sldId id="2021" r:id="rId11"/>
    <p:sldId id="2018" r:id="rId12"/>
    <p:sldId id="2019" r:id="rId13"/>
    <p:sldId id="2020" r:id="rId14"/>
    <p:sldId id="1981" r:id="rId15"/>
    <p:sldId id="2011" r:id="rId16"/>
    <p:sldId id="2022" r:id="rId17"/>
    <p:sldId id="2027" r:id="rId18"/>
    <p:sldId id="2023" r:id="rId19"/>
    <p:sldId id="2025" r:id="rId20"/>
    <p:sldId id="902" r:id="rId21"/>
    <p:sldId id="2024" r:id="rId22"/>
    <p:sldId id="2026" r:id="rId23"/>
    <p:sldId id="903" r:id="rId24"/>
    <p:sldId id="1939" r:id="rId25"/>
    <p:sldId id="2098" r:id="rId26"/>
    <p:sldId id="2114" r:id="rId27"/>
    <p:sldId id="2100" r:id="rId28"/>
    <p:sldId id="2099" r:id="rId29"/>
    <p:sldId id="2101" r:id="rId30"/>
    <p:sldId id="1891" r:id="rId31"/>
    <p:sldId id="1892" r:id="rId32"/>
    <p:sldId id="2102" r:id="rId33"/>
    <p:sldId id="2103" r:id="rId34"/>
    <p:sldId id="2104" r:id="rId35"/>
    <p:sldId id="2105" r:id="rId36"/>
    <p:sldId id="2106" r:id="rId37"/>
    <p:sldId id="2107" r:id="rId38"/>
    <p:sldId id="2112" r:id="rId39"/>
    <p:sldId id="267" r:id="rId40"/>
    <p:sldId id="2110" r:id="rId41"/>
    <p:sldId id="2109" r:id="rId42"/>
    <p:sldId id="1923" r:id="rId43"/>
    <p:sldId id="1991" r:id="rId44"/>
    <p:sldId id="1989" r:id="rId45"/>
    <p:sldId id="1992" r:id="rId46"/>
    <p:sldId id="1933" r:id="rId47"/>
    <p:sldId id="1895" r:id="rId48"/>
    <p:sldId id="1935" r:id="rId4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87910" autoAdjust="0"/>
  </p:normalViewPr>
  <p:slideViewPr>
    <p:cSldViewPr snapToGrid="0">
      <p:cViewPr varScale="1">
        <p:scale>
          <a:sx n="43" d="100"/>
          <a:sy n="43" d="100"/>
        </p:scale>
        <p:origin x="248" y="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0509"/>
    </p:cViewPr>
  </p:sorterViewPr>
  <p:notesViewPr>
    <p:cSldViewPr snapToGrid="0">
      <p:cViewPr varScale="1">
        <p:scale>
          <a:sx n="39" d="100"/>
          <a:sy n="39" d="100"/>
        </p:scale>
        <p:origin x="906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492763BF-D648-4028-9754-3615FF609D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6B10CE5D-8673-4CA7-9090-03259476253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FF2E0-C691-4652-BD93-B8DB4314A43F}" type="datetimeFigureOut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2FF5B21-A326-4B36-82F5-4E6EA1A9FF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E679C3-E509-4B6D-8BC5-8667FC746E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BFD2C-F54A-4665-824F-63737EEC689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97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4CA1D-4898-D558-704D-7B70CC69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BB0383-30C2-BBE8-8E6F-3E5D2D26A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49731-DA65-91C5-9D17-096D96031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AE6C59-E0CF-E725-596D-256971745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476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4CA1D-4898-D558-704D-7B70CC69E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ABB0383-30C2-BBE8-8E6F-3E5D2D26A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7549731-DA65-91C5-9D17-096D96031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5AE6C59-E0CF-E725-596D-2569717451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43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17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535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764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91194-32BE-4D41-984D-1E3A64CBE567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437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>
                <a:latin typeface="Abadi" panose="020B0604020104020204" pitchFamily="34" charset="0"/>
              </a:defRPr>
            </a:lvl1pPr>
            <a:lvl2pPr>
              <a:spcBef>
                <a:spcPts val="0"/>
              </a:spcBef>
              <a:defRPr>
                <a:latin typeface="Abadi" panose="020B0604020104020204" pitchFamily="34" charset="0"/>
              </a:defRPr>
            </a:lvl2pPr>
            <a:lvl3pPr>
              <a:spcBef>
                <a:spcPts val="0"/>
              </a:spcBef>
              <a:defRPr>
                <a:latin typeface="Abadi" panose="020B0604020104020204" pitchFamily="34" charset="0"/>
              </a:defRPr>
            </a:lvl3pPr>
            <a:lvl4pPr>
              <a:spcBef>
                <a:spcPts val="0"/>
              </a:spcBef>
              <a:defRPr>
                <a:latin typeface="Abadi" panose="020B0604020104020204" pitchFamily="34" charset="0"/>
              </a:defRPr>
            </a:lvl4pPr>
            <a:lvl5pPr>
              <a:spcBef>
                <a:spcPts val="0"/>
              </a:spcBef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A0F4AB-D094-46A2-9F26-704CB46BBAFF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24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3FDFE-9CF1-48C3-8612-C9CA97DC892C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017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75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698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768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946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0636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6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912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637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6729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901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64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318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716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9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Abadi" panose="020B0604020104020204" pitchFamily="34" charset="0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latin typeface="Abadi" panose="020B06040201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DAFF7-F530-40AE-BC8F-C532FAB7D2ED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E205D82C-95A1-431E-8E38-AA614A14CDCF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7423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17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07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66B26-69E9-49ED-811B-62D94343878C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6496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2026/6/9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11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Q9tDHuidza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naftaliharris.com/blog/visualizing-k-means-clustering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trinket.io/python/93ab2fb15488" TargetMode="Externa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colab.research.google.com/drive/1tLfijmXCJyg--4Jr5pbzV5G7p_3LILQD?usp=sharing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aa-7.</a:t>
            </a:r>
            <a:r>
              <a:rPr lang="ja-JP" altLang="en-US" sz="3600" dirty="0"/>
              <a:t>  さまざまな機械学習 </a:t>
            </a:r>
            <a:br>
              <a:rPr lang="en-US" altLang="ja-JP" sz="3600" dirty="0"/>
            </a:br>
            <a:r>
              <a:rPr lang="ja-JP" altLang="en-US" sz="3200" dirty="0"/>
              <a:t>－機械学習の広がりを学ぶ</a:t>
            </a:r>
            <a:endParaRPr lang="ja-JP" altLang="en-US" sz="3600" dirty="0"/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/>
              <a:t>（人工知能）</a:t>
            </a:r>
            <a:endParaRPr lang="en-US" altLang="ja-JP" dirty="0"/>
          </a:p>
          <a:p>
            <a:endParaRPr lang="ja-JP" altLang="en-US" dirty="0"/>
          </a:p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281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DA316A-AEE6-4AA4-8A3D-32B7D7A02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教師あり学習と教師なし学習の比較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76AAF2-A3B5-8FCA-F9A4-A78236F17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9" name="図 8" descr="ダイアグラム, 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56434941-9EA5-818C-5C7C-28BF95640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792934"/>
            <a:ext cx="9144000" cy="41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52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9A35B-9CCE-E799-EDED-6DF2448A0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59DC332-5397-6E2E-65C3-69D70C6FF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42C5C-6737-214F-7D47-D03E26F49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1B8DB1A-977D-7341-6B1B-E41A7F702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705122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7-2. </a:t>
            </a:r>
            <a:r>
              <a:rPr lang="ja-JP" altLang="en-US" sz="4500" dirty="0">
                <a:solidFill>
                  <a:schemeClr val="tx2"/>
                </a:solidFill>
              </a:rPr>
              <a:t>学習のバリエーション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9FF8793-9BC3-749B-C017-1E0CD9EC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561013-24B4-883A-0778-221118B0B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7B34B3-D33B-CBA8-77CD-63DB86870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837C3E4-6044-E273-08C0-3F92828B6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F15460C-206C-F1D2-4ED1-BC5BA7220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27B8B07-6E83-8A6B-B21F-6F3F29A7F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91FFAA-9E77-0BA2-BE2C-3BB19F57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429A70-F9B3-F016-A4ED-E169A40AA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254F6D-C6A8-53F9-6AA6-4DCE5A605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B8ACFC4-527C-2CCF-9C03-3F6FC38EE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9D8A2C-01AB-42FC-EABB-79FDAEC93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B9C75A5-09B3-5A14-BB79-8CCCCD266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00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6C6FBC-303B-FEAA-AAC1-B3B0C078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30904" cy="6712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機械学習のバリエーション －フィードバックで学ぶ仕組み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362FADF-697F-0479-6FA0-13D3B7C99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681FFAB-B23C-CD83-9AA7-5AF2B783A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477A386B-5F65-7BEC-4543-AF780500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8380"/>
            <a:ext cx="9144000" cy="427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29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595D6A-2DA2-9666-7C25-53F1CD1F1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強化学習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F7BBD1C-CBBB-BC61-99A0-F674B058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078" y="808341"/>
            <a:ext cx="3807703" cy="551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u="sng" dirty="0"/>
              <a:t>強化学習のイメージ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1977F8-CC8F-08D7-57B2-FC51D7D78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F27F2C5-42CD-DA10-822A-93D4DFD60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956"/>
            <a:ext cx="4471087" cy="19818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935ED11-CBC3-5B7F-9C62-91335F70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0200"/>
            <a:ext cx="4471087" cy="192811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0B0B42B-F890-79B3-7ACF-CFE9BAB3C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523683"/>
            <a:ext cx="4490559" cy="1928119"/>
          </a:xfrm>
          <a:prstGeom prst="rect">
            <a:avLst/>
          </a:prstGeom>
        </p:spPr>
      </p:pic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421ACFB6-1792-6C37-D399-445696FFA71C}"/>
              </a:ext>
            </a:extLst>
          </p:cNvPr>
          <p:cNvSpPr txBox="1">
            <a:spLocks/>
          </p:cNvSpPr>
          <p:nvPr/>
        </p:nvSpPr>
        <p:spPr>
          <a:xfrm>
            <a:off x="5254856" y="808341"/>
            <a:ext cx="3807703" cy="5518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u="sng" dirty="0"/>
              <a:t>ゴールを目指すロボット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1C8B631-83B0-D8A9-03E7-46B59BACFBBD}"/>
              </a:ext>
            </a:extLst>
          </p:cNvPr>
          <p:cNvSpPr txBox="1"/>
          <p:nvPr/>
        </p:nvSpPr>
        <p:spPr>
          <a:xfrm>
            <a:off x="4675781" y="2949617"/>
            <a:ext cx="1425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/>
              <a:t>   ロボット   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1A8E27F-F89B-33E0-716C-12C02898D391}"/>
              </a:ext>
            </a:extLst>
          </p:cNvPr>
          <p:cNvSpPr txBox="1"/>
          <p:nvPr/>
        </p:nvSpPr>
        <p:spPr>
          <a:xfrm>
            <a:off x="4877635" y="3864857"/>
            <a:ext cx="40148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ロボットは行動を繰り返し、得られた報酬・ペナルティを手掛かりに、より良い行動を学習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84972CE0-A585-76BA-1A14-BCEF35B12CFC}"/>
              </a:ext>
            </a:extLst>
          </p:cNvPr>
          <p:cNvCxnSpPr/>
          <p:nvPr/>
        </p:nvCxnSpPr>
        <p:spPr>
          <a:xfrm>
            <a:off x="4425244" y="1032933"/>
            <a:ext cx="0" cy="4075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671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2FD0D5-7410-F117-3E1E-09ED823F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強化学習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75CA76-131F-4C66-D425-3103261A2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12C8E4-8EF4-85C1-D332-7255B900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13B66056-0443-80FE-BAA9-61FE5033E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846253"/>
            <a:ext cx="9144000" cy="37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22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03945A-CF8A-7B66-45A7-D2B8E9A63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強化学習の仕組み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BF64BB-D365-9E4F-B6EA-36C16DBF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D2B7DDA-3D83-8AB0-180B-7BF18DAEDA06}"/>
              </a:ext>
            </a:extLst>
          </p:cNvPr>
          <p:cNvSpPr/>
          <p:nvPr/>
        </p:nvSpPr>
        <p:spPr>
          <a:xfrm>
            <a:off x="3976577" y="3962400"/>
            <a:ext cx="893135" cy="255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6D4F71E3-0928-64C8-C54F-18974CFB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7651"/>
            <a:ext cx="9144000" cy="37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8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9E8632-416D-4E04-86D0-9E4E6B64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Google </a:t>
            </a:r>
            <a:r>
              <a:rPr kumimoji="1" lang="ja-JP" altLang="en-US" dirty="0"/>
              <a:t>のロボットによる強化学習（</a:t>
            </a:r>
            <a:r>
              <a:rPr kumimoji="1" lang="en-US" altLang="ja-JP" dirty="0"/>
              <a:t>2016</a:t>
            </a:r>
            <a:r>
              <a:rPr kumimoji="1" lang="ja-JP" altLang="en-US" dirty="0"/>
              <a:t>年）</a:t>
            </a:r>
            <a:r>
              <a:rPr kumimoji="1" lang="en-US" altLang="ja-JP" dirty="0"/>
              <a:t>: </a:t>
            </a:r>
            <a:r>
              <a:rPr kumimoji="1" lang="ja-JP" altLang="en-US" dirty="0"/>
              <a:t>多様な物体の把持の学習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DB4EDF-8545-46BC-AF04-B895ABD6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A339D98-D697-4C00-AF5E-D88FFD0E336C}"/>
              </a:ext>
            </a:extLst>
          </p:cNvPr>
          <p:cNvSpPr/>
          <p:nvPr/>
        </p:nvSpPr>
        <p:spPr>
          <a:xfrm>
            <a:off x="167056" y="3504798"/>
            <a:ext cx="77467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2"/>
              </a:rPr>
              <a:t>https://www.youtube.com/watch?v=Q9tDHuidzak</a:t>
            </a:r>
            <a:r>
              <a:rPr kumimoji="0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 より</a:t>
            </a: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ＭＳ Ｐ明朝" panose="02020600040205080304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E2F3509-A0B7-4D8E-B1EF-A650132AB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3605"/>
            <a:ext cx="4572000" cy="26153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A275C79-182E-429A-800F-3420BA966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747" y="833605"/>
            <a:ext cx="4511876" cy="2595395"/>
          </a:xfrm>
          <a:prstGeom prst="rect">
            <a:avLst/>
          </a:prstGeom>
        </p:spPr>
      </p:pic>
      <p:pic>
        <p:nvPicPr>
          <p:cNvPr id="10" name="図 9" descr="QR コー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454CDABC-27E2-36C9-B9C7-F648D711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1377" y="3858423"/>
            <a:ext cx="9144000" cy="249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0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F5D7B9CC-3A80-BEB6-4D53-F90DC8B0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920"/>
            <a:ext cx="9144000" cy="449900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4B748045-CE6B-0629-D1B5-999FB1BB0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AI </a:t>
            </a:r>
            <a:r>
              <a:rPr kumimoji="1" lang="ja-JP" altLang="en-US" dirty="0"/>
              <a:t>の自己学習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95F15D3-47B2-AADB-CCDE-B0BB5BB8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10" name="図 9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EBD47B3A-305E-16CD-F596-7C99E17C1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938" y="1100920"/>
            <a:ext cx="2409957" cy="124448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D2D2EC-A36B-C5CC-A556-FF34DAEC9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4070"/>
            <a:ext cx="2178834" cy="113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76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D2A403-0D9F-062A-9E6D-63909B942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強化学習と自己学習の違い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74FBF51-1379-CA2C-F781-5F8075C47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F1A7EE-8DBF-5BCA-54A8-52263524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 descr="文字の書かれた紙&#10;&#10;AI 生成コンテンツは誤りを含む可能性があります。">
            <a:extLst>
              <a:ext uri="{FF2B5EF4-FFF2-40B4-BE49-F238E27FC236}">
                <a16:creationId xmlns:a16="http://schemas.microsoft.com/office/drawing/2014/main" id="{918AF107-CA1A-C8EB-3478-05642BCEC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46253"/>
            <a:ext cx="9144000" cy="440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4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9E8632-416D-4E04-86D0-9E4E6B64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自己学習で人間に勝利した</a:t>
            </a:r>
            <a:r>
              <a:rPr lang="en-US" altLang="ja-JP" dirty="0"/>
              <a:t>AI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DB4EDF-8545-46BC-AF04-B895ABD61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0" name="図 9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002FD53B-1B34-36B7-7F86-71F0F1303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4711"/>
            <a:ext cx="9144000" cy="6313289"/>
          </a:xfrm>
          <a:prstGeom prst="rect">
            <a:avLst/>
          </a:prstGeom>
        </p:spPr>
      </p:pic>
      <p:pic>
        <p:nvPicPr>
          <p:cNvPr id="13" name="図 12" descr="テーブル, ストリート, いっぱい, コンピュータ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CB93FB6-93D8-EE41-A174-3FC4A3C7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069" y="3691728"/>
            <a:ext cx="2150702" cy="1152162"/>
          </a:xfrm>
          <a:prstGeom prst="rect">
            <a:avLst/>
          </a:prstGeom>
        </p:spPr>
      </p:pic>
      <p:pic>
        <p:nvPicPr>
          <p:cNvPr id="15" name="図 14" descr="コンピューターを使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F159A93B-7987-8E5C-B090-B300B4928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018" y="3691728"/>
            <a:ext cx="1194436" cy="13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4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3510FE-E0FA-A32B-E3FA-46FAB4D1D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全体内容</a:t>
            </a:r>
          </a:p>
        </p:txBody>
      </p:sp>
      <p:pic>
        <p:nvPicPr>
          <p:cNvPr id="6" name="コンテンツ プレースホルダー 5" descr="グラフィカル ユーザー インターフェイス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D3CD0BDF-4202-0DD8-2423-AFF05F9C7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" y="1045859"/>
            <a:ext cx="9084061" cy="499168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602BFFA-6871-2F6B-ADA8-05F14558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65938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7-3. </a:t>
            </a:r>
            <a:r>
              <a:rPr lang="ja-JP" altLang="en-US" sz="4500" dirty="0">
                <a:solidFill>
                  <a:schemeClr val="tx2"/>
                </a:solidFill>
              </a:rPr>
              <a:t>ディープラーニングの特徴と応用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79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583895-3833-FD33-8CE7-8B79F3D9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ニューラルネットワークとディープラーニング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1D50A0-9B66-9133-0DEB-7EFB6B09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DD5C6E01-C947-93E9-C720-C16E5BFC8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A94C6AB1-ED9D-09C9-CE95-95FF2B22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1305"/>
            <a:ext cx="9144000" cy="394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95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583895-3833-FD33-8CE7-8B79F3D9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ディープラーニング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91D50A0-9B66-9133-0DEB-7EFB6B09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 descr="写真, 部屋, 異なる, 記号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32B028C6-20DF-1964-0D91-1D60269D2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62" y="1970732"/>
            <a:ext cx="4964545" cy="3059781"/>
          </a:xfrm>
          <a:prstGeom prst="rect">
            <a:avLst/>
          </a:prstGeom>
        </p:spPr>
      </p:pic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3634C62-1E49-0CE3-2D14-60E2C098CC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3" name="図 12" descr="QR コード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B31CDAA5-FE2F-8B0A-C6DF-7708872F3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4" y="821825"/>
            <a:ext cx="9144000" cy="505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517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0C2968-5AB1-C7D1-88E1-AAC41F8E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ディープラーニングの特色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9C634A-EB30-AA0E-4599-FB587EE1B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769F2D7-696A-6C0E-77C9-8D808BA4B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0" y="846253"/>
            <a:ext cx="9144000" cy="46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37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032530-D288-4EEF-999C-606F729EE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ディープラーニングの応用分野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0B02E10-7BF0-94FA-BF94-43BEDF16B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17B048B-2021-C064-7DC5-AA62E9DB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0EE3118-444F-6510-A8E4-24509BE34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991"/>
            <a:ext cx="5641619" cy="39708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DD1C3AD-EA69-88DA-64E6-E9E87BEE9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332" y="762417"/>
            <a:ext cx="3265566" cy="533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90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9F57B62-07D9-77BF-31C3-F2C6CF8A1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112449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ディープラーニングは，教師あり学習，教師無し学習，強化学習のすべてで利用されている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0532FB-E928-10BD-0EC9-AF026D18A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45C4892-5F6C-69E2-7E37-EF4A0378D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F3683C4-9C0C-D691-F7D5-474D0CB64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2764"/>
            <a:ext cx="9144000" cy="411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71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63324" y="1741337"/>
            <a:ext cx="7752025" cy="2387918"/>
          </a:xfrm>
        </p:spPr>
        <p:txBody>
          <a:bodyPr anchor="b">
            <a:normAutofit/>
          </a:bodyPr>
          <a:lstStyle/>
          <a:p>
            <a:r>
              <a:rPr lang="ja-JP" altLang="en-US" sz="4500" dirty="0">
                <a:solidFill>
                  <a:schemeClr val="tx2"/>
                </a:solidFill>
              </a:rPr>
              <a:t>系列データ分析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94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B4CE00-0321-9018-077B-E29A2FC3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系列データ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02B2BF-5618-3182-EA9C-36A59DD8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2259402-18F7-32F6-8974-7C257FCE7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741"/>
            <a:ext cx="9144000" cy="45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12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6A9291-88F4-C9DA-39B6-FD1204CB8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6501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ニューラルネットワークの再帰（リカレント）の仕組み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9798D5-1ED9-DBCD-FCB0-0DA0B0087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94C990-EF60-6EF9-82B4-863CCB62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28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61872C4-9228-EC59-AC06-8FF900555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5480"/>
            <a:ext cx="9144000" cy="406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172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C535A-9D2B-6611-6908-60907DF14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A36363-06B9-4A5E-6396-D4743DD7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6501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ニューラルネットワークの再帰（リカレント）の仕組み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EB931D-DA41-FCED-9312-359100CC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74DE306-D28C-B70A-09B9-56D2A8366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67" y="1065507"/>
            <a:ext cx="7416800" cy="565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56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EF19B2-AD7D-DC77-1633-C093DEC9A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今までの内容と今回の内容の関連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39EB48-A009-F395-CCBC-63E96A505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8632349-EFAE-DDF9-BFA8-D4B9D7D34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00601CA-307C-0F69-EBD8-FCB733450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4665"/>
            <a:ext cx="9144000" cy="504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30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49558-86E0-3191-A0EC-3E464B75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ニューラルネットワークの再帰（リカレント）の仕組み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07D172-7368-D26A-454C-6C3580DBC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777" y="628656"/>
            <a:ext cx="4201294" cy="70489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u="sng" dirty="0"/>
              <a:t>入力：</a:t>
            </a:r>
            <a:r>
              <a:rPr kumimoji="1" lang="ja-JP" altLang="en-US" b="1" u="sng" dirty="0"/>
              <a:t>私　は　猫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6CE3C2-5881-2EE0-15D0-463ED6F72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30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166650B-95A8-63D7-9D45-C1A5E3356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149"/>
            <a:ext cx="9144000" cy="4034907"/>
          </a:xfrm>
          <a:prstGeom prst="rect">
            <a:avLst/>
          </a:prstGeom>
        </p:spPr>
      </p:pic>
      <p:sp>
        <p:nvSpPr>
          <p:cNvPr id="7" name="矢印: U ターン 6">
            <a:extLst>
              <a:ext uri="{FF2B5EF4-FFF2-40B4-BE49-F238E27FC236}">
                <a16:creationId xmlns:a16="http://schemas.microsoft.com/office/drawing/2014/main" id="{8BEFE402-1CFB-0B5F-9EA5-C9153EEA4ED8}"/>
              </a:ext>
            </a:extLst>
          </p:cNvPr>
          <p:cNvSpPr/>
          <p:nvPr/>
        </p:nvSpPr>
        <p:spPr>
          <a:xfrm flipH="1">
            <a:off x="996141" y="1317314"/>
            <a:ext cx="672116" cy="467670"/>
          </a:xfrm>
          <a:prstGeom prst="uturnArrow">
            <a:avLst>
              <a:gd name="adj1" fmla="val 25000"/>
              <a:gd name="adj2" fmla="val 25000"/>
              <a:gd name="adj3" fmla="val 18345"/>
              <a:gd name="adj4" fmla="val 43750"/>
              <a:gd name="adj5" fmla="val 10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矢印: U ターン 7">
            <a:extLst>
              <a:ext uri="{FF2B5EF4-FFF2-40B4-BE49-F238E27FC236}">
                <a16:creationId xmlns:a16="http://schemas.microsoft.com/office/drawing/2014/main" id="{22AE7892-3BE0-0FBC-CC80-823670300318}"/>
              </a:ext>
            </a:extLst>
          </p:cNvPr>
          <p:cNvSpPr/>
          <p:nvPr/>
        </p:nvSpPr>
        <p:spPr>
          <a:xfrm flipH="1">
            <a:off x="4045304" y="1239130"/>
            <a:ext cx="672116" cy="467670"/>
          </a:xfrm>
          <a:prstGeom prst="uturnArrow">
            <a:avLst>
              <a:gd name="adj1" fmla="val 25000"/>
              <a:gd name="adj2" fmla="val 25000"/>
              <a:gd name="adj3" fmla="val 18345"/>
              <a:gd name="adj4" fmla="val 43750"/>
              <a:gd name="adj5" fmla="val 10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矢印: U ターン 8">
            <a:extLst>
              <a:ext uri="{FF2B5EF4-FFF2-40B4-BE49-F238E27FC236}">
                <a16:creationId xmlns:a16="http://schemas.microsoft.com/office/drawing/2014/main" id="{A8C1FFAF-16FC-D929-C44C-AC2E496F1D76}"/>
              </a:ext>
            </a:extLst>
          </p:cNvPr>
          <p:cNvSpPr/>
          <p:nvPr/>
        </p:nvSpPr>
        <p:spPr>
          <a:xfrm flipH="1">
            <a:off x="7094467" y="1160946"/>
            <a:ext cx="672116" cy="467670"/>
          </a:xfrm>
          <a:prstGeom prst="uturnArrow">
            <a:avLst>
              <a:gd name="adj1" fmla="val 25000"/>
              <a:gd name="adj2" fmla="val 25000"/>
              <a:gd name="adj3" fmla="val 18345"/>
              <a:gd name="adj4" fmla="val 43750"/>
              <a:gd name="adj5" fmla="val 100000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59577B2-5A25-8C1C-E817-8A0BE4FF7638}"/>
              </a:ext>
            </a:extLst>
          </p:cNvPr>
          <p:cNvSpPr txBox="1"/>
          <p:nvPr/>
        </p:nvSpPr>
        <p:spPr>
          <a:xfrm>
            <a:off x="85704" y="569580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「私」の記憶が残る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ED491DF-156C-163A-C240-873BDA5CE763}"/>
              </a:ext>
            </a:extLst>
          </p:cNvPr>
          <p:cNvSpPr txBox="1"/>
          <p:nvPr/>
        </p:nvSpPr>
        <p:spPr>
          <a:xfrm>
            <a:off x="3183729" y="569580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「は」の記憶が残る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279FB03-E78E-D1F3-C270-901AAB8428F8}"/>
              </a:ext>
            </a:extLst>
          </p:cNvPr>
          <p:cNvSpPr txBox="1"/>
          <p:nvPr/>
        </p:nvSpPr>
        <p:spPr>
          <a:xfrm>
            <a:off x="6281754" y="5695805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「猫」の記憶が残る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6D856ED-C9A0-9229-2FBB-433CBC12EF4A}"/>
              </a:ext>
            </a:extLst>
          </p:cNvPr>
          <p:cNvSpPr txBox="1"/>
          <p:nvPr/>
        </p:nvSpPr>
        <p:spPr>
          <a:xfrm>
            <a:off x="2979256" y="609141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今の入力と記憶で処理を行う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2A0ADA3-8D04-5A00-6128-177BFBD060B6}"/>
              </a:ext>
            </a:extLst>
          </p:cNvPr>
          <p:cNvSpPr txBox="1"/>
          <p:nvPr/>
        </p:nvSpPr>
        <p:spPr>
          <a:xfrm>
            <a:off x="6047734" y="6091416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今の入力と記憶で処理を行う</a:t>
            </a:r>
          </a:p>
        </p:txBody>
      </p:sp>
    </p:spTree>
    <p:extLst>
      <p:ext uri="{BB962C8B-B14F-4D97-AF65-F5344CB8AC3E}">
        <p14:creationId xmlns:p14="http://schemas.microsoft.com/office/powerpoint/2010/main" val="2197543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0FBFC26-02ED-A737-2069-0E741254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古い情報の長期間記憶を可能にする </a:t>
            </a:r>
            <a:r>
              <a:rPr kumimoji="1" lang="en-US" altLang="ja-JP" dirty="0"/>
              <a:t>LSTM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A400EE-A5F8-42AA-E8BB-0BAE53A2A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31</a:t>
            </a:fld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B743B415-A6BF-EC72-1241-55266A59A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893"/>
            <a:ext cx="9144000" cy="9861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73EBAD2-9AB1-9AD5-445F-A5002423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1011"/>
            <a:ext cx="9144000" cy="49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341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9B13E0-409C-93DA-BE4F-4FC3AD0EC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85790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再帰（リカレント）と </a:t>
            </a:r>
            <a:r>
              <a:rPr kumimoji="1" lang="en-US" altLang="ja-JP" dirty="0"/>
              <a:t>LSTM </a:t>
            </a:r>
            <a:r>
              <a:rPr kumimoji="1" lang="ja-JP" altLang="en-US" dirty="0"/>
              <a:t>ー 記憶の保ち方の違い </a:t>
            </a: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2B4C6068-E6FB-8A58-91A3-6CD045752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63" y="1376254"/>
            <a:ext cx="8963352" cy="388154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E740C5-37A4-F15B-96BF-BBDC8FB2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32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8AD7E43-E383-371C-6E03-879DBA47E9BC}"/>
              </a:ext>
            </a:extLst>
          </p:cNvPr>
          <p:cNvSpPr txBox="1"/>
          <p:nvPr/>
        </p:nvSpPr>
        <p:spPr>
          <a:xfrm>
            <a:off x="4030245" y="5277954"/>
            <a:ext cx="8068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潮流：系列データは</a:t>
            </a:r>
            <a:r>
              <a:rPr lang="en-US" altLang="ja-JP" dirty="0"/>
              <a:t>Transformer</a:t>
            </a:r>
            <a:r>
              <a:rPr lang="ja-JP" altLang="en-US" dirty="0"/>
              <a:t>へ </a:t>
            </a:r>
            <a:endParaRPr lang="en-US" altLang="ja-JP" dirty="0"/>
          </a:p>
          <a:p>
            <a:r>
              <a:rPr lang="ja-JP" altLang="en-US" dirty="0"/>
              <a:t>言語・音声を中心に主役は</a:t>
            </a:r>
            <a:r>
              <a:rPr lang="en-US" altLang="ja-JP" dirty="0"/>
              <a:t>Transformer</a:t>
            </a:r>
            <a:r>
              <a:rPr lang="ja-JP" altLang="en-US" dirty="0"/>
              <a:t>系へ移行</a:t>
            </a:r>
          </a:p>
        </p:txBody>
      </p:sp>
    </p:spTree>
    <p:extLst>
      <p:ext uri="{BB962C8B-B14F-4D97-AF65-F5344CB8AC3E}">
        <p14:creationId xmlns:p14="http://schemas.microsoft.com/office/powerpoint/2010/main" val="1780049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C6A99B-0B3E-A13A-2B64-0700059B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系列データを扱う </a:t>
            </a:r>
            <a:r>
              <a:rPr lang="en-US" altLang="ja-JP" dirty="0"/>
              <a:t>AI </a:t>
            </a:r>
            <a:r>
              <a:rPr lang="ja-JP" altLang="en-US" dirty="0"/>
              <a:t>の主流は </a:t>
            </a:r>
            <a:r>
              <a:rPr lang="en-US" altLang="ja-JP" dirty="0"/>
              <a:t>Transformer</a:t>
            </a:r>
            <a:r>
              <a:rPr lang="ja-JP" altLang="en-US" dirty="0"/>
              <a:t>へ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91330DC-24A9-96AA-26B1-63B8A38BA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CCCAA24-D8F9-13D7-A20D-B67E0229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33</a:t>
            </a:fld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5E16467-5545-3209-FBC7-A00741999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1" y="764515"/>
            <a:ext cx="9144000" cy="518881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827FF1D-8732-2D29-2A32-C6C56AAD0084}"/>
              </a:ext>
            </a:extLst>
          </p:cNvPr>
          <p:cNvSpPr txBox="1"/>
          <p:nvPr/>
        </p:nvSpPr>
        <p:spPr>
          <a:xfrm>
            <a:off x="5162049" y="7645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RNN, LSTM</a:t>
            </a:r>
            <a:r>
              <a:rPr lang="ja-JP" altLang="en-US" dirty="0"/>
              <a:t>は時系列・軽量処理で活躍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FAD222-2E3D-D869-5D8D-B215E15C2872}"/>
              </a:ext>
            </a:extLst>
          </p:cNvPr>
          <p:cNvSpPr txBox="1"/>
          <p:nvPr/>
        </p:nvSpPr>
        <p:spPr>
          <a:xfrm>
            <a:off x="5797049" y="359238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本格利用は </a:t>
            </a:r>
            <a:r>
              <a:rPr lang="en-US" altLang="ja-JP" dirty="0"/>
              <a:t>Transformer </a:t>
            </a:r>
            <a:r>
              <a:rPr lang="ja-JP" altLang="en-US" dirty="0"/>
              <a:t>へ移行</a:t>
            </a:r>
          </a:p>
        </p:txBody>
      </p:sp>
    </p:spTree>
    <p:extLst>
      <p:ext uri="{BB962C8B-B14F-4D97-AF65-F5344CB8AC3E}">
        <p14:creationId xmlns:p14="http://schemas.microsoft.com/office/powerpoint/2010/main" val="26338735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14B9E5-26BE-CA18-F7D6-995E7618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/>
              <a:t>Transformer </a:t>
            </a:r>
            <a:r>
              <a:rPr kumimoji="1" lang="ja-JP" altLang="en-US" dirty="0"/>
              <a:t>と文章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60D00CD-6D62-AAF4-FCD7-3740DC789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49260D-7815-DCEC-4D27-FEE032877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pPr/>
              <a:t>34</a:t>
            </a:fld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762617C-8FD3-7108-D510-5530681C0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321"/>
            <a:ext cx="9144000" cy="454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666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DB31E6-E7FC-3F6E-4A1E-B418811CB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対話</a:t>
            </a:r>
            <a:r>
              <a:rPr lang="en-US" altLang="ja-JP" dirty="0"/>
              <a:t>AI</a:t>
            </a:r>
            <a:r>
              <a:rPr kumimoji="1" lang="ja-JP" altLang="en-US" dirty="0"/>
              <a:t>の仕組み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4B908D-F5A1-9445-BC21-B48FC95F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5DCC31-7958-AE4E-719A-F8FEC5E2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 descr="QR コード&#10;&#10;AI 生成コンテンツは誤りを含む可能性があります。">
            <a:extLst>
              <a:ext uri="{FF2B5EF4-FFF2-40B4-BE49-F238E27FC236}">
                <a16:creationId xmlns:a16="http://schemas.microsoft.com/office/drawing/2014/main" id="{9C52EFE2-EEDD-6E6F-78F1-6EB60C186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986145"/>
            <a:ext cx="9144000" cy="427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09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367495-53BB-0E0B-3100-6F8278F3E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対話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の中身は </a:t>
            </a:r>
            <a:r>
              <a:rPr kumimoji="1" lang="en-US" altLang="ja-JP" dirty="0"/>
              <a:t>Transformer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89FAFE7-6DBF-7A6D-D386-2ABF5605F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入力文から、</a:t>
            </a:r>
            <a:r>
              <a:rPr lang="ja-JP" altLang="en-US" sz="2400" b="1" dirty="0"/>
              <a:t>次に来る語を確率的に予測</a:t>
            </a:r>
            <a:r>
              <a:rPr lang="ja-JP" altLang="en-US" sz="2400" dirty="0"/>
              <a:t>。それを</a:t>
            </a:r>
            <a:r>
              <a:rPr lang="ja-JP" altLang="en-US" sz="2400" b="1" dirty="0"/>
              <a:t>繰り替え</a:t>
            </a:r>
            <a:r>
              <a:rPr lang="ja-JP" altLang="en-US" sz="2400" dirty="0"/>
              <a:t>して、最も自然な語のつながりを生成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92E336-CA4E-1251-3978-BC3FABE82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36</a:t>
            </a:fld>
            <a:endParaRPr kumimoji="1" lang="ja-JP" altLang="en-US"/>
          </a:p>
        </p:txBody>
      </p:sp>
      <p:pic>
        <p:nvPicPr>
          <p:cNvPr id="9" name="図 8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093C20D0-7CF3-AF06-40A4-6E5F4E687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7195"/>
            <a:ext cx="9144000" cy="338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469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AF57E5-9CE1-6E19-9EC4-F02A946F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対話</a:t>
            </a:r>
            <a:r>
              <a:rPr kumimoji="1" lang="en-US" altLang="ja-JP" dirty="0"/>
              <a:t>AI</a:t>
            </a:r>
            <a:r>
              <a:rPr kumimoji="1" lang="ja-JP" altLang="en-US" dirty="0"/>
              <a:t>の生身は </a:t>
            </a:r>
            <a:r>
              <a:rPr kumimoji="1" lang="en-US" altLang="ja-JP" dirty="0"/>
              <a:t>Transformer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74FDF39-34A9-9A8A-F64C-B0E59D423E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3E6B46-3A63-1B67-0BE8-3E0C130B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37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EF50F33-8FCA-539D-0B52-290EB934C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6253"/>
            <a:ext cx="9144000" cy="3775587"/>
          </a:xfrm>
          <a:prstGeom prst="rect">
            <a:avLst/>
          </a:prstGeom>
        </p:spPr>
      </p:pic>
      <p:pic>
        <p:nvPicPr>
          <p:cNvPr id="7" name="図 6" descr="ダイアグラム, 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754B1182-1FD6-FDDC-E805-4F67F2686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272" y="2751063"/>
            <a:ext cx="2688728" cy="10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526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pPr algn="l"/>
            <a:r>
              <a:rPr lang="ja-JP" altLang="en-US" dirty="0"/>
              <a:t>演習</a:t>
            </a:r>
            <a:br>
              <a:rPr lang="en-US" altLang="ja-JP" dirty="0"/>
            </a:br>
            <a:endParaRPr lang="ja-JP" alt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25C89A-4CA9-463F-B084-0B2641B95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7" r="2930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011648" y="6364538"/>
            <a:ext cx="890069" cy="365125"/>
          </a:xfr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6F77370-7F48-49C1-8603-DB37AE8840E1}" type="slidenum">
              <a:rPr kumimoji="0" lang="ja-JP" alt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31E5020B-1CBE-DEB4-16DB-D16DDC27C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30975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3904A7-09EA-9803-2563-FAAB9CD4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演習１．クラスタリング学習サイトの活用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FC533F-11B5-5DF4-D017-250C90650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4636781" cy="5333166"/>
          </a:xfrm>
        </p:spPr>
        <p:txBody>
          <a:bodyPr>
            <a:normAutofit/>
          </a:bodyPr>
          <a:lstStyle/>
          <a:p>
            <a:r>
              <a:rPr kumimoji="1" lang="ja-JP" altLang="en-US" sz="2000" dirty="0"/>
              <a:t>サイトにアクセス</a:t>
            </a:r>
            <a:r>
              <a:rPr kumimoji="1" lang="en-US" altLang="ja-JP" sz="2000" dirty="0"/>
              <a:t>:</a:t>
            </a:r>
          </a:p>
          <a:p>
            <a:pPr marL="0" indent="0">
              <a:buNone/>
            </a:pPr>
            <a:r>
              <a:rPr kumimoji="1" lang="en-US" altLang="ja-JP" sz="2000" dirty="0">
                <a:hlinkClick r:id="rId2"/>
              </a:rPr>
              <a:t>https://www.naftaliharris.com/blog/visualizing-k-means-clustering/</a:t>
            </a:r>
            <a:endParaRPr kumimoji="1" lang="en-US" altLang="ja-JP" sz="2000" dirty="0"/>
          </a:p>
          <a:p>
            <a:r>
              <a:rPr kumimoji="1" lang="ja-JP" altLang="en-US" sz="2000" b="1" dirty="0"/>
              <a:t>データセット</a:t>
            </a:r>
            <a:r>
              <a:rPr kumimoji="1" lang="en-US" altLang="ja-JP" sz="2000" b="1" dirty="0"/>
              <a:t>: </a:t>
            </a:r>
            <a:r>
              <a:rPr kumimoji="1" lang="ja-JP" altLang="en-US" sz="2000" b="1" dirty="0"/>
              <a:t>「</a:t>
            </a:r>
            <a:r>
              <a:rPr kumimoji="1" lang="en-US" altLang="ja-JP" sz="2000" b="1" dirty="0"/>
              <a:t>Randomly</a:t>
            </a:r>
            <a:r>
              <a:rPr kumimoji="1" lang="ja-JP" altLang="en-US" sz="2000" b="1" dirty="0"/>
              <a:t>」</a:t>
            </a:r>
            <a:r>
              <a:rPr kumimoji="1" lang="ja-JP" altLang="en-US" sz="2000" dirty="0"/>
              <a:t>を選択</a:t>
            </a:r>
            <a:endParaRPr kumimoji="1" lang="en-US" altLang="ja-JP" sz="2000" dirty="0"/>
          </a:p>
          <a:p>
            <a:pPr marL="0" indent="0">
              <a:buNone/>
            </a:pPr>
            <a:endParaRPr kumimoji="1" lang="en-US" altLang="ja-JP" sz="2000" dirty="0"/>
          </a:p>
          <a:p>
            <a:pPr marL="0" indent="0">
              <a:buNone/>
            </a:pPr>
            <a:endParaRPr kumimoji="1" lang="ja-JP" altLang="en-US" sz="2000" dirty="0"/>
          </a:p>
          <a:p>
            <a:r>
              <a:rPr kumimoji="1" lang="ja-JP" altLang="en-US" sz="2000" b="1" dirty="0"/>
              <a:t>分布タイプ</a:t>
            </a:r>
            <a:r>
              <a:rPr kumimoji="1" lang="en-US" altLang="ja-JP" sz="2000" dirty="0"/>
              <a:t>: </a:t>
            </a:r>
            <a:r>
              <a:rPr kumimoji="1" lang="ja-JP" altLang="en-US" sz="2000" dirty="0"/>
              <a:t>好みのものを選択（</a:t>
            </a:r>
            <a:r>
              <a:rPr kumimoji="1" lang="ja-JP" altLang="en-US" sz="2000" b="1" dirty="0"/>
              <a:t>例</a:t>
            </a:r>
            <a:r>
              <a:rPr kumimoji="1" lang="ja-JP" altLang="en-US" sz="2000" dirty="0"/>
              <a:t>：</a:t>
            </a:r>
            <a:r>
              <a:rPr kumimoji="1" lang="en-US" altLang="ja-JP" sz="2000" b="1" dirty="0"/>
              <a:t>Gaussian Mixture</a:t>
            </a:r>
            <a:r>
              <a:rPr kumimoji="1" lang="ja-JP" altLang="en-US" sz="2000" dirty="0"/>
              <a:t>）</a:t>
            </a:r>
          </a:p>
          <a:p>
            <a:r>
              <a:rPr kumimoji="1" lang="ja-JP" altLang="en-US" sz="2000" dirty="0"/>
              <a:t>「</a:t>
            </a:r>
            <a:r>
              <a:rPr kumimoji="1" lang="en-US" altLang="ja-JP" sz="2000" b="1" dirty="0"/>
              <a:t>Add Centroid</a:t>
            </a:r>
            <a:r>
              <a:rPr kumimoji="1" lang="ja-JP" altLang="en-US" sz="2000" dirty="0"/>
              <a:t>」を</a:t>
            </a:r>
            <a:r>
              <a:rPr kumimoji="1" lang="ja-JP" altLang="en-US" sz="2000" b="1" dirty="0"/>
              <a:t>クリック</a:t>
            </a:r>
            <a:r>
              <a:rPr lang="ja-JP" altLang="en-US" sz="2000" b="1" dirty="0"/>
              <a:t>。（自分が望むクラスタ数だけ、クリックする）。</a:t>
            </a:r>
            <a:r>
              <a:rPr kumimoji="1" lang="ja-JP" altLang="en-US" sz="2000" b="1" dirty="0"/>
              <a:t>結果を確認</a:t>
            </a:r>
            <a:r>
              <a:rPr kumimoji="1" lang="ja-JP" altLang="en-US" sz="2000" dirty="0"/>
              <a:t>。収束を観察しながら繰り返す</a:t>
            </a:r>
          </a:p>
          <a:p>
            <a:r>
              <a:rPr kumimoji="1" lang="ja-JP" altLang="en-US" sz="2000" b="1" dirty="0"/>
              <a:t>やり直す</a:t>
            </a:r>
            <a:r>
              <a:rPr kumimoji="1" lang="ja-JP" altLang="en-US" sz="2000" dirty="0"/>
              <a:t>場合は「</a:t>
            </a:r>
            <a:r>
              <a:rPr kumimoji="1" lang="en-US" altLang="ja-JP" sz="2000" b="1" dirty="0"/>
              <a:t>Restart</a:t>
            </a:r>
            <a:r>
              <a:rPr kumimoji="1" lang="ja-JP" altLang="en-US" sz="2000" dirty="0"/>
              <a:t>」をクリック</a:t>
            </a:r>
          </a:p>
          <a:p>
            <a:endParaRPr kumimoji="1" lang="ja-JP" altLang="en-US" sz="2000" dirty="0"/>
          </a:p>
          <a:p>
            <a:endParaRPr kumimoji="1" lang="ja-JP" alt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D2582F-8D87-D049-4A0A-65691B458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35DDEEA9-7AD3-6F73-4DB0-A3808DC3F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049" y="906346"/>
            <a:ext cx="3567422" cy="3515342"/>
          </a:xfrm>
          <a:prstGeom prst="rect">
            <a:avLst/>
          </a:prstGeom>
        </p:spPr>
      </p:pic>
      <p:pic>
        <p:nvPicPr>
          <p:cNvPr id="6" name="図 5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463F2114-CE27-719A-4D11-E79CB8AF9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49" y="2362635"/>
            <a:ext cx="2367419" cy="78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95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F9A35B-9CCE-E799-EDED-6DF2448A0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59DC332-5397-6E2E-65C3-69D70C6FF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BB42C5C-6737-214F-7D47-D03E26F49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1B8DB1A-977D-7341-6B1B-E41A7F702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7-1. </a:t>
            </a:r>
            <a:r>
              <a:rPr lang="ja-JP" altLang="en-US" sz="4500" dirty="0">
                <a:solidFill>
                  <a:schemeClr val="tx2"/>
                </a:solidFill>
              </a:rPr>
              <a:t>教師なし学習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9FF8793-9BC3-749B-C017-1E0CD9EC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1561013-24B4-883A-0778-221118B0B4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7B34B3-D33B-CBA8-77CD-63DB86870E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837C3E4-6044-E273-08C0-3F92828B6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F15460C-206C-F1D2-4ED1-BC5BA7220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27B8B07-6E83-8A6B-B21F-6F3F29A7FB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91FFAA-9E77-0BA2-BE2C-3BB19F57F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9429A70-F9B3-F016-A4ED-E169A40AA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A254F6D-C6A8-53F9-6AA6-4DCE5A605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B8ACFC4-527C-2CCF-9C03-3F6FC38EE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9D8A2C-01AB-42FC-EABB-79FDAEC93C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B9C75A5-09B3-5A14-BB79-8CCCCD2665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58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AF9A70-3861-8057-F79F-3605FF218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49" y="879826"/>
            <a:ext cx="8461208" cy="5004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trinket </a:t>
            </a:r>
            <a:r>
              <a:rPr lang="ja-JP" altLang="en-US" sz="2400" dirty="0"/>
              <a:t>の次のページを開く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0" i="0" dirty="0">
                <a:effectLst/>
                <a:latin typeface="Merriweather" panose="00000500000000000000" pitchFamily="2" charset="0"/>
                <a:hlinkClick r:id="rId2"/>
              </a:rPr>
              <a:t>https://trinket.io/python/93ab2fb15488</a:t>
            </a:r>
            <a:endParaRPr lang="en-US" altLang="ja-JP" sz="2400" b="0" i="0" dirty="0">
              <a:effectLst/>
              <a:latin typeface="Merriweather" panose="00000500000000000000" pitchFamily="2" charset="0"/>
            </a:endParaRP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実行結果が，次のように表示されることを確認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6C1D8A-4F75-182B-75C2-E9D793C6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4ED4EF91-3CF3-D455-8C60-95123455814E}"/>
              </a:ext>
            </a:extLst>
          </p:cNvPr>
          <p:cNvSpPr txBox="1">
            <a:spLocks/>
          </p:cNvSpPr>
          <p:nvPr/>
        </p:nvSpPr>
        <p:spPr>
          <a:xfrm>
            <a:off x="321844" y="5757591"/>
            <a:ext cx="8025743" cy="4698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実行が開始しないときは、「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実行ボタン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」で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実行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CCEB229B-285B-2254-22A7-45E10AAC6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演習２．クラスタリングを</a:t>
            </a:r>
            <a:r>
              <a:rPr kumimoji="1" lang="en-US" altLang="ja-JP" dirty="0"/>
              <a:t>Python</a:t>
            </a:r>
            <a:r>
              <a:rPr kumimoji="1" lang="ja-JP" altLang="en-US" dirty="0"/>
              <a:t>プログラムで行ってみる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7F4952C-CAD6-1DD2-1A4A-CC5BB7354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77" y="2814538"/>
            <a:ext cx="6511265" cy="2943053"/>
          </a:xfrm>
          <a:prstGeom prst="rect">
            <a:avLst/>
          </a:prstGeom>
        </p:spPr>
      </p:pic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95F76CBC-856E-180D-D6CF-5132DC566313}"/>
              </a:ext>
            </a:extLst>
          </p:cNvPr>
          <p:cNvSpPr txBox="1">
            <a:spLocks/>
          </p:cNvSpPr>
          <p:nvPr/>
        </p:nvSpPr>
        <p:spPr>
          <a:xfrm>
            <a:off x="539577" y="6121418"/>
            <a:ext cx="8025743" cy="46986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1" lang="ja-JP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関係が単純であるため、ディープラーニングとは別の方法でクラスタリングを実行</a:t>
            </a:r>
            <a:endParaRPr kumimoji="1" lang="en-US" altLang="ja-JP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206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0F521E-E279-A8C8-6A0F-50382B378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3F5AD9-DFD2-2185-A5F7-D797FAF7E5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③　右下の画面（</a:t>
            </a:r>
            <a:r>
              <a:rPr kumimoji="1" lang="en-US" altLang="ja-JP" dirty="0"/>
              <a:t>Press Enter to see the next plot</a:t>
            </a:r>
            <a:r>
              <a:rPr kumimoji="1" lang="ja-JP" altLang="en-US" dirty="0"/>
              <a:t>と表示されている画面）をクリック．</a:t>
            </a:r>
            <a:r>
              <a:rPr kumimoji="1" lang="en-US" altLang="ja-JP" dirty="0"/>
              <a:t>Enter </a:t>
            </a:r>
            <a:r>
              <a:rPr kumimoji="1" lang="ja-JP" altLang="en-US" dirty="0"/>
              <a:t>キー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④　</a:t>
            </a:r>
            <a:r>
              <a:rPr lang="ja-JP" altLang="en-US" b="1" dirty="0"/>
              <a:t>クラスタ数</a:t>
            </a:r>
            <a:r>
              <a:rPr lang="ja-JP" altLang="en-US" dirty="0"/>
              <a:t>が３に</a:t>
            </a:r>
            <a:r>
              <a:rPr lang="ja-JP" altLang="en-US" b="1" dirty="0"/>
              <a:t>増える</a:t>
            </a:r>
            <a:r>
              <a:rPr lang="ja-JP" altLang="en-US" dirty="0"/>
              <a:t>ので確認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その後，③の操作と④の確認を繰り返す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303B8C6-2A6C-756A-3229-A1113DFF9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9BEFA88-FD3C-DA00-624F-DEBE03D2B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96" y="1848049"/>
            <a:ext cx="6302609" cy="14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375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4E9EF8-3257-B907-BDFC-0F6A51C0A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演習３．</a:t>
            </a:r>
            <a:r>
              <a:rPr kumimoji="1" lang="en-US" altLang="ja-JP" dirty="0"/>
              <a:t>LSTM </a:t>
            </a:r>
            <a:r>
              <a:rPr kumimoji="1" lang="ja-JP" altLang="en-US" dirty="0"/>
              <a:t>を用いた</a:t>
            </a:r>
            <a:r>
              <a:rPr lang="ja-JP" altLang="en-US" dirty="0"/>
              <a:t>予測の例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1B70DC-AEF9-F05E-EF4F-24EB5A43F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D8C149-FD3C-7F8B-9800-3818CF89A598}"/>
              </a:ext>
            </a:extLst>
          </p:cNvPr>
          <p:cNvSpPr txBox="1"/>
          <p:nvPr/>
        </p:nvSpPr>
        <p:spPr>
          <a:xfrm>
            <a:off x="1520190" y="5040594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太陽の黒点数の変化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039DDE-2D80-88C6-CBCF-DB6F5F2AD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200" y="776517"/>
            <a:ext cx="6167490" cy="411908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BD6FAB-E4C2-6198-3560-A333A18B0CC9}"/>
              </a:ext>
            </a:extLst>
          </p:cNvPr>
          <p:cNvSpPr txBox="1"/>
          <p:nvPr/>
        </p:nvSpPr>
        <p:spPr>
          <a:xfrm>
            <a:off x="717675" y="5525354"/>
            <a:ext cx="75905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1848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年～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1999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年のデータ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を用いて，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2000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年以降を予測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（ディープニューラルネットワークによる予測）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9E10CD-BFBF-02F9-A47A-C578F79455CC}"/>
              </a:ext>
            </a:extLst>
          </p:cNvPr>
          <p:cNvSpPr txBox="1"/>
          <p:nvPr/>
        </p:nvSpPr>
        <p:spPr>
          <a:xfrm>
            <a:off x="5634990" y="503976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予測</a:t>
            </a:r>
          </a:p>
        </p:txBody>
      </p:sp>
    </p:spTree>
    <p:extLst>
      <p:ext uri="{BB962C8B-B14F-4D97-AF65-F5344CB8AC3E}">
        <p14:creationId xmlns:p14="http://schemas.microsoft.com/office/powerpoint/2010/main" val="27643115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6D7073-7C9E-7EB3-D5FC-DD3239B2B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系列データの例：太陽黒点観測データ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FD3A94B-94B4-A981-CD6C-7E4FF1F8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E0A6D97-B76D-1FDE-D290-B92CAB8D6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06" y="678581"/>
            <a:ext cx="3930269" cy="5178656"/>
          </a:xfrm>
          <a:prstGeom prst="rect">
            <a:avLst/>
          </a:prstGeom>
        </p:spPr>
      </p:pic>
      <p:sp>
        <p:nvSpPr>
          <p:cNvPr id="7" name="右中かっこ 6">
            <a:extLst>
              <a:ext uri="{FF2B5EF4-FFF2-40B4-BE49-F238E27FC236}">
                <a16:creationId xmlns:a16="http://schemas.microsoft.com/office/drawing/2014/main" id="{46146BAB-BC74-AD02-3C82-4240D2BF111F}"/>
              </a:ext>
            </a:extLst>
          </p:cNvPr>
          <p:cNvSpPr/>
          <p:nvPr/>
        </p:nvSpPr>
        <p:spPr>
          <a:xfrm rot="5400000">
            <a:off x="1399430" y="5241165"/>
            <a:ext cx="254442" cy="16220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3772ED5-FC09-4109-D19F-36D2192A8707}"/>
              </a:ext>
            </a:extLst>
          </p:cNvPr>
          <p:cNvSpPr txBox="1"/>
          <p:nvPr/>
        </p:nvSpPr>
        <p:spPr>
          <a:xfrm>
            <a:off x="914401" y="635214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年月日の値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7FDAC7EE-0782-0EB3-EE26-8D4623B552DF}"/>
              </a:ext>
            </a:extLst>
          </p:cNvPr>
          <p:cNvSpPr/>
          <p:nvPr/>
        </p:nvSpPr>
        <p:spPr>
          <a:xfrm rot="5400000">
            <a:off x="2712685" y="5799050"/>
            <a:ext cx="253187" cy="50755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62C2CF6-FFC3-704A-100E-9D996D0A31B8}"/>
              </a:ext>
            </a:extLst>
          </p:cNvPr>
          <p:cNvSpPr txBox="1"/>
          <p:nvPr/>
        </p:nvSpPr>
        <p:spPr>
          <a:xfrm>
            <a:off x="2337684" y="635244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黒点数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C5FB418-B6BF-8AA6-B3DC-2797AB5842DB}"/>
              </a:ext>
            </a:extLst>
          </p:cNvPr>
          <p:cNvSpPr txBox="1"/>
          <p:nvPr/>
        </p:nvSpPr>
        <p:spPr>
          <a:xfrm>
            <a:off x="4500438" y="644893"/>
            <a:ext cx="4455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黒点数の観測データ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1848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12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23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日～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2017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年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6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30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日の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毎日の黒点数データが公開されている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https://data.heatonresearch.com/data/t81-558/SN_d_tot_V2.0.csv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7B31596-B478-611A-E6AA-C000DA3A8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54510"/>
            <a:ext cx="4333059" cy="340272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F3A4B5-E0D5-BB5B-61B4-A0F5B5D3644A}"/>
              </a:ext>
            </a:extLst>
          </p:cNvPr>
          <p:cNvSpPr txBox="1"/>
          <p:nvPr/>
        </p:nvSpPr>
        <p:spPr>
          <a:xfrm>
            <a:off x="6198274" y="594503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散布図でプロット</a:t>
            </a:r>
          </a:p>
        </p:txBody>
      </p:sp>
    </p:spTree>
    <p:extLst>
      <p:ext uri="{BB962C8B-B14F-4D97-AF65-F5344CB8AC3E}">
        <p14:creationId xmlns:p14="http://schemas.microsoft.com/office/powerpoint/2010/main" val="31034676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6863FC-BAC9-42A0-9B20-467A27D35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687" y="136524"/>
            <a:ext cx="8620626" cy="23213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400" dirty="0"/>
              <a:t>① </a:t>
            </a:r>
            <a:r>
              <a:rPr lang="en-US" altLang="ja-JP" sz="2400" dirty="0"/>
              <a:t>Google </a:t>
            </a:r>
            <a:r>
              <a:rPr lang="en-US" altLang="ja-JP" sz="2400" dirty="0" err="1"/>
              <a:t>Colaboratory</a:t>
            </a:r>
            <a:r>
              <a:rPr lang="en-US" altLang="ja-JP" sz="2400" dirty="0"/>
              <a:t> </a:t>
            </a:r>
            <a:r>
              <a:rPr lang="ja-JP" altLang="en-US" sz="2400" dirty="0"/>
              <a:t>のページを開く</a:t>
            </a: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>
                <a:hlinkClick r:id="rId2"/>
              </a:rPr>
              <a:t>https://colab.research.google.com/drive/1tLfijmXCJyg--4Jr5pbzV5G7p_3LILQD?usp=sharing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② プログラムと実行</a:t>
            </a:r>
            <a:r>
              <a:rPr lang="ja-JP" altLang="en-US" sz="2400"/>
              <a:t>結果（左が正解、右が</a:t>
            </a:r>
            <a:r>
              <a:rPr lang="en-US" altLang="ja-JP" sz="2400"/>
              <a:t>LSTM</a:t>
            </a:r>
            <a:r>
              <a:rPr lang="ja-JP" altLang="en-US" sz="2400" dirty="0"/>
              <a:t>による将来予測）を確認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14CFF6-D90C-4FC2-933B-FAA5C78DB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335237C-4FA5-3BBE-2BF0-96026489AC88}"/>
              </a:ext>
            </a:extLst>
          </p:cNvPr>
          <p:cNvSpPr txBox="1"/>
          <p:nvPr/>
        </p:nvSpPr>
        <p:spPr>
          <a:xfrm>
            <a:off x="1291913" y="60615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実際のデータ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FF0748-6A5B-9D21-AB2D-CE0E5D33B4E3}"/>
              </a:ext>
            </a:extLst>
          </p:cNvPr>
          <p:cNvSpPr txBox="1"/>
          <p:nvPr/>
        </p:nvSpPr>
        <p:spPr>
          <a:xfrm>
            <a:off x="5204177" y="6061500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過去データからの予測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8722DC4-D933-09F2-C418-E749F08A6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787" y="2530532"/>
            <a:ext cx="4617213" cy="330237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815C5A8-950F-D126-847A-85C83D6F2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30532"/>
            <a:ext cx="4295691" cy="330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122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5D72AA-19CC-8837-D648-1499645C7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教師なし学習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B30FDB-1D9B-BF4E-B148-8C1F8BF7A5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ラベル（正解）の無いデータから、パターン・構造・隠れた関係性を見つける手法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0150DED-6883-430D-5C00-3C1C30E1D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8" name="図 7" descr="ダイア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5DE2AA6E-075C-ABB2-0871-62A854A89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005"/>
            <a:ext cx="9144000" cy="38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30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6F2E81-E1F9-979A-2E61-B3432451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教師なし学習の応用範囲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44B6668-BB16-0650-43CE-6C0756F76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5B6F66-526D-897E-3DFE-81F26167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6" name="図 5" descr="ロゴ, 会社名&#10;&#10;AI 生成コンテンツは誤りを含む可能性があります。">
            <a:extLst>
              <a:ext uri="{FF2B5EF4-FFF2-40B4-BE49-F238E27FC236}">
                <a16:creationId xmlns:a16="http://schemas.microsoft.com/office/drawing/2014/main" id="{6994292B-C31B-2145-02D9-185279D9C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9111"/>
            <a:ext cx="9144000" cy="449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51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82AAAD-8ED4-0E8D-A79B-3ECA6E90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教師なし学習の応用例①　クラスタリング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EFBD53B-9D62-C3C4-2641-0527A61681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1070B8-042A-03EF-7154-E6243F28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pic>
        <p:nvPicPr>
          <p:cNvPr id="8" name="図 7" descr="図形&#10;&#10;AI 生成コンテンツは誤りを含む可能性があります。">
            <a:extLst>
              <a:ext uri="{FF2B5EF4-FFF2-40B4-BE49-F238E27FC236}">
                <a16:creationId xmlns:a16="http://schemas.microsoft.com/office/drawing/2014/main" id="{D816D19D-FDD1-A214-87A7-6E81EFA7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51" y="846253"/>
            <a:ext cx="9144000" cy="356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423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8D47B3-CCDD-1CF4-D117-CC20B7951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 anchor="ctr">
            <a:noAutofit/>
          </a:bodyPr>
          <a:lstStyle/>
          <a:p>
            <a:r>
              <a:rPr kumimoji="1" lang="ja-JP" altLang="en-US" sz="2900" dirty="0"/>
              <a:t>教師なし学習の応用例②　次元削減・データ圧縮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DC0E64-21ED-FEF8-2FC7-F9B9800D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205D82C-95A1-431E-8E38-AA614A14CDCF}" type="slidenum">
              <a:rPr kumimoji="1" lang="ja-JP" alt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8</a:t>
            </a:fld>
            <a:endParaRPr kumimoji="1" lang="ja-JP" altLang="en-US" sz="1800"/>
          </a:p>
        </p:txBody>
      </p:sp>
      <p:pic>
        <p:nvPicPr>
          <p:cNvPr id="8" name="図 7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ABB80646-ACE1-BB2D-164C-501E76DEB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563"/>
            <a:ext cx="9144000" cy="326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48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5F9B7-8C31-A253-F512-A36072F20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7C7C49-8C81-FB1A-F556-FB23A18D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46666" cy="616155"/>
          </a:xfrm>
        </p:spPr>
        <p:txBody>
          <a:bodyPr anchor="ctr">
            <a:noAutofit/>
          </a:bodyPr>
          <a:lstStyle/>
          <a:p>
            <a:r>
              <a:rPr kumimoji="1" lang="ja-JP" altLang="en-US" sz="2900" dirty="0"/>
              <a:t>教師なし学習の応用</a:t>
            </a:r>
            <a:r>
              <a:rPr lang="ja-JP" altLang="en-US" sz="2900" dirty="0"/>
              <a:t>例③</a:t>
            </a:r>
            <a:r>
              <a:rPr kumimoji="1" lang="ja-JP" altLang="en-US" sz="2900" dirty="0"/>
              <a:t>　異常検知、アソシエーションルール学習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CA5E986-5B7B-F031-0B58-455E72B99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5071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205D82C-95A1-431E-8E38-AA614A14CDCF}" type="slidenum">
              <a:rPr kumimoji="1" lang="ja-JP" altLang="en-US" sz="18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kumimoji="1" lang="ja-JP" altLang="en-US" sz="1800"/>
          </a:p>
        </p:txBody>
      </p:sp>
      <p:pic>
        <p:nvPicPr>
          <p:cNvPr id="5" name="図 4" descr="散布図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EA99EA75-EC3C-D86B-F217-59712B469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623"/>
            <a:ext cx="9144000" cy="2300377"/>
          </a:xfrm>
          <a:prstGeom prst="rect">
            <a:avLst/>
          </a:prstGeom>
        </p:spPr>
      </p:pic>
      <p:pic>
        <p:nvPicPr>
          <p:cNvPr id="7" name="図 6" descr="ダイアグラム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65E530D3-CF14-D4D5-D68B-245DABCE6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05284"/>
            <a:ext cx="9144000" cy="217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417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825</Words>
  <Application>Microsoft Office PowerPoint</Application>
  <PresentationFormat>画面に合わせる (4:3)</PresentationFormat>
  <Paragraphs>149</Paragraphs>
  <Slides>44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44</vt:i4>
      </vt:variant>
    </vt:vector>
  </HeadingPairs>
  <TitlesOfParts>
    <vt:vector size="56" baseType="lpstr">
      <vt:lpstr>メイリオ</vt:lpstr>
      <vt:lpstr>游ゴシック</vt:lpstr>
      <vt:lpstr>Abadi</vt:lpstr>
      <vt:lpstr>Arial</vt:lpstr>
      <vt:lpstr>Calibri</vt:lpstr>
      <vt:lpstr>Merriweather</vt:lpstr>
      <vt:lpstr>Times New Roman</vt:lpstr>
      <vt:lpstr>1_Office テーマ</vt:lpstr>
      <vt:lpstr>2_Office テーマ</vt:lpstr>
      <vt:lpstr>Office テーマ</vt:lpstr>
      <vt:lpstr>3_Office テーマ</vt:lpstr>
      <vt:lpstr>4_Office テーマ</vt:lpstr>
      <vt:lpstr>aa-7.  さまざまな機械学習  －機械学習の広がりを学ぶ</vt:lpstr>
      <vt:lpstr>全体内容</vt:lpstr>
      <vt:lpstr>今までの内容と今回の内容の関連</vt:lpstr>
      <vt:lpstr>7-1. 教師なし学習</vt:lpstr>
      <vt:lpstr>教師なし学習</vt:lpstr>
      <vt:lpstr>教師なし学習の応用範囲</vt:lpstr>
      <vt:lpstr>教師なし学習の応用例①　クラスタリング</vt:lpstr>
      <vt:lpstr>教師なし学習の応用例②　次元削減・データ圧縮</vt:lpstr>
      <vt:lpstr>教師なし学習の応用例③　異常検知、アソシエーションルール学習</vt:lpstr>
      <vt:lpstr>教師あり学習と教師なし学習の比較</vt:lpstr>
      <vt:lpstr>7-2. 学習のバリエーション</vt:lpstr>
      <vt:lpstr>機械学習のバリエーション －フィードバックで学ぶ仕組み</vt:lpstr>
      <vt:lpstr>強化学習</vt:lpstr>
      <vt:lpstr>強化学習</vt:lpstr>
      <vt:lpstr>強化学習の仕組み</vt:lpstr>
      <vt:lpstr>Google のロボットによる強化学習（2016年）: 多様な物体の把持の学習</vt:lpstr>
      <vt:lpstr>AI の自己学習</vt:lpstr>
      <vt:lpstr>強化学習と自己学習の違い</vt:lpstr>
      <vt:lpstr>自己学習で人間に勝利したAI</vt:lpstr>
      <vt:lpstr>7-3. ディープラーニングの特徴と応用</vt:lpstr>
      <vt:lpstr>ニューラルネットワークとディープラーニング</vt:lpstr>
      <vt:lpstr>ディープラーニング</vt:lpstr>
      <vt:lpstr>ディープラーニングの特色</vt:lpstr>
      <vt:lpstr>ディープラーニングの応用分野</vt:lpstr>
      <vt:lpstr>ディープラーニングは，教師あり学習，教師無し学習，強化学習のすべてで利用されている</vt:lpstr>
      <vt:lpstr>系列データ分析</vt:lpstr>
      <vt:lpstr>系列データ</vt:lpstr>
      <vt:lpstr>ニューラルネットワークの再帰（リカレント）の仕組み</vt:lpstr>
      <vt:lpstr>ニューラルネットワークの再帰（リカレント）の仕組み</vt:lpstr>
      <vt:lpstr>ニューラルネットワークの再帰（リカレント）の仕組み</vt:lpstr>
      <vt:lpstr>古い情報の長期間記憶を可能にする LSTM</vt:lpstr>
      <vt:lpstr>再帰（リカレント）と LSTM ー 記憶の保ち方の違い </vt:lpstr>
      <vt:lpstr>系列データを扱う AI の主流は Transformerへ</vt:lpstr>
      <vt:lpstr>Transformer と文章</vt:lpstr>
      <vt:lpstr>対話AIの仕組み</vt:lpstr>
      <vt:lpstr>対話AIの中身は Transformer</vt:lpstr>
      <vt:lpstr>対話AIの生身は Transformer</vt:lpstr>
      <vt:lpstr>演習 </vt:lpstr>
      <vt:lpstr>演習１．クラスタリング学習サイトの活用</vt:lpstr>
      <vt:lpstr>演習２．クラスタリングをPythonプログラムで行ってみる</vt:lpstr>
      <vt:lpstr>PowerPoint プレゼンテーション</vt:lpstr>
      <vt:lpstr>演習３．LSTM を用いた予測の例</vt:lpstr>
      <vt:lpstr>系列データの例：太陽黒点観測データ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ae-4.機械学習の基礎② ー 教師無し学習編（AI演習）</dc:title>
  <dc:creator>kaneko kunihiko</dc:creator>
  <cp:lastModifiedBy>金子　邦彦</cp:lastModifiedBy>
  <cp:revision>618</cp:revision>
  <dcterms:created xsi:type="dcterms:W3CDTF">2019-11-02T00:06:04Z</dcterms:created>
  <dcterms:modified xsi:type="dcterms:W3CDTF">2026-06-09T11:11:57Z</dcterms:modified>
</cp:coreProperties>
</file>