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78" r:id="rId3"/>
    <p:sldMasterId id="2147483683" r:id="rId4"/>
  </p:sldMasterIdLst>
  <p:notesMasterIdLst>
    <p:notesMasterId r:id="rId80"/>
  </p:notesMasterIdLst>
  <p:sldIdLst>
    <p:sldId id="874" r:id="rId5"/>
    <p:sldId id="2155" r:id="rId6"/>
    <p:sldId id="2156" r:id="rId7"/>
    <p:sldId id="2107" r:id="rId8"/>
    <p:sldId id="625" r:id="rId9"/>
    <p:sldId id="621" r:id="rId10"/>
    <p:sldId id="629" r:id="rId11"/>
    <p:sldId id="626" r:id="rId12"/>
    <p:sldId id="1925" r:id="rId13"/>
    <p:sldId id="2142" r:id="rId14"/>
    <p:sldId id="2098" r:id="rId15"/>
    <p:sldId id="2100" r:id="rId16"/>
    <p:sldId id="2099" r:id="rId17"/>
    <p:sldId id="2145" r:id="rId18"/>
    <p:sldId id="2144" r:id="rId19"/>
    <p:sldId id="2108" r:id="rId20"/>
    <p:sldId id="2109" r:id="rId21"/>
    <p:sldId id="2110" r:id="rId22"/>
    <p:sldId id="2111" r:id="rId23"/>
    <p:sldId id="2112" r:id="rId24"/>
    <p:sldId id="2113" r:id="rId25"/>
    <p:sldId id="2114" r:id="rId26"/>
    <p:sldId id="2146" r:id="rId27"/>
    <p:sldId id="2147" r:id="rId28"/>
    <p:sldId id="1441" r:id="rId29"/>
    <p:sldId id="1439" r:id="rId30"/>
    <p:sldId id="2148" r:id="rId31"/>
    <p:sldId id="2149" r:id="rId32"/>
    <p:sldId id="2115" r:id="rId33"/>
    <p:sldId id="2116" r:id="rId34"/>
    <p:sldId id="2117" r:id="rId35"/>
    <p:sldId id="2143" r:id="rId36"/>
    <p:sldId id="1451" r:id="rId37"/>
    <p:sldId id="1711" r:id="rId38"/>
    <p:sldId id="2118" r:id="rId39"/>
    <p:sldId id="2119" r:id="rId40"/>
    <p:sldId id="2120" r:id="rId41"/>
    <p:sldId id="2121" r:id="rId42"/>
    <p:sldId id="2122" r:id="rId43"/>
    <p:sldId id="2125" r:id="rId44"/>
    <p:sldId id="2124" r:id="rId45"/>
    <p:sldId id="2126" r:id="rId46"/>
    <p:sldId id="2128" r:id="rId47"/>
    <p:sldId id="2127" r:id="rId48"/>
    <p:sldId id="2150" r:id="rId49"/>
    <p:sldId id="2129" r:id="rId50"/>
    <p:sldId id="814" r:id="rId51"/>
    <p:sldId id="813" r:id="rId52"/>
    <p:sldId id="2130" r:id="rId53"/>
    <p:sldId id="2151" r:id="rId54"/>
    <p:sldId id="2133" r:id="rId55"/>
    <p:sldId id="1471" r:id="rId56"/>
    <p:sldId id="2131" r:id="rId57"/>
    <p:sldId id="2134" r:id="rId58"/>
    <p:sldId id="817" r:id="rId59"/>
    <p:sldId id="2135" r:id="rId60"/>
    <p:sldId id="2137" r:id="rId61"/>
    <p:sldId id="2138" r:id="rId62"/>
    <p:sldId id="551" r:id="rId63"/>
    <p:sldId id="1515" r:id="rId64"/>
    <p:sldId id="2140" r:id="rId65"/>
    <p:sldId id="819" r:id="rId66"/>
    <p:sldId id="2141" r:id="rId67"/>
    <p:sldId id="1513" r:id="rId68"/>
    <p:sldId id="918" r:id="rId69"/>
    <p:sldId id="2136" r:id="rId70"/>
    <p:sldId id="1358" r:id="rId71"/>
    <p:sldId id="2153" r:id="rId72"/>
    <p:sldId id="2011" r:id="rId73"/>
    <p:sldId id="2012" r:id="rId74"/>
    <p:sldId id="2013" r:id="rId75"/>
    <p:sldId id="2014" r:id="rId76"/>
    <p:sldId id="2015" r:id="rId77"/>
    <p:sldId id="2154" r:id="rId78"/>
    <p:sldId id="2152" r:id="rId79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42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13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84" Type="http://schemas.openxmlformats.org/officeDocument/2006/relationships/tableStyles" Target="tableStyle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64EF8-74FE-40A1-902E-125A64E3EB0E}" type="datetimeFigureOut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223C1-63D0-4CA4-8D67-2118CF2CB84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7231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2519FF-C743-26A4-3B57-41EED013F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D925D822-F063-B390-1D15-25CA4BCC98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A253BDA7-D96A-C23F-F3DB-1331076BFA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AA1FB7B-6174-B8B4-90B7-90D3640F57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67290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4F9AD-1B67-1FEE-16E6-042F64947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862DE95B-1543-B52C-3D94-0F33D56F09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576AF60A-3F01-D52D-E807-ED6938021A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AFC37A5-4271-FD7D-B39D-648DACA190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8371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D0800A-2DA8-BE1F-7F3A-8D0DDE6CA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D19E45F0-168A-87E5-3A41-9C6D6BC740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004BAF04-9026-156B-88E3-FD5C3C05C9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BFBD7FD-93F3-E040-7E8B-A5A1DCA4EB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48787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FAE31-6113-5920-7510-62EA16307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CE98B23E-4906-4841-A1CB-CCE0C0292E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F5E6F0EB-FB0B-B049-96DE-03C5270B41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9262159-BA35-CA66-064E-E82E0160D0B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29969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C4102-2D24-285F-A03D-4522C96F42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962AC5AA-580D-7F7B-03DC-4CA4C754A7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CEAE79FE-E61B-0972-0A49-3FD0AC7936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2628D8E-626A-0414-5C4A-D30F90F04E8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9041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7CA13-7410-4A26-92E4-D0462DC4FEEC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90792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BE10-6334-49AE-BC6E-A091FC9472CD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7503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FB8F-FB00-407B-BA97-C09399882744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172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650B-BD30-4C24-AAC6-291E7CDA79C1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08162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F8F6E-A61D-4F4B-A02A-32A375CBD654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681584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C89E5-970E-4E43-B109-FA73DDD3F5FC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64757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105C0-43AD-4913-9290-D69A215DC36E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2227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E3386-A21B-4F0F-B11C-3FC9324127B8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510950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481FBDB-3FE1-4E23-8A3E-D23037547262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2026/6/10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5765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AA3E3D-4D1D-4163-AD90-B772FBC95A7D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2026/6/10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4895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AA3E3D-4D1D-4163-AD90-B772FBC95A7D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2026/6/10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298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A417190-F4F2-435C-9433-79F7AB9E97BF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2026/6/10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0109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3700-ECA0-4650-B098-EE1D8F15E2A2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054947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752C4-D277-43DC-89CC-17031ECCBBEF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5329938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7BBF-D7BE-47DD-9C7C-7D8AE2361E55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0722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DA9B4-57BA-44AF-99F0-303BDE19016E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29723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2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.png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2C118-0820-4F50-89DE-4B91D59C0E22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fld id="{E205D82C-95A1-431E-8E38-AA614A14CDCF}" type="slidenum">
              <a:rPr lang="ja-JP" altLang="en-US" smtClean="0"/>
              <a:pPr/>
              <a:t>‹#›</a:t>
            </a:fld>
            <a:endParaRPr lang="ja-JP" altLang="en-US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D9445425-3AD1-45CB-BDD6-281EC62A9D6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42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7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E6DA0-13F0-4131-A74D-D600C97A2AE8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fld id="{E205D82C-95A1-431E-8E38-AA614A14CDCF}" type="slidenum">
              <a:rPr lang="ja-JP" altLang="en-US" smtClean="0"/>
              <a:pPr/>
              <a:t>‹#›</a:t>
            </a:fld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2958711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FBE731-6ED8-4A42-8A57-3C41D7584935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2026/6/10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D9445425-3AD1-45CB-BDD6-281EC62A9D6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202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A2B99B-EB01-47C4-BFBC-FDB367D3D5E6}" type="datetime1">
              <a:rPr kumimoji="1" lang="ja-JP" altLang="en-US" smtClean="0"/>
              <a:t>2026/6/10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badi" panose="020B0604020104020204" pitchFamily="34" charset="0"/>
                <a:ea typeface="メイリオ" panose="020B0604030504040204" pitchFamily="50" charset="-128"/>
              </a:defRPr>
            </a:lvl1pPr>
          </a:lstStyle>
          <a:p>
            <a:endParaRPr kumimoji="1" lang="ja-JP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badi" panose="020B0604020104020204" pitchFamily="34" charset="0"/>
                <a:ea typeface="メイリオ" panose="020B0604030504040204" pitchFamily="50" charset="-128"/>
              </a:defRPr>
            </a:lvl1pPr>
          </a:lstStyle>
          <a:p>
            <a:fld id="{E205D82C-95A1-431E-8E38-AA614A14CDCF}" type="slidenum">
              <a:rPr lang="ja-JP" altLang="en-US" smtClean="0"/>
              <a:pPr/>
              <a:t>‹#›</a:t>
            </a:fld>
            <a:endParaRPr lang="ja-JP" altLang="en-US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D9445425-3AD1-45CB-BDD6-281EC62A9D6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463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colab.research.google.com/drive/1pcdD-I5-2VbLizKb3egJIQWXn8tBfOuK?usp=sharing" TargetMode="Externa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0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0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2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0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hyperlink" Target="https://poloclub.github.io/cnn-explainer/" TargetMode="External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6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hyperlink" Target="https://animatedai.github.io/" TargetMode="External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hyperlink" Target="https://colab.research.google.com/drive/18IPPkY96Oc6jkYD2su4cFgWcoYAskLo_?usp=sharin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460268" y="1253755"/>
            <a:ext cx="8407789" cy="1655762"/>
          </a:xfrm>
        </p:spPr>
        <p:txBody>
          <a:bodyPr>
            <a:noAutofit/>
          </a:bodyPr>
          <a:lstStyle/>
          <a:p>
            <a:r>
              <a:rPr lang="en-US" altLang="ja-JP" dirty="0"/>
              <a:t>aa-8</a:t>
            </a:r>
            <a:r>
              <a:rPr lang="en-US" altLang="ja-JP" sz="4000" dirty="0"/>
              <a:t>. </a:t>
            </a:r>
            <a:r>
              <a:rPr lang="ja-JP" altLang="en-US" sz="4000" dirty="0"/>
              <a:t>人工知能とコンピュータビジョン</a:t>
            </a:r>
            <a:endParaRPr lang="ja-JP" altLang="en-US" dirty="0"/>
          </a:p>
        </p:txBody>
      </p:sp>
      <p:sp>
        <p:nvSpPr>
          <p:cNvPr id="6" name="字幕 5">
            <a:extLst>
              <a:ext uri="{FF2B5EF4-FFF2-40B4-BE49-F238E27FC236}">
                <a16:creationId xmlns:a16="http://schemas.microsoft.com/office/drawing/2014/main" id="{C84E1CA8-AB97-4D64-AAA1-5B084FB857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954620"/>
            <a:ext cx="6858000" cy="1655762"/>
          </a:xfrm>
        </p:spPr>
        <p:txBody>
          <a:bodyPr>
            <a:noAutofit/>
          </a:bodyPr>
          <a:lstStyle/>
          <a:p>
            <a:r>
              <a:rPr lang="ja-JP" altLang="en-US" dirty="0"/>
              <a:t>（人工知能）</a:t>
            </a:r>
            <a:endParaRPr lang="en-US" altLang="ja-JP" dirty="0"/>
          </a:p>
          <a:p>
            <a:endParaRPr lang="ja-JP" altLang="en-US" dirty="0"/>
          </a:p>
          <a:p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9" name="正方形/長方形 8"/>
          <p:cNvSpPr/>
          <p:nvPr/>
        </p:nvSpPr>
        <p:spPr>
          <a:xfrm>
            <a:off x="3875482" y="4869762"/>
            <a:ext cx="1415772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t>金子邦彦</a:t>
            </a:r>
          </a:p>
        </p:txBody>
      </p:sp>
      <p:pic>
        <p:nvPicPr>
          <p:cNvPr id="7" name="Picture 2" descr="https://mirrors.creativecommons.org/presskit/buttons/88x31/png/by-nc-sa.eu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780" y="6105526"/>
            <a:ext cx="1433790" cy="50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図 7" descr="メガネをかけた男性&#10;&#10;自動的に生成された説明">
            <a:extLst>
              <a:ext uri="{FF2B5EF4-FFF2-40B4-BE49-F238E27FC236}">
                <a16:creationId xmlns:a16="http://schemas.microsoft.com/office/drawing/2014/main" id="{3CC647F6-F62E-4F8C-96B7-5908ACCFC9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428" y="4610382"/>
            <a:ext cx="710957" cy="937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277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31B0EF6-DE8D-585A-D52A-9A0A2033D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「人工知能」第８回の内容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A7B2403-1663-2D7E-4D65-2305219C7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6CC4521-56F4-A37C-14F7-60E747CCF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704FAF63-43D8-8000-651B-B1B93A462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5034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925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DC04BD0-023E-27C9-DEEB-76A58A661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781705"/>
          </a:xfrm>
        </p:spPr>
        <p:txBody>
          <a:bodyPr>
            <a:normAutofit fontScale="90000"/>
          </a:bodyPr>
          <a:lstStyle/>
          <a:p>
            <a:r>
              <a:rPr lang="ja-JP" altLang="ja-JP" dirty="0"/>
              <a:t>ディープラーニング</a:t>
            </a:r>
            <a:r>
              <a:rPr lang="ja-JP" altLang="en-US" dirty="0"/>
              <a:t>によるコンピュータビジョン</a:t>
            </a:r>
            <a:r>
              <a:rPr lang="ja-JP" altLang="ja-JP" dirty="0"/>
              <a:t>を学ぶ</a:t>
            </a:r>
            <a:r>
              <a:rPr lang="ja-JP" altLang="en-US" dirty="0"/>
              <a:t>ときに出てくる</a:t>
            </a:r>
            <a:r>
              <a:rPr lang="ja-JP" altLang="ja-JP" dirty="0"/>
              <a:t>4つの基本用語</a:t>
            </a:r>
            <a:endParaRPr kumimoji="1" lang="ja-JP" altLang="en-US" dirty="0"/>
          </a:p>
        </p:txBody>
      </p:sp>
      <p:pic>
        <p:nvPicPr>
          <p:cNvPr id="6" name="コンテンツ プレースホルダー 5">
            <a:extLst>
              <a:ext uri="{FF2B5EF4-FFF2-40B4-BE49-F238E27FC236}">
                <a16:creationId xmlns:a16="http://schemas.microsoft.com/office/drawing/2014/main" id="{F284E8AE-F239-5CC6-5B9B-B2063B0159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12133"/>
            <a:ext cx="9056111" cy="4713631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875A70D-F69D-D8D3-419E-6ECDC4DF6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75774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C2EEAC-170A-3506-BAE5-D5C5B7F0D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28AD429-FFE1-9775-34B2-F15FEEF1F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4987E49-46CD-E8E0-D87F-73554FF15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7DE07543-7483-B4A1-070A-6072727E94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611258" cy="2387918"/>
          </a:xfrm>
        </p:spPr>
        <p:txBody>
          <a:bodyPr anchor="b">
            <a:normAutofit/>
          </a:bodyPr>
          <a:lstStyle/>
          <a:p>
            <a:r>
              <a:rPr lang="en-US" altLang="ja-JP" sz="3600" dirty="0">
                <a:solidFill>
                  <a:schemeClr val="tx2"/>
                </a:solidFill>
              </a:rPr>
              <a:t>8-1. </a:t>
            </a:r>
            <a:r>
              <a:rPr lang="ja-JP" altLang="en-US" sz="3600" dirty="0">
                <a:solidFill>
                  <a:schemeClr val="tx2"/>
                </a:solidFill>
              </a:rPr>
              <a:t>画像、ディープラーニング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6D4D029E-FB2E-FB47-D8EC-8029FB0296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486D881-6271-AB9D-8B66-1F441C241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73C97F2-3387-75FB-0F8B-D7C70E55F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6155AAA-CE30-8E7A-A582-986DE56DA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3EE70A3-6047-47E4-706C-1ED48AAFC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A1DA039-51EE-39E5-6906-1127B26B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9181783-E506-9CE4-3E71-BB8F12422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F59F90F-1B48-6E43-28DD-5F8111651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FDFEA8F-9F4D-73B5-91DB-FB4722880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73B2FCD-494F-C66F-7A4C-74F7ED34D8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E30561A-42CF-D891-95B7-35808299A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F0531508-F661-A6ED-D193-A6D611CACA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130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図 11" descr="メガネをかけた男性&#10;&#10;自動的に生成された説明">
            <a:extLst>
              <a:ext uri="{FF2B5EF4-FFF2-40B4-BE49-F238E27FC236}">
                <a16:creationId xmlns:a16="http://schemas.microsoft.com/office/drawing/2014/main" id="{EBCCF86A-D262-91CC-F8C2-30F8873489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3969" y="3349776"/>
            <a:ext cx="710957" cy="937036"/>
          </a:xfrm>
          <a:prstGeom prst="rect">
            <a:avLst/>
          </a:prstGeom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F5C167B7-D27C-4D38-B520-F36B3FCD2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デジタル画像の構造：画像と画素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89E8D19-A760-4F6D-9D90-B01602825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9F08AAA7-83FA-420A-918D-F8AE6A2CF8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6392" y="3680679"/>
            <a:ext cx="102394" cy="89297"/>
          </a:xfrm>
          <a:prstGeom prst="rect">
            <a:avLst/>
          </a:prstGeom>
          <a:noFill/>
          <a:ln w="19050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no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8" name="Text Box 9">
            <a:extLst>
              <a:ext uri="{FF2B5EF4-FFF2-40B4-BE49-F238E27FC236}">
                <a16:creationId xmlns:a16="http://schemas.microsoft.com/office/drawing/2014/main" id="{8DDCDAE1-5322-41B2-8AF8-CB6367A098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4760" y="6086932"/>
            <a:ext cx="2446824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no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それぞれの格子が画素</a:t>
            </a:r>
          </a:p>
        </p:txBody>
      </p:sp>
      <p:sp>
        <p:nvSpPr>
          <p:cNvPr id="9" name="Line 10">
            <a:extLst>
              <a:ext uri="{FF2B5EF4-FFF2-40B4-BE49-F238E27FC236}">
                <a16:creationId xmlns:a16="http://schemas.microsoft.com/office/drawing/2014/main" id="{2E2982AE-60ED-411C-8105-5A82A41330B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226403" y="3416359"/>
            <a:ext cx="2121694" cy="261938"/>
          </a:xfrm>
          <a:prstGeom prst="lin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0" name="Line 11">
            <a:extLst>
              <a:ext uri="{FF2B5EF4-FFF2-40B4-BE49-F238E27FC236}">
                <a16:creationId xmlns:a16="http://schemas.microsoft.com/office/drawing/2014/main" id="{B7C0B894-C8A5-4AB4-BF4D-7FEDBD88A50C}"/>
              </a:ext>
            </a:extLst>
          </p:cNvPr>
          <p:cNvSpPr>
            <a:spLocks noChangeShapeType="1"/>
          </p:cNvSpPr>
          <p:nvPr/>
        </p:nvSpPr>
        <p:spPr bwMode="auto">
          <a:xfrm>
            <a:off x="2216878" y="3761641"/>
            <a:ext cx="2121694" cy="1953476"/>
          </a:xfrm>
          <a:prstGeom prst="lin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ja-JP" altLang="en-U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1" name="Text Box 9">
            <a:extLst>
              <a:ext uri="{FF2B5EF4-FFF2-40B4-BE49-F238E27FC236}">
                <a16:creationId xmlns:a16="http://schemas.microsoft.com/office/drawing/2014/main" id="{8093A6B6-D228-4718-9E23-0DE8160B03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9214" y="4654715"/>
            <a:ext cx="958201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no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画像</a:t>
            </a:r>
          </a:p>
        </p:txBody>
      </p:sp>
      <p:pic>
        <p:nvPicPr>
          <p:cNvPr id="13" name="図 12">
            <a:extLst>
              <a:ext uri="{FF2B5EF4-FFF2-40B4-BE49-F238E27FC236}">
                <a16:creationId xmlns:a16="http://schemas.microsoft.com/office/drawing/2014/main" id="{914ED401-3AAF-C626-CB41-D752102CA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241" y="3429000"/>
            <a:ext cx="3137061" cy="2286117"/>
          </a:xfrm>
          <a:prstGeom prst="rect">
            <a:avLst/>
          </a:prstGeom>
        </p:spPr>
      </p:pic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6A98AA5-343D-D955-C973-BABFF6CE0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513" y="876774"/>
            <a:ext cx="8511540" cy="532888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kumimoji="1" lang="ja-JP" altLang="en-US" b="1" dirty="0"/>
              <a:t>画像</a:t>
            </a:r>
            <a:r>
              <a:rPr kumimoji="1" lang="ja-JP" altLang="en-US" dirty="0"/>
              <a:t>は</a:t>
            </a:r>
            <a:r>
              <a:rPr kumimoji="1" lang="ja-JP" altLang="en-US" b="1" dirty="0"/>
              <a:t>格子状に並んだ画素</a:t>
            </a:r>
            <a:r>
              <a:rPr kumimoji="1" lang="ja-JP" altLang="en-US" dirty="0"/>
              <a:t>（画像を構成する最小の要素）から構成される．</a:t>
            </a:r>
            <a:endParaRPr kumimoji="1" lang="en-US" altLang="ja-JP" dirty="0"/>
          </a:p>
          <a:p>
            <a:pPr>
              <a:lnSpc>
                <a:spcPct val="120000"/>
              </a:lnSpc>
            </a:pPr>
            <a:r>
              <a:rPr kumimoji="1" lang="ja-JP" altLang="en-US" dirty="0"/>
              <a:t>画像を拡大すると，個々の画素が確認できる．</a:t>
            </a:r>
          </a:p>
        </p:txBody>
      </p:sp>
    </p:spTree>
    <p:extLst>
      <p:ext uri="{BB962C8B-B14F-4D97-AF65-F5344CB8AC3E}">
        <p14:creationId xmlns:p14="http://schemas.microsoft.com/office/powerpoint/2010/main" val="3183746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2"/>
          <p:cNvSpPr>
            <a:spLocks noGrp="1" noChangeArrowheads="1"/>
          </p:cNvSpPr>
          <p:nvPr>
            <p:ph type="title"/>
          </p:nvPr>
        </p:nvSpPr>
        <p:spPr>
          <a:xfrm>
            <a:off x="255017" y="339256"/>
            <a:ext cx="8753475" cy="507206"/>
          </a:xfrm>
        </p:spPr>
        <p:txBody>
          <a:bodyPr>
            <a:normAutofit fontScale="90000"/>
          </a:bodyPr>
          <a:lstStyle/>
          <a:p>
            <a:r>
              <a:rPr lang="ja-JP" altLang="en-US" dirty="0"/>
              <a:t>画像の種類</a:t>
            </a:r>
            <a:endParaRPr lang="en-US" altLang="ja-JP" dirty="0"/>
          </a:p>
        </p:txBody>
      </p:sp>
      <p:sp>
        <p:nvSpPr>
          <p:cNvPr id="2" name="スライド番号プレースホルダー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 descr="メガネをかけた男性&#10;&#10;自動的に生成された説明">
            <a:extLst>
              <a:ext uri="{FF2B5EF4-FFF2-40B4-BE49-F238E27FC236}">
                <a16:creationId xmlns:a16="http://schemas.microsoft.com/office/drawing/2014/main" id="{7D34A73B-6AF9-D1F0-3319-C605AB62F50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133" y="1473146"/>
            <a:ext cx="1929896" cy="2543588"/>
          </a:xfrm>
          <a:prstGeom prst="rect">
            <a:avLst/>
          </a:prstGeom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9DA293A2-4EC2-BE0A-A914-24C6408BFD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619" y="1473146"/>
            <a:ext cx="1929896" cy="2549111"/>
          </a:xfrm>
          <a:prstGeom prst="rect">
            <a:avLst/>
          </a:prstGeom>
        </p:spPr>
      </p:pic>
      <p:sp>
        <p:nvSpPr>
          <p:cNvPr id="8" name="Text Box 9">
            <a:extLst>
              <a:ext uri="{FF2B5EF4-FFF2-40B4-BE49-F238E27FC236}">
                <a16:creationId xmlns:a16="http://schemas.microsoft.com/office/drawing/2014/main" id="{566070A3-4DD5-34FD-2D82-5303416B61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22536" y="4239892"/>
            <a:ext cx="958201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no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カラー画像</a:t>
            </a:r>
          </a:p>
        </p:txBody>
      </p:sp>
      <p:sp>
        <p:nvSpPr>
          <p:cNvPr id="9" name="Text Box 9">
            <a:extLst>
              <a:ext uri="{FF2B5EF4-FFF2-40B4-BE49-F238E27FC236}">
                <a16:creationId xmlns:a16="http://schemas.microsoft.com/office/drawing/2014/main" id="{5DA67636-0265-1289-C3DB-1984D929B7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4146" y="4239891"/>
            <a:ext cx="958201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no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濃淡画像</a:t>
            </a:r>
          </a:p>
        </p:txBody>
      </p:sp>
      <p:sp>
        <p:nvSpPr>
          <p:cNvPr id="10" name="Text Box 9">
            <a:extLst>
              <a:ext uri="{FF2B5EF4-FFF2-40B4-BE49-F238E27FC236}">
                <a16:creationId xmlns:a16="http://schemas.microsoft.com/office/drawing/2014/main" id="{61D2396D-7C8E-A8E2-971A-9364B1817D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2631" y="4976898"/>
            <a:ext cx="958201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no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輝度（明るさの度合い）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と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色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の情報を持つ画像</a:t>
            </a:r>
          </a:p>
        </p:txBody>
      </p:sp>
      <p:sp>
        <p:nvSpPr>
          <p:cNvPr id="11" name="Text Box 9">
            <a:extLst>
              <a:ext uri="{FF2B5EF4-FFF2-40B4-BE49-F238E27FC236}">
                <a16:creationId xmlns:a16="http://schemas.microsoft.com/office/drawing/2014/main" id="{3D1BCB3D-2C3C-928B-F920-B2C0D73EA6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8408" y="4976897"/>
            <a:ext cx="958201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no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輝度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のみの情報を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持つ画像</a:t>
            </a:r>
          </a:p>
        </p:txBody>
      </p:sp>
    </p:spTree>
    <p:extLst>
      <p:ext uri="{BB962C8B-B14F-4D97-AF65-F5344CB8AC3E}">
        <p14:creationId xmlns:p14="http://schemas.microsoft.com/office/powerpoint/2010/main" val="48327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6C2E268-4573-47C0-9CC6-0A8C1A5DA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濃淡画像の基礎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59E2FC6-980B-4C43-A897-C20F08EDA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1003CEC-B80A-41CE-A4A6-38E50F52F648}"/>
              </a:ext>
            </a:extLst>
          </p:cNvPr>
          <p:cNvSpPr txBox="1">
            <a:spLocks noChangeArrowheads="1"/>
          </p:cNvSpPr>
          <p:nvPr/>
        </p:nvSpPr>
        <p:spPr>
          <a:xfrm>
            <a:off x="713019" y="1316696"/>
            <a:ext cx="63627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40" name="図 39" descr="タイムライン&#10;&#10;AI 生成コンテンツは誤りを含む可能性があります。">
            <a:extLst>
              <a:ext uri="{FF2B5EF4-FFF2-40B4-BE49-F238E27FC236}">
                <a16:creationId xmlns:a16="http://schemas.microsoft.com/office/drawing/2014/main" id="{A5143024-8FD4-0094-FA71-1ECA45A66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797204"/>
            <a:ext cx="9144000" cy="443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57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8103B09-4B60-4A5A-9D51-6CE0C0307A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カラー画像の成分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B076904-8F70-44D2-956A-4E4047E2B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644893"/>
            <a:ext cx="8461208" cy="60380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カラー画像の成分の表し方は</a:t>
            </a:r>
            <a:r>
              <a:rPr lang="en-US" altLang="ja-JP" sz="2400" dirty="0"/>
              <a:t>2</a:t>
            </a:r>
            <a:r>
              <a:rPr lang="ja-JP" altLang="en-US" sz="2400" dirty="0"/>
              <a:t>種類ある．</a:t>
            </a:r>
            <a:endParaRPr kumimoji="1" lang="en-US" altLang="ja-JP" sz="2400" dirty="0"/>
          </a:p>
          <a:p>
            <a:r>
              <a:rPr kumimoji="1" lang="en-US" altLang="ja-JP" sz="2400" b="1" u="sng" dirty="0"/>
              <a:t>R</a:t>
            </a:r>
            <a:r>
              <a:rPr kumimoji="1" lang="ja-JP" altLang="en-US" sz="2400" b="1" u="sng" dirty="0"/>
              <a:t>（赤）成分，</a:t>
            </a:r>
            <a:r>
              <a:rPr kumimoji="1" lang="en-US" altLang="ja-JP" sz="2400" b="1" u="sng" dirty="0"/>
              <a:t>G</a:t>
            </a:r>
            <a:r>
              <a:rPr kumimoji="1" lang="ja-JP" altLang="en-US" sz="2400" b="1" u="sng" dirty="0"/>
              <a:t>（緑）成分，</a:t>
            </a:r>
            <a:r>
              <a:rPr kumimoji="1" lang="en-US" altLang="ja-JP" sz="2400" b="1" u="sng" dirty="0"/>
              <a:t>B</a:t>
            </a:r>
            <a:r>
              <a:rPr kumimoji="1" lang="ja-JP" altLang="en-US" sz="2400" b="1" u="sng" dirty="0"/>
              <a:t>（青）成分</a:t>
            </a:r>
            <a:r>
              <a:rPr kumimoji="1" lang="ja-JP" altLang="en-US" sz="2400" u="sng" dirty="0"/>
              <a:t>で考える場合</a:t>
            </a:r>
            <a:endParaRPr kumimoji="1" lang="en-US" altLang="ja-JP" sz="2400" u="sng" dirty="0"/>
          </a:p>
          <a:p>
            <a:pPr marL="0" indent="0">
              <a:buNone/>
            </a:pPr>
            <a:r>
              <a:rPr lang="ja-JP" altLang="en-US" sz="2400" b="1" dirty="0"/>
              <a:t>各成分</a:t>
            </a:r>
            <a:r>
              <a:rPr lang="ja-JP" altLang="en-US" sz="2400" dirty="0"/>
              <a:t>は，画素ごとに</a:t>
            </a:r>
            <a:r>
              <a:rPr lang="en-US" altLang="ja-JP" sz="2400" b="1" dirty="0"/>
              <a:t>1</a:t>
            </a:r>
            <a:r>
              <a:rPr lang="ja-JP" altLang="en-US" sz="2400" b="1" dirty="0"/>
              <a:t>つの数値</a:t>
            </a:r>
            <a:r>
              <a:rPr lang="ja-JP" altLang="en-US" sz="2400" dirty="0"/>
              <a:t>を持つ．すべて合わせて，画素ごとに</a:t>
            </a:r>
            <a:r>
              <a:rPr lang="en-US" altLang="ja-JP" sz="2400" dirty="0"/>
              <a:t>3</a:t>
            </a:r>
            <a:r>
              <a:rPr lang="ja-JP" altLang="en-US" sz="2400" dirty="0"/>
              <a:t>つの数値となる．</a:t>
            </a:r>
            <a:endParaRPr kumimoji="1" lang="en-US" altLang="ja-JP" sz="2400" dirty="0"/>
          </a:p>
          <a:p>
            <a:endParaRPr lang="en-US" altLang="ja-JP" sz="2400" dirty="0"/>
          </a:p>
          <a:p>
            <a:endParaRPr kumimoji="1" lang="en-US" altLang="ja-JP" sz="2400" dirty="0"/>
          </a:p>
          <a:p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r>
              <a:rPr kumimoji="1" lang="ja-JP" altLang="en-US" sz="2400" b="1" u="sng" dirty="0"/>
              <a:t>輝度成分，色成分</a:t>
            </a:r>
            <a:r>
              <a:rPr kumimoji="1" lang="ja-JP" altLang="en-US" sz="2400" u="sng" dirty="0"/>
              <a:t>で考える場合</a:t>
            </a:r>
            <a:endParaRPr kumimoji="1" lang="en-US" altLang="ja-JP" sz="2400" u="sng" dirty="0"/>
          </a:p>
          <a:p>
            <a:pPr marL="0" indent="0">
              <a:buNone/>
            </a:pPr>
            <a:r>
              <a:rPr lang="ja-JP" altLang="en-US" sz="2400" dirty="0"/>
              <a:t> 輝度成分は明るさの情報，色成分は色の情報を表す．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CCC3126-7472-4CD9-9025-EC820FEE6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6428076"/>
            <a:ext cx="2057400" cy="365125"/>
          </a:xfrm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A53DF07D-0F29-4951-B569-A57CE7B2342C}"/>
              </a:ext>
            </a:extLst>
          </p:cNvPr>
          <p:cNvSpPr/>
          <p:nvPr/>
        </p:nvSpPr>
        <p:spPr>
          <a:xfrm>
            <a:off x="2654179" y="3761883"/>
            <a:ext cx="503754" cy="49376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5306CB1C-69D4-4107-B70E-FC991C1F6F94}"/>
              </a:ext>
            </a:extLst>
          </p:cNvPr>
          <p:cNvSpPr/>
          <p:nvPr/>
        </p:nvSpPr>
        <p:spPr>
          <a:xfrm>
            <a:off x="4782263" y="3761883"/>
            <a:ext cx="503754" cy="493765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7EC45AC6-EDE2-4FD1-91A4-8534C6C9FAF4}"/>
              </a:ext>
            </a:extLst>
          </p:cNvPr>
          <p:cNvSpPr/>
          <p:nvPr/>
        </p:nvSpPr>
        <p:spPr>
          <a:xfrm>
            <a:off x="6910347" y="3761883"/>
            <a:ext cx="503754" cy="493765"/>
          </a:xfrm>
          <a:prstGeom prst="rect">
            <a:avLst/>
          </a:prstGeom>
          <a:solidFill>
            <a:srgbClr val="00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C92BEE57-EA9E-48D2-ED0E-1D3DCB5A6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101" y="2398230"/>
            <a:ext cx="993852" cy="1300465"/>
          </a:xfrm>
          <a:prstGeom prst="rect">
            <a:avLst/>
          </a:prstGeom>
        </p:spPr>
      </p:pic>
      <p:pic>
        <p:nvPicPr>
          <p:cNvPr id="11" name="図 10">
            <a:extLst>
              <a:ext uri="{FF2B5EF4-FFF2-40B4-BE49-F238E27FC236}">
                <a16:creationId xmlns:a16="http://schemas.microsoft.com/office/drawing/2014/main" id="{1E217432-E596-7EC0-8BB2-6C03F2C7EE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6638" y="2442555"/>
            <a:ext cx="988566" cy="1305751"/>
          </a:xfrm>
          <a:prstGeom prst="rect">
            <a:avLst/>
          </a:prstGeom>
        </p:spPr>
      </p:pic>
      <p:pic>
        <p:nvPicPr>
          <p:cNvPr id="13" name="図 12">
            <a:extLst>
              <a:ext uri="{FF2B5EF4-FFF2-40B4-BE49-F238E27FC236}">
                <a16:creationId xmlns:a16="http://schemas.microsoft.com/office/drawing/2014/main" id="{6D11D14B-E766-7D4F-B45B-0AED5DF109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4722" y="2442556"/>
            <a:ext cx="988566" cy="1305751"/>
          </a:xfrm>
          <a:prstGeom prst="rect">
            <a:avLst/>
          </a:prstGeom>
        </p:spPr>
      </p:pic>
      <p:pic>
        <p:nvPicPr>
          <p:cNvPr id="15" name="図 14">
            <a:extLst>
              <a:ext uri="{FF2B5EF4-FFF2-40B4-BE49-F238E27FC236}">
                <a16:creationId xmlns:a16="http://schemas.microsoft.com/office/drawing/2014/main" id="{3077EF89-9B78-BC5D-4D13-7E394B1239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2806" y="2442556"/>
            <a:ext cx="988566" cy="1305751"/>
          </a:xfrm>
          <a:prstGeom prst="rect">
            <a:avLst/>
          </a:prstGeom>
        </p:spPr>
      </p:pic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9459C236-B7BD-A558-2417-AC32B766B55F}"/>
              </a:ext>
            </a:extLst>
          </p:cNvPr>
          <p:cNvSpPr txBox="1"/>
          <p:nvPr/>
        </p:nvSpPr>
        <p:spPr>
          <a:xfrm>
            <a:off x="3157933" y="384883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R</a:t>
            </a: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（赤）成分</a:t>
            </a:r>
            <a:endParaRPr kumimoji="0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2E2D9354-1A0F-C5ED-79C4-F193AFC2636C}"/>
              </a:ext>
            </a:extLst>
          </p:cNvPr>
          <p:cNvSpPr txBox="1"/>
          <p:nvPr/>
        </p:nvSpPr>
        <p:spPr>
          <a:xfrm>
            <a:off x="5276546" y="3845261"/>
            <a:ext cx="15906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G</a:t>
            </a: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（緑）成分</a:t>
            </a:r>
            <a:endParaRPr kumimoji="0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8F7DC865-9626-83CA-0AEB-F2D02593472A}"/>
              </a:ext>
            </a:extLst>
          </p:cNvPr>
          <p:cNvSpPr txBox="1"/>
          <p:nvPr/>
        </p:nvSpPr>
        <p:spPr>
          <a:xfrm>
            <a:off x="7414101" y="3845261"/>
            <a:ext cx="17298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B</a:t>
            </a: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（青）成分</a:t>
            </a:r>
            <a:endParaRPr kumimoji="0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0" name="矢印: 右 19">
            <a:extLst>
              <a:ext uri="{FF2B5EF4-FFF2-40B4-BE49-F238E27FC236}">
                <a16:creationId xmlns:a16="http://schemas.microsoft.com/office/drawing/2014/main" id="{826B6ADB-9A9F-1D93-7FD8-CB74F1A29573}"/>
              </a:ext>
            </a:extLst>
          </p:cNvPr>
          <p:cNvSpPr/>
          <p:nvPr/>
        </p:nvSpPr>
        <p:spPr>
          <a:xfrm>
            <a:off x="1985724" y="2818521"/>
            <a:ext cx="323385" cy="5798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22" name="図 21">
            <a:extLst>
              <a:ext uri="{FF2B5EF4-FFF2-40B4-BE49-F238E27FC236}">
                <a16:creationId xmlns:a16="http://schemas.microsoft.com/office/drawing/2014/main" id="{1F4CA5C6-5BE1-45AC-CA42-7A020324B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234" y="5323418"/>
            <a:ext cx="993852" cy="1300465"/>
          </a:xfrm>
          <a:prstGeom prst="rect">
            <a:avLst/>
          </a:prstGeom>
        </p:spPr>
      </p:pic>
      <p:sp>
        <p:nvSpPr>
          <p:cNvPr id="23" name="矢印: 右 22">
            <a:extLst>
              <a:ext uri="{FF2B5EF4-FFF2-40B4-BE49-F238E27FC236}">
                <a16:creationId xmlns:a16="http://schemas.microsoft.com/office/drawing/2014/main" id="{071D268C-AFEF-DB03-12A7-E28610F1407F}"/>
              </a:ext>
            </a:extLst>
          </p:cNvPr>
          <p:cNvSpPr/>
          <p:nvPr/>
        </p:nvSpPr>
        <p:spPr>
          <a:xfrm>
            <a:off x="2072857" y="5743709"/>
            <a:ext cx="323385" cy="5798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24" name="図 23">
            <a:extLst>
              <a:ext uri="{FF2B5EF4-FFF2-40B4-BE49-F238E27FC236}">
                <a16:creationId xmlns:a16="http://schemas.microsoft.com/office/drawing/2014/main" id="{36BB562D-C325-B529-E55F-FD485C3C8F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2013" y="5311150"/>
            <a:ext cx="993852" cy="1312733"/>
          </a:xfrm>
          <a:prstGeom prst="rect">
            <a:avLst/>
          </a:prstGeom>
        </p:spPr>
      </p:pic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6F082C22-E94F-41AF-E8E5-CF6E4E01BB37}"/>
              </a:ext>
            </a:extLst>
          </p:cNvPr>
          <p:cNvSpPr txBox="1"/>
          <p:nvPr/>
        </p:nvSpPr>
        <p:spPr>
          <a:xfrm>
            <a:off x="2706795" y="6581684"/>
            <a:ext cx="11464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輝度成分</a:t>
            </a:r>
            <a:endParaRPr kumimoji="0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A3AEBCD3-B70D-E3B1-7CB1-C764E39C606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7796" y="5306428"/>
            <a:ext cx="993852" cy="1312733"/>
          </a:xfrm>
          <a:prstGeom prst="rect">
            <a:avLst/>
          </a:prstGeom>
        </p:spPr>
      </p:pic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7DC274D6-37A8-EE31-3217-135E7EA27FBD}"/>
              </a:ext>
            </a:extLst>
          </p:cNvPr>
          <p:cNvSpPr txBox="1"/>
          <p:nvPr/>
        </p:nvSpPr>
        <p:spPr>
          <a:xfrm>
            <a:off x="4332421" y="6581684"/>
            <a:ext cx="11464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色成分</a:t>
            </a:r>
            <a:endParaRPr kumimoji="0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369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1B08F76-9385-F88A-F5AE-D123E531F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カラー画像の基礎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60527E7-E0FF-3DE4-7E50-642AC1379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5A86561-04F6-BF1B-B363-013F457E1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グラフ, ウォーターフォール図&#10;&#10;AI 生成コンテンツは誤りを含む可能性があります。">
            <a:extLst>
              <a:ext uri="{FF2B5EF4-FFF2-40B4-BE49-F238E27FC236}">
                <a16:creationId xmlns:a16="http://schemas.microsoft.com/office/drawing/2014/main" id="{3F3B4955-8283-0A2C-8A5D-D95F9FBB4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9761"/>
            <a:ext cx="9144000" cy="428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506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B583895-3833-FD33-8CE7-8B79F3D93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ニューラルネットワークとディープラーニング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91D50A0-9B66-9133-0DEB-7EFB6B09F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6">
            <a:extLst>
              <a:ext uri="{FF2B5EF4-FFF2-40B4-BE49-F238E27FC236}">
                <a16:creationId xmlns:a16="http://schemas.microsoft.com/office/drawing/2014/main" id="{DD5C6E01-C947-93E9-C720-C16E5BFC8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  <p:pic>
        <p:nvPicPr>
          <p:cNvPr id="13" name="図 12">
            <a:extLst>
              <a:ext uri="{FF2B5EF4-FFF2-40B4-BE49-F238E27FC236}">
                <a16:creationId xmlns:a16="http://schemas.microsoft.com/office/drawing/2014/main" id="{A94C6AB1-ED9D-09C9-CE95-95FF2B227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1305"/>
            <a:ext cx="9144000" cy="3941111"/>
          </a:xfrm>
          <a:prstGeom prst="rect">
            <a:avLst/>
          </a:prstGeom>
        </p:spPr>
      </p:pic>
      <p:sp>
        <p:nvSpPr>
          <p:cNvPr id="3" name="正方形/長方形 2">
            <a:extLst>
              <a:ext uri="{FF2B5EF4-FFF2-40B4-BE49-F238E27FC236}">
                <a16:creationId xmlns:a16="http://schemas.microsoft.com/office/drawing/2014/main" id="{757BD75E-2AAD-3461-ED9D-8F075133972D}"/>
              </a:ext>
            </a:extLst>
          </p:cNvPr>
          <p:cNvSpPr/>
          <p:nvPr/>
        </p:nvSpPr>
        <p:spPr>
          <a:xfrm>
            <a:off x="2442333" y="1763907"/>
            <a:ext cx="513244" cy="2241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412B39C9-ACAB-2C24-7000-7F7901D056C4}"/>
              </a:ext>
            </a:extLst>
          </p:cNvPr>
          <p:cNvSpPr/>
          <p:nvPr/>
        </p:nvSpPr>
        <p:spPr>
          <a:xfrm>
            <a:off x="3969283" y="2140483"/>
            <a:ext cx="513244" cy="2241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230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B583895-3833-FD33-8CE7-8B79F3D93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ディープラーニング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91D50A0-9B66-9133-0DEB-7EFB6B09F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 descr="写真, 部屋, 異なる, 記号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32B028C6-20DF-1964-0D91-1D60269D2F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7762" y="1970732"/>
            <a:ext cx="4964545" cy="3059781"/>
          </a:xfrm>
          <a:prstGeom prst="rect">
            <a:avLst/>
          </a:prstGeom>
        </p:spPr>
      </p:pic>
      <p:sp>
        <p:nvSpPr>
          <p:cNvPr id="7" name="コンテンツ プレースホルダー 6">
            <a:extLst>
              <a:ext uri="{FF2B5EF4-FFF2-40B4-BE49-F238E27FC236}">
                <a16:creationId xmlns:a16="http://schemas.microsoft.com/office/drawing/2014/main" id="{33634C62-1E49-0CE3-2D14-60E2C098C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  <p:pic>
        <p:nvPicPr>
          <p:cNvPr id="13" name="図 12" descr="QR コード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B31CDAA5-FE2F-8B0A-C6DF-7708872F32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34" y="821825"/>
            <a:ext cx="9144000" cy="505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895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30C2968-5AB1-C7D1-88E1-AAC41F8E8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ディープラーニングの特色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C9C634A-EB30-AA0E-4599-FB587EE1B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badi" panose="020B0604020104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badi" panose="020B0604020104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5769F2D7-696A-6C0E-77C9-8D808BA4B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50" y="846253"/>
            <a:ext cx="9144000" cy="4617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937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6032530-D288-4EEF-999C-606F729EE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ディープラーニングの応用分野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0B02E10-7BF0-94FA-BF94-43BEDF16B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17B048B-2021-C064-7DC5-AA62E9DB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badi" panose="020B0604020104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badi" panose="020B0604020104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50EE3118-444F-6510-A8E4-24509BE34F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0991"/>
            <a:ext cx="5641619" cy="3970882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ADD1C3AD-EA69-88DA-64E6-E9E87BEE99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9332" y="762417"/>
            <a:ext cx="3265566" cy="533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690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2E41B07-B630-6BBF-ECCD-A26DED6DB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ディープラーニングの問題：勾配消失問題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DC62E7F-C811-9E25-DE8F-D7FD769DA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427" y="644893"/>
            <a:ext cx="8461208" cy="53331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ja-JP" altLang="en-US" sz="2400" dirty="0"/>
              <a:t>ニューラルネットワークでは、</a:t>
            </a:r>
            <a:r>
              <a:rPr lang="ja-JP" altLang="ja-JP" sz="2400" b="1" dirty="0"/>
              <a:t>層を深く</a:t>
            </a:r>
            <a:r>
              <a:rPr lang="ja-JP" altLang="ja-JP" sz="2400" dirty="0"/>
              <a:t>すると、</a:t>
            </a:r>
            <a:r>
              <a:rPr lang="ja-JP" altLang="en-US" sz="2400" dirty="0"/>
              <a:t>学習時に、</a:t>
            </a:r>
            <a:r>
              <a:rPr lang="ja-JP" altLang="ja-JP" sz="2400" b="1" dirty="0"/>
              <a:t>誤差を伝える勾配が浅い層</a:t>
            </a:r>
            <a:r>
              <a:rPr lang="ja-JP" altLang="ja-JP" sz="2400" dirty="0"/>
              <a:t>に届きにくくなる『</a:t>
            </a:r>
            <a:r>
              <a:rPr lang="ja-JP" altLang="ja-JP" sz="2400" b="1" dirty="0"/>
              <a:t>勾配消失問題</a:t>
            </a:r>
            <a:r>
              <a:rPr lang="ja-JP" altLang="ja-JP" sz="2400" dirty="0"/>
              <a:t>』が</a:t>
            </a:r>
            <a:r>
              <a:rPr lang="ja-JP" altLang="en-US" sz="2400" dirty="0"/>
              <a:t>あった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CA4DB66-6D4E-B98B-F79C-113C37109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14</a:t>
            </a:fld>
            <a:endParaRPr kumimoji="1" lang="ja-JP" altLang="en-US"/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A03BCDA6-EB3D-2138-5786-E1FB38F60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2" y="1953325"/>
            <a:ext cx="9144000" cy="431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4265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C686018-518C-C811-E4C5-07A92B9E5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ディープラーニングを可能にする技術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BC9B2A3-7A28-69DA-4E18-4619AFD441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4709332-A2F3-9959-12D3-0416CF1FC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15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475540EB-67BD-CC35-AC7C-5043EB01D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2459"/>
            <a:ext cx="9144000" cy="5173081"/>
          </a:xfrm>
          <a:prstGeom prst="rect">
            <a:avLst/>
          </a:prstGeom>
        </p:spPr>
      </p:pic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4CFAC8D0-C195-C430-0CFA-4A0207B14BBF}"/>
              </a:ext>
            </a:extLst>
          </p:cNvPr>
          <p:cNvSpPr/>
          <p:nvPr/>
        </p:nvSpPr>
        <p:spPr>
          <a:xfrm>
            <a:off x="7679267" y="2336800"/>
            <a:ext cx="1363133" cy="172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812170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DC61A4-5CE5-A0D1-BCD6-DC87F7DD7E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0EFC1B2-9A80-CFC6-0B98-DFB13EFFD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2B38ACC-C11C-D85D-209E-469A51186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93CFC8E9-29AD-2086-B632-80AF665A1F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611258" cy="2387918"/>
          </a:xfrm>
        </p:spPr>
        <p:txBody>
          <a:bodyPr anchor="b">
            <a:normAutofit/>
          </a:bodyPr>
          <a:lstStyle/>
          <a:p>
            <a:r>
              <a:rPr lang="en-US" altLang="ja-JP" sz="3600" dirty="0">
                <a:solidFill>
                  <a:schemeClr val="tx2"/>
                </a:solidFill>
              </a:rPr>
              <a:t>8-2. </a:t>
            </a:r>
            <a:r>
              <a:rPr lang="ja-JP" altLang="en-US" sz="3600" dirty="0">
                <a:solidFill>
                  <a:schemeClr val="tx2"/>
                </a:solidFill>
              </a:rPr>
              <a:t>コンピュータビジョン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7739BD26-36CB-23B4-0EE8-C61B776364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39ED76-14CB-589D-7E7F-468E9FDC2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CC6C170-47E5-9275-F6B6-B09B0BADE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253861E-635C-B875-BDFD-D108DAA32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211E2F0-6F56-542B-6BD4-4D1207132A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7A8BDA0-DB40-71D0-38F0-2E2F25CF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D5E21C1-1B6C-872F-C240-C00D698DC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9214D09-C44A-2897-7226-FF3A4E750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F546621-07F8-E6C6-CE92-DB08F18CC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A6D5551-880A-0FA1-D3B3-02535676D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6B7B699-D568-BB48-010C-1F5D88837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DB8B0E0D-731F-FEED-1B3B-D14B990DCA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4255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32F24B4-41CC-CFBA-57EF-B94D39506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コンピュータビジョン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C003B4A3-F2C0-058B-4BC6-B2CA0946C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C1371D1-BF0B-A53A-EC1B-B8D2D3E4B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589C36DA-798C-54A1-5326-B0AFAB7421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821825"/>
            <a:ext cx="9144000" cy="4577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6523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71C2ADA-0747-C09F-2876-55673E739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コンピュータビジョンの主要タスク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4134604-5715-A271-D368-782A70DD3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種類、画素、個体の特定の違い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9E3DA13-31EB-E435-EC94-7989C74C1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QR コード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80BDF731-C1E7-332C-A093-A338BD0D86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04432"/>
            <a:ext cx="9144000" cy="4226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152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D812C67-7635-A29D-59CA-84EE09552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</p:spPr>
        <p:txBody>
          <a:bodyPr anchor="ctr">
            <a:normAutofit/>
          </a:bodyPr>
          <a:lstStyle/>
          <a:p>
            <a:r>
              <a:rPr kumimoji="1" lang="ja-JP" altLang="en-US" sz="2500"/>
              <a:t>セマンティックセグメンテーションの例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2EE1DA0-6A64-6531-65A4-D6C00BC54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85071" y="6356351"/>
            <a:ext cx="2057400" cy="365125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</a:rPr>
              <a:pPr marL="0" marR="0" lvl="0" indent="0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</a:endParaRP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FA0412E3-0834-4BDF-BAD8-728AC344B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4577"/>
            <a:ext cx="9144000" cy="6192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199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8E46C-10A2-CD93-4B2F-270C229FB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43696C3-6DFC-E1E0-A5F6-067C4E569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インスタンスセグメンテーションの例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1B30ABD-FC6F-ED0A-B977-9A4E69F65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098B51A-0531-98A2-A48E-278D4D6E0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12196EAF-118F-4C5A-8A28-B13EE0EA6D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45" b="276"/>
          <a:stretch>
            <a:fillRect/>
          </a:stretch>
        </p:blipFill>
        <p:spPr>
          <a:xfrm>
            <a:off x="-51677" y="821825"/>
            <a:ext cx="9208251" cy="58040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828547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E4CA70-D045-0586-B00F-7AF0DE43D8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BB852E5-88CB-68A5-09D7-46275B8CC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84015E4-180E-D332-ADE5-04DCD650C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C4BC24B1-B4EA-3861-4111-A096553C75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611258" cy="2387918"/>
          </a:xfrm>
        </p:spPr>
        <p:txBody>
          <a:bodyPr anchor="b">
            <a:normAutofit/>
          </a:bodyPr>
          <a:lstStyle/>
          <a:p>
            <a:r>
              <a:rPr lang="en-US" altLang="ja-JP" sz="3600" dirty="0">
                <a:solidFill>
                  <a:schemeClr val="tx2"/>
                </a:solidFill>
              </a:rPr>
              <a:t>8-3. </a:t>
            </a:r>
            <a:r>
              <a:rPr lang="ja-JP" altLang="en-US" sz="3600" dirty="0">
                <a:solidFill>
                  <a:schemeClr val="tx2"/>
                </a:solidFill>
              </a:rPr>
              <a:t>畳み込みニューラルネットワーク（</a:t>
            </a:r>
            <a:r>
              <a:rPr lang="en-US" altLang="ja-JP" sz="3600" dirty="0">
                <a:solidFill>
                  <a:schemeClr val="tx2"/>
                </a:solidFill>
              </a:rPr>
              <a:t>CNN</a:t>
            </a:r>
            <a:r>
              <a:rPr lang="ja-JP" altLang="en-US" sz="3600" dirty="0">
                <a:solidFill>
                  <a:schemeClr val="tx2"/>
                </a:solidFill>
              </a:rPr>
              <a:t>）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25F17BC2-3385-1A39-B1EE-23F5BB57CC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83F5DF02-1128-D108-9A5B-F853E8590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39AF206-F101-0496-D832-A5471352B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982116C-2099-3EE0-562F-06E1BF6E0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6F129FF-5657-7A68-9EC5-F57025FF9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BBE48DE-FF59-D7D0-AD9F-A972723D8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8F328CC-8423-09B9-DDF3-091C68C79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983F144-3105-6CFE-9D96-6C2868707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7D5F1B2-A8FA-6533-C9C2-A70ACBFCE9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4A95798-F180-DC75-7F86-128E21D2C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2BF18BD-9D99-3F71-1BFD-8F2DEBBB8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97E262D-CD1C-A82A-9D02-3570713CC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12064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9A8549C-308B-5B13-97F3-119DA9F9C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畳み込みニューラルネットワーク（</a:t>
            </a:r>
            <a:r>
              <a:rPr lang="en-US" altLang="ja-JP" dirty="0"/>
              <a:t>CNN</a:t>
            </a:r>
            <a:r>
              <a:rPr lang="ja-JP" altLang="en-US" dirty="0"/>
              <a:t>）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E9F4E4E-64BC-07EF-619A-5A5FC1173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FEA9BC8-3FA9-FAB2-2C1A-4F4962461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ロゴ, 会社名&#10;&#10;AI 生成コンテンツは誤りを含む可能性があります。">
            <a:extLst>
              <a:ext uri="{FF2B5EF4-FFF2-40B4-BE49-F238E27FC236}">
                <a16:creationId xmlns:a16="http://schemas.microsoft.com/office/drawing/2014/main" id="{D9D946AF-B261-3ADA-8A04-10B0B04D6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16293"/>
            <a:ext cx="9144000" cy="4825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3362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0230D1C-9411-B121-1F0D-1BEA9BA1F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畳み込みの仕組み　</a:t>
            </a:r>
            <a:r>
              <a:rPr kumimoji="1" lang="ja-JP" altLang="en-US" u="sng" dirty="0"/>
              <a:t>数字の並びの例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0CF643C-2EA5-8CC1-3604-4DDFAA8AD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3A69F66-744D-6552-13C1-D7AF3712D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ED9E1FC7-CE53-CE12-108F-BC8B70566C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1024344"/>
            <a:ext cx="9144000" cy="4332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399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66E648-EE96-7D6F-F17A-5E374FCE9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519EC98-EC99-31CC-DAF2-AC558FCAE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畳み込みの仕組み　</a:t>
            </a:r>
            <a:r>
              <a:rPr lang="ja-JP" altLang="en-US" u="sng" dirty="0"/>
              <a:t>数字の並びの例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7D1571E-8518-9A46-18BB-7C36EDBCE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968D2B0D-BEA1-191E-259D-DAE2964EF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993727"/>
            <a:ext cx="9144000" cy="432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1783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5FCC254-95C1-4001-BFDF-33B035B89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畳み込みの仕組み　</a:t>
            </a:r>
            <a:r>
              <a:rPr lang="ja-JP" altLang="en-US" u="sng" dirty="0"/>
              <a:t>数字の並びの例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75DEB2F-B1AB-4E2E-A4D3-90432190B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01027A38-F86F-4292-A0DF-5E2D0136C4E8}"/>
              </a:ext>
            </a:extLst>
          </p:cNvPr>
          <p:cNvSpPr/>
          <p:nvPr/>
        </p:nvSpPr>
        <p:spPr>
          <a:xfrm>
            <a:off x="93724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DF101910-6985-4C0A-AC4C-F214A0F577F2}"/>
              </a:ext>
            </a:extLst>
          </p:cNvPr>
          <p:cNvSpPr/>
          <p:nvPr/>
        </p:nvSpPr>
        <p:spPr>
          <a:xfrm>
            <a:off x="165479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BC3B3504-E97E-4713-AB1B-8ACBB6D7421C}"/>
              </a:ext>
            </a:extLst>
          </p:cNvPr>
          <p:cNvSpPr/>
          <p:nvPr/>
        </p:nvSpPr>
        <p:spPr>
          <a:xfrm>
            <a:off x="237234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0" name="正方形/長方形 9">
            <a:extLst>
              <a:ext uri="{FF2B5EF4-FFF2-40B4-BE49-F238E27FC236}">
                <a16:creationId xmlns:a16="http://schemas.microsoft.com/office/drawing/2014/main" id="{D0669F6C-00FA-4699-B5D7-D7E32B406CF2}"/>
              </a:ext>
            </a:extLst>
          </p:cNvPr>
          <p:cNvSpPr/>
          <p:nvPr/>
        </p:nvSpPr>
        <p:spPr>
          <a:xfrm>
            <a:off x="308989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1" name="正方形/長方形 10">
            <a:extLst>
              <a:ext uri="{FF2B5EF4-FFF2-40B4-BE49-F238E27FC236}">
                <a16:creationId xmlns:a16="http://schemas.microsoft.com/office/drawing/2014/main" id="{9DD440D6-ED97-4190-B620-B5257D73316F}"/>
              </a:ext>
            </a:extLst>
          </p:cNvPr>
          <p:cNvSpPr/>
          <p:nvPr/>
        </p:nvSpPr>
        <p:spPr>
          <a:xfrm>
            <a:off x="380744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" name="正方形/長方形 11">
            <a:extLst>
              <a:ext uri="{FF2B5EF4-FFF2-40B4-BE49-F238E27FC236}">
                <a16:creationId xmlns:a16="http://schemas.microsoft.com/office/drawing/2014/main" id="{5BC156BF-253B-43BD-A9CB-3A5E89ADAE64}"/>
              </a:ext>
            </a:extLst>
          </p:cNvPr>
          <p:cNvSpPr/>
          <p:nvPr/>
        </p:nvSpPr>
        <p:spPr>
          <a:xfrm>
            <a:off x="452499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A8A60590-35BB-45C1-8A36-5F3B39D47284}"/>
              </a:ext>
            </a:extLst>
          </p:cNvPr>
          <p:cNvSpPr/>
          <p:nvPr/>
        </p:nvSpPr>
        <p:spPr>
          <a:xfrm>
            <a:off x="524254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正方形/長方形 13">
            <a:extLst>
              <a:ext uri="{FF2B5EF4-FFF2-40B4-BE49-F238E27FC236}">
                <a16:creationId xmlns:a16="http://schemas.microsoft.com/office/drawing/2014/main" id="{9DE72097-DF06-4FD1-97D1-4F6A1B6B3EFF}"/>
              </a:ext>
            </a:extLst>
          </p:cNvPr>
          <p:cNvSpPr/>
          <p:nvPr/>
        </p:nvSpPr>
        <p:spPr>
          <a:xfrm>
            <a:off x="5960095" y="1614568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5" name="正方形/長方形 14">
            <a:extLst>
              <a:ext uri="{FF2B5EF4-FFF2-40B4-BE49-F238E27FC236}">
                <a16:creationId xmlns:a16="http://schemas.microsoft.com/office/drawing/2014/main" id="{0268763C-1392-40C7-B6FC-1D4D4DDA3C62}"/>
              </a:ext>
            </a:extLst>
          </p:cNvPr>
          <p:cNvSpPr/>
          <p:nvPr/>
        </p:nvSpPr>
        <p:spPr>
          <a:xfrm>
            <a:off x="667764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6" name="正方形/長方形 15">
            <a:extLst>
              <a:ext uri="{FF2B5EF4-FFF2-40B4-BE49-F238E27FC236}">
                <a16:creationId xmlns:a16="http://schemas.microsoft.com/office/drawing/2014/main" id="{16942A83-1379-416D-9CAB-1A1D59F87233}"/>
              </a:ext>
            </a:extLst>
          </p:cNvPr>
          <p:cNvSpPr/>
          <p:nvPr/>
        </p:nvSpPr>
        <p:spPr>
          <a:xfrm>
            <a:off x="7395195" y="1624093"/>
            <a:ext cx="717550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5CE43E59-4A9E-4D67-A9DD-02FB57AB58AD}"/>
              </a:ext>
            </a:extLst>
          </p:cNvPr>
          <p:cNvSpPr txBox="1"/>
          <p:nvPr/>
        </p:nvSpPr>
        <p:spPr>
          <a:xfrm>
            <a:off x="1112316" y="17530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AA9E098A-5DF7-43BB-A169-96D2776E8F0D}"/>
              </a:ext>
            </a:extLst>
          </p:cNvPr>
          <p:cNvSpPr txBox="1"/>
          <p:nvPr/>
        </p:nvSpPr>
        <p:spPr>
          <a:xfrm>
            <a:off x="1829866" y="174348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E59652C1-C2A8-44D5-A421-85F754FA2C69}"/>
              </a:ext>
            </a:extLst>
          </p:cNvPr>
          <p:cNvSpPr txBox="1"/>
          <p:nvPr/>
        </p:nvSpPr>
        <p:spPr>
          <a:xfrm>
            <a:off x="2547416" y="17403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985AF029-4274-48E7-AEF5-9E81E02B4A35}"/>
              </a:ext>
            </a:extLst>
          </p:cNvPr>
          <p:cNvSpPr txBox="1"/>
          <p:nvPr/>
        </p:nvSpPr>
        <p:spPr>
          <a:xfrm>
            <a:off x="3264966" y="173713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1" name="テキスト ボックス 20">
            <a:extLst>
              <a:ext uri="{FF2B5EF4-FFF2-40B4-BE49-F238E27FC236}">
                <a16:creationId xmlns:a16="http://schemas.microsoft.com/office/drawing/2014/main" id="{FC10EADC-8A7C-4B1B-9B7A-DB0BFA92048E}"/>
              </a:ext>
            </a:extLst>
          </p:cNvPr>
          <p:cNvSpPr txBox="1"/>
          <p:nvPr/>
        </p:nvSpPr>
        <p:spPr>
          <a:xfrm>
            <a:off x="3982516" y="173395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2" name="テキスト ボックス 21">
            <a:extLst>
              <a:ext uri="{FF2B5EF4-FFF2-40B4-BE49-F238E27FC236}">
                <a16:creationId xmlns:a16="http://schemas.microsoft.com/office/drawing/2014/main" id="{257D5AC4-FF13-4F51-8495-827A997E1E4B}"/>
              </a:ext>
            </a:extLst>
          </p:cNvPr>
          <p:cNvSpPr txBox="1"/>
          <p:nvPr/>
        </p:nvSpPr>
        <p:spPr>
          <a:xfrm>
            <a:off x="4700066" y="173078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3" name="テキスト ボックス 22">
            <a:extLst>
              <a:ext uri="{FF2B5EF4-FFF2-40B4-BE49-F238E27FC236}">
                <a16:creationId xmlns:a16="http://schemas.microsoft.com/office/drawing/2014/main" id="{2B301ECE-2593-4D2E-80E3-C17D08FEDABE}"/>
              </a:ext>
            </a:extLst>
          </p:cNvPr>
          <p:cNvSpPr txBox="1"/>
          <p:nvPr/>
        </p:nvSpPr>
        <p:spPr>
          <a:xfrm>
            <a:off x="5417616" y="17276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4" name="テキスト ボックス 23">
            <a:extLst>
              <a:ext uri="{FF2B5EF4-FFF2-40B4-BE49-F238E27FC236}">
                <a16:creationId xmlns:a16="http://schemas.microsoft.com/office/drawing/2014/main" id="{280F25B4-669B-41D3-803F-5B2C730DE18C}"/>
              </a:ext>
            </a:extLst>
          </p:cNvPr>
          <p:cNvSpPr txBox="1"/>
          <p:nvPr/>
        </p:nvSpPr>
        <p:spPr>
          <a:xfrm>
            <a:off x="6135166" y="172443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94AC8ECA-8929-45BF-8123-C754C66E7F41}"/>
              </a:ext>
            </a:extLst>
          </p:cNvPr>
          <p:cNvSpPr txBox="1"/>
          <p:nvPr/>
        </p:nvSpPr>
        <p:spPr>
          <a:xfrm>
            <a:off x="6852716" y="172125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dirty="0">
                <a:solidFill>
                  <a:prstClr val="black"/>
                </a:solidFill>
                <a:latin typeface="Calibri" panose="020F0502020204030204"/>
                <a:ea typeface="游ゴシック" panose="020B0400000000000000" pitchFamily="50" charset="-128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3" name="矢印: 下 32">
            <a:extLst>
              <a:ext uri="{FF2B5EF4-FFF2-40B4-BE49-F238E27FC236}">
                <a16:creationId xmlns:a16="http://schemas.microsoft.com/office/drawing/2014/main" id="{714E1C99-FCDA-404F-91AC-958919A296F9}"/>
              </a:ext>
            </a:extLst>
          </p:cNvPr>
          <p:cNvSpPr/>
          <p:nvPr/>
        </p:nvSpPr>
        <p:spPr>
          <a:xfrm>
            <a:off x="1700696" y="5128525"/>
            <a:ext cx="565150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4" name="テキスト ボックス 33">
            <a:extLst>
              <a:ext uri="{FF2B5EF4-FFF2-40B4-BE49-F238E27FC236}">
                <a16:creationId xmlns:a16="http://schemas.microsoft.com/office/drawing/2014/main" id="{FBF281AB-5227-453A-8631-4DF35ED7589F}"/>
              </a:ext>
            </a:extLst>
          </p:cNvPr>
          <p:cNvSpPr txBox="1"/>
          <p:nvPr/>
        </p:nvSpPr>
        <p:spPr>
          <a:xfrm>
            <a:off x="1786743" y="538252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7" name="正方形/長方形 26">
            <a:extLst>
              <a:ext uri="{FF2B5EF4-FFF2-40B4-BE49-F238E27FC236}">
                <a16:creationId xmlns:a16="http://schemas.microsoft.com/office/drawing/2014/main" id="{44D5F7D4-729A-4B26-8C50-8B5AB040BE6F}"/>
              </a:ext>
            </a:extLst>
          </p:cNvPr>
          <p:cNvSpPr/>
          <p:nvPr/>
        </p:nvSpPr>
        <p:spPr>
          <a:xfrm>
            <a:off x="919118" y="3869924"/>
            <a:ext cx="767890" cy="64802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8" name="正方形/長方形 27">
            <a:extLst>
              <a:ext uri="{FF2B5EF4-FFF2-40B4-BE49-F238E27FC236}">
                <a16:creationId xmlns:a16="http://schemas.microsoft.com/office/drawing/2014/main" id="{691BE09A-763C-4521-ABF3-FB8C4E46B0C7}"/>
              </a:ext>
            </a:extLst>
          </p:cNvPr>
          <p:cNvSpPr/>
          <p:nvPr/>
        </p:nvSpPr>
        <p:spPr>
          <a:xfrm>
            <a:off x="1687008" y="3869924"/>
            <a:ext cx="767890" cy="64802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9" name="正方形/長方形 28">
            <a:extLst>
              <a:ext uri="{FF2B5EF4-FFF2-40B4-BE49-F238E27FC236}">
                <a16:creationId xmlns:a16="http://schemas.microsoft.com/office/drawing/2014/main" id="{C60F37BF-531D-440E-8E25-324D5BAA8132}"/>
              </a:ext>
            </a:extLst>
          </p:cNvPr>
          <p:cNvSpPr/>
          <p:nvPr/>
        </p:nvSpPr>
        <p:spPr>
          <a:xfrm>
            <a:off x="2454899" y="3869924"/>
            <a:ext cx="767890" cy="64802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0" name="テキスト ボックス 29">
            <a:extLst>
              <a:ext uri="{FF2B5EF4-FFF2-40B4-BE49-F238E27FC236}">
                <a16:creationId xmlns:a16="http://schemas.microsoft.com/office/drawing/2014/main" id="{08A5A401-C3BC-4A64-81BD-0CC42A31BD05}"/>
              </a:ext>
            </a:extLst>
          </p:cNvPr>
          <p:cNvSpPr txBox="1"/>
          <p:nvPr/>
        </p:nvSpPr>
        <p:spPr>
          <a:xfrm>
            <a:off x="1106471" y="396898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1" name="テキスト ボックス 30">
            <a:extLst>
              <a:ext uri="{FF2B5EF4-FFF2-40B4-BE49-F238E27FC236}">
                <a16:creationId xmlns:a16="http://schemas.microsoft.com/office/drawing/2014/main" id="{81589D5B-36CA-4940-8EDC-C3C75F3441BE}"/>
              </a:ext>
            </a:extLst>
          </p:cNvPr>
          <p:cNvSpPr txBox="1"/>
          <p:nvPr/>
        </p:nvSpPr>
        <p:spPr>
          <a:xfrm>
            <a:off x="1874362" y="3966346"/>
            <a:ext cx="393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2" name="テキスト ボックス 31">
            <a:extLst>
              <a:ext uri="{FF2B5EF4-FFF2-40B4-BE49-F238E27FC236}">
                <a16:creationId xmlns:a16="http://schemas.microsoft.com/office/drawing/2014/main" id="{EC83FEBF-044E-4AD0-AE80-0D27D1FE3B82}"/>
              </a:ext>
            </a:extLst>
          </p:cNvPr>
          <p:cNvSpPr txBox="1"/>
          <p:nvPr/>
        </p:nvSpPr>
        <p:spPr>
          <a:xfrm>
            <a:off x="2642252" y="396371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5" name="テキスト ボックス 34">
            <a:extLst>
              <a:ext uri="{FF2B5EF4-FFF2-40B4-BE49-F238E27FC236}">
                <a16:creationId xmlns:a16="http://schemas.microsoft.com/office/drawing/2014/main" id="{90F67891-DB5A-45ED-BD9E-AB9D22C002B6}"/>
              </a:ext>
            </a:extLst>
          </p:cNvPr>
          <p:cNvSpPr txBox="1"/>
          <p:nvPr/>
        </p:nvSpPr>
        <p:spPr>
          <a:xfrm>
            <a:off x="919118" y="4517950"/>
            <a:ext cx="2194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0×</a:t>
            </a: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   1×</a:t>
            </a: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   0×</a:t>
            </a: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6" name="正方形/長方形 35">
            <a:extLst>
              <a:ext uri="{FF2B5EF4-FFF2-40B4-BE49-F238E27FC236}">
                <a16:creationId xmlns:a16="http://schemas.microsoft.com/office/drawing/2014/main" id="{9946A6D4-21F0-42CD-99A8-402DC4F02AA2}"/>
              </a:ext>
            </a:extLst>
          </p:cNvPr>
          <p:cNvSpPr/>
          <p:nvPr/>
        </p:nvSpPr>
        <p:spPr>
          <a:xfrm>
            <a:off x="731928" y="1474868"/>
            <a:ext cx="2533038" cy="1071447"/>
          </a:xfrm>
          <a:prstGeom prst="rect">
            <a:avLst/>
          </a:prstGeom>
          <a:solidFill>
            <a:schemeClr val="accent1">
              <a:lumMod val="20000"/>
              <a:lumOff val="80000"/>
              <a:alpha val="2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7" name="右大かっこ 36">
            <a:extLst>
              <a:ext uri="{FF2B5EF4-FFF2-40B4-BE49-F238E27FC236}">
                <a16:creationId xmlns:a16="http://schemas.microsoft.com/office/drawing/2014/main" id="{643D7455-579A-43FC-87B0-387710C4E0B5}"/>
              </a:ext>
            </a:extLst>
          </p:cNvPr>
          <p:cNvSpPr/>
          <p:nvPr/>
        </p:nvSpPr>
        <p:spPr>
          <a:xfrm rot="5400000">
            <a:off x="1987884" y="1574182"/>
            <a:ext cx="104564" cy="2098229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AA777F0A-6B3A-402E-8EF2-E4042378A291}"/>
              </a:ext>
            </a:extLst>
          </p:cNvPr>
          <p:cNvSpPr txBox="1"/>
          <p:nvPr/>
        </p:nvSpPr>
        <p:spPr>
          <a:xfrm>
            <a:off x="907272" y="2794282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この部分を切り出す</a:t>
            </a:r>
          </a:p>
        </p:txBody>
      </p:sp>
      <p:sp>
        <p:nvSpPr>
          <p:cNvPr id="38" name="テキスト ボックス 37">
            <a:extLst>
              <a:ext uri="{FF2B5EF4-FFF2-40B4-BE49-F238E27FC236}">
                <a16:creationId xmlns:a16="http://schemas.microsoft.com/office/drawing/2014/main" id="{BB360F32-096F-4B2E-A38E-E09C8E846F7F}"/>
              </a:ext>
            </a:extLst>
          </p:cNvPr>
          <p:cNvSpPr txBox="1"/>
          <p:nvPr/>
        </p:nvSpPr>
        <p:spPr>
          <a:xfrm>
            <a:off x="756597" y="6174647"/>
            <a:ext cx="3023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重ね合わせの結果： </a:t>
            </a:r>
          </a:p>
        </p:txBody>
      </p:sp>
      <p:sp>
        <p:nvSpPr>
          <p:cNvPr id="39" name="テキスト ボックス 38">
            <a:extLst>
              <a:ext uri="{FF2B5EF4-FFF2-40B4-BE49-F238E27FC236}">
                <a16:creationId xmlns:a16="http://schemas.microsoft.com/office/drawing/2014/main" id="{EB489047-D45F-4E5E-8389-CB5076314A55}"/>
              </a:ext>
            </a:extLst>
          </p:cNvPr>
          <p:cNvSpPr txBox="1"/>
          <p:nvPr/>
        </p:nvSpPr>
        <p:spPr>
          <a:xfrm>
            <a:off x="3743920" y="6165122"/>
            <a:ext cx="3347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0×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 +  1×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 +  0×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 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=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0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40" name="テキスト ボックス 39">
            <a:extLst>
              <a:ext uri="{FF2B5EF4-FFF2-40B4-BE49-F238E27FC236}">
                <a16:creationId xmlns:a16="http://schemas.microsoft.com/office/drawing/2014/main" id="{A6394652-12FF-40BD-9E1B-9400DF424C00}"/>
              </a:ext>
            </a:extLst>
          </p:cNvPr>
          <p:cNvSpPr txBox="1"/>
          <p:nvPr/>
        </p:nvSpPr>
        <p:spPr>
          <a:xfrm>
            <a:off x="254587" y="975350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データ</a:t>
            </a:r>
          </a:p>
        </p:txBody>
      </p:sp>
      <p:sp>
        <p:nvSpPr>
          <p:cNvPr id="42" name="テキスト ボックス 41">
            <a:extLst>
              <a:ext uri="{FF2B5EF4-FFF2-40B4-BE49-F238E27FC236}">
                <a16:creationId xmlns:a16="http://schemas.microsoft.com/office/drawing/2014/main" id="{C1FFAC3D-F413-4A20-92F7-32F37904D493}"/>
              </a:ext>
            </a:extLst>
          </p:cNvPr>
          <p:cNvSpPr txBox="1"/>
          <p:nvPr/>
        </p:nvSpPr>
        <p:spPr>
          <a:xfrm>
            <a:off x="186562" y="3301982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カーネル</a:t>
            </a:r>
          </a:p>
        </p:txBody>
      </p:sp>
    </p:spTree>
    <p:extLst>
      <p:ext uri="{BB962C8B-B14F-4D97-AF65-F5344CB8AC3E}">
        <p14:creationId xmlns:p14="http://schemas.microsoft.com/office/powerpoint/2010/main" val="4056821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5FCC254-95C1-4001-BFDF-33B035B89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畳み込みの仕組み　</a:t>
            </a:r>
            <a:r>
              <a:rPr lang="ja-JP" altLang="en-US" u="sng" dirty="0"/>
              <a:t>数字の並びの例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75DEB2F-B1AB-4E2E-A4D3-90432190B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69883" y="6454832"/>
            <a:ext cx="2057400" cy="365125"/>
          </a:xfrm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33" name="矢印: 下 32">
            <a:extLst>
              <a:ext uri="{FF2B5EF4-FFF2-40B4-BE49-F238E27FC236}">
                <a16:creationId xmlns:a16="http://schemas.microsoft.com/office/drawing/2014/main" id="{714E1C99-FCDA-404F-91AC-958919A296F9}"/>
              </a:ext>
            </a:extLst>
          </p:cNvPr>
          <p:cNvSpPr/>
          <p:nvPr/>
        </p:nvSpPr>
        <p:spPr>
          <a:xfrm>
            <a:off x="1688553" y="6102351"/>
            <a:ext cx="565150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4" name="テキスト ボックス 33">
            <a:extLst>
              <a:ext uri="{FF2B5EF4-FFF2-40B4-BE49-F238E27FC236}">
                <a16:creationId xmlns:a16="http://schemas.microsoft.com/office/drawing/2014/main" id="{FBF281AB-5227-453A-8631-4DF35ED7589F}"/>
              </a:ext>
            </a:extLst>
          </p:cNvPr>
          <p:cNvSpPr txBox="1"/>
          <p:nvPr/>
        </p:nvSpPr>
        <p:spPr>
          <a:xfrm>
            <a:off x="1774600" y="635635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grpSp>
        <p:nvGrpSpPr>
          <p:cNvPr id="41" name="グループ化 40">
            <a:extLst>
              <a:ext uri="{FF2B5EF4-FFF2-40B4-BE49-F238E27FC236}">
                <a16:creationId xmlns:a16="http://schemas.microsoft.com/office/drawing/2014/main" id="{FC449303-243A-4170-95C7-ADC9A060EC0D}"/>
              </a:ext>
            </a:extLst>
          </p:cNvPr>
          <p:cNvGrpSpPr/>
          <p:nvPr/>
        </p:nvGrpSpPr>
        <p:grpSpPr>
          <a:xfrm>
            <a:off x="836437" y="2524184"/>
            <a:ext cx="2348812" cy="979991"/>
            <a:chOff x="939876" y="3803765"/>
            <a:chExt cx="2194832" cy="1181160"/>
          </a:xfrm>
        </p:grpSpPr>
        <p:sp>
          <p:nvSpPr>
            <p:cNvPr id="27" name="正方形/長方形 26">
              <a:extLst>
                <a:ext uri="{FF2B5EF4-FFF2-40B4-BE49-F238E27FC236}">
                  <a16:creationId xmlns:a16="http://schemas.microsoft.com/office/drawing/2014/main" id="{44D5F7D4-729A-4B26-8C50-8B5AB040BE6F}"/>
                </a:ext>
              </a:extLst>
            </p:cNvPr>
            <p:cNvSpPr/>
            <p:nvPr/>
          </p:nvSpPr>
          <p:spPr>
            <a:xfrm>
              <a:off x="9398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28" name="正方形/長方形 27">
              <a:extLst>
                <a:ext uri="{FF2B5EF4-FFF2-40B4-BE49-F238E27FC236}">
                  <a16:creationId xmlns:a16="http://schemas.microsoft.com/office/drawing/2014/main" id="{691BE09A-763C-4521-ABF3-FB8C4E46B0C7}"/>
                </a:ext>
              </a:extLst>
            </p:cNvPr>
            <p:cNvSpPr/>
            <p:nvPr/>
          </p:nvSpPr>
          <p:spPr>
            <a:xfrm>
              <a:off x="165742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29" name="正方形/長方形 28">
              <a:extLst>
                <a:ext uri="{FF2B5EF4-FFF2-40B4-BE49-F238E27FC236}">
                  <a16:creationId xmlns:a16="http://schemas.microsoft.com/office/drawing/2014/main" id="{C60F37BF-531D-440E-8E25-324D5BAA8132}"/>
                </a:ext>
              </a:extLst>
            </p:cNvPr>
            <p:cNvSpPr/>
            <p:nvPr/>
          </p:nvSpPr>
          <p:spPr>
            <a:xfrm>
              <a:off x="23749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30" name="テキスト ボックス 29">
              <a:extLst>
                <a:ext uri="{FF2B5EF4-FFF2-40B4-BE49-F238E27FC236}">
                  <a16:creationId xmlns:a16="http://schemas.microsoft.com/office/drawing/2014/main" id="{08A5A401-C3BC-4A64-81BD-0CC42A31BD05}"/>
                </a:ext>
              </a:extLst>
            </p:cNvPr>
            <p:cNvSpPr txBox="1"/>
            <p:nvPr/>
          </p:nvSpPr>
          <p:spPr>
            <a:xfrm>
              <a:off x="1114947" y="3923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31" name="テキスト ボックス 30">
              <a:extLst>
                <a:ext uri="{FF2B5EF4-FFF2-40B4-BE49-F238E27FC236}">
                  <a16:creationId xmlns:a16="http://schemas.microsoft.com/office/drawing/2014/main" id="{81589D5B-36CA-4940-8EDC-C3C75F3441BE}"/>
                </a:ext>
              </a:extLst>
            </p:cNvPr>
            <p:cNvSpPr txBox="1"/>
            <p:nvPr/>
          </p:nvSpPr>
          <p:spPr>
            <a:xfrm>
              <a:off x="1832497" y="3919980"/>
              <a:ext cx="367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32" name="テキスト ボックス 31">
              <a:extLst>
                <a:ext uri="{FF2B5EF4-FFF2-40B4-BE49-F238E27FC236}">
                  <a16:creationId xmlns:a16="http://schemas.microsoft.com/office/drawing/2014/main" id="{EC83FEBF-044E-4AD0-AE80-0D27D1FE3B82}"/>
                </a:ext>
              </a:extLst>
            </p:cNvPr>
            <p:cNvSpPr txBox="1"/>
            <p:nvPr/>
          </p:nvSpPr>
          <p:spPr>
            <a:xfrm>
              <a:off x="2550047" y="391680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35" name="テキスト ボックス 34">
              <a:extLst>
                <a:ext uri="{FF2B5EF4-FFF2-40B4-BE49-F238E27FC236}">
                  <a16:creationId xmlns:a16="http://schemas.microsoft.com/office/drawing/2014/main" id="{90F67891-DB5A-45ED-BD9E-AB9D22C002B6}"/>
                </a:ext>
              </a:extLst>
            </p:cNvPr>
            <p:cNvSpPr txBox="1"/>
            <p:nvPr/>
          </p:nvSpPr>
          <p:spPr>
            <a:xfrm>
              <a:off x="939876" y="4584815"/>
              <a:ext cx="21948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0×1    1×0    0×1</a:t>
              </a:r>
              <a:endPara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</p:grpSp>
      <p:grpSp>
        <p:nvGrpSpPr>
          <p:cNvPr id="50" name="グループ化 49">
            <a:extLst>
              <a:ext uri="{FF2B5EF4-FFF2-40B4-BE49-F238E27FC236}">
                <a16:creationId xmlns:a16="http://schemas.microsoft.com/office/drawing/2014/main" id="{CBF09867-1477-4C1E-BE47-C3ECA379634B}"/>
              </a:ext>
            </a:extLst>
          </p:cNvPr>
          <p:cNvGrpSpPr/>
          <p:nvPr/>
        </p:nvGrpSpPr>
        <p:grpSpPr>
          <a:xfrm>
            <a:off x="1604381" y="3542049"/>
            <a:ext cx="2303671" cy="1048136"/>
            <a:chOff x="939876" y="3803765"/>
            <a:chExt cx="2152650" cy="1263293"/>
          </a:xfrm>
        </p:grpSpPr>
        <p:sp>
          <p:nvSpPr>
            <p:cNvPr id="51" name="正方形/長方形 50">
              <a:extLst>
                <a:ext uri="{FF2B5EF4-FFF2-40B4-BE49-F238E27FC236}">
                  <a16:creationId xmlns:a16="http://schemas.microsoft.com/office/drawing/2014/main" id="{3A76F50D-E390-4653-8B37-19868AF3FC35}"/>
                </a:ext>
              </a:extLst>
            </p:cNvPr>
            <p:cNvSpPr/>
            <p:nvPr/>
          </p:nvSpPr>
          <p:spPr>
            <a:xfrm>
              <a:off x="9398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52" name="正方形/長方形 51">
              <a:extLst>
                <a:ext uri="{FF2B5EF4-FFF2-40B4-BE49-F238E27FC236}">
                  <a16:creationId xmlns:a16="http://schemas.microsoft.com/office/drawing/2014/main" id="{CAC14A1F-4822-43A1-B386-7BD25DA40B53}"/>
                </a:ext>
              </a:extLst>
            </p:cNvPr>
            <p:cNvSpPr/>
            <p:nvPr/>
          </p:nvSpPr>
          <p:spPr>
            <a:xfrm>
              <a:off x="165742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53" name="正方形/長方形 52">
              <a:extLst>
                <a:ext uri="{FF2B5EF4-FFF2-40B4-BE49-F238E27FC236}">
                  <a16:creationId xmlns:a16="http://schemas.microsoft.com/office/drawing/2014/main" id="{A7F2ECFD-33D0-40F7-941B-DC9EDF3F02B3}"/>
                </a:ext>
              </a:extLst>
            </p:cNvPr>
            <p:cNvSpPr/>
            <p:nvPr/>
          </p:nvSpPr>
          <p:spPr>
            <a:xfrm>
              <a:off x="23749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54" name="テキスト ボックス 53">
              <a:extLst>
                <a:ext uri="{FF2B5EF4-FFF2-40B4-BE49-F238E27FC236}">
                  <a16:creationId xmlns:a16="http://schemas.microsoft.com/office/drawing/2014/main" id="{0D339CB3-1A0C-4457-B6DF-871B42FB0D47}"/>
                </a:ext>
              </a:extLst>
            </p:cNvPr>
            <p:cNvSpPr txBox="1"/>
            <p:nvPr/>
          </p:nvSpPr>
          <p:spPr>
            <a:xfrm>
              <a:off x="1114947" y="3923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55" name="テキスト ボックス 54">
              <a:extLst>
                <a:ext uri="{FF2B5EF4-FFF2-40B4-BE49-F238E27FC236}">
                  <a16:creationId xmlns:a16="http://schemas.microsoft.com/office/drawing/2014/main" id="{03C6F74A-5C3D-4E47-9FD9-91453DF04AE3}"/>
                </a:ext>
              </a:extLst>
            </p:cNvPr>
            <p:cNvSpPr txBox="1"/>
            <p:nvPr/>
          </p:nvSpPr>
          <p:spPr>
            <a:xfrm>
              <a:off x="1832497" y="3919980"/>
              <a:ext cx="367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56" name="テキスト ボックス 55">
              <a:extLst>
                <a:ext uri="{FF2B5EF4-FFF2-40B4-BE49-F238E27FC236}">
                  <a16:creationId xmlns:a16="http://schemas.microsoft.com/office/drawing/2014/main" id="{AD8EC3AE-99AC-4668-A20A-A9A073021C26}"/>
                </a:ext>
              </a:extLst>
            </p:cNvPr>
            <p:cNvSpPr txBox="1"/>
            <p:nvPr/>
          </p:nvSpPr>
          <p:spPr>
            <a:xfrm>
              <a:off x="2550047" y="391680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57" name="テキスト ボックス 56">
              <a:extLst>
                <a:ext uri="{FF2B5EF4-FFF2-40B4-BE49-F238E27FC236}">
                  <a16:creationId xmlns:a16="http://schemas.microsoft.com/office/drawing/2014/main" id="{43E3725D-6740-48B6-982D-D2B7D74A816A}"/>
                </a:ext>
              </a:extLst>
            </p:cNvPr>
            <p:cNvSpPr txBox="1"/>
            <p:nvPr/>
          </p:nvSpPr>
          <p:spPr>
            <a:xfrm>
              <a:off x="939876" y="4584815"/>
              <a:ext cx="2050946" cy="4822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1×1    0×0    1×1</a:t>
              </a:r>
              <a:endPara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</p:grpSp>
      <p:grpSp>
        <p:nvGrpSpPr>
          <p:cNvPr id="58" name="グループ化 57">
            <a:extLst>
              <a:ext uri="{FF2B5EF4-FFF2-40B4-BE49-F238E27FC236}">
                <a16:creationId xmlns:a16="http://schemas.microsoft.com/office/drawing/2014/main" id="{17861844-5AFF-4395-B03D-F1593E61B4CD}"/>
              </a:ext>
            </a:extLst>
          </p:cNvPr>
          <p:cNvGrpSpPr/>
          <p:nvPr/>
        </p:nvGrpSpPr>
        <p:grpSpPr>
          <a:xfrm>
            <a:off x="2372325" y="4559912"/>
            <a:ext cx="2348812" cy="979991"/>
            <a:chOff x="939876" y="3803765"/>
            <a:chExt cx="2194832" cy="1181160"/>
          </a:xfrm>
        </p:grpSpPr>
        <p:sp>
          <p:nvSpPr>
            <p:cNvPr id="59" name="正方形/長方形 58">
              <a:extLst>
                <a:ext uri="{FF2B5EF4-FFF2-40B4-BE49-F238E27FC236}">
                  <a16:creationId xmlns:a16="http://schemas.microsoft.com/office/drawing/2014/main" id="{96674583-41E0-4968-9D16-9291A79CBDE5}"/>
                </a:ext>
              </a:extLst>
            </p:cNvPr>
            <p:cNvSpPr/>
            <p:nvPr/>
          </p:nvSpPr>
          <p:spPr>
            <a:xfrm>
              <a:off x="9398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60" name="正方形/長方形 59">
              <a:extLst>
                <a:ext uri="{FF2B5EF4-FFF2-40B4-BE49-F238E27FC236}">
                  <a16:creationId xmlns:a16="http://schemas.microsoft.com/office/drawing/2014/main" id="{1B0AC8A4-2009-45AB-8A8E-96F50741201F}"/>
                </a:ext>
              </a:extLst>
            </p:cNvPr>
            <p:cNvSpPr/>
            <p:nvPr/>
          </p:nvSpPr>
          <p:spPr>
            <a:xfrm>
              <a:off x="165742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61" name="正方形/長方形 60">
              <a:extLst>
                <a:ext uri="{FF2B5EF4-FFF2-40B4-BE49-F238E27FC236}">
                  <a16:creationId xmlns:a16="http://schemas.microsoft.com/office/drawing/2014/main" id="{C396F52B-0F15-4FEF-A913-E7C2A5C906C3}"/>
                </a:ext>
              </a:extLst>
            </p:cNvPr>
            <p:cNvSpPr/>
            <p:nvPr/>
          </p:nvSpPr>
          <p:spPr>
            <a:xfrm>
              <a:off x="23749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62" name="テキスト ボックス 61">
              <a:extLst>
                <a:ext uri="{FF2B5EF4-FFF2-40B4-BE49-F238E27FC236}">
                  <a16:creationId xmlns:a16="http://schemas.microsoft.com/office/drawing/2014/main" id="{50293DBA-FD0D-46A1-8F2F-08CABCAE017B}"/>
                </a:ext>
              </a:extLst>
            </p:cNvPr>
            <p:cNvSpPr txBox="1"/>
            <p:nvPr/>
          </p:nvSpPr>
          <p:spPr>
            <a:xfrm>
              <a:off x="1114947" y="3923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63" name="テキスト ボックス 62">
              <a:extLst>
                <a:ext uri="{FF2B5EF4-FFF2-40B4-BE49-F238E27FC236}">
                  <a16:creationId xmlns:a16="http://schemas.microsoft.com/office/drawing/2014/main" id="{2F824BAF-E51E-4C5E-AEB1-CF7C921A579F}"/>
                </a:ext>
              </a:extLst>
            </p:cNvPr>
            <p:cNvSpPr txBox="1"/>
            <p:nvPr/>
          </p:nvSpPr>
          <p:spPr>
            <a:xfrm>
              <a:off x="1832497" y="3919980"/>
              <a:ext cx="367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64" name="テキスト ボックス 63">
              <a:extLst>
                <a:ext uri="{FF2B5EF4-FFF2-40B4-BE49-F238E27FC236}">
                  <a16:creationId xmlns:a16="http://schemas.microsoft.com/office/drawing/2014/main" id="{16A8BA78-0401-4CE6-B8B7-3C33BAEF0686}"/>
                </a:ext>
              </a:extLst>
            </p:cNvPr>
            <p:cNvSpPr txBox="1"/>
            <p:nvPr/>
          </p:nvSpPr>
          <p:spPr>
            <a:xfrm>
              <a:off x="2550047" y="391680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65" name="テキスト ボックス 64">
              <a:extLst>
                <a:ext uri="{FF2B5EF4-FFF2-40B4-BE49-F238E27FC236}">
                  <a16:creationId xmlns:a16="http://schemas.microsoft.com/office/drawing/2014/main" id="{EC5C5825-B7C0-45FD-BE31-26960F8F21F8}"/>
                </a:ext>
              </a:extLst>
            </p:cNvPr>
            <p:cNvSpPr txBox="1"/>
            <p:nvPr/>
          </p:nvSpPr>
          <p:spPr>
            <a:xfrm>
              <a:off x="939876" y="4584815"/>
              <a:ext cx="21948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0×1    1×0    0×1</a:t>
              </a:r>
              <a:endPara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</p:grpSp>
      <p:sp>
        <p:nvSpPr>
          <p:cNvPr id="67" name="矢印: 下 66">
            <a:extLst>
              <a:ext uri="{FF2B5EF4-FFF2-40B4-BE49-F238E27FC236}">
                <a16:creationId xmlns:a16="http://schemas.microsoft.com/office/drawing/2014/main" id="{3E948EDC-F9B3-4DC1-B84B-6E1E7AF36578}"/>
              </a:ext>
            </a:extLst>
          </p:cNvPr>
          <p:cNvSpPr/>
          <p:nvPr/>
        </p:nvSpPr>
        <p:spPr>
          <a:xfrm>
            <a:off x="2473523" y="6090227"/>
            <a:ext cx="598355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68" name="テキスト ボックス 67">
            <a:extLst>
              <a:ext uri="{FF2B5EF4-FFF2-40B4-BE49-F238E27FC236}">
                <a16:creationId xmlns:a16="http://schemas.microsoft.com/office/drawing/2014/main" id="{18857651-FEC8-401C-B70B-3E8D3FE83832}"/>
              </a:ext>
            </a:extLst>
          </p:cNvPr>
          <p:cNvSpPr txBox="1"/>
          <p:nvPr/>
        </p:nvSpPr>
        <p:spPr>
          <a:xfrm>
            <a:off x="2559571" y="6344227"/>
            <a:ext cx="416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2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69" name="矢印: 下 68">
            <a:extLst>
              <a:ext uri="{FF2B5EF4-FFF2-40B4-BE49-F238E27FC236}">
                <a16:creationId xmlns:a16="http://schemas.microsoft.com/office/drawing/2014/main" id="{382238D1-4461-4CA0-AFCC-0799FB10968B}"/>
              </a:ext>
            </a:extLst>
          </p:cNvPr>
          <p:cNvSpPr/>
          <p:nvPr/>
        </p:nvSpPr>
        <p:spPr>
          <a:xfrm>
            <a:off x="3258493" y="6078103"/>
            <a:ext cx="598355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0" name="テキスト ボックス 69">
            <a:extLst>
              <a:ext uri="{FF2B5EF4-FFF2-40B4-BE49-F238E27FC236}">
                <a16:creationId xmlns:a16="http://schemas.microsoft.com/office/drawing/2014/main" id="{C1646681-B8A2-4307-ACEC-C94D416520A6}"/>
              </a:ext>
            </a:extLst>
          </p:cNvPr>
          <p:cNvSpPr txBox="1"/>
          <p:nvPr/>
        </p:nvSpPr>
        <p:spPr>
          <a:xfrm>
            <a:off x="3344541" y="6332103"/>
            <a:ext cx="416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01027A38-F86F-4292-A0DF-5E2D0136C4E8}"/>
              </a:ext>
            </a:extLst>
          </p:cNvPr>
          <p:cNvSpPr/>
          <p:nvPr/>
        </p:nvSpPr>
        <p:spPr>
          <a:xfrm>
            <a:off x="811750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DF101910-6985-4C0A-AC4C-F214A0F577F2}"/>
              </a:ext>
            </a:extLst>
          </p:cNvPr>
          <p:cNvSpPr/>
          <p:nvPr/>
        </p:nvSpPr>
        <p:spPr>
          <a:xfrm>
            <a:off x="1606999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BC3B3504-E97E-4713-AB1B-8ACBB6D7421C}"/>
              </a:ext>
            </a:extLst>
          </p:cNvPr>
          <p:cNvSpPr/>
          <p:nvPr/>
        </p:nvSpPr>
        <p:spPr>
          <a:xfrm>
            <a:off x="2402248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0" name="正方形/長方形 9">
            <a:extLst>
              <a:ext uri="{FF2B5EF4-FFF2-40B4-BE49-F238E27FC236}">
                <a16:creationId xmlns:a16="http://schemas.microsoft.com/office/drawing/2014/main" id="{D0669F6C-00FA-4699-B5D7-D7E32B406CF2}"/>
              </a:ext>
            </a:extLst>
          </p:cNvPr>
          <p:cNvSpPr/>
          <p:nvPr/>
        </p:nvSpPr>
        <p:spPr>
          <a:xfrm>
            <a:off x="3197497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1" name="正方形/長方形 10">
            <a:extLst>
              <a:ext uri="{FF2B5EF4-FFF2-40B4-BE49-F238E27FC236}">
                <a16:creationId xmlns:a16="http://schemas.microsoft.com/office/drawing/2014/main" id="{9DD440D6-ED97-4190-B620-B5257D73316F}"/>
              </a:ext>
            </a:extLst>
          </p:cNvPr>
          <p:cNvSpPr/>
          <p:nvPr/>
        </p:nvSpPr>
        <p:spPr>
          <a:xfrm>
            <a:off x="3992746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" name="正方形/長方形 11">
            <a:extLst>
              <a:ext uri="{FF2B5EF4-FFF2-40B4-BE49-F238E27FC236}">
                <a16:creationId xmlns:a16="http://schemas.microsoft.com/office/drawing/2014/main" id="{5BC156BF-253B-43BD-A9CB-3A5E89ADAE64}"/>
              </a:ext>
            </a:extLst>
          </p:cNvPr>
          <p:cNvSpPr/>
          <p:nvPr/>
        </p:nvSpPr>
        <p:spPr>
          <a:xfrm>
            <a:off x="4787996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A8A60590-35BB-45C1-8A36-5F3B39D47284}"/>
              </a:ext>
            </a:extLst>
          </p:cNvPr>
          <p:cNvSpPr/>
          <p:nvPr/>
        </p:nvSpPr>
        <p:spPr>
          <a:xfrm>
            <a:off x="5583245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正方形/長方形 13">
            <a:extLst>
              <a:ext uri="{FF2B5EF4-FFF2-40B4-BE49-F238E27FC236}">
                <a16:creationId xmlns:a16="http://schemas.microsoft.com/office/drawing/2014/main" id="{9DE72097-DF06-4FD1-97D1-4F6A1B6B3EFF}"/>
              </a:ext>
            </a:extLst>
          </p:cNvPr>
          <p:cNvSpPr/>
          <p:nvPr/>
        </p:nvSpPr>
        <p:spPr>
          <a:xfrm>
            <a:off x="6378494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5" name="正方形/長方形 14">
            <a:extLst>
              <a:ext uri="{FF2B5EF4-FFF2-40B4-BE49-F238E27FC236}">
                <a16:creationId xmlns:a16="http://schemas.microsoft.com/office/drawing/2014/main" id="{0268763C-1392-40C7-B6FC-1D4D4DDA3C62}"/>
              </a:ext>
            </a:extLst>
          </p:cNvPr>
          <p:cNvSpPr/>
          <p:nvPr/>
        </p:nvSpPr>
        <p:spPr>
          <a:xfrm>
            <a:off x="7173743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6" name="正方形/長方形 15">
            <a:extLst>
              <a:ext uri="{FF2B5EF4-FFF2-40B4-BE49-F238E27FC236}">
                <a16:creationId xmlns:a16="http://schemas.microsoft.com/office/drawing/2014/main" id="{16942A83-1379-416D-9CAB-1A1D59F87233}"/>
              </a:ext>
            </a:extLst>
          </p:cNvPr>
          <p:cNvSpPr/>
          <p:nvPr/>
        </p:nvSpPr>
        <p:spPr>
          <a:xfrm>
            <a:off x="7968993" y="921385"/>
            <a:ext cx="795249" cy="7810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5CE43E59-4A9E-4D67-A9DD-02FB57AB58AD}"/>
              </a:ext>
            </a:extLst>
          </p:cNvPr>
          <p:cNvSpPr txBox="1"/>
          <p:nvPr/>
        </p:nvSpPr>
        <p:spPr>
          <a:xfrm>
            <a:off x="1005778" y="1050300"/>
            <a:ext cx="40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AA9E098A-5DF7-43BB-A169-96D2776E8F0D}"/>
              </a:ext>
            </a:extLst>
          </p:cNvPr>
          <p:cNvSpPr txBox="1"/>
          <p:nvPr/>
        </p:nvSpPr>
        <p:spPr>
          <a:xfrm>
            <a:off x="1801027" y="1040775"/>
            <a:ext cx="40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E59652C1-C2A8-44D5-A421-85F754FA2C69}"/>
              </a:ext>
            </a:extLst>
          </p:cNvPr>
          <p:cNvSpPr txBox="1"/>
          <p:nvPr/>
        </p:nvSpPr>
        <p:spPr>
          <a:xfrm>
            <a:off x="2596276" y="1037600"/>
            <a:ext cx="40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985AF029-4274-48E7-AEF5-9E81E02B4A35}"/>
              </a:ext>
            </a:extLst>
          </p:cNvPr>
          <p:cNvSpPr txBox="1"/>
          <p:nvPr/>
        </p:nvSpPr>
        <p:spPr>
          <a:xfrm>
            <a:off x="3391526" y="1034425"/>
            <a:ext cx="40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1" name="テキスト ボックス 20">
            <a:extLst>
              <a:ext uri="{FF2B5EF4-FFF2-40B4-BE49-F238E27FC236}">
                <a16:creationId xmlns:a16="http://schemas.microsoft.com/office/drawing/2014/main" id="{FC10EADC-8A7C-4B1B-9B7A-DB0BFA92048E}"/>
              </a:ext>
            </a:extLst>
          </p:cNvPr>
          <p:cNvSpPr txBox="1"/>
          <p:nvPr/>
        </p:nvSpPr>
        <p:spPr>
          <a:xfrm>
            <a:off x="4186775" y="1031250"/>
            <a:ext cx="40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2" name="テキスト ボックス 21">
            <a:extLst>
              <a:ext uri="{FF2B5EF4-FFF2-40B4-BE49-F238E27FC236}">
                <a16:creationId xmlns:a16="http://schemas.microsoft.com/office/drawing/2014/main" id="{257D5AC4-FF13-4F51-8495-827A997E1E4B}"/>
              </a:ext>
            </a:extLst>
          </p:cNvPr>
          <p:cNvSpPr txBox="1"/>
          <p:nvPr/>
        </p:nvSpPr>
        <p:spPr>
          <a:xfrm>
            <a:off x="4982024" y="1028075"/>
            <a:ext cx="40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3" name="テキスト ボックス 22">
            <a:extLst>
              <a:ext uri="{FF2B5EF4-FFF2-40B4-BE49-F238E27FC236}">
                <a16:creationId xmlns:a16="http://schemas.microsoft.com/office/drawing/2014/main" id="{2B301ECE-2593-4D2E-80E3-C17D08FEDABE}"/>
              </a:ext>
            </a:extLst>
          </p:cNvPr>
          <p:cNvSpPr txBox="1"/>
          <p:nvPr/>
        </p:nvSpPr>
        <p:spPr>
          <a:xfrm>
            <a:off x="5777273" y="1024900"/>
            <a:ext cx="40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4" name="テキスト ボックス 23">
            <a:extLst>
              <a:ext uri="{FF2B5EF4-FFF2-40B4-BE49-F238E27FC236}">
                <a16:creationId xmlns:a16="http://schemas.microsoft.com/office/drawing/2014/main" id="{280F25B4-669B-41D3-803F-5B2C730DE18C}"/>
              </a:ext>
            </a:extLst>
          </p:cNvPr>
          <p:cNvSpPr txBox="1"/>
          <p:nvPr/>
        </p:nvSpPr>
        <p:spPr>
          <a:xfrm>
            <a:off x="6572523" y="1021725"/>
            <a:ext cx="40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94AC8ECA-8929-45BF-8123-C754C66E7F41}"/>
              </a:ext>
            </a:extLst>
          </p:cNvPr>
          <p:cNvSpPr txBox="1"/>
          <p:nvPr/>
        </p:nvSpPr>
        <p:spPr>
          <a:xfrm>
            <a:off x="7367772" y="101855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800" dirty="0">
                <a:solidFill>
                  <a:prstClr val="black"/>
                </a:solidFill>
                <a:latin typeface="Calibri" panose="020F0502020204030204"/>
                <a:ea typeface="游ゴシック" panose="020B0400000000000000" pitchFamily="50" charset="-128"/>
              </a:rPr>
              <a:t>0</a:t>
            </a:r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6" name="正方形/長方形 35">
            <a:extLst>
              <a:ext uri="{FF2B5EF4-FFF2-40B4-BE49-F238E27FC236}">
                <a16:creationId xmlns:a16="http://schemas.microsoft.com/office/drawing/2014/main" id="{9946A6D4-21F0-42CD-99A8-402DC4F02AA2}"/>
              </a:ext>
            </a:extLst>
          </p:cNvPr>
          <p:cNvSpPr/>
          <p:nvPr/>
        </p:nvSpPr>
        <p:spPr>
          <a:xfrm>
            <a:off x="584200" y="772160"/>
            <a:ext cx="2807326" cy="1071447"/>
          </a:xfrm>
          <a:prstGeom prst="rect">
            <a:avLst/>
          </a:prstGeom>
          <a:solidFill>
            <a:schemeClr val="accent1">
              <a:lumMod val="20000"/>
              <a:lumOff val="8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7" name="右大かっこ 36">
            <a:extLst>
              <a:ext uri="{FF2B5EF4-FFF2-40B4-BE49-F238E27FC236}">
                <a16:creationId xmlns:a16="http://schemas.microsoft.com/office/drawing/2014/main" id="{643D7455-579A-43FC-87B0-387710C4E0B5}"/>
              </a:ext>
            </a:extLst>
          </p:cNvPr>
          <p:cNvSpPr/>
          <p:nvPr/>
        </p:nvSpPr>
        <p:spPr>
          <a:xfrm rot="5400000">
            <a:off x="1981817" y="757872"/>
            <a:ext cx="104564" cy="2325434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9" name="右大かっこ 38">
            <a:extLst>
              <a:ext uri="{FF2B5EF4-FFF2-40B4-BE49-F238E27FC236}">
                <a16:creationId xmlns:a16="http://schemas.microsoft.com/office/drawing/2014/main" id="{65DD2EFC-A128-4312-8FE4-2445BC2DA5C6}"/>
              </a:ext>
            </a:extLst>
          </p:cNvPr>
          <p:cNvSpPr/>
          <p:nvPr/>
        </p:nvSpPr>
        <p:spPr>
          <a:xfrm rot="5400000">
            <a:off x="2783225" y="961839"/>
            <a:ext cx="104564" cy="2325434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40" name="右大かっこ 39">
            <a:extLst>
              <a:ext uri="{FF2B5EF4-FFF2-40B4-BE49-F238E27FC236}">
                <a16:creationId xmlns:a16="http://schemas.microsoft.com/office/drawing/2014/main" id="{87F808BE-F61B-4BB8-AD99-4B0852657913}"/>
              </a:ext>
            </a:extLst>
          </p:cNvPr>
          <p:cNvSpPr/>
          <p:nvPr/>
        </p:nvSpPr>
        <p:spPr>
          <a:xfrm rot="5400000">
            <a:off x="3584633" y="1165806"/>
            <a:ext cx="104564" cy="2325434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1" name="右大かっこ 70">
            <a:extLst>
              <a:ext uri="{FF2B5EF4-FFF2-40B4-BE49-F238E27FC236}">
                <a16:creationId xmlns:a16="http://schemas.microsoft.com/office/drawing/2014/main" id="{95C3C129-7256-4981-85B0-7210F6596BAF}"/>
              </a:ext>
            </a:extLst>
          </p:cNvPr>
          <p:cNvSpPr/>
          <p:nvPr/>
        </p:nvSpPr>
        <p:spPr>
          <a:xfrm rot="5400000">
            <a:off x="4307253" y="779811"/>
            <a:ext cx="104564" cy="2325434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2" name="右大かっこ 71">
            <a:extLst>
              <a:ext uri="{FF2B5EF4-FFF2-40B4-BE49-F238E27FC236}">
                <a16:creationId xmlns:a16="http://schemas.microsoft.com/office/drawing/2014/main" id="{6A511C51-8BC1-4FD4-AD4C-665341ED0027}"/>
              </a:ext>
            </a:extLst>
          </p:cNvPr>
          <p:cNvSpPr/>
          <p:nvPr/>
        </p:nvSpPr>
        <p:spPr>
          <a:xfrm rot="5400000">
            <a:off x="5108661" y="983778"/>
            <a:ext cx="104564" cy="2325434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3" name="右大かっこ 72">
            <a:extLst>
              <a:ext uri="{FF2B5EF4-FFF2-40B4-BE49-F238E27FC236}">
                <a16:creationId xmlns:a16="http://schemas.microsoft.com/office/drawing/2014/main" id="{83C8BF7B-FFC5-4212-A580-4B59ED582A8C}"/>
              </a:ext>
            </a:extLst>
          </p:cNvPr>
          <p:cNvSpPr/>
          <p:nvPr/>
        </p:nvSpPr>
        <p:spPr>
          <a:xfrm rot="5400000">
            <a:off x="5910069" y="1187745"/>
            <a:ext cx="104564" cy="2325434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4" name="右大かっこ 73">
            <a:extLst>
              <a:ext uri="{FF2B5EF4-FFF2-40B4-BE49-F238E27FC236}">
                <a16:creationId xmlns:a16="http://schemas.microsoft.com/office/drawing/2014/main" id="{A493AA3B-EE51-4B5B-9194-FF477A827CE7}"/>
              </a:ext>
            </a:extLst>
          </p:cNvPr>
          <p:cNvSpPr/>
          <p:nvPr/>
        </p:nvSpPr>
        <p:spPr>
          <a:xfrm rot="5400000">
            <a:off x="6675436" y="776045"/>
            <a:ext cx="104564" cy="2325434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5" name="右大かっこ 74">
            <a:extLst>
              <a:ext uri="{FF2B5EF4-FFF2-40B4-BE49-F238E27FC236}">
                <a16:creationId xmlns:a16="http://schemas.microsoft.com/office/drawing/2014/main" id="{6C4B48FF-8506-4626-A205-F5707010A898}"/>
              </a:ext>
            </a:extLst>
          </p:cNvPr>
          <p:cNvSpPr/>
          <p:nvPr/>
        </p:nvSpPr>
        <p:spPr>
          <a:xfrm rot="5400000">
            <a:off x="7476844" y="980012"/>
            <a:ext cx="104564" cy="2325434"/>
          </a:xfrm>
          <a:prstGeom prst="rightBracket">
            <a:avLst>
              <a:gd name="adj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grpSp>
        <p:nvGrpSpPr>
          <p:cNvPr id="66" name="グループ化 65">
            <a:extLst>
              <a:ext uri="{FF2B5EF4-FFF2-40B4-BE49-F238E27FC236}">
                <a16:creationId xmlns:a16="http://schemas.microsoft.com/office/drawing/2014/main" id="{205AC855-A21E-4697-89C5-1CA7467E5C42}"/>
              </a:ext>
            </a:extLst>
          </p:cNvPr>
          <p:cNvGrpSpPr/>
          <p:nvPr/>
        </p:nvGrpSpPr>
        <p:grpSpPr>
          <a:xfrm>
            <a:off x="3293493" y="2524185"/>
            <a:ext cx="2303671" cy="1048136"/>
            <a:chOff x="939876" y="3803765"/>
            <a:chExt cx="2152650" cy="1263293"/>
          </a:xfrm>
        </p:grpSpPr>
        <p:sp>
          <p:nvSpPr>
            <p:cNvPr id="77" name="正方形/長方形 76">
              <a:extLst>
                <a:ext uri="{FF2B5EF4-FFF2-40B4-BE49-F238E27FC236}">
                  <a16:creationId xmlns:a16="http://schemas.microsoft.com/office/drawing/2014/main" id="{20526B4C-425C-498F-9FCC-E491186924DF}"/>
                </a:ext>
              </a:extLst>
            </p:cNvPr>
            <p:cNvSpPr/>
            <p:nvPr/>
          </p:nvSpPr>
          <p:spPr>
            <a:xfrm>
              <a:off x="9398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78" name="正方形/長方形 77">
              <a:extLst>
                <a:ext uri="{FF2B5EF4-FFF2-40B4-BE49-F238E27FC236}">
                  <a16:creationId xmlns:a16="http://schemas.microsoft.com/office/drawing/2014/main" id="{9B06FE8C-8F27-4552-BAB0-ABADBCAA7360}"/>
                </a:ext>
              </a:extLst>
            </p:cNvPr>
            <p:cNvSpPr/>
            <p:nvPr/>
          </p:nvSpPr>
          <p:spPr>
            <a:xfrm>
              <a:off x="165742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79" name="正方形/長方形 78">
              <a:extLst>
                <a:ext uri="{FF2B5EF4-FFF2-40B4-BE49-F238E27FC236}">
                  <a16:creationId xmlns:a16="http://schemas.microsoft.com/office/drawing/2014/main" id="{4C8587E1-36B8-4812-8DE7-5F648F54C660}"/>
                </a:ext>
              </a:extLst>
            </p:cNvPr>
            <p:cNvSpPr/>
            <p:nvPr/>
          </p:nvSpPr>
          <p:spPr>
            <a:xfrm>
              <a:off x="23749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80" name="テキスト ボックス 79">
              <a:extLst>
                <a:ext uri="{FF2B5EF4-FFF2-40B4-BE49-F238E27FC236}">
                  <a16:creationId xmlns:a16="http://schemas.microsoft.com/office/drawing/2014/main" id="{953E0696-7649-4AE8-B090-02138319E591}"/>
                </a:ext>
              </a:extLst>
            </p:cNvPr>
            <p:cNvSpPr txBox="1"/>
            <p:nvPr/>
          </p:nvSpPr>
          <p:spPr>
            <a:xfrm>
              <a:off x="1114947" y="3923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81" name="テキスト ボックス 80">
              <a:extLst>
                <a:ext uri="{FF2B5EF4-FFF2-40B4-BE49-F238E27FC236}">
                  <a16:creationId xmlns:a16="http://schemas.microsoft.com/office/drawing/2014/main" id="{8E13654C-274C-460C-AFD6-67D920604F57}"/>
                </a:ext>
              </a:extLst>
            </p:cNvPr>
            <p:cNvSpPr txBox="1"/>
            <p:nvPr/>
          </p:nvSpPr>
          <p:spPr>
            <a:xfrm>
              <a:off x="1832497" y="3919980"/>
              <a:ext cx="367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82" name="テキスト ボックス 81">
              <a:extLst>
                <a:ext uri="{FF2B5EF4-FFF2-40B4-BE49-F238E27FC236}">
                  <a16:creationId xmlns:a16="http://schemas.microsoft.com/office/drawing/2014/main" id="{C52D02DA-AE77-4423-A91A-C7E66EF2295D}"/>
                </a:ext>
              </a:extLst>
            </p:cNvPr>
            <p:cNvSpPr txBox="1"/>
            <p:nvPr/>
          </p:nvSpPr>
          <p:spPr>
            <a:xfrm>
              <a:off x="2550047" y="391680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83" name="テキスト ボックス 82">
              <a:extLst>
                <a:ext uri="{FF2B5EF4-FFF2-40B4-BE49-F238E27FC236}">
                  <a16:creationId xmlns:a16="http://schemas.microsoft.com/office/drawing/2014/main" id="{19877F54-8809-44AE-9600-50ED272B6CED}"/>
                </a:ext>
              </a:extLst>
            </p:cNvPr>
            <p:cNvSpPr txBox="1"/>
            <p:nvPr/>
          </p:nvSpPr>
          <p:spPr>
            <a:xfrm>
              <a:off x="939876" y="4584815"/>
              <a:ext cx="2050946" cy="4822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1×1    0×0    0×1</a:t>
              </a:r>
              <a:endPara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</p:grpSp>
      <p:grpSp>
        <p:nvGrpSpPr>
          <p:cNvPr id="84" name="グループ化 83">
            <a:extLst>
              <a:ext uri="{FF2B5EF4-FFF2-40B4-BE49-F238E27FC236}">
                <a16:creationId xmlns:a16="http://schemas.microsoft.com/office/drawing/2014/main" id="{36A1D859-AEBE-40D6-B74C-B698311B3473}"/>
              </a:ext>
            </a:extLst>
          </p:cNvPr>
          <p:cNvGrpSpPr/>
          <p:nvPr/>
        </p:nvGrpSpPr>
        <p:grpSpPr>
          <a:xfrm>
            <a:off x="4061437" y="3542049"/>
            <a:ext cx="2303671" cy="1048136"/>
            <a:chOff x="939876" y="3803765"/>
            <a:chExt cx="2152650" cy="1263293"/>
          </a:xfrm>
        </p:grpSpPr>
        <p:sp>
          <p:nvSpPr>
            <p:cNvPr id="85" name="正方形/長方形 84">
              <a:extLst>
                <a:ext uri="{FF2B5EF4-FFF2-40B4-BE49-F238E27FC236}">
                  <a16:creationId xmlns:a16="http://schemas.microsoft.com/office/drawing/2014/main" id="{F923BCEE-A260-4FED-A9F3-52356374F77B}"/>
                </a:ext>
              </a:extLst>
            </p:cNvPr>
            <p:cNvSpPr/>
            <p:nvPr/>
          </p:nvSpPr>
          <p:spPr>
            <a:xfrm>
              <a:off x="9398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86" name="正方形/長方形 85">
              <a:extLst>
                <a:ext uri="{FF2B5EF4-FFF2-40B4-BE49-F238E27FC236}">
                  <a16:creationId xmlns:a16="http://schemas.microsoft.com/office/drawing/2014/main" id="{B9EE15DA-4395-44A3-9DBF-B4C7047F9941}"/>
                </a:ext>
              </a:extLst>
            </p:cNvPr>
            <p:cNvSpPr/>
            <p:nvPr/>
          </p:nvSpPr>
          <p:spPr>
            <a:xfrm>
              <a:off x="165742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87" name="正方形/長方形 86">
              <a:extLst>
                <a:ext uri="{FF2B5EF4-FFF2-40B4-BE49-F238E27FC236}">
                  <a16:creationId xmlns:a16="http://schemas.microsoft.com/office/drawing/2014/main" id="{D6760679-3F5F-4C28-BD58-71228A0C1A5F}"/>
                </a:ext>
              </a:extLst>
            </p:cNvPr>
            <p:cNvSpPr/>
            <p:nvPr/>
          </p:nvSpPr>
          <p:spPr>
            <a:xfrm>
              <a:off x="23749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88" name="テキスト ボックス 87">
              <a:extLst>
                <a:ext uri="{FF2B5EF4-FFF2-40B4-BE49-F238E27FC236}">
                  <a16:creationId xmlns:a16="http://schemas.microsoft.com/office/drawing/2014/main" id="{D07310BE-2D44-425B-A9E0-7746B4CC2D37}"/>
                </a:ext>
              </a:extLst>
            </p:cNvPr>
            <p:cNvSpPr txBox="1"/>
            <p:nvPr/>
          </p:nvSpPr>
          <p:spPr>
            <a:xfrm>
              <a:off x="1114947" y="3923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89" name="テキスト ボックス 88">
              <a:extLst>
                <a:ext uri="{FF2B5EF4-FFF2-40B4-BE49-F238E27FC236}">
                  <a16:creationId xmlns:a16="http://schemas.microsoft.com/office/drawing/2014/main" id="{FD878647-BA99-4F71-ABC4-B9B4105B009B}"/>
                </a:ext>
              </a:extLst>
            </p:cNvPr>
            <p:cNvSpPr txBox="1"/>
            <p:nvPr/>
          </p:nvSpPr>
          <p:spPr>
            <a:xfrm>
              <a:off x="1832497" y="3919980"/>
              <a:ext cx="367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90" name="テキスト ボックス 89">
              <a:extLst>
                <a:ext uri="{FF2B5EF4-FFF2-40B4-BE49-F238E27FC236}">
                  <a16:creationId xmlns:a16="http://schemas.microsoft.com/office/drawing/2014/main" id="{E9C753E6-89C5-4A9F-BCBE-FA4B955478C1}"/>
                </a:ext>
              </a:extLst>
            </p:cNvPr>
            <p:cNvSpPr txBox="1"/>
            <p:nvPr/>
          </p:nvSpPr>
          <p:spPr>
            <a:xfrm>
              <a:off x="2550047" y="391680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91" name="テキスト ボックス 90">
              <a:extLst>
                <a:ext uri="{FF2B5EF4-FFF2-40B4-BE49-F238E27FC236}">
                  <a16:creationId xmlns:a16="http://schemas.microsoft.com/office/drawing/2014/main" id="{BB254091-A45E-43BB-9605-550079176247}"/>
                </a:ext>
              </a:extLst>
            </p:cNvPr>
            <p:cNvSpPr txBox="1"/>
            <p:nvPr/>
          </p:nvSpPr>
          <p:spPr>
            <a:xfrm>
              <a:off x="939876" y="4584815"/>
              <a:ext cx="2050946" cy="4822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0×1    0×0    1×1</a:t>
              </a:r>
              <a:endPara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</p:grpSp>
      <p:grpSp>
        <p:nvGrpSpPr>
          <p:cNvPr id="92" name="グループ化 91">
            <a:extLst>
              <a:ext uri="{FF2B5EF4-FFF2-40B4-BE49-F238E27FC236}">
                <a16:creationId xmlns:a16="http://schemas.microsoft.com/office/drawing/2014/main" id="{C542AFA5-0CE4-4339-849A-270288BF4953}"/>
              </a:ext>
            </a:extLst>
          </p:cNvPr>
          <p:cNvGrpSpPr/>
          <p:nvPr/>
        </p:nvGrpSpPr>
        <p:grpSpPr>
          <a:xfrm>
            <a:off x="4829381" y="4559913"/>
            <a:ext cx="2303671" cy="1048136"/>
            <a:chOff x="939876" y="3803765"/>
            <a:chExt cx="2152650" cy="1263293"/>
          </a:xfrm>
        </p:grpSpPr>
        <p:sp>
          <p:nvSpPr>
            <p:cNvPr id="93" name="正方形/長方形 92">
              <a:extLst>
                <a:ext uri="{FF2B5EF4-FFF2-40B4-BE49-F238E27FC236}">
                  <a16:creationId xmlns:a16="http://schemas.microsoft.com/office/drawing/2014/main" id="{14401661-2143-48A5-8815-B6B59EE94C30}"/>
                </a:ext>
              </a:extLst>
            </p:cNvPr>
            <p:cNvSpPr/>
            <p:nvPr/>
          </p:nvSpPr>
          <p:spPr>
            <a:xfrm>
              <a:off x="9398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94" name="正方形/長方形 93">
              <a:extLst>
                <a:ext uri="{FF2B5EF4-FFF2-40B4-BE49-F238E27FC236}">
                  <a16:creationId xmlns:a16="http://schemas.microsoft.com/office/drawing/2014/main" id="{1870EA86-7D5B-47B6-A1F1-E280EDDE32A9}"/>
                </a:ext>
              </a:extLst>
            </p:cNvPr>
            <p:cNvSpPr/>
            <p:nvPr/>
          </p:nvSpPr>
          <p:spPr>
            <a:xfrm>
              <a:off x="165742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95" name="正方形/長方形 94">
              <a:extLst>
                <a:ext uri="{FF2B5EF4-FFF2-40B4-BE49-F238E27FC236}">
                  <a16:creationId xmlns:a16="http://schemas.microsoft.com/office/drawing/2014/main" id="{D622DD9A-E474-47C9-BFAE-F35CECCA2572}"/>
                </a:ext>
              </a:extLst>
            </p:cNvPr>
            <p:cNvSpPr/>
            <p:nvPr/>
          </p:nvSpPr>
          <p:spPr>
            <a:xfrm>
              <a:off x="23749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96" name="テキスト ボックス 95">
              <a:extLst>
                <a:ext uri="{FF2B5EF4-FFF2-40B4-BE49-F238E27FC236}">
                  <a16:creationId xmlns:a16="http://schemas.microsoft.com/office/drawing/2014/main" id="{9D682E3E-3C2B-4163-89F1-BCA3CBF59F92}"/>
                </a:ext>
              </a:extLst>
            </p:cNvPr>
            <p:cNvSpPr txBox="1"/>
            <p:nvPr/>
          </p:nvSpPr>
          <p:spPr>
            <a:xfrm>
              <a:off x="1114947" y="3923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97" name="テキスト ボックス 96">
              <a:extLst>
                <a:ext uri="{FF2B5EF4-FFF2-40B4-BE49-F238E27FC236}">
                  <a16:creationId xmlns:a16="http://schemas.microsoft.com/office/drawing/2014/main" id="{8C8B8448-54E7-45C4-8064-A9FF6F23736E}"/>
                </a:ext>
              </a:extLst>
            </p:cNvPr>
            <p:cNvSpPr txBox="1"/>
            <p:nvPr/>
          </p:nvSpPr>
          <p:spPr>
            <a:xfrm>
              <a:off x="1832497" y="3919980"/>
              <a:ext cx="367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98" name="テキスト ボックス 97">
              <a:extLst>
                <a:ext uri="{FF2B5EF4-FFF2-40B4-BE49-F238E27FC236}">
                  <a16:creationId xmlns:a16="http://schemas.microsoft.com/office/drawing/2014/main" id="{C26CAB8E-5938-445D-9C16-D29BB9D9A336}"/>
                </a:ext>
              </a:extLst>
            </p:cNvPr>
            <p:cNvSpPr txBox="1"/>
            <p:nvPr/>
          </p:nvSpPr>
          <p:spPr>
            <a:xfrm>
              <a:off x="2550047" y="391680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99" name="テキスト ボックス 98">
              <a:extLst>
                <a:ext uri="{FF2B5EF4-FFF2-40B4-BE49-F238E27FC236}">
                  <a16:creationId xmlns:a16="http://schemas.microsoft.com/office/drawing/2014/main" id="{1246CFA4-F189-4060-B20A-AB12E3E66F3D}"/>
                </a:ext>
              </a:extLst>
            </p:cNvPr>
            <p:cNvSpPr txBox="1"/>
            <p:nvPr/>
          </p:nvSpPr>
          <p:spPr>
            <a:xfrm>
              <a:off x="939876" y="4584815"/>
              <a:ext cx="2050946" cy="4822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0×1    1×0    1×1</a:t>
              </a:r>
              <a:endPara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</p:grpSp>
      <p:grpSp>
        <p:nvGrpSpPr>
          <p:cNvPr id="100" name="グループ化 99">
            <a:extLst>
              <a:ext uri="{FF2B5EF4-FFF2-40B4-BE49-F238E27FC236}">
                <a16:creationId xmlns:a16="http://schemas.microsoft.com/office/drawing/2014/main" id="{594CE1F8-CA7A-47D1-85A1-CAAF7662BABD}"/>
              </a:ext>
            </a:extLst>
          </p:cNvPr>
          <p:cNvGrpSpPr/>
          <p:nvPr/>
        </p:nvGrpSpPr>
        <p:grpSpPr>
          <a:xfrm>
            <a:off x="5662529" y="2517162"/>
            <a:ext cx="2303671" cy="1048136"/>
            <a:chOff x="939876" y="3803765"/>
            <a:chExt cx="2152650" cy="1263293"/>
          </a:xfrm>
        </p:grpSpPr>
        <p:sp>
          <p:nvSpPr>
            <p:cNvPr id="101" name="正方形/長方形 100">
              <a:extLst>
                <a:ext uri="{FF2B5EF4-FFF2-40B4-BE49-F238E27FC236}">
                  <a16:creationId xmlns:a16="http://schemas.microsoft.com/office/drawing/2014/main" id="{442EDD18-80D2-45ED-8CE2-8BFD994E44C8}"/>
                </a:ext>
              </a:extLst>
            </p:cNvPr>
            <p:cNvSpPr/>
            <p:nvPr/>
          </p:nvSpPr>
          <p:spPr>
            <a:xfrm>
              <a:off x="9398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02" name="正方形/長方形 101">
              <a:extLst>
                <a:ext uri="{FF2B5EF4-FFF2-40B4-BE49-F238E27FC236}">
                  <a16:creationId xmlns:a16="http://schemas.microsoft.com/office/drawing/2014/main" id="{E004D6E4-E792-42D1-BBAB-7340A3911C6A}"/>
                </a:ext>
              </a:extLst>
            </p:cNvPr>
            <p:cNvSpPr/>
            <p:nvPr/>
          </p:nvSpPr>
          <p:spPr>
            <a:xfrm>
              <a:off x="165742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03" name="正方形/長方形 102">
              <a:extLst>
                <a:ext uri="{FF2B5EF4-FFF2-40B4-BE49-F238E27FC236}">
                  <a16:creationId xmlns:a16="http://schemas.microsoft.com/office/drawing/2014/main" id="{F85FDEB0-7CBB-4A6B-9544-9A34B73EFF3B}"/>
                </a:ext>
              </a:extLst>
            </p:cNvPr>
            <p:cNvSpPr/>
            <p:nvPr/>
          </p:nvSpPr>
          <p:spPr>
            <a:xfrm>
              <a:off x="23749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04" name="テキスト ボックス 103">
              <a:extLst>
                <a:ext uri="{FF2B5EF4-FFF2-40B4-BE49-F238E27FC236}">
                  <a16:creationId xmlns:a16="http://schemas.microsoft.com/office/drawing/2014/main" id="{0C5BFFF6-05D2-408D-91C0-2CD5DD9712C2}"/>
                </a:ext>
              </a:extLst>
            </p:cNvPr>
            <p:cNvSpPr txBox="1"/>
            <p:nvPr/>
          </p:nvSpPr>
          <p:spPr>
            <a:xfrm>
              <a:off x="1114947" y="3923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05" name="テキスト ボックス 104">
              <a:extLst>
                <a:ext uri="{FF2B5EF4-FFF2-40B4-BE49-F238E27FC236}">
                  <a16:creationId xmlns:a16="http://schemas.microsoft.com/office/drawing/2014/main" id="{3833A0A5-FBDD-4DD8-8541-AA209228F48D}"/>
                </a:ext>
              </a:extLst>
            </p:cNvPr>
            <p:cNvSpPr txBox="1"/>
            <p:nvPr/>
          </p:nvSpPr>
          <p:spPr>
            <a:xfrm>
              <a:off x="1832497" y="3919980"/>
              <a:ext cx="367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06" name="テキスト ボックス 105">
              <a:extLst>
                <a:ext uri="{FF2B5EF4-FFF2-40B4-BE49-F238E27FC236}">
                  <a16:creationId xmlns:a16="http://schemas.microsoft.com/office/drawing/2014/main" id="{6C8D2EAE-EF43-4AD6-B655-978E429254F6}"/>
                </a:ext>
              </a:extLst>
            </p:cNvPr>
            <p:cNvSpPr txBox="1"/>
            <p:nvPr/>
          </p:nvSpPr>
          <p:spPr>
            <a:xfrm>
              <a:off x="2550047" y="391680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07" name="テキスト ボックス 106">
              <a:extLst>
                <a:ext uri="{FF2B5EF4-FFF2-40B4-BE49-F238E27FC236}">
                  <a16:creationId xmlns:a16="http://schemas.microsoft.com/office/drawing/2014/main" id="{027EB77E-484F-47C0-8352-602402FFC67C}"/>
                </a:ext>
              </a:extLst>
            </p:cNvPr>
            <p:cNvSpPr txBox="1"/>
            <p:nvPr/>
          </p:nvSpPr>
          <p:spPr>
            <a:xfrm>
              <a:off x="939876" y="4584815"/>
              <a:ext cx="2050946" cy="4822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1×1    1×0    0×1</a:t>
              </a:r>
              <a:endPara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</p:grpSp>
      <p:grpSp>
        <p:nvGrpSpPr>
          <p:cNvPr id="108" name="グループ化 107">
            <a:extLst>
              <a:ext uri="{FF2B5EF4-FFF2-40B4-BE49-F238E27FC236}">
                <a16:creationId xmlns:a16="http://schemas.microsoft.com/office/drawing/2014/main" id="{3B560C2B-63C3-4B1F-B8F3-908D9DC4DA3B}"/>
              </a:ext>
            </a:extLst>
          </p:cNvPr>
          <p:cNvGrpSpPr/>
          <p:nvPr/>
        </p:nvGrpSpPr>
        <p:grpSpPr>
          <a:xfrm>
            <a:off x="6430473" y="3535026"/>
            <a:ext cx="2303671" cy="1048136"/>
            <a:chOff x="939876" y="3803765"/>
            <a:chExt cx="2152650" cy="1263293"/>
          </a:xfrm>
        </p:grpSpPr>
        <p:sp>
          <p:nvSpPr>
            <p:cNvPr id="109" name="正方形/長方形 108">
              <a:extLst>
                <a:ext uri="{FF2B5EF4-FFF2-40B4-BE49-F238E27FC236}">
                  <a16:creationId xmlns:a16="http://schemas.microsoft.com/office/drawing/2014/main" id="{55FDEE15-25A3-40C5-8B84-B86A80AC8FC7}"/>
                </a:ext>
              </a:extLst>
            </p:cNvPr>
            <p:cNvSpPr/>
            <p:nvPr/>
          </p:nvSpPr>
          <p:spPr>
            <a:xfrm>
              <a:off x="9398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10" name="正方形/長方形 109">
              <a:extLst>
                <a:ext uri="{FF2B5EF4-FFF2-40B4-BE49-F238E27FC236}">
                  <a16:creationId xmlns:a16="http://schemas.microsoft.com/office/drawing/2014/main" id="{BECDD497-5ABA-410A-9BC3-FA98A52D6661}"/>
                </a:ext>
              </a:extLst>
            </p:cNvPr>
            <p:cNvSpPr/>
            <p:nvPr/>
          </p:nvSpPr>
          <p:spPr>
            <a:xfrm>
              <a:off x="165742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11" name="正方形/長方形 110">
              <a:extLst>
                <a:ext uri="{FF2B5EF4-FFF2-40B4-BE49-F238E27FC236}">
                  <a16:creationId xmlns:a16="http://schemas.microsoft.com/office/drawing/2014/main" id="{D9818B4D-0B3A-4DD5-BD66-288A63FBEFDD}"/>
                </a:ext>
              </a:extLst>
            </p:cNvPr>
            <p:cNvSpPr/>
            <p:nvPr/>
          </p:nvSpPr>
          <p:spPr>
            <a:xfrm>
              <a:off x="2374976" y="3803765"/>
              <a:ext cx="717550" cy="781050"/>
            </a:xfrm>
            <a:prstGeom prst="rect">
              <a:avLst/>
            </a:prstGeom>
            <a:noFill/>
            <a:ln w="28575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12" name="テキスト ボックス 111">
              <a:extLst>
                <a:ext uri="{FF2B5EF4-FFF2-40B4-BE49-F238E27FC236}">
                  <a16:creationId xmlns:a16="http://schemas.microsoft.com/office/drawing/2014/main" id="{5A93D810-90EE-4ED3-8A0A-B26A314899E1}"/>
                </a:ext>
              </a:extLst>
            </p:cNvPr>
            <p:cNvSpPr txBox="1"/>
            <p:nvPr/>
          </p:nvSpPr>
          <p:spPr>
            <a:xfrm>
              <a:off x="1114947" y="3923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13" name="テキスト ボックス 112">
              <a:extLst>
                <a:ext uri="{FF2B5EF4-FFF2-40B4-BE49-F238E27FC236}">
                  <a16:creationId xmlns:a16="http://schemas.microsoft.com/office/drawing/2014/main" id="{EA622BFB-92EC-45E3-9F23-4421417452AE}"/>
                </a:ext>
              </a:extLst>
            </p:cNvPr>
            <p:cNvSpPr txBox="1"/>
            <p:nvPr/>
          </p:nvSpPr>
          <p:spPr>
            <a:xfrm>
              <a:off x="1832497" y="3919980"/>
              <a:ext cx="367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0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14" name="テキスト ボックス 113">
              <a:extLst>
                <a:ext uri="{FF2B5EF4-FFF2-40B4-BE49-F238E27FC236}">
                  <a16:creationId xmlns:a16="http://schemas.microsoft.com/office/drawing/2014/main" id="{1AF7C78D-735E-49F1-BC78-45B38EC65645}"/>
                </a:ext>
              </a:extLst>
            </p:cNvPr>
            <p:cNvSpPr txBox="1"/>
            <p:nvPr/>
          </p:nvSpPr>
          <p:spPr>
            <a:xfrm>
              <a:off x="2550047" y="391680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</a:t>
              </a:r>
              <a:endPara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  <p:sp>
          <p:nvSpPr>
            <p:cNvPr id="115" name="テキスト ボックス 114">
              <a:extLst>
                <a:ext uri="{FF2B5EF4-FFF2-40B4-BE49-F238E27FC236}">
                  <a16:creationId xmlns:a16="http://schemas.microsoft.com/office/drawing/2014/main" id="{50A90AEA-531D-4545-BB88-67351F23A045}"/>
                </a:ext>
              </a:extLst>
            </p:cNvPr>
            <p:cNvSpPr txBox="1"/>
            <p:nvPr/>
          </p:nvSpPr>
          <p:spPr>
            <a:xfrm>
              <a:off x="939876" y="4584815"/>
              <a:ext cx="2050946" cy="4822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游ゴシック" panose="020B0400000000000000" pitchFamily="50" charset="-128"/>
                  <a:cs typeface="+mn-cs"/>
                </a:rPr>
                <a:t>1×1    0×0    0×1</a:t>
              </a:r>
              <a:endPara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endParaRPr>
            </a:p>
          </p:txBody>
        </p:sp>
      </p:grpSp>
      <p:sp>
        <p:nvSpPr>
          <p:cNvPr id="116" name="矢印: 下 115">
            <a:extLst>
              <a:ext uri="{FF2B5EF4-FFF2-40B4-BE49-F238E27FC236}">
                <a16:creationId xmlns:a16="http://schemas.microsoft.com/office/drawing/2014/main" id="{6D1BAA5B-727D-4D7A-B2AE-68544206F0CF}"/>
              </a:ext>
            </a:extLst>
          </p:cNvPr>
          <p:cNvSpPr/>
          <p:nvPr/>
        </p:nvSpPr>
        <p:spPr>
          <a:xfrm>
            <a:off x="4101408" y="6080653"/>
            <a:ext cx="598355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17" name="テキスト ボックス 116">
            <a:extLst>
              <a:ext uri="{FF2B5EF4-FFF2-40B4-BE49-F238E27FC236}">
                <a16:creationId xmlns:a16="http://schemas.microsoft.com/office/drawing/2014/main" id="{1D0E2535-C6CC-4437-8E2C-B56DFF782A5F}"/>
              </a:ext>
            </a:extLst>
          </p:cNvPr>
          <p:cNvSpPr txBox="1"/>
          <p:nvPr/>
        </p:nvSpPr>
        <p:spPr>
          <a:xfrm>
            <a:off x="4187456" y="6334653"/>
            <a:ext cx="416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18" name="矢印: 下 117">
            <a:extLst>
              <a:ext uri="{FF2B5EF4-FFF2-40B4-BE49-F238E27FC236}">
                <a16:creationId xmlns:a16="http://schemas.microsoft.com/office/drawing/2014/main" id="{1E43461B-E608-4072-BA21-E49BA027BC19}"/>
              </a:ext>
            </a:extLst>
          </p:cNvPr>
          <p:cNvSpPr/>
          <p:nvPr/>
        </p:nvSpPr>
        <p:spPr>
          <a:xfrm>
            <a:off x="4886378" y="6081229"/>
            <a:ext cx="598355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19" name="テキスト ボックス 118">
            <a:extLst>
              <a:ext uri="{FF2B5EF4-FFF2-40B4-BE49-F238E27FC236}">
                <a16:creationId xmlns:a16="http://schemas.microsoft.com/office/drawing/2014/main" id="{4AEC3585-43E0-4010-8282-815D227D50CC}"/>
              </a:ext>
            </a:extLst>
          </p:cNvPr>
          <p:cNvSpPr txBox="1"/>
          <p:nvPr/>
        </p:nvSpPr>
        <p:spPr>
          <a:xfrm>
            <a:off x="4972426" y="6322529"/>
            <a:ext cx="416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0" name="矢印: 下 119">
            <a:extLst>
              <a:ext uri="{FF2B5EF4-FFF2-40B4-BE49-F238E27FC236}">
                <a16:creationId xmlns:a16="http://schemas.microsoft.com/office/drawing/2014/main" id="{689F4F0F-7B27-46F5-9F53-D9F9C6523C5E}"/>
              </a:ext>
            </a:extLst>
          </p:cNvPr>
          <p:cNvSpPr/>
          <p:nvPr/>
        </p:nvSpPr>
        <p:spPr>
          <a:xfrm>
            <a:off x="5731607" y="6084453"/>
            <a:ext cx="598355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1" name="テキスト ボックス 120">
            <a:extLst>
              <a:ext uri="{FF2B5EF4-FFF2-40B4-BE49-F238E27FC236}">
                <a16:creationId xmlns:a16="http://schemas.microsoft.com/office/drawing/2014/main" id="{A4738E0D-4421-4D22-83D8-233DD6543435}"/>
              </a:ext>
            </a:extLst>
          </p:cNvPr>
          <p:cNvSpPr txBox="1"/>
          <p:nvPr/>
        </p:nvSpPr>
        <p:spPr>
          <a:xfrm>
            <a:off x="5817655" y="6338453"/>
            <a:ext cx="416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2" name="矢印: 下 121">
            <a:extLst>
              <a:ext uri="{FF2B5EF4-FFF2-40B4-BE49-F238E27FC236}">
                <a16:creationId xmlns:a16="http://schemas.microsoft.com/office/drawing/2014/main" id="{360A4186-98FA-42D6-BEDE-17DFB60DF1D5}"/>
              </a:ext>
            </a:extLst>
          </p:cNvPr>
          <p:cNvSpPr/>
          <p:nvPr/>
        </p:nvSpPr>
        <p:spPr>
          <a:xfrm>
            <a:off x="6574522" y="6087003"/>
            <a:ext cx="598355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3" name="テキスト ボックス 122">
            <a:extLst>
              <a:ext uri="{FF2B5EF4-FFF2-40B4-BE49-F238E27FC236}">
                <a16:creationId xmlns:a16="http://schemas.microsoft.com/office/drawing/2014/main" id="{D748FA2B-E5DD-4A9C-8272-1BBAD01E612E}"/>
              </a:ext>
            </a:extLst>
          </p:cNvPr>
          <p:cNvSpPr txBox="1"/>
          <p:nvPr/>
        </p:nvSpPr>
        <p:spPr>
          <a:xfrm>
            <a:off x="6660570" y="6341003"/>
            <a:ext cx="416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dirty="0">
                <a:solidFill>
                  <a:srgbClr val="FF0000"/>
                </a:solidFill>
                <a:latin typeface="Calibri" panose="020F0502020204030204"/>
                <a:ea typeface="游ゴシック" panose="020B0400000000000000" pitchFamily="50" charset="-128"/>
              </a:rPr>
              <a:t>1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4" name="矢印: 下 123">
            <a:extLst>
              <a:ext uri="{FF2B5EF4-FFF2-40B4-BE49-F238E27FC236}">
                <a16:creationId xmlns:a16="http://schemas.microsoft.com/office/drawing/2014/main" id="{7FA23360-9A20-4CA0-BAD2-187F001B9FF8}"/>
              </a:ext>
            </a:extLst>
          </p:cNvPr>
          <p:cNvSpPr/>
          <p:nvPr/>
        </p:nvSpPr>
        <p:spPr>
          <a:xfrm>
            <a:off x="7359492" y="6087579"/>
            <a:ext cx="598355" cy="254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5" name="テキスト ボックス 124">
            <a:extLst>
              <a:ext uri="{FF2B5EF4-FFF2-40B4-BE49-F238E27FC236}">
                <a16:creationId xmlns:a16="http://schemas.microsoft.com/office/drawing/2014/main" id="{90DEF97E-8470-4027-BA29-F620EA2ABE67}"/>
              </a:ext>
            </a:extLst>
          </p:cNvPr>
          <p:cNvSpPr txBox="1"/>
          <p:nvPr/>
        </p:nvSpPr>
        <p:spPr>
          <a:xfrm>
            <a:off x="7445540" y="6328879"/>
            <a:ext cx="416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endParaRPr kumimoji="1" lang="ja-JP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6" name="矢印: 右 5">
            <a:extLst>
              <a:ext uri="{FF2B5EF4-FFF2-40B4-BE49-F238E27FC236}">
                <a16:creationId xmlns:a16="http://schemas.microsoft.com/office/drawing/2014/main" id="{BA3C11C7-5AAC-4E89-9B7D-895AE2B6A5A8}"/>
              </a:ext>
            </a:extLst>
          </p:cNvPr>
          <p:cNvSpPr/>
          <p:nvPr/>
        </p:nvSpPr>
        <p:spPr>
          <a:xfrm>
            <a:off x="3185249" y="539730"/>
            <a:ext cx="535450" cy="283010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176CC7AD-FCF4-4266-8A13-745F879D2DD1}"/>
              </a:ext>
            </a:extLst>
          </p:cNvPr>
          <p:cNvSpPr txBox="1"/>
          <p:nvPr/>
        </p:nvSpPr>
        <p:spPr>
          <a:xfrm>
            <a:off x="3760691" y="460227"/>
            <a:ext cx="922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移動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9EE19F1D-A146-8800-1334-76847BE31ED5}"/>
              </a:ext>
            </a:extLst>
          </p:cNvPr>
          <p:cNvSpPr txBox="1"/>
          <p:nvPr/>
        </p:nvSpPr>
        <p:spPr>
          <a:xfrm>
            <a:off x="-2075742" y="3891693"/>
            <a:ext cx="188524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1" lang="ja-JP" altLang="en-US" b="1" dirty="0"/>
              <a:t>カーネルと同じ局所パターンがある箇所だけが大きな値になる</a:t>
            </a:r>
          </a:p>
        </p:txBody>
      </p:sp>
    </p:spTree>
    <p:extLst>
      <p:ext uri="{BB962C8B-B14F-4D97-AF65-F5344CB8AC3E}">
        <p14:creationId xmlns:p14="http://schemas.microsoft.com/office/powerpoint/2010/main" val="2700966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A7013AF-93DF-C1A7-B52A-36D1BB6BF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畳み込みの仕組み　</a:t>
            </a:r>
            <a:r>
              <a:rPr lang="ja-JP" altLang="en-US" u="sng" dirty="0"/>
              <a:t>数字の並びの例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F6F5F26-79A4-4E35-8FCF-3E53BCA04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816A50A-AAAB-BCBE-2B56-544AA2123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27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0F82D51E-B19D-60DE-C0C5-5CD11B001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8581"/>
            <a:ext cx="9144000" cy="620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69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図 5">
            <a:extLst>
              <a:ext uri="{FF2B5EF4-FFF2-40B4-BE49-F238E27FC236}">
                <a16:creationId xmlns:a16="http://schemas.microsoft.com/office/drawing/2014/main" id="{FD31D50F-4F57-1792-02DF-AD3272083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1415365"/>
            <a:ext cx="9144000" cy="4297413"/>
          </a:xfrm>
          <a:prstGeom prst="rect">
            <a:avLst/>
          </a:prstGeom>
        </p:spPr>
      </p:pic>
      <p:sp>
        <p:nvSpPr>
          <p:cNvPr id="2" name="タイトル 1">
            <a:extLst>
              <a:ext uri="{FF2B5EF4-FFF2-40B4-BE49-F238E27FC236}">
                <a16:creationId xmlns:a16="http://schemas.microsoft.com/office/drawing/2014/main" id="{6365A632-D5E4-550C-EC7A-3100867EE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畳み込みと特徴マップ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57C1AD00-5F44-F443-8694-2295612EF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67" y="834039"/>
            <a:ext cx="8461208" cy="5333166"/>
          </a:xfrm>
        </p:spPr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畳み込みは、特定の</a:t>
            </a:r>
            <a:r>
              <a:rPr lang="ja-JP" altLang="en-US" dirty="0"/>
              <a:t>局所的特徴に強く反応する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3AF3141-B410-2932-79FF-DCFFE2CCD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28</a:t>
            </a:fld>
            <a:endParaRPr kumimoji="1" lang="ja-JP" altLang="en-US"/>
          </a:p>
        </p:txBody>
      </p:sp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40D4E366-DA6C-1D70-7D06-F4C90CBFF9E0}"/>
              </a:ext>
            </a:extLst>
          </p:cNvPr>
          <p:cNvSpPr/>
          <p:nvPr/>
        </p:nvSpPr>
        <p:spPr>
          <a:xfrm>
            <a:off x="5319564" y="4645703"/>
            <a:ext cx="1055549" cy="3682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8" name="フリーフォーム: 図形 7">
            <a:extLst>
              <a:ext uri="{FF2B5EF4-FFF2-40B4-BE49-F238E27FC236}">
                <a16:creationId xmlns:a16="http://schemas.microsoft.com/office/drawing/2014/main" id="{CD1CAAD9-DBEC-84DE-7756-3F951EDB991C}"/>
              </a:ext>
            </a:extLst>
          </p:cNvPr>
          <p:cNvSpPr/>
          <p:nvPr/>
        </p:nvSpPr>
        <p:spPr>
          <a:xfrm>
            <a:off x="551182" y="2620522"/>
            <a:ext cx="411174" cy="435720"/>
          </a:xfrm>
          <a:custGeom>
            <a:avLst/>
            <a:gdLst>
              <a:gd name="csX0" fmla="*/ 0 w 411174"/>
              <a:gd name="csY0" fmla="*/ 435720 h 435720"/>
              <a:gd name="csX1" fmla="*/ 135012 w 411174"/>
              <a:gd name="csY1" fmla="*/ 435720 h 435720"/>
              <a:gd name="csX2" fmla="*/ 165697 w 411174"/>
              <a:gd name="csY2" fmla="*/ 18410 h 435720"/>
              <a:gd name="csX3" fmla="*/ 331394 w 411174"/>
              <a:gd name="csY3" fmla="*/ 0 h 435720"/>
              <a:gd name="csX4" fmla="*/ 411174 w 411174"/>
              <a:gd name="csY4" fmla="*/ 435720 h 4357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411174" h="435720">
                <a:moveTo>
                  <a:pt x="0" y="435720"/>
                </a:moveTo>
                <a:lnTo>
                  <a:pt x="135012" y="435720"/>
                </a:lnTo>
                <a:lnTo>
                  <a:pt x="165697" y="18410"/>
                </a:lnTo>
                <a:lnTo>
                  <a:pt x="331394" y="0"/>
                </a:lnTo>
                <a:lnTo>
                  <a:pt x="411174" y="435720"/>
                </a:lnTo>
              </a:path>
            </a:pathLst>
          </a:custGeom>
          <a:noFill/>
          <a:ln w="317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6BE32719-B870-904B-D23A-793D247220C0}"/>
              </a:ext>
            </a:extLst>
          </p:cNvPr>
          <p:cNvSpPr txBox="1"/>
          <p:nvPr/>
        </p:nvSpPr>
        <p:spPr>
          <a:xfrm>
            <a:off x="1219500" y="4909742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0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特徴マップ</a:t>
            </a: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3C214D68-72AE-FAE7-CE06-3213AAA57318}"/>
              </a:ext>
            </a:extLst>
          </p:cNvPr>
          <p:cNvSpPr txBox="1"/>
          <p:nvPr/>
        </p:nvSpPr>
        <p:spPr>
          <a:xfrm>
            <a:off x="7448727" y="1943264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0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特徴マップ</a:t>
            </a: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2B3004C4-E8C9-4C17-A299-94FD0EFB0FA9}"/>
              </a:ext>
            </a:extLst>
          </p:cNvPr>
          <p:cNvSpPr/>
          <p:nvPr/>
        </p:nvSpPr>
        <p:spPr>
          <a:xfrm>
            <a:off x="4448122" y="1630319"/>
            <a:ext cx="956733" cy="29633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DE22554E-9CB8-4388-B56D-B33D065C75FA}"/>
              </a:ext>
            </a:extLst>
          </p:cNvPr>
          <p:cNvSpPr txBox="1"/>
          <p:nvPr/>
        </p:nvSpPr>
        <p:spPr>
          <a:xfrm>
            <a:off x="7239204" y="3976360"/>
            <a:ext cx="188524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1" lang="ja-JP" altLang="en-US" b="1" dirty="0"/>
              <a:t>カーネルと同じ局所パターンがある箇所だけが大きな値になる</a:t>
            </a:r>
          </a:p>
        </p:txBody>
      </p:sp>
    </p:spTree>
    <p:extLst>
      <p:ext uri="{BB962C8B-B14F-4D97-AF65-F5344CB8AC3E}">
        <p14:creationId xmlns:p14="http://schemas.microsoft.com/office/powerpoint/2010/main" val="23762610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CE65B2E-6976-0D7B-9944-80499FAD6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画像の畳み込みと特徴マップ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163613FE-3F03-93C6-6881-B12C76B32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3B891CA-AE95-4379-0D6D-36D0C621F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29</a:t>
            </a:fld>
            <a:endParaRPr kumimoji="1" lang="ja-JP" altLang="en-US"/>
          </a:p>
        </p:txBody>
      </p:sp>
      <p:pic>
        <p:nvPicPr>
          <p:cNvPr id="6" name="図 5" descr="パソコンの画面&#10;&#10;AI 生成コンテンツは誤りを含む可能性があります。">
            <a:extLst>
              <a:ext uri="{FF2B5EF4-FFF2-40B4-BE49-F238E27FC236}">
                <a16:creationId xmlns:a16="http://schemas.microsoft.com/office/drawing/2014/main" id="{1454ED91-BB66-A5CC-9FB3-FA6B59BBE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6459"/>
            <a:ext cx="9144000" cy="5025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4548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D93B38D-AA9C-7157-3B11-25C0D45D0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画像の畳み込みの特性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545D171F-1D8A-F65D-60CC-FE44BB2FAD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畳み込みは特定の局所的特徴に強く反応する。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FB355D4-F1BC-054F-BFBC-87B27C7D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30</a:t>
            </a:fld>
            <a:endParaRPr kumimoji="1" lang="ja-JP" altLang="en-US"/>
          </a:p>
        </p:txBody>
      </p:sp>
      <p:pic>
        <p:nvPicPr>
          <p:cNvPr id="6" name="図 5" descr="グラフ&#10;&#10;AI 生成コンテンツは誤りを含む可能性があります。">
            <a:extLst>
              <a:ext uri="{FF2B5EF4-FFF2-40B4-BE49-F238E27FC236}">
                <a16:creationId xmlns:a16="http://schemas.microsoft.com/office/drawing/2014/main" id="{4FBAE823-AF6C-0451-811B-E986B7B3E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50" y="1536966"/>
            <a:ext cx="4483764" cy="3784068"/>
          </a:xfrm>
          <a:prstGeom prst="rect">
            <a:avLst/>
          </a:prstGeom>
        </p:spPr>
      </p:pic>
      <p:pic>
        <p:nvPicPr>
          <p:cNvPr id="8" name="図 7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874F2E3F-0975-747F-408C-AF3A6A304A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425" y="5625002"/>
            <a:ext cx="3260558" cy="773490"/>
          </a:xfrm>
          <a:prstGeom prst="rect">
            <a:avLst/>
          </a:prstGeom>
        </p:spPr>
      </p:pic>
      <p:pic>
        <p:nvPicPr>
          <p:cNvPr id="10" name="図 9" descr="テーブル&#10;&#10;AI 生成コンテンツは誤りを含む可能性があります。">
            <a:extLst>
              <a:ext uri="{FF2B5EF4-FFF2-40B4-BE49-F238E27FC236}">
                <a16:creationId xmlns:a16="http://schemas.microsoft.com/office/drawing/2014/main" id="{C893716B-8424-0CD6-57D6-F8A3DF3F3C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9800" y="1677698"/>
            <a:ext cx="4344200" cy="5005274"/>
          </a:xfrm>
          <a:prstGeom prst="rect">
            <a:avLst/>
          </a:prstGeom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9D063404-80E9-0438-5BA0-E74C36BF371F}"/>
              </a:ext>
            </a:extLst>
          </p:cNvPr>
          <p:cNvSpPr txBox="1"/>
          <p:nvPr/>
        </p:nvSpPr>
        <p:spPr>
          <a:xfrm>
            <a:off x="599724" y="2268653"/>
            <a:ext cx="188524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1" lang="ja-JP" altLang="en-US" sz="2400" b="1" dirty="0">
                <a:solidFill>
                  <a:schemeClr val="accent2">
                    <a:lumMod val="75000"/>
                  </a:schemeClr>
                </a:solidFill>
              </a:rPr>
              <a:t>カーネル</a:t>
            </a:r>
          </a:p>
        </p:txBody>
      </p:sp>
    </p:spTree>
    <p:extLst>
      <p:ext uri="{BB962C8B-B14F-4D97-AF65-F5344CB8AC3E}">
        <p14:creationId xmlns:p14="http://schemas.microsoft.com/office/powerpoint/2010/main" val="23625939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5809F9A-6CA1-A15C-F982-C6CF87A46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画像の畳み込みの応用例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ED08495-760E-075F-BB04-05D07A6F0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9384BF4-2665-A704-87CB-B2BF8EA39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31</a:t>
            </a:fld>
            <a:endParaRPr kumimoji="1" lang="ja-JP" altLang="en-US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A7413833-2851-2112-1FC1-8ADA821366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5032381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CDCB5D5F-1DF8-9396-E95A-5EBBEBA41CAD}"/>
              </a:ext>
            </a:extLst>
          </p:cNvPr>
          <p:cNvSpPr txBox="1"/>
          <p:nvPr/>
        </p:nvSpPr>
        <p:spPr>
          <a:xfrm>
            <a:off x="4910667" y="1956806"/>
            <a:ext cx="4233333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1" lang="ja-JP" altLang="en-US" sz="1600" b="1" dirty="0"/>
              <a:t>カーネルの数字を変えるだけで、ぼかし、エッジ抽出など多様な処理ができる</a:t>
            </a:r>
          </a:p>
        </p:txBody>
      </p:sp>
    </p:spTree>
    <p:extLst>
      <p:ext uri="{BB962C8B-B14F-4D97-AF65-F5344CB8AC3E}">
        <p14:creationId xmlns:p14="http://schemas.microsoft.com/office/powerpoint/2010/main" val="34248347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5223EAC-CF37-3BB0-BB81-EEB5DD778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画像の畳み込みを行う </a:t>
            </a:r>
            <a:r>
              <a:rPr lang="en-US" altLang="ja-JP" dirty="0"/>
              <a:t>Python </a:t>
            </a:r>
            <a:r>
              <a:rPr lang="ja-JP" altLang="en-US" dirty="0"/>
              <a:t>プログラムの例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E355A86-1262-46AC-6874-D1D047E774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595BBF6-6979-D1CB-86A5-A251ECA1D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32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23FB4A54-D862-490B-D72A-CF8F2A829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35242"/>
            <a:ext cx="9144000" cy="6122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3172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4E95FA1-64DF-4236-92AC-DA579AB4B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529" y="175028"/>
            <a:ext cx="8740942" cy="469865"/>
          </a:xfrm>
        </p:spPr>
        <p:txBody>
          <a:bodyPr>
            <a:normAutofit fontScale="90000"/>
          </a:bodyPr>
          <a:lstStyle/>
          <a:p>
            <a:r>
              <a:rPr lang="ja-JP" altLang="en-US" dirty="0"/>
              <a:t>画像の</a:t>
            </a:r>
            <a:r>
              <a:rPr kumimoji="1" lang="ja-JP" altLang="en-US" dirty="0"/>
              <a:t>畳み込みを行う </a:t>
            </a:r>
            <a:r>
              <a:rPr kumimoji="1" lang="en-US" altLang="ja-JP" dirty="0"/>
              <a:t>Python </a:t>
            </a:r>
            <a:r>
              <a:rPr kumimoji="1" lang="ja-JP" altLang="en-US" dirty="0"/>
              <a:t>プログラムの例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639DA54-E385-49D4-BB7B-0AC3F99EF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50D24A14-9A6A-423C-B99B-5861FE668CD3}"/>
              </a:ext>
            </a:extLst>
          </p:cNvPr>
          <p:cNvSpPr/>
          <p:nvPr/>
        </p:nvSpPr>
        <p:spPr>
          <a:xfrm>
            <a:off x="201529" y="6344418"/>
            <a:ext cx="851067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  <a:hlinkClick r:id="rId2"/>
              </a:rPr>
              <a:t>https://colab.research.google.com/drive/1pcdD-I5-2VbLizKb3egJIQWXn8tBfOuK?usp=sharing</a:t>
            </a:r>
            <a:endParaRPr kumimoji="0" lang="ja-JP" alt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D8881B26-CC18-48D5-93CF-F9AD9859F8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326" y="617755"/>
            <a:ext cx="7256855" cy="573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4989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C6EBE27-C58D-4368-B3E6-C97CFE9F1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783213"/>
          </a:xfrm>
        </p:spPr>
        <p:txBody>
          <a:bodyPr>
            <a:normAutofit/>
          </a:bodyPr>
          <a:lstStyle/>
          <a:p>
            <a:r>
              <a:rPr kumimoji="1" lang="ja-JP" altLang="en-US" dirty="0"/>
              <a:t>畳み込みニューラルネットワーク（</a:t>
            </a:r>
            <a:r>
              <a:rPr kumimoji="1" lang="en-US" altLang="ja-JP" dirty="0"/>
              <a:t>CNN</a:t>
            </a:r>
            <a:r>
              <a:rPr kumimoji="1" lang="ja-JP" altLang="en-US" dirty="0"/>
              <a:t>）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62C6DAB-38F2-4793-8A6D-7D0ED8D59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33" name="図 32" descr="ダイアグラム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CFAC8F9B-E949-B992-2F14-173A4112E7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38685"/>
            <a:ext cx="9144000" cy="4601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7309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BD878C3-8DCE-6275-6DEC-12C35F6DC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畳み込み層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5F941FF3-A7C9-7D1B-A4B3-AA441B1B8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C312630-6A04-6201-A823-A6EB313F5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FA2B3EC5-E8AB-0FFD-81E1-87633131B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7648"/>
            <a:ext cx="9144000" cy="4942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2402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C550AB8-AF81-804A-CF8E-16C8C0057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プーリング層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C16F9B6-DC5F-FBDA-0072-8612085C7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602DCEF-9C20-9EC6-100C-0AF2A75DC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A757F20A-8762-D09A-5B85-60857C8EE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3920"/>
            <a:ext cx="9144000" cy="509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7359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5AA0009-13E3-3DAE-3EF1-E976627FB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全結合層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C8B25E1-DC3B-E1DD-0C36-0BD77E0E8A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4198CCF-4A38-CBCB-91E7-775E1BC54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7EF8BBB4-03D3-443E-5CF8-798287BDC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70097"/>
            <a:ext cx="9144000" cy="5117805"/>
          </a:xfrm>
          <a:prstGeom prst="rect">
            <a:avLst/>
          </a:prstGeom>
        </p:spPr>
      </p:pic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95035A2A-EDFA-D736-8E03-68214D327E1B}"/>
              </a:ext>
            </a:extLst>
          </p:cNvPr>
          <p:cNvSpPr/>
          <p:nvPr/>
        </p:nvSpPr>
        <p:spPr>
          <a:xfrm>
            <a:off x="3031757" y="2213440"/>
            <a:ext cx="837398" cy="270782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E9C1E30D-316E-4EC9-AB85-AE4DBEB2CB2A}"/>
              </a:ext>
            </a:extLst>
          </p:cNvPr>
          <p:cNvSpPr/>
          <p:nvPr/>
        </p:nvSpPr>
        <p:spPr>
          <a:xfrm>
            <a:off x="555256" y="2384891"/>
            <a:ext cx="2181593" cy="219346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7515231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9D5FA2C-3142-BA51-79D6-470D9E49D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出力層とソフトマックス </a:t>
            </a:r>
            <a:r>
              <a:rPr kumimoji="1" lang="en-US" altLang="ja-JP" dirty="0"/>
              <a:t>(</a:t>
            </a:r>
            <a:r>
              <a:rPr kumimoji="1" lang="en-US" altLang="ja-JP" dirty="0" err="1"/>
              <a:t>softmax</a:t>
            </a:r>
            <a:r>
              <a:rPr kumimoji="1" lang="en-US" altLang="ja-JP" dirty="0"/>
              <a:t>)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1ED3485F-1B49-1FD9-DF00-63EF5E93B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0977C50-F63F-2C07-2EB4-D02BD5A95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グラフ, 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6ECC33A5-53DD-B4A9-5569-FE4186CEE5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27025"/>
            <a:ext cx="9144000" cy="480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2478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58EA330-818B-9488-E8D5-B510EA103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畳み込みニューラルネットワーク（</a:t>
            </a:r>
            <a:r>
              <a:rPr lang="en-US" altLang="ja-JP" dirty="0"/>
              <a:t>CNN</a:t>
            </a:r>
            <a:r>
              <a:rPr lang="ja-JP" altLang="en-US" dirty="0"/>
              <a:t>）の利点</a:t>
            </a:r>
            <a:endParaRPr kumimoji="1" lang="ja-JP" altLang="en-US" dirty="0"/>
          </a:p>
        </p:txBody>
      </p:sp>
      <p:pic>
        <p:nvPicPr>
          <p:cNvPr id="6" name="コンテンツ プレースホルダー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9B2AAAD3-C03C-E446-2A93-43CCA336DE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99" y="736414"/>
            <a:ext cx="9139856" cy="5023036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2B13203-FE3F-02D1-4A26-3ED051B1B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16928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BA6B93-BAAE-1A76-B1D0-C1119D481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4F49B02-8F6D-4C61-A390-FC3D10793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CDCCEE6-7191-7C7A-DFEE-189972CB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5291094E-490B-9962-FCEF-0B6008046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611258" cy="2387918"/>
          </a:xfrm>
        </p:spPr>
        <p:txBody>
          <a:bodyPr anchor="b">
            <a:normAutofit/>
          </a:bodyPr>
          <a:lstStyle/>
          <a:p>
            <a:r>
              <a:rPr lang="en-US" altLang="ja-JP" sz="3600" dirty="0">
                <a:solidFill>
                  <a:schemeClr val="tx2"/>
                </a:solidFill>
              </a:rPr>
              <a:t>8-4. Vision Transformer</a:t>
            </a:r>
            <a:endParaRPr lang="ja-JP" altLang="en-US" sz="3600" dirty="0">
              <a:solidFill>
                <a:schemeClr val="tx2"/>
              </a:solidFill>
            </a:endParaRP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F94EDE61-BE5E-20EE-6FEC-AB0CD3E3C3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9D27FD31-AEAB-ECD7-3038-6BBC5717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AF2F032-94D3-B008-F81E-3DD4A1031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F6C9A29-205F-01AC-C7A3-405B19465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282F83E-CE3D-5C05-AB06-C51227FEC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93038BD-CB7D-CF3F-6E84-4FC66D303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FDB2F3D-FD9E-62E3-B8C8-9E3CE280D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912B1CE-4CB9-F8CF-08D8-5D6A4D236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220BB50-F235-40C0-D007-7C3C81A4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AC39236-4C7E-2D96-8FAA-D375CDF1B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01BB330-A05A-B571-527B-D101923732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1EC1944-9DC1-DA6F-CADD-CBC0CEDF2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04327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171A174-ABB9-3B11-E40A-B559F6E71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Vision Transformer (</a:t>
            </a:r>
            <a:r>
              <a:rPr kumimoji="1" lang="en-US" altLang="ja-JP" dirty="0" err="1"/>
              <a:t>ViT</a:t>
            </a:r>
            <a:r>
              <a:rPr kumimoji="1" lang="en-US" altLang="ja-JP" dirty="0"/>
              <a:t>)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E9EFB8C-7C50-53DB-2CB1-BDAF95EE62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5F8DDA2-177A-82DC-07AC-62E341D3E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タイムライン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61F08072-4E2E-EC3A-D15B-A2A657BB3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08529"/>
            <a:ext cx="9144000" cy="4840941"/>
          </a:xfrm>
          <a:prstGeom prst="rect">
            <a:avLst/>
          </a:prstGeom>
        </p:spPr>
      </p:pic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2E8C646E-188B-A499-E30D-9B1DEB3CF319}"/>
              </a:ext>
            </a:extLst>
          </p:cNvPr>
          <p:cNvSpPr/>
          <p:nvPr/>
        </p:nvSpPr>
        <p:spPr>
          <a:xfrm>
            <a:off x="7928613" y="2338465"/>
            <a:ext cx="1013858" cy="2848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64431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45939E2-E323-FAD7-EFA2-BED59F9FA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Vision Transformer (</a:t>
            </a:r>
            <a:r>
              <a:rPr kumimoji="1" lang="en-US" altLang="ja-JP" dirty="0" err="1"/>
              <a:t>ViT</a:t>
            </a:r>
            <a:r>
              <a:rPr kumimoji="1" lang="en-US" altLang="ja-JP" dirty="0"/>
              <a:t>)</a:t>
            </a:r>
            <a:r>
              <a:rPr lang="ja-JP" altLang="en-US" dirty="0"/>
              <a:t> の仕組み</a:t>
            </a:r>
            <a:endParaRPr kumimoji="1" lang="ja-JP" altLang="en-US" dirty="0"/>
          </a:p>
        </p:txBody>
      </p:sp>
      <p:pic>
        <p:nvPicPr>
          <p:cNvPr id="6" name="コンテンツ プレースホルダー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D75FFC09-F855-BF27-DAFB-668535128E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50526"/>
            <a:ext cx="9149770" cy="5016874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E1AD289-5960-5572-AE91-F2FE1DA2E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E71EE4ED-6246-52B1-C558-A8E10603EA3B}"/>
              </a:ext>
            </a:extLst>
          </p:cNvPr>
          <p:cNvSpPr txBox="1"/>
          <p:nvPr/>
        </p:nvSpPr>
        <p:spPr>
          <a:xfrm>
            <a:off x="321845" y="644893"/>
            <a:ext cx="8461208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1" lang="en-US" altLang="ja-JP" sz="20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Vision Transformer (</a:t>
            </a:r>
            <a:r>
              <a:rPr kumimoji="1" lang="en-US" altLang="ja-JP" sz="2000" b="1" dirty="0" err="1">
                <a:latin typeface="メイリオ" panose="020B0604030504040204" pitchFamily="50" charset="-128"/>
                <a:ea typeface="メイリオ" panose="020B0604030504040204" pitchFamily="50" charset="-128"/>
              </a:rPr>
              <a:t>ViT</a:t>
            </a:r>
            <a:r>
              <a:rPr kumimoji="1" lang="en-US" altLang="ja-JP" sz="20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) </a:t>
            </a:r>
            <a:r>
              <a:rPr kumimoji="1" lang="ja-JP" altLang="en-US" sz="20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は、「自己注意」という仕組みにより、画面上で離れたパッチ同士が、関連の強さに応じて情報をやり取りできる</a:t>
            </a:r>
            <a:endParaRPr kumimoji="1" lang="en-US" altLang="ja-JP" sz="2000" b="1" dirty="0">
              <a:latin typeface="メイリオ" panose="020B0604030504040204" pitchFamily="50" charset="-128"/>
              <a:ea typeface="メイリオ" panose="020B0604030504040204" pitchFamily="50" charset="-128"/>
            </a:endParaRPr>
          </a:p>
          <a:p>
            <a:endParaRPr kumimoji="1" lang="ja-JP" altLang="en-US" sz="2000" b="1" dirty="0"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876005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F890B76-6243-3C98-F82E-11FA96A94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 err="1"/>
              <a:t>ViT</a:t>
            </a:r>
            <a:r>
              <a:rPr kumimoji="1" lang="en-US" altLang="ja-JP" dirty="0"/>
              <a:t> </a:t>
            </a:r>
            <a:r>
              <a:rPr kumimoji="1" lang="ja-JP" altLang="en-US" dirty="0"/>
              <a:t>と </a:t>
            </a:r>
            <a:r>
              <a:rPr kumimoji="1" lang="en-US" altLang="ja-JP" dirty="0"/>
              <a:t>CNN </a:t>
            </a:r>
            <a:r>
              <a:rPr kumimoji="1" lang="ja-JP" altLang="en-US" dirty="0"/>
              <a:t>の使い分け</a:t>
            </a:r>
          </a:p>
        </p:txBody>
      </p:sp>
      <p:pic>
        <p:nvPicPr>
          <p:cNvPr id="6" name="コンテンツ プレースホルダー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54089A5B-DB3B-5DBF-2FC1-8D1CC58ACA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563" y="813980"/>
            <a:ext cx="9084875" cy="5059770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2037369-9097-EE87-B3C4-69604A6DF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756370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496161-EC26-790F-D0E1-7F097CCDB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338FFB4-432B-BF57-7C92-C9D008942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3C08BD4-AFC9-0394-57B1-48EA09AFE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14584DED-CFAB-E649-87C1-805F866C89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611258" cy="2387918"/>
          </a:xfrm>
        </p:spPr>
        <p:txBody>
          <a:bodyPr anchor="b">
            <a:normAutofit/>
          </a:bodyPr>
          <a:lstStyle/>
          <a:p>
            <a:r>
              <a:rPr lang="en-US" altLang="ja-JP" sz="3600" dirty="0">
                <a:solidFill>
                  <a:schemeClr val="tx2"/>
                </a:solidFill>
              </a:rPr>
              <a:t>8-5. </a:t>
            </a:r>
            <a:r>
              <a:rPr lang="ja-JP" altLang="en-US" sz="3600" dirty="0">
                <a:solidFill>
                  <a:schemeClr val="tx2"/>
                </a:solidFill>
              </a:rPr>
              <a:t>画像理解の</a:t>
            </a:r>
            <a:r>
              <a:rPr lang="en-US" altLang="ja-JP" sz="3600" dirty="0">
                <a:solidFill>
                  <a:schemeClr val="tx2"/>
                </a:solidFill>
              </a:rPr>
              <a:t>3</a:t>
            </a:r>
            <a:r>
              <a:rPr lang="ja-JP" altLang="en-US" sz="3600" dirty="0">
                <a:solidFill>
                  <a:schemeClr val="tx2"/>
                </a:solidFill>
              </a:rPr>
              <a:t>種類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B03B35B4-628E-3E77-CECC-0383EA309B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A8AC38E-9479-C6C4-DF76-1A66175DF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E3B08E-2407-0000-C543-4C76EE3EDA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7601C3F-61C2-3583-EE23-19788EA9D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93B72B4-7E09-053A-2A9D-943DE206E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5EB4C72-BF74-631C-9FC6-8A39280EE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E232B37-C459-F220-DCA4-99E202BF4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D74DD71-F73F-9B1C-FC8C-9C2013CC6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1962D38-67BA-820D-142E-0614FC355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AE868C6-7A7B-CB45-3F01-890EAC5C7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5DF1EC1-2335-0D05-9D82-68573B348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E2B22C8-39FF-E8CF-C32A-84AE5CFE1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1988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B2F13E7-1BC7-3466-2E4F-B77C46F01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画像分類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F9A430B-CE9C-91EE-A3E4-2936ACD3F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BA9D33A-799E-6C29-3B74-E1379BE2B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A64BB384-2858-47F1-0008-A5EBED6359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1825"/>
            <a:ext cx="9144000" cy="4732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0120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95683EE-8109-7196-2474-D5E08E0D1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物体検出</a:t>
            </a:r>
          </a:p>
        </p:txBody>
      </p:sp>
      <p:pic>
        <p:nvPicPr>
          <p:cNvPr id="6" name="コンテンツ プレースホルダー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3A00DBD8-379F-96BE-0398-7EE9087178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586" y="911592"/>
            <a:ext cx="9144586" cy="5228857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7C5898F-8639-9C74-33D1-7CD745198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325998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AFCD75C0-3826-46F8-A8FA-1E18269A8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008D3354-C448-418E-8597-111BDB4512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75" y="994199"/>
            <a:ext cx="8870449" cy="4869602"/>
          </a:xfrm>
          <a:prstGeom prst="rect">
            <a:avLst/>
          </a:prstGeom>
        </p:spPr>
      </p:pic>
      <p:sp>
        <p:nvSpPr>
          <p:cNvPr id="3" name="タイトル 1">
            <a:extLst>
              <a:ext uri="{FF2B5EF4-FFF2-40B4-BE49-F238E27FC236}">
                <a16:creationId xmlns:a16="http://schemas.microsoft.com/office/drawing/2014/main" id="{F2161C2F-40F9-6089-9591-A0D6D2FC3B7F}"/>
              </a:ext>
            </a:extLst>
          </p:cNvPr>
          <p:cNvSpPr txBox="1">
            <a:spLocks/>
          </p:cNvSpPr>
          <p:nvPr/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3200" kern="1200">
                <a:solidFill>
                  <a:srgbClr val="FF0000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</a:lstStyle>
          <a:p>
            <a:r>
              <a:rPr lang="ja-JP" altLang="en-US"/>
              <a:t>物体検出</a:t>
            </a:r>
            <a:endParaRPr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95970075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27BA2118-1C15-421D-AE08-E07AC6914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26838BE5-C027-447D-A93E-FFB1BBD67FD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491" y="956095"/>
            <a:ext cx="8859018" cy="4945809"/>
          </a:xfrm>
          <a:prstGeom prst="rect">
            <a:avLst/>
          </a:prstGeom>
        </p:spPr>
      </p:pic>
      <p:sp>
        <p:nvSpPr>
          <p:cNvPr id="3" name="タイトル 1">
            <a:extLst>
              <a:ext uri="{FF2B5EF4-FFF2-40B4-BE49-F238E27FC236}">
                <a16:creationId xmlns:a16="http://schemas.microsoft.com/office/drawing/2014/main" id="{48C5454A-0548-26D8-293F-F63700B0BE1D}"/>
              </a:ext>
            </a:extLst>
          </p:cNvPr>
          <p:cNvSpPr txBox="1">
            <a:spLocks/>
          </p:cNvSpPr>
          <p:nvPr/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3200" kern="1200">
                <a:solidFill>
                  <a:srgbClr val="FF0000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</a:lstStyle>
          <a:p>
            <a:r>
              <a:rPr lang="ja-JP" altLang="en-US" dirty="0"/>
              <a:t>物体検出における特徴マップ</a:t>
            </a:r>
          </a:p>
        </p:txBody>
      </p:sp>
    </p:spTree>
    <p:extLst>
      <p:ext uri="{BB962C8B-B14F-4D97-AF65-F5344CB8AC3E}">
        <p14:creationId xmlns:p14="http://schemas.microsoft.com/office/powerpoint/2010/main" val="395481946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B85DB4D-C365-B5DE-9806-AB12E0BFF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物体検出モデル </a:t>
            </a:r>
            <a:r>
              <a:rPr kumimoji="1" lang="en-US" altLang="ja-JP" dirty="0"/>
              <a:t>YOLO </a:t>
            </a:r>
            <a:r>
              <a:rPr kumimoji="1" lang="ja-JP" altLang="en-US" dirty="0"/>
              <a:t>のしくみ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6CA1DC3-D271-4A69-5930-653A8D70B2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E47F3AB-50A6-2857-34BD-A2EA7CF4C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F001A68B-402C-4151-3534-C3D2730AD9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6973"/>
            <a:ext cx="9144000" cy="470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52554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224B310-5637-6488-EEBD-F46F5071C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バックボーンとネック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5B720D6-80F1-3979-85CE-D42936C636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74BBBF2-D950-A4DC-F957-89679F49E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0" name="図 49">
            <a:extLst>
              <a:ext uri="{FF2B5EF4-FFF2-40B4-BE49-F238E27FC236}">
                <a16:creationId xmlns:a16="http://schemas.microsoft.com/office/drawing/2014/main" id="{8F7525F1-FB8B-9B23-4D23-AEB4D6395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69" y="644893"/>
            <a:ext cx="9144000" cy="4757743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73E13DE6-E720-0CA1-0E8C-3548015EE118}"/>
              </a:ext>
            </a:extLst>
          </p:cNvPr>
          <p:cNvSpPr txBox="1"/>
          <p:nvPr/>
        </p:nvSpPr>
        <p:spPr>
          <a:xfrm>
            <a:off x="220133" y="5519019"/>
            <a:ext cx="8297333" cy="660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ja-JP" b="1" dirty="0"/>
              <a:t>FPN+PAN</a:t>
            </a:r>
            <a:r>
              <a:rPr lang="ja-JP" altLang="ja-JP" dirty="0"/>
              <a:t>（複数サイズの特徴マップを融合する仕組み）</a:t>
            </a:r>
            <a:endParaRPr lang="en-US" altLang="ja-JP" dirty="0"/>
          </a:p>
          <a:p>
            <a:r>
              <a:rPr lang="ja-JP" altLang="ja-JP" b="1" dirty="0"/>
              <a:t>ダウンサンプリング</a:t>
            </a:r>
            <a:r>
              <a:rPr lang="ja-JP" altLang="ja-JP" dirty="0"/>
              <a:t>（特徴マップを縮小する処理）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03383623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16454BF-AA53-A047-5445-1A019BBC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セグメンテーション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8BCE3CC-DB37-385C-E558-739F9B7CE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558F88E-DB9D-5CE8-3CC9-B37AAC1DF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テキスト, 手紙&#10;&#10;AI 生成コンテンツは誤りを含む可能性があります。">
            <a:extLst>
              <a:ext uri="{FF2B5EF4-FFF2-40B4-BE49-F238E27FC236}">
                <a16:creationId xmlns:a16="http://schemas.microsoft.com/office/drawing/2014/main" id="{A7078336-07E9-E5E4-164D-CA3368923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8342"/>
            <a:ext cx="9144000" cy="5081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82349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8EC4A95-35CC-4E8D-B9AD-3B9F46FE6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セグメンテーションの例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DD7EEDB-090F-4BAD-B07C-384F0B42B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354E0FF9-D02A-4829-85A3-043312776A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58798"/>
            <a:ext cx="4495800" cy="2229039"/>
          </a:xfrm>
          <a:prstGeom prst="rect">
            <a:avLst/>
          </a:prstGeom>
        </p:spPr>
      </p:pic>
      <p:pic>
        <p:nvPicPr>
          <p:cNvPr id="10" name="図 9">
            <a:extLst>
              <a:ext uri="{FF2B5EF4-FFF2-40B4-BE49-F238E27FC236}">
                <a16:creationId xmlns:a16="http://schemas.microsoft.com/office/drawing/2014/main" id="{A4F9766A-DA61-40F8-8BC9-DF2F1947E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7979" y="1410439"/>
            <a:ext cx="4468272" cy="2229039"/>
          </a:xfrm>
          <a:prstGeom prst="rect">
            <a:avLst/>
          </a:prstGeom>
        </p:spPr>
      </p:pic>
      <p:sp>
        <p:nvSpPr>
          <p:cNvPr id="11" name="矢印: 右 10">
            <a:extLst>
              <a:ext uri="{FF2B5EF4-FFF2-40B4-BE49-F238E27FC236}">
                <a16:creationId xmlns:a16="http://schemas.microsoft.com/office/drawing/2014/main" id="{2C166878-1E5E-46D8-93FC-C656A9FC8833}"/>
              </a:ext>
            </a:extLst>
          </p:cNvPr>
          <p:cNvSpPr/>
          <p:nvPr/>
        </p:nvSpPr>
        <p:spPr>
          <a:xfrm>
            <a:off x="4550491" y="2343983"/>
            <a:ext cx="114300" cy="5016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DC65F37F-2592-55B5-116E-8737BD57E986}"/>
              </a:ext>
            </a:extLst>
          </p:cNvPr>
          <p:cNvSpPr txBox="1"/>
          <p:nvPr/>
        </p:nvSpPr>
        <p:spPr>
          <a:xfrm>
            <a:off x="1417982" y="3998296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元画像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8DDBB716-D9BD-F9F2-85F1-7F2BED5C0174}"/>
              </a:ext>
            </a:extLst>
          </p:cNvPr>
          <p:cNvSpPr txBox="1"/>
          <p:nvPr/>
        </p:nvSpPr>
        <p:spPr>
          <a:xfrm>
            <a:off x="4860859" y="3841810"/>
            <a:ext cx="3877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セグメンテーションの結果</a:t>
            </a:r>
          </a:p>
        </p:txBody>
      </p:sp>
    </p:spTree>
    <p:extLst>
      <p:ext uri="{BB962C8B-B14F-4D97-AF65-F5344CB8AC3E}">
        <p14:creationId xmlns:p14="http://schemas.microsoft.com/office/powerpoint/2010/main" val="7153824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FBE017F-67C7-E4F3-9F6B-0423AD59A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セグメンテーションの種類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0DCC072-09E5-09BB-141A-4202D0EAA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9B451AB-CE03-AB5E-10EF-46FE4FB47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テキスト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9256B8CB-8896-861F-1B0F-A161E957F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495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9820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B684802-E98E-8741-0BB6-91CE9B017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顔情報処理：顔検出と顔ランドマーク検出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EA92CCD-729A-D053-4143-3B46737F8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3C6BE76-8E95-A7BD-4974-A4CB1FF24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5A00E5FA-7DB8-A149-50A9-4B059B6BDB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7710"/>
            <a:ext cx="9144000" cy="508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10554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DD89905-9667-46AE-A96A-D77985385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顔ランドマーク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E5FE3FA-5FA2-46F6-AEA6-3BA674D0F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BCE70B79-2311-4882-AF88-4C758D16B3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8150" y="901186"/>
            <a:ext cx="4333842" cy="3525290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59191581-F9B9-4875-80CA-28651F782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51" y="901186"/>
            <a:ext cx="4623099" cy="352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429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19A0FF6-6F12-F1EC-0007-F7B746CC1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顔ランドマークの応用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E316296-8417-321D-6F21-5F483CDE3F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5473D21-A9F1-CAFC-3386-FD6D9AF10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47B735F3-2730-71A9-EC61-4CD89652AA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0576"/>
            <a:ext cx="9144000" cy="5096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96650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59425BD-60A4-A906-ACC4-3327A2EC8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顔の位置合わせ（正規化）</a:t>
            </a:r>
          </a:p>
        </p:txBody>
      </p:sp>
      <p:pic>
        <p:nvPicPr>
          <p:cNvPr id="6" name="コンテンツ プレースホルダー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FC895468-6091-6FC4-9212-2C50B921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932921"/>
            <a:ext cx="9049742" cy="4826529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B5C2E1E-888F-F5E6-0014-BE7AF2FAF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746207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B54017D-8C07-2B3F-3F16-DDEE92DE0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表情の推定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C21D4D5-94FC-84CE-2B20-2D1603D6B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D0C95D1-4487-FADF-E9D4-BB3A30B20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58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 descr="ダイアグラム, 概略図&#10;&#10;AI 生成コンテンツは誤りを含む可能性があります。">
            <a:extLst>
              <a:ext uri="{FF2B5EF4-FFF2-40B4-BE49-F238E27FC236}">
                <a16:creationId xmlns:a16="http://schemas.microsoft.com/office/drawing/2014/main" id="{BFC3CA02-961F-4E08-DCD2-DDCE504AC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" y="821825"/>
            <a:ext cx="9144000" cy="4898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70519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表情の推定</a:t>
            </a:r>
          </a:p>
        </p:txBody>
      </p:sp>
      <p:pic>
        <p:nvPicPr>
          <p:cNvPr id="5" name="コンテンツ プレースホルダー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2250" y="699157"/>
            <a:ext cx="6747553" cy="4107543"/>
          </a:xfrm>
          <a:prstGeom prst="rect">
            <a:avLst/>
          </a:prstGeom>
        </p:spPr>
      </p:pic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コンテンツ プレースホルダー 2"/>
          <p:cNvSpPr txBox="1">
            <a:spLocks/>
          </p:cNvSpPr>
          <p:nvPr/>
        </p:nvSpPr>
        <p:spPr>
          <a:xfrm>
            <a:off x="390942" y="5011953"/>
            <a:ext cx="8362115" cy="17095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ここでは，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７種の表情 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Angry, Disgust, Fear, Happy, Neutral, Sad, Surprised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 の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それぞれの確率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を推定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B0400000000000000" pitchFamily="50" charset="-128"/>
              <a:ea typeface="游ゴシック" panose="020B0400000000000000" pitchFamily="50" charset="-128"/>
              <a:cs typeface="Segoe UI" panose="020B0502040204020203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https://</a:t>
            </a:r>
            <a:r>
              <a:rPr kumimoji="1" lang="en-US" altLang="ja-JP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github.com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/</a:t>
            </a:r>
            <a:r>
              <a:rPr kumimoji="1" lang="en-US" altLang="ja-JP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ezgiakcora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/Facial-Expression-</a:t>
            </a:r>
            <a:r>
              <a:rPr kumimoji="1" lang="en-US" altLang="ja-JP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Keras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 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B0400000000000000" pitchFamily="50" charset="-128"/>
                <a:ea typeface="游ゴシック" panose="020B0400000000000000" pitchFamily="50" charset="-128"/>
                <a:cs typeface="Segoe UI" panose="020B0502040204020203" pitchFamily="34" charset="0"/>
              </a:rPr>
              <a:t>で公開されている成果物</a:t>
            </a:r>
          </a:p>
        </p:txBody>
      </p:sp>
    </p:spTree>
    <p:extLst>
      <p:ext uri="{BB962C8B-B14F-4D97-AF65-F5344CB8AC3E}">
        <p14:creationId xmlns:p14="http://schemas.microsoft.com/office/powerpoint/2010/main" val="320781395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4B449E2-EB45-CB0B-0A9C-047B524FA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年齢の推定，性別の推定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BC04133-DF2F-82C1-C63C-999A1C0A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AB0B74E7-07B9-40AB-A52F-FE24BBFE0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724" y="644893"/>
            <a:ext cx="6984551" cy="4499025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372BB02C-764A-B1D5-A455-12756EFE427A}"/>
              </a:ext>
            </a:extLst>
          </p:cNvPr>
          <p:cNvSpPr txBox="1"/>
          <p:nvPr/>
        </p:nvSpPr>
        <p:spPr>
          <a:xfrm>
            <a:off x="2159000" y="5457747"/>
            <a:ext cx="474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/>
              <a:t>‘gender’: 1 (</a:t>
            </a:r>
            <a:r>
              <a:rPr kumimoji="1" lang="ja-JP" altLang="en-US" sz="3200" dirty="0"/>
              <a:t>男性</a:t>
            </a:r>
            <a:r>
              <a:rPr kumimoji="1" lang="en-US" altLang="ja-JP" sz="3200" dirty="0"/>
              <a:t>), ‘age’: 30</a:t>
            </a:r>
            <a:endParaRPr kumimoji="1" lang="ja-JP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1299226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8DAACE-6EAA-A519-D29B-75DF11EA0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B0D7A96-25FA-9623-1F72-D9764536B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顔ランドマークと人物特定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B713826-0575-82B4-F28A-89C393BE5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EB1853C-C879-D9D0-BFF3-0B94E1D54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グラフ, ダイアグラム, 円グラフ&#10;&#10;AI 生成コンテンツは誤りを含む可能性があります。">
            <a:extLst>
              <a:ext uri="{FF2B5EF4-FFF2-40B4-BE49-F238E27FC236}">
                <a16:creationId xmlns:a16="http://schemas.microsoft.com/office/drawing/2014/main" id="{3F75C643-0F00-8791-ACF2-5172650B5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9872"/>
            <a:ext cx="9144000" cy="473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91680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DCF9B16-B6A7-470C-828A-FAA57EFB0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人物特定</a:t>
            </a:r>
          </a:p>
        </p:txBody>
      </p:sp>
      <p:pic>
        <p:nvPicPr>
          <p:cNvPr id="5" name="コンテンツ プレースホルダー 4">
            <a:extLst>
              <a:ext uri="{FF2B5EF4-FFF2-40B4-BE49-F238E27FC236}">
                <a16:creationId xmlns:a16="http://schemas.microsoft.com/office/drawing/2014/main" id="{8D4103F7-2EB0-428A-B517-0FFEF612FE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4008" y="1808995"/>
            <a:ext cx="2438989" cy="2486121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B42AD42-CBBE-4107-B5BF-46ABC6D9B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矢印: 右 5">
            <a:extLst>
              <a:ext uri="{FF2B5EF4-FFF2-40B4-BE49-F238E27FC236}">
                <a16:creationId xmlns:a16="http://schemas.microsoft.com/office/drawing/2014/main" id="{178BCBCC-7891-463C-82DA-FA206A8BECA7}"/>
              </a:ext>
            </a:extLst>
          </p:cNvPr>
          <p:cNvSpPr/>
          <p:nvPr/>
        </p:nvSpPr>
        <p:spPr>
          <a:xfrm>
            <a:off x="3457215" y="2792392"/>
            <a:ext cx="451413" cy="636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AF677051-190F-4EFE-8ED4-DD056E30C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2846" y="1808995"/>
            <a:ext cx="4956735" cy="2745643"/>
          </a:xfrm>
          <a:prstGeom prst="rect">
            <a:avLst/>
          </a:prstGeom>
        </p:spPr>
      </p:pic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56BF83F6-E66E-4799-94AB-93642984DF84}"/>
              </a:ext>
            </a:extLst>
          </p:cNvPr>
          <p:cNvSpPr txBox="1"/>
          <p:nvPr/>
        </p:nvSpPr>
        <p:spPr>
          <a:xfrm>
            <a:off x="6015943" y="4734046"/>
            <a:ext cx="2057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younes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357554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E3D817-0B02-6CC6-27E1-9EB922A38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28671A9-ECB4-61E5-7DD4-9DAE40B6E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顔ランドマークと顔の</a:t>
            </a:r>
            <a:r>
              <a:rPr kumimoji="1" lang="en-US" altLang="ja-JP" dirty="0"/>
              <a:t>3</a:t>
            </a:r>
            <a:r>
              <a:rPr kumimoji="1" lang="ja-JP" altLang="en-US" dirty="0"/>
              <a:t>次元再構成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59B6A2B-4C7D-8352-6164-81620A18E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3ABF7F2-F069-0DBD-8B07-68BF74C42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ACBDDA32-3DCC-ED1C-FA1C-133098F8E5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83241"/>
            <a:ext cx="9144000" cy="4891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58968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A0AA08F-041E-26FD-2EFE-0FEB2C810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顔の</a:t>
            </a:r>
            <a:r>
              <a:rPr lang="ja-JP" altLang="en-US" dirty="0"/>
              <a:t>３</a:t>
            </a:r>
            <a:r>
              <a:rPr kumimoji="1" lang="ja-JP" altLang="en-US" dirty="0"/>
              <a:t>次元再構成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7787550-44B4-15DC-D6D5-CF639401F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46" y="562458"/>
            <a:ext cx="8461208" cy="55345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ja-JP" sz="2400" b="1" dirty="0"/>
              <a:t>3DFFA </a:t>
            </a:r>
            <a:r>
              <a:rPr lang="ja-JP" altLang="en-US" sz="2400" b="1" dirty="0"/>
              <a:t>法（</a:t>
            </a:r>
            <a:r>
              <a:rPr lang="en-US" altLang="ja-JP" sz="2400" b="1" dirty="0"/>
              <a:t>2022</a:t>
            </a:r>
            <a:r>
              <a:rPr lang="ja-JP" altLang="en-US" sz="2400" b="1" dirty="0"/>
              <a:t>年発表）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BCF98A5-3730-D3EF-156E-F1353199A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7C65F969-5F3F-87E0-8DAD-2FF93D74FCE6}"/>
              </a:ext>
            </a:extLst>
          </p:cNvPr>
          <p:cNvSpPr txBox="1"/>
          <p:nvPr/>
        </p:nvSpPr>
        <p:spPr>
          <a:xfrm>
            <a:off x="1013001" y="4451156"/>
            <a:ext cx="11075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元画像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11" name="図 10">
            <a:extLst>
              <a:ext uri="{FF2B5EF4-FFF2-40B4-BE49-F238E27FC236}">
                <a16:creationId xmlns:a16="http://schemas.microsoft.com/office/drawing/2014/main" id="{E88A22B8-A213-F6AF-96C7-69695847F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0995" y="1315810"/>
            <a:ext cx="3006084" cy="3156049"/>
          </a:xfrm>
          <a:prstGeom prst="rect">
            <a:avLst/>
          </a:prstGeom>
        </p:spPr>
      </p:pic>
      <p:pic>
        <p:nvPicPr>
          <p:cNvPr id="14" name="図 13">
            <a:extLst>
              <a:ext uri="{FF2B5EF4-FFF2-40B4-BE49-F238E27FC236}">
                <a16:creationId xmlns:a16="http://schemas.microsoft.com/office/drawing/2014/main" id="{460F15FA-AB70-E46B-28DC-5945FC50FA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2450" y="1310285"/>
            <a:ext cx="2755858" cy="3161856"/>
          </a:xfrm>
          <a:prstGeom prst="rect">
            <a:avLst/>
          </a:prstGeom>
        </p:spPr>
      </p:pic>
      <p:pic>
        <p:nvPicPr>
          <p:cNvPr id="16" name="図 15">
            <a:extLst>
              <a:ext uri="{FF2B5EF4-FFF2-40B4-BE49-F238E27FC236}">
                <a16:creationId xmlns:a16="http://schemas.microsoft.com/office/drawing/2014/main" id="{122DF7B0-A18C-A1ED-A6FB-CC7BE78416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628" y="1310566"/>
            <a:ext cx="2778996" cy="3156049"/>
          </a:xfrm>
          <a:prstGeom prst="rect">
            <a:avLst/>
          </a:prstGeom>
        </p:spPr>
      </p:pic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FA10EFBD-80B9-2F3B-8C00-EE4F2E237A4B}"/>
              </a:ext>
            </a:extLst>
          </p:cNvPr>
          <p:cNvSpPr txBox="1"/>
          <p:nvPr/>
        </p:nvSpPr>
        <p:spPr>
          <a:xfrm>
            <a:off x="3262600" y="4451156"/>
            <a:ext cx="26228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顔ランドマーク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EF8B4FC2-E10C-B0F9-5BDC-94FF2CE4C690}"/>
              </a:ext>
            </a:extLst>
          </p:cNvPr>
          <p:cNvSpPr txBox="1"/>
          <p:nvPr/>
        </p:nvSpPr>
        <p:spPr>
          <a:xfrm>
            <a:off x="6521127" y="4383779"/>
            <a:ext cx="26228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３次元再構成</a:t>
            </a:r>
          </a:p>
        </p:txBody>
      </p:sp>
    </p:spTree>
    <p:extLst>
      <p:ext uri="{BB962C8B-B14F-4D97-AF65-F5344CB8AC3E}">
        <p14:creationId xmlns:p14="http://schemas.microsoft.com/office/powerpoint/2010/main" val="168468742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011289B-16AF-47F9-8F63-E9FB22723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090635" cy="1003214"/>
          </a:xfrm>
        </p:spPr>
        <p:txBody>
          <a:bodyPr>
            <a:normAutofit/>
          </a:bodyPr>
          <a:lstStyle/>
          <a:p>
            <a:r>
              <a:rPr lang="ja-JP" altLang="en-US" dirty="0"/>
              <a:t>キーポイントの抽出と，表情の読み取り</a:t>
            </a:r>
            <a:r>
              <a:rPr kumimoji="1" lang="ja-JP" altLang="en-US" dirty="0"/>
              <a:t>を行うオンラインサービス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236BCE3-F02C-4F27-8F27-7E224FF5A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4542354"/>
            <a:ext cx="2507982" cy="684164"/>
          </a:xfrm>
        </p:spPr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元画像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8F3DF40-3A52-44D7-83DC-E488BA229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3732CA53-E7DE-40AE-A497-367B0589B3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8617" y="1270659"/>
            <a:ext cx="6445383" cy="3863442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E23FED45-F1E5-4CE8-8DA9-251C46B8E8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2413365"/>
            <a:ext cx="2645839" cy="1946879"/>
          </a:xfrm>
          <a:prstGeom prst="rect">
            <a:avLst/>
          </a:prstGeom>
        </p:spPr>
      </p:pic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6A7D6FE4-320C-45B2-80C5-B98420D06DC2}"/>
              </a:ext>
            </a:extLst>
          </p:cNvPr>
          <p:cNvSpPr txBox="1">
            <a:spLocks/>
          </p:cNvSpPr>
          <p:nvPr/>
        </p:nvSpPr>
        <p:spPr>
          <a:xfrm>
            <a:off x="4840572" y="5245259"/>
            <a:ext cx="2507982" cy="6841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画像分類の結果</a:t>
            </a:r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8BBE9D92-B8CF-4A39-82CC-5E9EF483CEF6}"/>
              </a:ext>
            </a:extLst>
          </p:cNvPr>
          <p:cNvSpPr txBox="1"/>
          <p:nvPr/>
        </p:nvSpPr>
        <p:spPr>
          <a:xfrm>
            <a:off x="1533091" y="6181742"/>
            <a:ext cx="5815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URL</a:t>
            </a: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：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https://cloud.google.com/vision/docs/drag-and-drop</a:t>
            </a:r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691060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EEEDF40-723B-EC19-71DE-071DB379D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顔情報処理の社会的論点（プライバシー・人権）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4ECF391-9454-F3A2-95E3-72DBA3DF2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4261124-5D09-D937-5F75-C0733520F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タイムライン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C3A5163B-30F1-5903-B49B-95529E8969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8581"/>
            <a:ext cx="9144000" cy="488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95526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l"/>
            <a:r>
              <a:rPr lang="ja-JP" altLang="en-US"/>
              <a:t>演習</a:t>
            </a:r>
            <a:endParaRPr lang="ja-JP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25C89A-4CA9-463F-B084-0B2641B956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77" r="2930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8011648" y="6364538"/>
            <a:ext cx="890069" cy="365125"/>
          </a:xfrm>
        </p:spPr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6F77370-7F48-49C1-8603-DB37AE8840E1}" type="slidenum">
              <a:rPr kumimoji="0" lang="ja-JP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67</a:t>
            </a:fld>
            <a:endParaRPr kumimoji="0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316526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28011DC-A901-AFD8-A7BE-7E8F4AD3D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演習１．</a:t>
            </a:r>
            <a:r>
              <a:rPr kumimoji="1" lang="en-US" altLang="ja-JP" dirty="0"/>
              <a:t>CNN Explainer</a:t>
            </a:r>
            <a:r>
              <a:rPr kumimoji="1" lang="ja-JP" altLang="en-US" dirty="0"/>
              <a:t>　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64069C5-E43D-3C68-A268-AF59E866F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b="1" dirty="0">
                <a:solidFill>
                  <a:srgbClr val="000000"/>
                </a:solidFill>
                <a:latin typeface="-apple-system"/>
              </a:rPr>
              <a:t>CNN Explainer</a:t>
            </a:r>
            <a:r>
              <a:rPr lang="ja-JP" altLang="en-US" b="1" dirty="0">
                <a:solidFill>
                  <a:srgbClr val="000000"/>
                </a:solidFill>
                <a:latin typeface="-apple-system"/>
              </a:rPr>
              <a:t>　</a:t>
            </a:r>
            <a:r>
              <a:rPr lang="ja-JP" altLang="en-US" dirty="0">
                <a:solidFill>
                  <a:srgbClr val="000000"/>
                </a:solidFill>
                <a:latin typeface="-apple-system"/>
              </a:rPr>
              <a:t>ジョージア工科大学 </a:t>
            </a:r>
            <a:r>
              <a:rPr lang="en-US" altLang="ja-JP" dirty="0">
                <a:solidFill>
                  <a:srgbClr val="000000"/>
                </a:solidFill>
                <a:latin typeface="-apple-system"/>
              </a:rPr>
              <a:t>Polo Club</a:t>
            </a:r>
          </a:p>
          <a:p>
            <a:r>
              <a:rPr lang="ja-JP" altLang="en-US" dirty="0">
                <a:solidFill>
                  <a:srgbClr val="000000"/>
                </a:solidFill>
                <a:latin typeface="-apple-system"/>
              </a:rPr>
              <a:t>畳み込み層などの仕組みをビジュアルに学ぶことができるサイト</a:t>
            </a:r>
            <a:endParaRPr lang="en-US" altLang="ja-JP" dirty="0">
              <a:solidFill>
                <a:srgbClr val="000000"/>
              </a:solidFill>
              <a:latin typeface="-apple-system"/>
            </a:endParaRPr>
          </a:p>
          <a:p>
            <a:endParaRPr lang="en-US" altLang="ja-JP" dirty="0">
              <a:solidFill>
                <a:srgbClr val="000000"/>
              </a:solidFill>
              <a:latin typeface="-apple-system"/>
            </a:endParaRPr>
          </a:p>
          <a:p>
            <a:pPr marL="0" indent="0">
              <a:buNone/>
            </a:pPr>
            <a:r>
              <a:rPr lang="en-US" altLang="ja-JP" b="1" dirty="0">
                <a:solidFill>
                  <a:srgbClr val="000000"/>
                </a:solidFill>
                <a:latin typeface="-apple-system"/>
              </a:rPr>
              <a:t>Web</a:t>
            </a:r>
            <a:r>
              <a:rPr lang="ja-JP" altLang="en-US" b="1" dirty="0">
                <a:solidFill>
                  <a:srgbClr val="000000"/>
                </a:solidFill>
                <a:latin typeface="-apple-system"/>
              </a:rPr>
              <a:t>ブラウザで次の </a:t>
            </a:r>
            <a:r>
              <a:rPr lang="en-US" altLang="ja-JP" b="1" dirty="0">
                <a:solidFill>
                  <a:srgbClr val="000000"/>
                </a:solidFill>
                <a:latin typeface="-apple-system"/>
              </a:rPr>
              <a:t>URL </a:t>
            </a:r>
            <a:r>
              <a:rPr lang="ja-JP" altLang="en-US" b="1" dirty="0">
                <a:solidFill>
                  <a:srgbClr val="000000"/>
                </a:solidFill>
                <a:latin typeface="-apple-system"/>
              </a:rPr>
              <a:t>を開く</a:t>
            </a:r>
            <a:endParaRPr lang="en-US" altLang="ja-JP" b="1" dirty="0">
              <a:solidFill>
                <a:srgbClr val="1020D0"/>
              </a:solidFill>
              <a:latin typeface="-apple-system"/>
              <a:hlinkClick r:id="" action="ppaction://noaction"/>
            </a:endParaRPr>
          </a:p>
          <a:p>
            <a:pPr marL="0" indent="0">
              <a:buNone/>
            </a:pPr>
            <a:r>
              <a:rPr lang="en-US" altLang="ja-JP" b="1" dirty="0">
                <a:solidFill>
                  <a:srgbClr val="1020D0"/>
                </a:solidFill>
                <a:latin typeface="-apple-system"/>
                <a:hlinkClick r:id="rId2"/>
              </a:rPr>
              <a:t>https://poloclub.github.io/cnn-explainer/</a:t>
            </a:r>
            <a:endParaRPr lang="ja-JP" altLang="en-US" dirty="0"/>
          </a:p>
          <a:p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E6F7FEF-709A-4998-9EE9-1695BB44B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68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5861029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62F5672-2FB5-4226-B210-693483BFA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" y="853676"/>
            <a:ext cx="8461208" cy="5333166"/>
          </a:xfrm>
        </p:spPr>
        <p:txBody>
          <a:bodyPr/>
          <a:lstStyle/>
          <a:p>
            <a:pPr marL="0" indent="0">
              <a:buNone/>
            </a:pPr>
            <a:r>
              <a:rPr lang="ja-JP" altLang="en-US" dirty="0"/>
              <a:t>画像分類を行うニューラルネットワーク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7C21CCB-9121-4DA7-9ED4-90751C9EF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3E22737D-4880-460D-8AFD-F6D6BF582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449" y="2277186"/>
            <a:ext cx="7706539" cy="3948196"/>
          </a:xfrm>
          <a:prstGeom prst="rect">
            <a:avLst/>
          </a:prstGeom>
        </p:spPr>
      </p:pic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911B89F8-B5BD-402D-9BE4-440041962E2E}"/>
              </a:ext>
            </a:extLst>
          </p:cNvPr>
          <p:cNvSpPr/>
          <p:nvPr/>
        </p:nvSpPr>
        <p:spPr>
          <a:xfrm>
            <a:off x="209550" y="2148682"/>
            <a:ext cx="3568700" cy="495300"/>
          </a:xfrm>
          <a:prstGeom prst="rect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EDAEF71B-F908-4F84-8B3A-9CE082522643}"/>
              </a:ext>
            </a:extLst>
          </p:cNvPr>
          <p:cNvSpPr txBox="1"/>
          <p:nvPr/>
        </p:nvSpPr>
        <p:spPr>
          <a:xfrm>
            <a:off x="3822960" y="1931989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画像を選ぶ</a:t>
            </a:r>
          </a:p>
        </p:txBody>
      </p:sp>
      <p:sp>
        <p:nvSpPr>
          <p:cNvPr id="11" name="正方形/長方形 10">
            <a:extLst>
              <a:ext uri="{FF2B5EF4-FFF2-40B4-BE49-F238E27FC236}">
                <a16:creationId xmlns:a16="http://schemas.microsoft.com/office/drawing/2014/main" id="{9F29F3D6-7E5F-431D-BE4E-DDED210B9499}"/>
              </a:ext>
            </a:extLst>
          </p:cNvPr>
          <p:cNvSpPr/>
          <p:nvPr/>
        </p:nvSpPr>
        <p:spPr>
          <a:xfrm>
            <a:off x="481597" y="3210164"/>
            <a:ext cx="763003" cy="2538968"/>
          </a:xfrm>
          <a:prstGeom prst="rect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6B0448D7-C22E-48A5-8A4B-42DCD2758A63}"/>
              </a:ext>
            </a:extLst>
          </p:cNvPr>
          <p:cNvSpPr txBox="1"/>
          <p:nvPr/>
        </p:nvSpPr>
        <p:spPr>
          <a:xfrm>
            <a:off x="277395" y="6192166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元画像の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赤青緑の成分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7DF50EF0-8D57-44AD-8564-D6A5C5AC6D85}"/>
              </a:ext>
            </a:extLst>
          </p:cNvPr>
          <p:cNvSpPr/>
          <p:nvPr/>
        </p:nvSpPr>
        <p:spPr>
          <a:xfrm>
            <a:off x="1612398" y="2708036"/>
            <a:ext cx="5759952" cy="3314146"/>
          </a:xfrm>
          <a:prstGeom prst="rect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12620843-A91E-48E0-BA17-E543855768E3}"/>
              </a:ext>
            </a:extLst>
          </p:cNvPr>
          <p:cNvSpPr txBox="1"/>
          <p:nvPr/>
        </p:nvSpPr>
        <p:spPr>
          <a:xfrm>
            <a:off x="2493545" y="6285267"/>
            <a:ext cx="3647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ニューラルネットワークの可視化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6" name="正方形/長方形 15">
            <a:extLst>
              <a:ext uri="{FF2B5EF4-FFF2-40B4-BE49-F238E27FC236}">
                <a16:creationId xmlns:a16="http://schemas.microsoft.com/office/drawing/2014/main" id="{D9E52540-EE83-4E4A-8F7C-EA797BAD6C7B}"/>
              </a:ext>
            </a:extLst>
          </p:cNvPr>
          <p:cNvSpPr/>
          <p:nvPr/>
        </p:nvSpPr>
        <p:spPr>
          <a:xfrm>
            <a:off x="7499350" y="2635196"/>
            <a:ext cx="688786" cy="3501285"/>
          </a:xfrm>
          <a:prstGeom prst="rect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59B35BAC-9AB9-4A6D-B728-687C2E1BC9DB}"/>
              </a:ext>
            </a:extLst>
          </p:cNvPr>
          <p:cNvSpPr txBox="1"/>
          <p:nvPr/>
        </p:nvSpPr>
        <p:spPr>
          <a:xfrm>
            <a:off x="6538495" y="6211669"/>
            <a:ext cx="20972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画像の分類結果．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ここでは 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espresso</a:t>
            </a: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09CFE662-7450-36F4-C9F6-5B8575809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</p:spPr>
        <p:txBody>
          <a:bodyPr>
            <a:normAutofit fontScale="90000"/>
          </a:bodyPr>
          <a:lstStyle/>
          <a:p>
            <a:r>
              <a:rPr lang="en-US" altLang="ja-JP" dirty="0"/>
              <a:t>CNN Explainer</a:t>
            </a:r>
            <a:r>
              <a:rPr lang="ja-JP" altLang="en-US" dirty="0"/>
              <a:t>の基本操作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70156916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62F5672-2FB5-4226-B210-693483BFA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669" y="803612"/>
            <a:ext cx="8718801" cy="4714538"/>
          </a:xfrm>
        </p:spPr>
        <p:txBody>
          <a:bodyPr/>
          <a:lstStyle/>
          <a:p>
            <a:pPr marL="0" indent="0">
              <a:buNone/>
            </a:pPr>
            <a:r>
              <a:rPr lang="ja-JP" altLang="en-US" b="1" dirty="0">
                <a:solidFill>
                  <a:srgbClr val="C00000"/>
                </a:solidFill>
              </a:rPr>
              <a:t>全結合層，畳み込み層，プーリング層</a:t>
            </a:r>
            <a:r>
              <a:rPr lang="ja-JP" altLang="en-US" dirty="0"/>
              <a:t>から構成される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7C21CCB-9121-4DA7-9ED4-90751C9EF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3E22737D-4880-460D-8AFD-F6D6BF582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922" y="2207346"/>
            <a:ext cx="7706539" cy="3948196"/>
          </a:xfrm>
          <a:prstGeom prst="rect">
            <a:avLst/>
          </a:prstGeom>
        </p:spPr>
      </p:pic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12620843-A91E-48E0-BA17-E543855768E3}"/>
              </a:ext>
            </a:extLst>
          </p:cNvPr>
          <p:cNvSpPr txBox="1"/>
          <p:nvPr/>
        </p:nvSpPr>
        <p:spPr>
          <a:xfrm>
            <a:off x="2244061" y="6136802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全結合層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EE28237E-8EDE-487A-A2A2-E0974AEE0886}"/>
              </a:ext>
            </a:extLst>
          </p:cNvPr>
          <p:cNvSpPr txBox="1"/>
          <p:nvPr/>
        </p:nvSpPr>
        <p:spPr>
          <a:xfrm>
            <a:off x="1376038" y="1266236"/>
            <a:ext cx="6640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conv    </a:t>
            </a:r>
            <a:r>
              <a:rPr kumimoji="1" lang="en-US" altLang="ja-JP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relu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         conv </a:t>
            </a:r>
            <a:r>
              <a:rPr kumimoji="1" lang="en-US" altLang="ja-JP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relu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</a:t>
            </a:r>
            <a:r>
              <a:rPr kumimoji="1" lang="en-US" altLang="ja-JP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max_pool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   conv </a:t>
            </a:r>
            <a:r>
              <a:rPr kumimoji="1" lang="en-US" altLang="ja-JP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relu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   conv </a:t>
            </a:r>
            <a:r>
              <a:rPr kumimoji="1" lang="en-US" altLang="ja-JP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relu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</a:t>
            </a:r>
            <a:r>
              <a:rPr kumimoji="1" lang="en-US" altLang="ja-JP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max_pool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8" name="正方形/長方形 17">
            <a:extLst>
              <a:ext uri="{FF2B5EF4-FFF2-40B4-BE49-F238E27FC236}">
                <a16:creationId xmlns:a16="http://schemas.microsoft.com/office/drawing/2014/main" id="{26F2D149-97DA-4059-9383-58E31AB343CA}"/>
              </a:ext>
            </a:extLst>
          </p:cNvPr>
          <p:cNvSpPr/>
          <p:nvPr/>
        </p:nvSpPr>
        <p:spPr>
          <a:xfrm>
            <a:off x="1553556" y="2524371"/>
            <a:ext cx="5984277" cy="306280"/>
          </a:xfrm>
          <a:prstGeom prst="rect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cxnSp>
        <p:nvCxnSpPr>
          <p:cNvPr id="5" name="直線矢印コネクタ 4">
            <a:extLst>
              <a:ext uri="{FF2B5EF4-FFF2-40B4-BE49-F238E27FC236}">
                <a16:creationId xmlns:a16="http://schemas.microsoft.com/office/drawing/2014/main" id="{7E0961A8-4357-494A-900F-26EDB15B2863}"/>
              </a:ext>
            </a:extLst>
          </p:cNvPr>
          <p:cNvCxnSpPr>
            <a:cxnSpLocks/>
          </p:cNvCxnSpPr>
          <p:nvPr/>
        </p:nvCxnSpPr>
        <p:spPr>
          <a:xfrm>
            <a:off x="3892550" y="1856754"/>
            <a:ext cx="203200" cy="667257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8D3C84D9-C990-4775-8438-CFFBFB29B74C}"/>
              </a:ext>
            </a:extLst>
          </p:cNvPr>
          <p:cNvSpPr txBox="1"/>
          <p:nvPr/>
        </p:nvSpPr>
        <p:spPr>
          <a:xfrm>
            <a:off x="1376038" y="1548977"/>
            <a:ext cx="67104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畳み込み層       畳み込み層　プーリング層    畳み込み層  畳み込み層  プーリング層</a:t>
            </a:r>
            <a:endParaRPr kumimoji="1" lang="en-US" altLang="ja-JP" sz="1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D24EE0F8-2C4D-4553-9939-33E812E4EE7D}"/>
              </a:ext>
            </a:extLst>
          </p:cNvPr>
          <p:cNvSpPr txBox="1"/>
          <p:nvPr/>
        </p:nvSpPr>
        <p:spPr>
          <a:xfrm>
            <a:off x="3994150" y="1783710"/>
            <a:ext cx="5118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conv </a:t>
            </a: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は畳み込み層で，</a:t>
            </a:r>
            <a:r>
              <a:rPr kumimoji="1" lang="en-US" altLang="ja-JP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max_pool</a:t>
            </a:r>
            <a:r>
              <a:rPr kumimoji="1" lang="en-US" altLang="ja-JP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</a:t>
            </a: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はプーリング層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" name="右中かっこ 6">
            <a:extLst>
              <a:ext uri="{FF2B5EF4-FFF2-40B4-BE49-F238E27FC236}">
                <a16:creationId xmlns:a16="http://schemas.microsoft.com/office/drawing/2014/main" id="{31374DD5-AB66-4767-B980-5ABE7CB10EAB}"/>
              </a:ext>
            </a:extLst>
          </p:cNvPr>
          <p:cNvSpPr/>
          <p:nvPr/>
        </p:nvSpPr>
        <p:spPr>
          <a:xfrm rot="5400000">
            <a:off x="2733598" y="5609822"/>
            <a:ext cx="128922" cy="646762"/>
          </a:xfrm>
          <a:prstGeom prst="righ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1" name="右中かっこ 20">
            <a:extLst>
              <a:ext uri="{FF2B5EF4-FFF2-40B4-BE49-F238E27FC236}">
                <a16:creationId xmlns:a16="http://schemas.microsoft.com/office/drawing/2014/main" id="{C6A8C490-F3AD-4EF6-B7D4-A388D8F5A13B}"/>
              </a:ext>
            </a:extLst>
          </p:cNvPr>
          <p:cNvSpPr/>
          <p:nvPr/>
        </p:nvSpPr>
        <p:spPr>
          <a:xfrm rot="5400000">
            <a:off x="4455068" y="5609822"/>
            <a:ext cx="128922" cy="646762"/>
          </a:xfrm>
          <a:prstGeom prst="righ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2" name="右中かっこ 21">
            <a:extLst>
              <a:ext uri="{FF2B5EF4-FFF2-40B4-BE49-F238E27FC236}">
                <a16:creationId xmlns:a16="http://schemas.microsoft.com/office/drawing/2014/main" id="{B6797B97-CFEF-45C7-A21B-8009546AD2A2}"/>
              </a:ext>
            </a:extLst>
          </p:cNvPr>
          <p:cNvSpPr/>
          <p:nvPr/>
        </p:nvSpPr>
        <p:spPr>
          <a:xfrm rot="5400000">
            <a:off x="5816980" y="5609822"/>
            <a:ext cx="128922" cy="646762"/>
          </a:xfrm>
          <a:prstGeom prst="righ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3" name="右中かっこ 22">
            <a:extLst>
              <a:ext uri="{FF2B5EF4-FFF2-40B4-BE49-F238E27FC236}">
                <a16:creationId xmlns:a16="http://schemas.microsoft.com/office/drawing/2014/main" id="{BD8017C5-81B4-499A-88E8-2679A55D3B1A}"/>
              </a:ext>
            </a:extLst>
          </p:cNvPr>
          <p:cNvSpPr/>
          <p:nvPr/>
        </p:nvSpPr>
        <p:spPr>
          <a:xfrm rot="5400000">
            <a:off x="7423530" y="5666546"/>
            <a:ext cx="128922" cy="646762"/>
          </a:xfrm>
          <a:prstGeom prst="righ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45E1D122-BADD-41B7-85B4-DF76F0C8F0AE}"/>
              </a:ext>
            </a:extLst>
          </p:cNvPr>
          <p:cNvSpPr txBox="1"/>
          <p:nvPr/>
        </p:nvSpPr>
        <p:spPr>
          <a:xfrm>
            <a:off x="3965531" y="6133624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全結合層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555A3E53-D4D1-432A-9078-25D034D6C7CC}"/>
              </a:ext>
            </a:extLst>
          </p:cNvPr>
          <p:cNvSpPr txBox="1"/>
          <p:nvPr/>
        </p:nvSpPr>
        <p:spPr>
          <a:xfrm>
            <a:off x="5380175" y="6135541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全結合層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7" name="テキスト ボックス 26">
            <a:extLst>
              <a:ext uri="{FF2B5EF4-FFF2-40B4-BE49-F238E27FC236}">
                <a16:creationId xmlns:a16="http://schemas.microsoft.com/office/drawing/2014/main" id="{569E3E50-2B8B-4304-B299-AAE646904B9E}"/>
              </a:ext>
            </a:extLst>
          </p:cNvPr>
          <p:cNvSpPr txBox="1"/>
          <p:nvPr/>
        </p:nvSpPr>
        <p:spPr>
          <a:xfrm>
            <a:off x="6794819" y="6137458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全結合層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6" name="タイトル 1">
            <a:extLst>
              <a:ext uri="{FF2B5EF4-FFF2-40B4-BE49-F238E27FC236}">
                <a16:creationId xmlns:a16="http://schemas.microsoft.com/office/drawing/2014/main" id="{5E29976C-8381-59E8-AE74-04DB54CBC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</p:spPr>
        <p:txBody>
          <a:bodyPr>
            <a:normAutofit fontScale="90000"/>
          </a:bodyPr>
          <a:lstStyle/>
          <a:p>
            <a:r>
              <a:rPr lang="ja-JP" altLang="en-US" dirty="0"/>
              <a:t>ネットワーク構成の確認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4770268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48030D4-E864-4CD4-921D-9A63BB18E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畳み込み処理の可視化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B3DF0F3-BEFF-4DED-8DCA-CE6590A706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ja-JP" altLang="en-US" b="1" dirty="0"/>
              <a:t>左上の画像をクリック</a:t>
            </a:r>
            <a:endParaRPr lang="en-US" altLang="ja-JP" b="1" dirty="0"/>
          </a:p>
          <a:p>
            <a:pPr marL="0" indent="0">
              <a:buNone/>
            </a:pPr>
            <a:r>
              <a:rPr lang="ja-JP" altLang="en-US" b="1" dirty="0"/>
              <a:t>→　畳み込みの様子をアニメーションで確認できる</a:t>
            </a:r>
            <a:endParaRPr lang="en-US" altLang="ja-JP" b="1" dirty="0"/>
          </a:p>
          <a:p>
            <a:pPr marL="0" indent="0">
              <a:buNone/>
            </a:pPr>
            <a:r>
              <a:rPr kumimoji="1" lang="ja-JP" altLang="en-US" dirty="0"/>
              <a:t>（この画像は，</a:t>
            </a:r>
            <a:r>
              <a:rPr kumimoji="1" lang="ja-JP" altLang="en-US" b="1" dirty="0"/>
              <a:t>各層での処理結果</a:t>
            </a:r>
            <a:r>
              <a:rPr kumimoji="1" lang="ja-JP" altLang="en-US" dirty="0"/>
              <a:t>である）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87F8710-1BEE-42E3-B341-5696E8CEE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A388B102-1DDC-4E8D-B6ED-A73B47758F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729" y="3122720"/>
            <a:ext cx="6286823" cy="3603810"/>
          </a:xfrm>
          <a:prstGeom prst="rect">
            <a:avLst/>
          </a:prstGeom>
        </p:spPr>
      </p:pic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FB5FE4E6-EAC8-4BCF-AFAA-9F8B2392F255}"/>
              </a:ext>
            </a:extLst>
          </p:cNvPr>
          <p:cNvSpPr/>
          <p:nvPr/>
        </p:nvSpPr>
        <p:spPr>
          <a:xfrm>
            <a:off x="1960810" y="3667602"/>
            <a:ext cx="559706" cy="388830"/>
          </a:xfrm>
          <a:prstGeom prst="rect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370693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AF071C6-36D0-415F-8FF5-A868ADBFC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詳細な畳み込み過程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B061A15-570E-44ED-8EDA-B390CEA909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ja-JP" altLang="en-US" b="1" dirty="0"/>
              <a:t>出てきた画像をクリック</a:t>
            </a:r>
            <a:endParaRPr kumimoji="1" lang="en-US" altLang="ja-JP" b="1" dirty="0"/>
          </a:p>
          <a:p>
            <a:pPr marL="0" indent="0">
              <a:buNone/>
            </a:pPr>
            <a:r>
              <a:rPr lang="ja-JP" altLang="en-US" b="1" dirty="0"/>
              <a:t>→　畳み込みの詳細をアニメーションで確認できる</a:t>
            </a:r>
            <a:endParaRPr kumimoji="1" lang="ja-JP" altLang="en-US" b="1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EF25E1F-768D-4188-B07C-26BA76C10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E90EBD87-3B86-45E5-BFBF-9C48AA245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743" y="2465295"/>
            <a:ext cx="7142514" cy="4392705"/>
          </a:xfrm>
          <a:prstGeom prst="rect">
            <a:avLst/>
          </a:prstGeom>
        </p:spPr>
      </p:pic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0297A1A2-6A00-4573-AFAD-E2C4A2B5950C}"/>
              </a:ext>
            </a:extLst>
          </p:cNvPr>
          <p:cNvSpPr/>
          <p:nvPr/>
        </p:nvSpPr>
        <p:spPr>
          <a:xfrm>
            <a:off x="1900101" y="3795821"/>
            <a:ext cx="559706" cy="388830"/>
          </a:xfrm>
          <a:prstGeom prst="rect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814990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8FFE893-AF04-48DD-AA61-1EDE4AF0C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アニメーションによる学習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7C49F42-4A1C-4839-8F4F-0B3DFCFF21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46253"/>
            <a:ext cx="8461208" cy="1579447"/>
          </a:xfrm>
        </p:spPr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畳み込みの様子がアニメーションで表示される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EED2311-6A2F-4A00-8397-0A33B3DE3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A04DB8CF-A2D0-46CD-B08F-FB43D9C9B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637" y="1493687"/>
            <a:ext cx="6509263" cy="3746965"/>
          </a:xfrm>
          <a:prstGeom prst="rect">
            <a:avLst/>
          </a:prstGeom>
        </p:spPr>
      </p:pic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CCFA7271-586A-41B4-B4DE-997D002E2A3D}"/>
              </a:ext>
            </a:extLst>
          </p:cNvPr>
          <p:cNvSpPr txBox="1">
            <a:spLocks/>
          </p:cNvSpPr>
          <p:nvPr/>
        </p:nvSpPr>
        <p:spPr>
          <a:xfrm>
            <a:off x="0" y="5364313"/>
            <a:ext cx="8461208" cy="15794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その他の層についてもビジュアルに表示できる</a:t>
            </a:r>
            <a:br>
              <a:rPr kumimoji="1" lang="en-US" altLang="ja-JP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</a:br>
            <a:r>
              <a: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（いろいろ試すことは，各自の自主的な自習とする）</a:t>
            </a:r>
            <a:endParaRPr kumimoji="1" lang="en-US" altLang="ja-JP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7519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1940E89-FA69-D153-2D32-34ECDC1B1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演習２．</a:t>
            </a:r>
            <a:r>
              <a:rPr kumimoji="1" lang="en-US" altLang="ja-JP" dirty="0"/>
              <a:t>Animated AI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49CF5F0-9E5F-2830-3EA3-4604B9D1E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513744"/>
            <a:ext cx="8461208" cy="53331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①「</a:t>
            </a:r>
            <a:r>
              <a:rPr lang="en-US" altLang="ja-JP" sz="2400" dirty="0"/>
              <a:t>Animated AI</a:t>
            </a:r>
            <a:r>
              <a:rPr lang="ja-JP" altLang="en-US" sz="2400" dirty="0"/>
              <a:t>」のサイトにアクセスする</a:t>
            </a:r>
            <a:endParaRPr lang="en-US" altLang="ja-JP" sz="2400" dirty="0"/>
          </a:p>
          <a:p>
            <a:pPr marL="0" indent="0">
              <a:buNone/>
            </a:pPr>
            <a:r>
              <a:rPr lang="en-US" altLang="ja-JP" sz="2400" b="1" dirty="0">
                <a:hlinkClick r:id="rId2"/>
              </a:rPr>
              <a:t>https://animatedai.github.io/</a:t>
            </a:r>
            <a:endParaRPr lang="en-US" altLang="ja-JP" sz="2400" b="1" dirty="0"/>
          </a:p>
          <a:p>
            <a:pPr marL="0" indent="0">
              <a:buNone/>
            </a:pPr>
            <a:r>
              <a:rPr lang="ja-JP" altLang="en-US" sz="2400" dirty="0"/>
              <a:t>②このサイトでは、さまざまな</a:t>
            </a:r>
            <a:r>
              <a:rPr lang="ja-JP" altLang="en-US" sz="2400" b="1" dirty="0"/>
              <a:t>ニューラルネットワーク</a:t>
            </a:r>
            <a:r>
              <a:rPr lang="ja-JP" altLang="en-US" sz="2400" dirty="0"/>
              <a:t>の</a:t>
            </a:r>
            <a:r>
              <a:rPr lang="ja-JP" altLang="en-US" sz="2400" b="1" dirty="0"/>
              <a:t>アルゴリズム</a:t>
            </a:r>
            <a:r>
              <a:rPr lang="ja-JP" altLang="en-US" sz="2400" dirty="0"/>
              <a:t>が解説されている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③トップの「</a:t>
            </a:r>
            <a:r>
              <a:rPr lang="en-US" altLang="ja-JP" sz="2400" b="1" dirty="0"/>
              <a:t>The Basic Algorithm</a:t>
            </a:r>
            <a:r>
              <a:rPr lang="ja-JP" altLang="en-US" sz="2400" dirty="0"/>
              <a:t>」は、</a:t>
            </a:r>
            <a:r>
              <a:rPr lang="ja-JP" altLang="en-US" sz="2400" b="1" dirty="0"/>
              <a:t>畳み込み</a:t>
            </a:r>
            <a:r>
              <a:rPr lang="ja-JP" altLang="en-US" sz="2400" dirty="0"/>
              <a:t>をアニメーションで示している。　</a:t>
            </a:r>
            <a:endParaRPr lang="en-US" altLang="ja-JP" sz="2400" dirty="0"/>
          </a:p>
          <a:p>
            <a:r>
              <a:rPr lang="ja-JP" altLang="en-US" sz="2400" dirty="0"/>
              <a:t>元データとカーネルは３次元である</a:t>
            </a:r>
            <a:endParaRPr lang="en-US" altLang="ja-JP" sz="2400" dirty="0"/>
          </a:p>
          <a:p>
            <a:r>
              <a:rPr lang="ja-JP" altLang="en-US" sz="2400" b="1" dirty="0"/>
              <a:t>畳み込み</a:t>
            </a:r>
            <a:r>
              <a:rPr lang="ja-JP" altLang="en-US" sz="2400" dirty="0"/>
              <a:t>の仕組み上，畳み込み層の</a:t>
            </a:r>
            <a:r>
              <a:rPr lang="ja-JP" altLang="en-US" sz="2400" b="1" dirty="0">
                <a:solidFill>
                  <a:prstClr val="black"/>
                </a:solidFill>
              </a:rPr>
              <a:t>同じ層のニューロン</a:t>
            </a:r>
            <a:r>
              <a:rPr lang="ja-JP" altLang="en-US" sz="2400" dirty="0">
                <a:solidFill>
                  <a:prstClr val="black"/>
                </a:solidFill>
              </a:rPr>
              <a:t>はすべて，</a:t>
            </a:r>
            <a:r>
              <a:rPr lang="ja-JP" altLang="en-US" sz="2400" b="1" dirty="0">
                <a:solidFill>
                  <a:prstClr val="black"/>
                </a:solidFill>
              </a:rPr>
              <a:t>同一のカーネルを共有</a:t>
            </a:r>
            <a:endParaRPr lang="en-US" altLang="ja-JP" sz="2400" dirty="0"/>
          </a:p>
          <a:p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CC7B429-4E92-C1D6-6BDD-1ADA67476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74</a:t>
            </a:fld>
            <a:endParaRPr kumimoji="1" lang="ja-JP" altLang="en-US"/>
          </a:p>
        </p:txBody>
      </p:sp>
      <p:pic>
        <p:nvPicPr>
          <p:cNvPr id="5" name="図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9800" y="4425555"/>
            <a:ext cx="4447533" cy="2432445"/>
          </a:xfrm>
          <a:prstGeom prst="rect">
            <a:avLst/>
          </a:prstGeom>
        </p:spPr>
      </p:pic>
      <p:sp>
        <p:nvSpPr>
          <p:cNvPr id="6" name="テキスト ボックス 5"/>
          <p:cNvSpPr txBox="1"/>
          <p:nvPr/>
        </p:nvSpPr>
        <p:spPr>
          <a:xfrm>
            <a:off x="1611804" y="4687746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元データ</a:t>
            </a:r>
          </a:p>
        </p:txBody>
      </p:sp>
      <p:sp>
        <p:nvSpPr>
          <p:cNvPr id="7" name="テキスト ボックス 6"/>
          <p:cNvSpPr txBox="1"/>
          <p:nvPr/>
        </p:nvSpPr>
        <p:spPr>
          <a:xfrm>
            <a:off x="4229611" y="4410747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カーネルは</a:t>
            </a:r>
            <a:endParaRPr kumimoji="1" lang="en-US" altLang="ja-JP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全部で８個</a:t>
            </a:r>
          </a:p>
        </p:txBody>
      </p:sp>
      <p:sp>
        <p:nvSpPr>
          <p:cNvPr id="8" name="テキスト ボックス 7"/>
          <p:cNvSpPr txBox="1"/>
          <p:nvPr/>
        </p:nvSpPr>
        <p:spPr>
          <a:xfrm>
            <a:off x="3866937" y="6233162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畳み込み結果</a:t>
            </a:r>
          </a:p>
        </p:txBody>
      </p:sp>
    </p:spTree>
    <p:extLst>
      <p:ext uri="{BB962C8B-B14F-4D97-AF65-F5344CB8AC3E}">
        <p14:creationId xmlns:p14="http://schemas.microsoft.com/office/powerpoint/2010/main" val="401273000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920042A-253F-A764-DE5A-470E367A3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</a:t>
            </a:r>
            <a:r>
              <a:rPr kumimoji="1" lang="en-US" altLang="ja-JP" dirty="0"/>
              <a:t>3</a:t>
            </a:r>
            <a:br>
              <a:rPr kumimoji="1" lang="en-US" altLang="ja-JP" dirty="0"/>
            </a:br>
            <a:r>
              <a:rPr kumimoji="1" lang="ja-JP" altLang="en-US" dirty="0"/>
              <a:t>．</a:t>
            </a:r>
            <a:r>
              <a:rPr kumimoji="1" lang="en-US" altLang="ja-JP" dirty="0"/>
              <a:t>YOLO </a:t>
            </a:r>
            <a:r>
              <a:rPr kumimoji="1" lang="ja-JP" altLang="en-US" dirty="0"/>
              <a:t>による物体検出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4DD41E98-6169-789D-248E-D83AF3E4C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ja-JP" altLang="en-US" dirty="0"/>
              <a:t>① </a:t>
            </a:r>
            <a:r>
              <a:rPr lang="en-US" altLang="ja-JP" dirty="0"/>
              <a:t>Google </a:t>
            </a:r>
            <a:r>
              <a:rPr lang="en-US" altLang="ja-JP" dirty="0" err="1"/>
              <a:t>Colaboratory</a:t>
            </a:r>
            <a:r>
              <a:rPr lang="en-US" altLang="ja-JP" dirty="0"/>
              <a:t> </a:t>
            </a:r>
            <a:r>
              <a:rPr lang="ja-JP" altLang="en-US" dirty="0"/>
              <a:t>のページを開く</a:t>
            </a:r>
            <a:r>
              <a:rPr lang="en-US" altLang="ja-JP" dirty="0">
                <a:hlinkClick r:id="rId2"/>
              </a:rPr>
              <a:t>https://colab.research.google.com/drive/18IPPkY96Oc6jkYD2su4cFgWcoYAskLo_?usp=sharing</a:t>
            </a:r>
            <a:endParaRPr lang="en-US" altLang="ja-JP" dirty="0"/>
          </a:p>
          <a:p>
            <a:pPr marL="0" indent="0">
              <a:buNone/>
            </a:pPr>
            <a:r>
              <a:rPr lang="ja-JP" altLang="en-US" dirty="0"/>
              <a:t>② プログラムや説明や実行結果が掲載されていることを確認。</a:t>
            </a:r>
            <a:endParaRPr lang="en-US" altLang="ja-JP" dirty="0"/>
          </a:p>
          <a:p>
            <a:pPr marL="0" indent="0">
              <a:buNone/>
            </a:pPr>
            <a:r>
              <a:rPr lang="ja-JP" altLang="en-US" dirty="0"/>
              <a:t>各自でよく読む。</a:t>
            </a:r>
            <a:endParaRPr lang="en-US" altLang="ja-JP" dirty="0"/>
          </a:p>
          <a:p>
            <a:pPr marL="0" indent="0">
              <a:buNone/>
            </a:pPr>
            <a:r>
              <a:rPr lang="ja-JP" altLang="en-US" dirty="0"/>
              <a:t>③「</a:t>
            </a:r>
            <a:r>
              <a:rPr lang="en-US" altLang="ja-JP" b="1" dirty="0"/>
              <a:t>5. </a:t>
            </a:r>
            <a:r>
              <a:rPr lang="ja-JP" altLang="en-US" b="1" dirty="0"/>
              <a:t>物体検出と </a:t>
            </a:r>
            <a:r>
              <a:rPr lang="en-US" altLang="ja-JP" b="1" dirty="0"/>
              <a:t>YOLO</a:t>
            </a:r>
            <a:r>
              <a:rPr lang="ja-JP" altLang="en-US" dirty="0"/>
              <a:t>」を確認。</a:t>
            </a:r>
            <a:endParaRPr lang="en-US" altLang="ja-JP" dirty="0"/>
          </a:p>
          <a:p>
            <a:endParaRPr lang="en-US" altLang="ja-JP" dirty="0"/>
          </a:p>
          <a:p>
            <a:endParaRPr lang="en-US" altLang="ja-JP" dirty="0"/>
          </a:p>
          <a:p>
            <a:endParaRPr lang="en-US" altLang="ja-JP" dirty="0"/>
          </a:p>
          <a:p>
            <a:pPr marL="0" indent="0">
              <a:buNone/>
            </a:pPr>
            <a:endParaRPr lang="ja-JP" altLang="en-US" dirty="0"/>
          </a:p>
          <a:p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A491ABB-A2A5-DF1B-E4CE-76CBB1149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75</a:t>
            </a:fld>
            <a:endParaRPr kumimoji="1" lang="ja-JP" altLang="en-US"/>
          </a:p>
        </p:txBody>
      </p:sp>
      <p:pic>
        <p:nvPicPr>
          <p:cNvPr id="5" name="図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679" y="4559562"/>
            <a:ext cx="8358884" cy="1368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253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1325</Words>
  <Application>Microsoft Office PowerPoint</Application>
  <PresentationFormat>画面に合わせる (4:3)</PresentationFormat>
  <Paragraphs>322</Paragraphs>
  <Slides>75</Slides>
  <Notes>6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6</vt:i4>
      </vt:variant>
      <vt:variant>
        <vt:lpstr>テーマ</vt:lpstr>
      </vt:variant>
      <vt:variant>
        <vt:i4>4</vt:i4>
      </vt:variant>
      <vt:variant>
        <vt:lpstr>スライド タイトル</vt:lpstr>
      </vt:variant>
      <vt:variant>
        <vt:i4>75</vt:i4>
      </vt:variant>
    </vt:vector>
  </HeadingPairs>
  <TitlesOfParts>
    <vt:vector size="85" baseType="lpstr">
      <vt:lpstr>-apple-system</vt:lpstr>
      <vt:lpstr>メイリオ</vt:lpstr>
      <vt:lpstr>游ゴシック</vt:lpstr>
      <vt:lpstr>Abadi</vt:lpstr>
      <vt:lpstr>Arial</vt:lpstr>
      <vt:lpstr>Calibri</vt:lpstr>
      <vt:lpstr>Office テーマ</vt:lpstr>
      <vt:lpstr>1_Office テーマ</vt:lpstr>
      <vt:lpstr>3_Office テーマ</vt:lpstr>
      <vt:lpstr>4_Office テーマ</vt:lpstr>
      <vt:lpstr>aa-8. 人工知能とコンピュータビジョン</vt:lpstr>
      <vt:lpstr>「人工知能」第８回の内容</vt:lpstr>
      <vt:lpstr>ディープラーニングによるコンピュータビジョンを学ぶときに出てくる4つの基本用語</vt:lpstr>
      <vt:lpstr>8-1. 画像、ディープラーニング</vt:lpstr>
      <vt:lpstr>デジタル画像の構造：画像と画素</vt:lpstr>
      <vt:lpstr>画像の種類</vt:lpstr>
      <vt:lpstr>濃淡画像の基礎</vt:lpstr>
      <vt:lpstr>カラー画像の成分</vt:lpstr>
      <vt:lpstr>カラー画像の基礎</vt:lpstr>
      <vt:lpstr>ニューラルネットワークとディープラーニング</vt:lpstr>
      <vt:lpstr>ディープラーニング</vt:lpstr>
      <vt:lpstr>ディープラーニングの特色</vt:lpstr>
      <vt:lpstr>ディープラーニングの応用分野</vt:lpstr>
      <vt:lpstr>ディープラーニングの問題：勾配消失問題</vt:lpstr>
      <vt:lpstr>ディープラーニングを可能にする技術</vt:lpstr>
      <vt:lpstr>8-2. コンピュータビジョン</vt:lpstr>
      <vt:lpstr>コンピュータビジョン</vt:lpstr>
      <vt:lpstr>コンピュータビジョンの主要タスク</vt:lpstr>
      <vt:lpstr>セマンティックセグメンテーションの例</vt:lpstr>
      <vt:lpstr>インスタンスセグメンテーションの例</vt:lpstr>
      <vt:lpstr>8-3. 畳み込みニューラルネットワーク（CNN）</vt:lpstr>
      <vt:lpstr>畳み込みニューラルネットワーク（CNN）</vt:lpstr>
      <vt:lpstr>畳み込みの仕組み　数字の並びの例</vt:lpstr>
      <vt:lpstr>畳み込みの仕組み　数字の並びの例</vt:lpstr>
      <vt:lpstr>畳み込みの仕組み　数字の並びの例</vt:lpstr>
      <vt:lpstr>畳み込みの仕組み　数字の並びの例</vt:lpstr>
      <vt:lpstr>畳み込みの仕組み　数字の並びの例</vt:lpstr>
      <vt:lpstr>畳み込みと特徴マップ</vt:lpstr>
      <vt:lpstr>画像の畳み込みと特徴マップ</vt:lpstr>
      <vt:lpstr>画像の畳み込みの特性</vt:lpstr>
      <vt:lpstr>画像の畳み込みの応用例</vt:lpstr>
      <vt:lpstr>画像の畳み込みを行う Python プログラムの例</vt:lpstr>
      <vt:lpstr>画像の畳み込みを行う Python プログラムの例</vt:lpstr>
      <vt:lpstr>畳み込みニューラルネットワーク（CNN）</vt:lpstr>
      <vt:lpstr>畳み込み層</vt:lpstr>
      <vt:lpstr>プーリング層</vt:lpstr>
      <vt:lpstr>全結合層</vt:lpstr>
      <vt:lpstr>出力層とソフトマックス (softmax)</vt:lpstr>
      <vt:lpstr>畳み込みニューラルネットワーク（CNN）の利点</vt:lpstr>
      <vt:lpstr>8-4. Vision Transformer</vt:lpstr>
      <vt:lpstr>Vision Transformer (ViT)</vt:lpstr>
      <vt:lpstr>Vision Transformer (ViT) の仕組み</vt:lpstr>
      <vt:lpstr>ViT と CNN の使い分け</vt:lpstr>
      <vt:lpstr>8-5. 画像理解の3種類</vt:lpstr>
      <vt:lpstr>画像分類</vt:lpstr>
      <vt:lpstr>物体検出</vt:lpstr>
      <vt:lpstr>PowerPoint プレゼンテーション</vt:lpstr>
      <vt:lpstr>PowerPoint プレゼンテーション</vt:lpstr>
      <vt:lpstr>物体検出モデル YOLO のしくみ</vt:lpstr>
      <vt:lpstr>バックボーンとネック</vt:lpstr>
      <vt:lpstr>セグメンテーション</vt:lpstr>
      <vt:lpstr>セグメンテーションの例</vt:lpstr>
      <vt:lpstr>セグメンテーションの種類</vt:lpstr>
      <vt:lpstr>顔情報処理：顔検出と顔ランドマーク検出</vt:lpstr>
      <vt:lpstr>顔ランドマーク</vt:lpstr>
      <vt:lpstr>顔ランドマークの応用</vt:lpstr>
      <vt:lpstr>顔の位置合わせ（正規化）</vt:lpstr>
      <vt:lpstr>表情の推定</vt:lpstr>
      <vt:lpstr>表情の推定</vt:lpstr>
      <vt:lpstr>年齢の推定，性別の推定</vt:lpstr>
      <vt:lpstr>顔ランドマークと人物特定</vt:lpstr>
      <vt:lpstr>人物特定</vt:lpstr>
      <vt:lpstr>顔ランドマークと顔の3次元再構成</vt:lpstr>
      <vt:lpstr>顔の３次元再構成</vt:lpstr>
      <vt:lpstr>キーポイントの抽出と，表情の読み取りを行うオンラインサービス</vt:lpstr>
      <vt:lpstr>顔情報処理の社会的論点（プライバシー・人権）</vt:lpstr>
      <vt:lpstr>演習</vt:lpstr>
      <vt:lpstr>演習１．CNN Explainer　</vt:lpstr>
      <vt:lpstr>CNN Explainerの基本操作</vt:lpstr>
      <vt:lpstr>ネットワーク構成の確認</vt:lpstr>
      <vt:lpstr>畳み込み処理の可視化</vt:lpstr>
      <vt:lpstr>詳細な畳み込み過程</vt:lpstr>
      <vt:lpstr>アニメーションによる学習</vt:lpstr>
      <vt:lpstr>演習２．Animated AI</vt:lpstr>
      <vt:lpstr>演習3 ．YOLO による物体検出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人工知能とコンピュータビジョン</dc:title>
  <dc:creator>kunihiko</dc:creator>
  <cp:lastModifiedBy>金子　邦彦</cp:lastModifiedBy>
  <cp:revision>201</cp:revision>
  <cp:lastPrinted>2020-05-07T11:56:39Z</cp:lastPrinted>
  <dcterms:created xsi:type="dcterms:W3CDTF">2020-05-07T06:42:29Z</dcterms:created>
  <dcterms:modified xsi:type="dcterms:W3CDTF">2026-06-10T03:18:59Z</dcterms:modified>
</cp:coreProperties>
</file>