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</p:sldMasterIdLst>
  <p:notesMasterIdLst>
    <p:notesMasterId r:id="rId71"/>
  </p:notesMasterIdLst>
  <p:sldIdLst>
    <p:sldId id="874" r:id="rId4"/>
    <p:sldId id="2119" r:id="rId5"/>
    <p:sldId id="2109" r:id="rId6"/>
    <p:sldId id="2113" r:id="rId7"/>
    <p:sldId id="2111" r:id="rId8"/>
    <p:sldId id="1830" r:id="rId9"/>
    <p:sldId id="1824" r:id="rId10"/>
    <p:sldId id="2112" r:id="rId11"/>
    <p:sldId id="1832" r:id="rId12"/>
    <p:sldId id="1825" r:id="rId13"/>
    <p:sldId id="2114" r:id="rId14"/>
    <p:sldId id="1835" r:id="rId15"/>
    <p:sldId id="1834" r:id="rId16"/>
    <p:sldId id="1833" r:id="rId17"/>
    <p:sldId id="1828" r:id="rId18"/>
    <p:sldId id="2108" r:id="rId19"/>
    <p:sldId id="2117" r:id="rId20"/>
    <p:sldId id="2115" r:id="rId21"/>
    <p:sldId id="1829" r:id="rId22"/>
    <p:sldId id="2116" r:id="rId23"/>
    <p:sldId id="1838" r:id="rId24"/>
    <p:sldId id="1826" r:id="rId25"/>
    <p:sldId id="1852" r:id="rId26"/>
    <p:sldId id="1847" r:id="rId27"/>
    <p:sldId id="1840" r:id="rId28"/>
    <p:sldId id="1841" r:id="rId29"/>
    <p:sldId id="1842" r:id="rId30"/>
    <p:sldId id="2107" r:id="rId31"/>
    <p:sldId id="1845" r:id="rId32"/>
    <p:sldId id="1844" r:id="rId33"/>
    <p:sldId id="718" r:id="rId34"/>
    <p:sldId id="1846" r:id="rId35"/>
    <p:sldId id="1848" r:id="rId36"/>
    <p:sldId id="2110" r:id="rId37"/>
    <p:sldId id="1849" r:id="rId38"/>
    <p:sldId id="1836" r:id="rId39"/>
    <p:sldId id="1837" r:id="rId40"/>
    <p:sldId id="1850" r:id="rId41"/>
    <p:sldId id="1778" r:id="rId42"/>
    <p:sldId id="2118" r:id="rId43"/>
    <p:sldId id="684" r:id="rId44"/>
    <p:sldId id="803" r:id="rId45"/>
    <p:sldId id="743" r:id="rId46"/>
    <p:sldId id="744" r:id="rId47"/>
    <p:sldId id="749" r:id="rId48"/>
    <p:sldId id="748" r:id="rId49"/>
    <p:sldId id="745" r:id="rId50"/>
    <p:sldId id="746" r:id="rId51"/>
    <p:sldId id="812" r:id="rId52"/>
    <p:sldId id="813" r:id="rId53"/>
    <p:sldId id="804" r:id="rId54"/>
    <p:sldId id="710" r:id="rId55"/>
    <p:sldId id="713" r:id="rId56"/>
    <p:sldId id="711" r:id="rId57"/>
    <p:sldId id="714" r:id="rId58"/>
    <p:sldId id="715" r:id="rId59"/>
    <p:sldId id="728" r:id="rId60"/>
    <p:sldId id="814" r:id="rId61"/>
    <p:sldId id="815" r:id="rId62"/>
    <p:sldId id="805" r:id="rId63"/>
    <p:sldId id="721" r:id="rId64"/>
    <p:sldId id="806" r:id="rId65"/>
    <p:sldId id="722" r:id="rId66"/>
    <p:sldId id="807" r:id="rId67"/>
    <p:sldId id="747" r:id="rId68"/>
    <p:sldId id="808" r:id="rId69"/>
    <p:sldId id="723" r:id="rId70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6717" autoAdjust="0"/>
    <p:restoredTop sz="86436" autoAdjust="0"/>
  </p:normalViewPr>
  <p:slideViewPr>
    <p:cSldViewPr snapToGrid="0">
      <p:cViewPr varScale="1">
        <p:scale>
          <a:sx n="52" d="100"/>
          <a:sy n="52" d="100"/>
        </p:scale>
        <p:origin x="496" y="12"/>
      </p:cViewPr>
      <p:guideLst/>
    </p:cSldViewPr>
  </p:slideViewPr>
  <p:outlineViewPr>
    <p:cViewPr>
      <p:scale>
        <a:sx n="33" d="100"/>
        <a:sy n="33" d="100"/>
      </p:scale>
      <p:origin x="0" y="-18888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94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theme" Target="theme/theme1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7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64EF8-74FE-40A1-902E-125A64E3EB0E}" type="datetimeFigureOut">
              <a:rPr kumimoji="1" lang="ja-JP" altLang="en-US" smtClean="0"/>
              <a:t>2026/6/17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223C1-63D0-4CA4-8D67-2118CF2CB8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2311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56716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067BBB-DD15-5095-717C-2AAE0F3D51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16A7A72-592D-0456-0C85-0185A69DAE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B91D4CE7-44C5-E04A-DCF7-34F9F38616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900F7A4-1087-BFAE-EECA-6145DB9D31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90958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5A8A63-F400-C0E3-0A8F-823C609ED8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E9D79BF-8A1C-E1B8-5221-921AEB958F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CDE34E3-EB36-D086-E43C-F0DF18C004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B51C389-0040-677C-6FC9-49C5118022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367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3223C1-63D0-4CA4-8D67-2118CF2CB84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67619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2519FF-C743-26A4-3B57-41EED013F4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925D822-F063-B390-1D15-25CA4BCC98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253BDA7-D96A-C23F-F3DB-1331076BFA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AA1FB7B-6174-B8B4-90B7-90D3640F571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67290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3223C1-63D0-4CA4-8D67-2118CF2CB847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63782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1FBDB-3FE1-4E23-8A3E-D23037547262}" type="datetime1">
              <a:rPr kumimoji="1" lang="ja-JP" altLang="en-US" smtClean="0"/>
              <a:t>2026/6/17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0792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42629-DDFA-468D-AFDF-83DE7D3EB0A5}" type="datetime1">
              <a:rPr kumimoji="1" lang="ja-JP" altLang="en-US" smtClean="0"/>
              <a:t>2026/6/17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426012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3F0A-6B0F-4C81-A34C-A29B1442517E}" type="datetime1">
              <a:rPr kumimoji="1" lang="ja-JP" altLang="en-US" smtClean="0"/>
              <a:t>2026/6/17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620183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0DB4C-E4F9-40FE-B8E9-4EA738473214}" type="datetime1">
              <a:rPr kumimoji="1" lang="ja-JP" altLang="en-US" smtClean="0"/>
              <a:t>2026/6/17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90235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C109-B080-4DC5-B405-22A467A3B9F3}" type="datetime1">
              <a:rPr kumimoji="1" lang="ja-JP" altLang="en-US" smtClean="0"/>
              <a:t>2026/6/17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986859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7FCD2-2C10-4542-8E2B-83352B9CA0F3}" type="datetime1">
              <a:rPr kumimoji="1" lang="ja-JP" altLang="en-US" smtClean="0"/>
              <a:t>2026/6/17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706039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66167-B3F2-41BE-BE3A-E78D24CEF316}" type="datetime1">
              <a:rPr kumimoji="1" lang="ja-JP" altLang="en-US" smtClean="0"/>
              <a:t>2026/6/17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498915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1FBDB-3FE1-4E23-8A3E-D23037547262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2026/6/17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0470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AA3E3D-4D1D-4163-AD90-B772FBC95A7D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2026/6/17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85388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AA3E3D-4D1D-4163-AD90-B772FBC95A7D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2026/6/17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09724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417190-F4F2-435C-9433-79F7AB9E97BF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2026/6/17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4166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2026/6/17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5038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2026/6/17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8172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17190-F4F2-435C-9433-79F7AB9E97BF}" type="datetime1">
              <a:rPr kumimoji="1" lang="ja-JP" altLang="en-US" smtClean="0"/>
              <a:t>2026/6/17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8162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FAF08-970C-4AFD-BF7C-E34876E3EF22}" type="datetime1">
              <a:rPr kumimoji="1" lang="ja-JP" altLang="en-US" smtClean="0"/>
              <a:t>2026/6/17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6772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6E7C6-E82D-4FC0-98AB-CA37ED638668}" type="datetime1">
              <a:rPr kumimoji="1" lang="ja-JP" altLang="en-US" smtClean="0"/>
              <a:t>2026/6/17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19943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B3538-7D02-421C-BE85-9CEB42F2F374}" type="datetime1">
              <a:rPr kumimoji="1" lang="ja-JP" altLang="en-US" smtClean="0"/>
              <a:t>2026/6/17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99504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AC812-E2DD-409F-8EF2-9F2B683A1E24}" type="datetime1">
              <a:rPr kumimoji="1" lang="ja-JP" altLang="en-US" smtClean="0"/>
              <a:t>2026/6/17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70181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6FBF5-BA98-4A01-ADA6-FF8202C4B07F}" type="datetime1">
              <a:rPr kumimoji="1" lang="ja-JP" altLang="en-US" smtClean="0"/>
              <a:t>2026/6/17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3504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BE731-6ED8-4A42-8A57-3C41D7584935}" type="datetime1">
              <a:rPr kumimoji="1" lang="ja-JP" altLang="en-US" smtClean="0"/>
              <a:t>2026/6/17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9445425-3AD1-45CB-BDD6-281EC62A9D6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22" y="90311"/>
            <a:ext cx="746942" cy="7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4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メイリオ" panose="020B0604030504040204" pitchFamily="50" charset="-128"/>
              </a:defRPr>
            </a:lvl1pPr>
          </a:lstStyle>
          <a:p>
            <a:fld id="{11BE4DD4-E181-44C2-B7FE-738C2B72B202}" type="datetime1">
              <a:rPr kumimoji="1" lang="ja-JP" altLang="en-US" smtClean="0"/>
              <a:t>2026/6/17</a:t>
            </a:fld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メイリオ" panose="020B0604030504040204" pitchFamily="50" charset="-128"/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27965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Segoe UI" panose="020B0502040204020203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Segoe UI" panose="020B0502040204020203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Segoe UI" panose="020B0502040204020203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Segoe UI" panose="020B0502040204020203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Segoe UI" panose="020B0502040204020203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Segoe UI" panose="020B0502040204020203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FBE731-6ED8-4A42-8A57-3C41D7584935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2026/6/17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9445425-3AD1-45CB-BDD6-281EC62A9D6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22" y="90311"/>
            <a:ext cx="746942" cy="7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390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https://swish.swi-prolog.org/" TargetMode="Externa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hyperlink" Target="https://swish.swi-prolog.org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hyperlink" Target="https://swish.swi-prolog.org/" TargetMode="Externa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460268" y="1253755"/>
            <a:ext cx="8407789" cy="1655762"/>
          </a:xfrm>
        </p:spPr>
        <p:txBody>
          <a:bodyPr>
            <a:noAutofit/>
          </a:bodyPr>
          <a:lstStyle/>
          <a:p>
            <a:r>
              <a:rPr lang="en-US" altLang="ja-JP" sz="4000" dirty="0"/>
              <a:t>9. </a:t>
            </a:r>
            <a:r>
              <a:rPr lang="ja-JP" altLang="en-US" sz="4000" dirty="0"/>
              <a:t>知識表現と推論</a:t>
            </a:r>
            <a:endParaRPr lang="ja-JP" altLang="en-US" dirty="0"/>
          </a:p>
        </p:txBody>
      </p:sp>
      <p:sp>
        <p:nvSpPr>
          <p:cNvPr id="6" name="字幕 5">
            <a:extLst>
              <a:ext uri="{FF2B5EF4-FFF2-40B4-BE49-F238E27FC236}">
                <a16:creationId xmlns:a16="http://schemas.microsoft.com/office/drawing/2014/main" id="{C84E1CA8-AB97-4D64-AAA1-5B084FB857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954620"/>
            <a:ext cx="6858000" cy="1655762"/>
          </a:xfrm>
        </p:spPr>
        <p:txBody>
          <a:bodyPr>
            <a:noAutofit/>
          </a:bodyPr>
          <a:lstStyle/>
          <a:p>
            <a:r>
              <a:rPr lang="ja-JP" altLang="en-US" dirty="0"/>
              <a:t>（人工知能）</a:t>
            </a:r>
            <a:endParaRPr lang="en-US" altLang="ja-JP" dirty="0"/>
          </a:p>
          <a:p>
            <a:endParaRPr lang="ja-JP" altLang="en-US" dirty="0"/>
          </a:p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3875482" y="4869762"/>
            <a:ext cx="1415772" cy="46166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金子邦彦</a:t>
            </a:r>
          </a:p>
        </p:txBody>
      </p:sp>
      <p:pic>
        <p:nvPicPr>
          <p:cNvPr id="7" name="Picture 2" descr="https://mirrors.creativecommons.org/presskit/buttons/88x31/png/by-nc-sa.e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482" y="5708577"/>
            <a:ext cx="1433790" cy="50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図 7" descr="メガネをかけた男性&#10;&#10;自動的に生成された説明">
            <a:extLst>
              <a:ext uri="{FF2B5EF4-FFF2-40B4-BE49-F238E27FC236}">
                <a16:creationId xmlns:a16="http://schemas.microsoft.com/office/drawing/2014/main" id="{3CC647F6-F62E-4F8C-96B7-5908ACCFC9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428" y="4610382"/>
            <a:ext cx="710957" cy="937036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0B15A82-4FEF-5056-0DA8-5F5DEF19773C}"/>
              </a:ext>
            </a:extLst>
          </p:cNvPr>
          <p:cNvSpPr txBox="1"/>
          <p:nvPr/>
        </p:nvSpPr>
        <p:spPr>
          <a:xfrm>
            <a:off x="2225040" y="6442639"/>
            <a:ext cx="50545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資料中の図などは </a:t>
            </a:r>
            <a:r>
              <a:rPr kumimoji="1" lang="en-US" altLang="ja-JP" sz="16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Google Nano Banana 2 </a:t>
            </a:r>
            <a:r>
              <a:rPr kumimoji="1" lang="ja-JP" altLang="en-US" sz="16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を用いて作成</a:t>
            </a:r>
          </a:p>
        </p:txBody>
      </p:sp>
    </p:spTree>
    <p:extLst>
      <p:ext uri="{BB962C8B-B14F-4D97-AF65-F5344CB8AC3E}">
        <p14:creationId xmlns:p14="http://schemas.microsoft.com/office/powerpoint/2010/main" val="37202779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5B23914-14C8-62D6-49CD-C89B2B5F3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推論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9110AF5-3553-44B8-8D5E-C54F77D7FD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787B3D0-ADA1-19E2-B35B-F8EBA2A24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10</a:t>
            </a:fld>
            <a:endParaRPr kumimoji="1" lang="ja-JP" altLang="en-US"/>
          </a:p>
        </p:txBody>
      </p:sp>
      <p:pic>
        <p:nvPicPr>
          <p:cNvPr id="6" name="図 5" descr="テキスト, 手紙&#10;&#10;AI 生成コンテンツは誤りを含む可能性があります。">
            <a:extLst>
              <a:ext uri="{FF2B5EF4-FFF2-40B4-BE49-F238E27FC236}">
                <a16:creationId xmlns:a16="http://schemas.microsoft.com/office/drawing/2014/main" id="{A5B77B07-5538-F8DB-E172-97684940E2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1470"/>
            <a:ext cx="9144000" cy="5015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2770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5EF6930A-F067-5BD1-7B97-38B262AB6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11</a:t>
            </a:fld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B5760F6-8592-DDDB-E9DD-F0AD8A5CC8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7181"/>
            <a:ext cx="9144000" cy="504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4283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BC2D14-1C15-3DB9-BFE4-5B60C37BA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知識表現と推論の身近な例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E80DC45-5943-D9AD-D167-0A6F1304F2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4141D39-D788-7A80-C8BE-886B1A3C1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12</a:t>
            </a:fld>
            <a:endParaRPr kumimoji="1" lang="ja-JP" altLang="en-US"/>
          </a:p>
        </p:txBody>
      </p:sp>
      <p:pic>
        <p:nvPicPr>
          <p:cNvPr id="6" name="図 5" descr="カレンダー&#10;&#10;AI 生成コンテンツは誤りを含む可能性があります。">
            <a:extLst>
              <a:ext uri="{FF2B5EF4-FFF2-40B4-BE49-F238E27FC236}">
                <a16:creationId xmlns:a16="http://schemas.microsoft.com/office/drawing/2014/main" id="{AD4FDA1A-5598-8783-658F-1839C8BAC1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551" y="821825"/>
            <a:ext cx="9144000" cy="4654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7636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A2103B-8340-A5F3-E889-9C0597B74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知識表現と推論の有用性</a:t>
            </a:r>
          </a:p>
        </p:txBody>
      </p:sp>
      <p:pic>
        <p:nvPicPr>
          <p:cNvPr id="6" name="コンテンツ プレースホルダー 5" descr="新聞記事の携帯電話のスクリーンショット&#10;&#10;AI 生成コンテンツは誤りを含む可能性があります。">
            <a:extLst>
              <a:ext uri="{FF2B5EF4-FFF2-40B4-BE49-F238E27FC236}">
                <a16:creationId xmlns:a16="http://schemas.microsoft.com/office/drawing/2014/main" id="{590F765F-0F8A-6E48-264D-36374E710B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375" y="1023359"/>
            <a:ext cx="9049549" cy="4152145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4E2F555-8FC1-1F2F-C05A-C755A6A53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712113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5CA3224-F52F-67C8-0103-83A9A9C9B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7990051" cy="671225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推論と機械学習（ニューラルネットワーク）の違い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0AD10A6-3F82-68DE-51F4-629041ABDA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34C49D7-B0DE-9E36-0CB1-CB0654A71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14</a:t>
            </a:fld>
            <a:endParaRPr kumimoji="1" lang="ja-JP" altLang="en-US"/>
          </a:p>
        </p:txBody>
      </p:sp>
      <p:pic>
        <p:nvPicPr>
          <p:cNvPr id="6" name="図 5" descr="タイムライン&#10;&#10;AI 生成コンテンツは誤りを含む可能性があります。">
            <a:extLst>
              <a:ext uri="{FF2B5EF4-FFF2-40B4-BE49-F238E27FC236}">
                <a16:creationId xmlns:a16="http://schemas.microsoft.com/office/drawing/2014/main" id="{D23796B7-A5CA-C420-E072-D0008D3C63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3185"/>
            <a:ext cx="9144000" cy="452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4052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3982BC2-41A3-CECF-2DBF-47E9E22FE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知識表現・推論とディープラーニングの違い</a:t>
            </a:r>
          </a:p>
        </p:txBody>
      </p:sp>
      <p:pic>
        <p:nvPicPr>
          <p:cNvPr id="6" name="コンテンツ プレースホルダー 5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DB337184-84D7-E29F-E9FC-1AB3842986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246029"/>
            <a:ext cx="9138949" cy="4423251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9638A2D-E24C-8B9F-3920-86F980530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353705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857F7BF-6EFE-27DC-502A-618011E271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D756FB76-2EEB-61A5-F8C6-1B60EE2F8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D3EBC27-71A2-44DE-E3DE-1F2E3015AB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AC123EC5-EA96-7841-DD49-9E7736BF15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0171" y="1741337"/>
            <a:ext cx="6611258" cy="2387918"/>
          </a:xfrm>
        </p:spPr>
        <p:txBody>
          <a:bodyPr anchor="b">
            <a:normAutofit/>
          </a:bodyPr>
          <a:lstStyle/>
          <a:p>
            <a:r>
              <a:rPr lang="en-US" altLang="ja-JP" sz="3600" dirty="0">
                <a:solidFill>
                  <a:schemeClr val="tx2"/>
                </a:solidFill>
              </a:rPr>
              <a:t>9-2. </a:t>
            </a:r>
            <a:r>
              <a:rPr lang="ja-JP" altLang="en-US" sz="3600" dirty="0">
                <a:solidFill>
                  <a:schemeClr val="tx2"/>
                </a:solidFill>
              </a:rPr>
              <a:t>述語と </a:t>
            </a:r>
            <a:r>
              <a:rPr lang="en-US" altLang="ja-JP" sz="3600" dirty="0">
                <a:solidFill>
                  <a:schemeClr val="tx2"/>
                </a:solidFill>
              </a:rPr>
              <a:t>Prolog</a:t>
            </a:r>
            <a:endParaRPr lang="ja-JP" altLang="en-US" sz="3600" dirty="0">
              <a:solidFill>
                <a:schemeClr val="tx2"/>
              </a:solidFill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C78B0D5C-C143-AB67-D378-86B40C8F23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4128" y="4200522"/>
            <a:ext cx="5055514" cy="682079"/>
          </a:xfrm>
        </p:spPr>
        <p:txBody>
          <a:bodyPr>
            <a:normAutofit/>
          </a:bodyPr>
          <a:lstStyle/>
          <a:p>
            <a:endParaRPr kumimoji="1" lang="ja-JP" altLang="en-US">
              <a:solidFill>
                <a:schemeClr val="tx2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82FC7DC-7A09-D0F5-EF0E-784719F524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28" y="0"/>
            <a:ext cx="3872286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4CF9F06-C449-650C-0F15-1E8F288358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8C4F04B9-1A19-2AE6-17F8-658DBBB687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D8CDAC6-51E6-ECB5-8318-A7E35A2302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65482204-26CB-765B-0606-A109969091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6F88F2C-B9FB-6962-3DA8-12FDB359A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6508381-2EC7-E416-1DE8-24F654870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6553998" y="4267997"/>
            <a:ext cx="3142400" cy="2037604"/>
            <a:chOff x="-305" y="-4155"/>
            <a:chExt cx="2514948" cy="2174333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562BBA7C-FA6C-926E-E4BB-B3634D34B0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316AFF5C-0187-C752-BE50-4B144DFF2B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D828F4E0-DDAD-6049-1971-01BB40641C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C5756E58-8246-3BB3-3BEF-A19C289165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2791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98EB490F-0D03-D7EE-CFB3-E1677F412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37FF7C9-F979-06AD-0D11-1BEA5D2067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1490"/>
            <a:ext cx="9144000" cy="5075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2770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58CE3BC-2625-5D20-6045-4BCC398FC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知識工学と </a:t>
            </a:r>
            <a:r>
              <a:rPr kumimoji="1" lang="en-US" altLang="ja-JP" dirty="0"/>
              <a:t>Prolog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BCF65C7-BF67-2CA2-EB89-6152A2FA09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6C7CD4B-596C-24F3-2A56-7F68BC5CA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FE689954-B851-5234-F42B-B15FE9DF16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4738"/>
            <a:ext cx="9144000" cy="508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6752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3F69659-54CC-513B-31E9-24EF38FA0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応用：</a:t>
            </a:r>
            <a:r>
              <a:rPr kumimoji="1" lang="ja-JP" altLang="en-US" dirty="0"/>
              <a:t>データと </a:t>
            </a:r>
            <a:r>
              <a:rPr kumimoji="1" lang="en-US" altLang="ja-JP" dirty="0"/>
              <a:t>AI </a:t>
            </a:r>
            <a:r>
              <a:rPr kumimoji="1" lang="ja-JP" altLang="en-US" dirty="0"/>
              <a:t>で知識を増やし続ける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A440A2C-11A6-6F80-1D52-B371B4F1A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32D13AF7-F090-D548-955E-73DD919476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78168"/>
            <a:ext cx="9144000" cy="5101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3723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11A1FE0-1DF0-003D-6819-0AFCE2A26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/>
              <a:t>「</a:t>
            </a:r>
            <a:r>
              <a:rPr kumimoji="1" lang="ja-JP" altLang="en-US"/>
              <a:t>人工知能」第９回の内容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6584ECE-0431-671C-3AAA-83688E021A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A032156-5BC4-33F3-21D7-7E8850968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</a:t>
            </a:fld>
            <a:endParaRPr kumimoji="1" lang="ja-JP" altLang="en-US"/>
          </a:p>
        </p:txBody>
      </p:sp>
      <p:pic>
        <p:nvPicPr>
          <p:cNvPr id="6" name="図 5" descr="QR コード&#10;&#10;AI 生成コンテンツは誤りを含む可能性があります。">
            <a:extLst>
              <a:ext uri="{FF2B5EF4-FFF2-40B4-BE49-F238E27FC236}">
                <a16:creationId xmlns:a16="http://schemas.microsoft.com/office/drawing/2014/main" id="{24A3AC0C-7E6B-5FAD-A184-DB47A990D8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2408"/>
            <a:ext cx="9144000" cy="5133184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1D76ADE-4C0D-96DD-01A9-28A4571DDAE5}"/>
              </a:ext>
            </a:extLst>
          </p:cNvPr>
          <p:cNvSpPr txBox="1"/>
          <p:nvPr/>
        </p:nvSpPr>
        <p:spPr>
          <a:xfrm>
            <a:off x="1044639" y="6498306"/>
            <a:ext cx="76216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ja-JP" b="0" i="0" dirty="0">
                <a:solidFill>
                  <a:srgbClr val="232425"/>
                </a:solidFill>
                <a:effectLst/>
                <a:latin typeface="Arial" panose="020B0604020202020204" pitchFamily="34" charset="0"/>
              </a:rPr>
              <a:t>本</a:t>
            </a:r>
            <a:r>
              <a:rPr lang="ja-JP" altLang="en-US" b="0" i="0" dirty="0">
                <a:solidFill>
                  <a:srgbClr val="232425"/>
                </a:solidFill>
                <a:effectLst/>
                <a:latin typeface="Arial" panose="020B0604020202020204" pitchFamily="34" charset="0"/>
              </a:rPr>
              <a:t>授業</a:t>
            </a:r>
            <a:r>
              <a:rPr lang="ja-JP" altLang="ja-JP" b="0" i="0" dirty="0">
                <a:solidFill>
                  <a:srgbClr val="232425"/>
                </a:solidFill>
                <a:effectLst/>
                <a:latin typeface="Arial" panose="020B0604020202020204" pitchFamily="34" charset="0"/>
              </a:rPr>
              <a:t>の図は生成AI</a:t>
            </a:r>
            <a:r>
              <a:rPr lang="ja-JP" altLang="en-US" dirty="0">
                <a:solidFill>
                  <a:srgbClr val="232425"/>
                </a:solidFill>
                <a:latin typeface="Arial" panose="020B0604020202020204" pitchFamily="34" charset="0"/>
              </a:rPr>
              <a:t>である </a:t>
            </a:r>
            <a:r>
              <a:rPr lang="en-US" altLang="ja-JP" dirty="0">
                <a:solidFill>
                  <a:srgbClr val="232425"/>
                </a:solidFill>
                <a:latin typeface="Arial" panose="020B0604020202020204" pitchFamily="34" charset="0"/>
              </a:rPr>
              <a:t>Google Nano Banana 2</a:t>
            </a:r>
            <a:r>
              <a:rPr lang="ja-JP" altLang="en-US" dirty="0">
                <a:solidFill>
                  <a:srgbClr val="232425"/>
                </a:solidFill>
                <a:latin typeface="Arial" panose="020B0604020202020204" pitchFamily="34" charset="0"/>
              </a:rPr>
              <a:t> を用いて作成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754428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E78F8B3-92CB-7B78-0CF0-E46C39A8F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知識工学と </a:t>
            </a:r>
            <a:r>
              <a:rPr lang="en-US" altLang="ja-JP" dirty="0"/>
              <a:t>Prolog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C4BC786-1497-58D6-18E0-0267D9E307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E223127-CE91-1BDD-F25D-9A1D73EC5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E199EB25-27A2-F87A-21C8-8D2B97CA98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3970"/>
            <a:ext cx="9144000" cy="509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9848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AEC54A2-C751-C455-0DBC-815FC4767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知識の例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FEBA263-FE91-C52B-FE0F-5679D25789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26FEA4A-F0C0-37C5-E8EB-06C0F75A1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21</a:t>
            </a:fld>
            <a:endParaRPr kumimoji="1" lang="ja-JP" altLang="en-US"/>
          </a:p>
        </p:txBody>
      </p:sp>
      <p:pic>
        <p:nvPicPr>
          <p:cNvPr id="6" name="図 5" descr="会社名&#10;&#10;AI 生成コンテンツは誤りを含む可能性があります。">
            <a:extLst>
              <a:ext uri="{FF2B5EF4-FFF2-40B4-BE49-F238E27FC236}">
                <a16:creationId xmlns:a16="http://schemas.microsoft.com/office/drawing/2014/main" id="{C908A100-4A0A-A670-1FF5-95E44BD24A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6748"/>
            <a:ext cx="9144000" cy="5164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5662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84F4D74-865E-0E70-8410-11FC46FA4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知識表現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3C8E7AD-8CBC-2277-03A8-51C72BA5F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22</a:t>
            </a:fld>
            <a:endParaRPr kumimoji="1" lang="ja-JP" altLang="en-US"/>
          </a:p>
        </p:txBody>
      </p:sp>
      <p:pic>
        <p:nvPicPr>
          <p:cNvPr id="10" name="図 9" descr="グラフィカル ユーザー インターフェイス, アプリケーション&#10;&#10;AI 生成コンテンツは誤りを含む可能性があります。">
            <a:extLst>
              <a:ext uri="{FF2B5EF4-FFF2-40B4-BE49-F238E27FC236}">
                <a16:creationId xmlns:a16="http://schemas.microsoft.com/office/drawing/2014/main" id="{D23D7F03-1B8B-E8A3-9FDF-BCBD0FEDEF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3544"/>
            <a:ext cx="9144000" cy="5070912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5226E2E-8BD7-8EE8-D39F-AFB532245B66}"/>
              </a:ext>
            </a:extLst>
          </p:cNvPr>
          <p:cNvSpPr txBox="1"/>
          <p:nvPr/>
        </p:nvSpPr>
        <p:spPr>
          <a:xfrm>
            <a:off x="360947" y="731520"/>
            <a:ext cx="8887369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2400" b="1" dirty="0"/>
              <a:t>知識表現</a:t>
            </a:r>
            <a:r>
              <a:rPr kumimoji="1" lang="en-US" altLang="ja-JP" sz="2400" b="1" dirty="0"/>
              <a:t>:</a:t>
            </a:r>
            <a:r>
              <a:rPr kumimoji="1" lang="ja-JP" altLang="en-US" sz="2400" b="1" dirty="0"/>
              <a:t>事実トールルールをコンピュータが扱える形で書く。</a:t>
            </a:r>
            <a:endParaRPr kumimoji="1" lang="en-US" altLang="ja-JP" sz="2400" b="1" dirty="0"/>
          </a:p>
          <a:p>
            <a:pPr algn="ctr"/>
            <a:r>
              <a:rPr kumimoji="1" lang="en-US" altLang="ja-JP" sz="2400" b="1" u="sng" dirty="0"/>
              <a:t>Prolog </a:t>
            </a:r>
            <a:r>
              <a:rPr kumimoji="1" lang="ja-JP" altLang="en-US" sz="2400" b="1" u="sng" dirty="0"/>
              <a:t>での書き方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07A584B-9D4E-6908-8D85-E926EFCAD7CD}"/>
              </a:ext>
            </a:extLst>
          </p:cNvPr>
          <p:cNvSpPr/>
          <p:nvPr/>
        </p:nvSpPr>
        <p:spPr>
          <a:xfrm>
            <a:off x="1596044" y="4846320"/>
            <a:ext cx="6874625" cy="4405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9307CAB-C7D9-DC15-984C-870B5B841DE6}"/>
              </a:ext>
            </a:extLst>
          </p:cNvPr>
          <p:cNvSpPr txBox="1"/>
          <p:nvPr/>
        </p:nvSpPr>
        <p:spPr>
          <a:xfrm>
            <a:off x="201529" y="6243473"/>
            <a:ext cx="81299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ja-JP" sz="2400" dirty="0">
                <a:solidFill>
                  <a:srgbClr val="FF0000"/>
                </a:solidFill>
              </a:rPr>
              <a:t>Prologの構文に従い事実とルールを記述</a:t>
            </a:r>
            <a:r>
              <a:rPr lang="ja-JP" altLang="en-US" sz="2400" dirty="0">
                <a:solidFill>
                  <a:srgbClr val="FF0000"/>
                </a:solidFill>
              </a:rPr>
              <a:t>。この先も同じ。</a:t>
            </a:r>
          </a:p>
        </p:txBody>
      </p:sp>
    </p:spTree>
    <p:extLst>
      <p:ext uri="{BB962C8B-B14F-4D97-AF65-F5344CB8AC3E}">
        <p14:creationId xmlns:p14="http://schemas.microsoft.com/office/powerpoint/2010/main" val="41954259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0DD8BB4-E3BE-1681-62BF-0B583050A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Prolog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99EC4D9-8083-FF82-3E26-17AEC3814B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700A6B0-5907-9A8D-3FAE-5DE75AF45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23</a:t>
            </a:fld>
            <a:endParaRPr kumimoji="1" lang="ja-JP" altLang="en-US"/>
          </a:p>
        </p:txBody>
      </p:sp>
      <p:pic>
        <p:nvPicPr>
          <p:cNvPr id="8" name="図 7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0369C7E8-E1DD-FA83-D0EC-C60F55430E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2613"/>
            <a:ext cx="9144000" cy="511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7934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0670354-356A-D7B3-1844-59D2E820D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Prolog </a:t>
            </a:r>
            <a:r>
              <a:rPr kumimoji="1" lang="ja-JP" altLang="en-US" dirty="0"/>
              <a:t>プログラム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BEF7297-8553-44A1-B9AD-3A077CD4B9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4ECC42D-780A-7764-FF9A-E01E58F87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24</a:t>
            </a:fld>
            <a:endParaRPr kumimoji="1" lang="ja-JP" altLang="en-US"/>
          </a:p>
        </p:txBody>
      </p:sp>
      <p:pic>
        <p:nvPicPr>
          <p:cNvPr id="8" name="図 7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42A124C8-A52C-6EA2-ED90-69F026EBF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9941"/>
            <a:ext cx="9144000" cy="4758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4095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0A6C10A-00AE-2E7D-188A-2EB3FEF57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事実の表現 </a:t>
            </a:r>
            <a:r>
              <a:rPr lang="en-US" altLang="ja-JP" dirty="0"/>
              <a:t>(Prolog </a:t>
            </a:r>
            <a:r>
              <a:rPr lang="ja-JP" altLang="en-US" dirty="0"/>
              <a:t>の場合</a:t>
            </a:r>
            <a:r>
              <a:rPr lang="en-US" altLang="ja-JP" dirty="0"/>
              <a:t>)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2325374-AC4B-0B6F-F7A1-B2932057B0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C2AA541-CE03-DD26-1919-E37DEEFA5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25</a:t>
            </a:fld>
            <a:endParaRPr kumimoji="1" lang="ja-JP" altLang="en-US"/>
          </a:p>
        </p:txBody>
      </p:sp>
      <p:pic>
        <p:nvPicPr>
          <p:cNvPr id="6" name="図 5" descr="アプリケーション&#10;&#10;AI 生成コンテンツは誤りを含む可能性があります。">
            <a:extLst>
              <a:ext uri="{FF2B5EF4-FFF2-40B4-BE49-F238E27FC236}">
                <a16:creationId xmlns:a16="http://schemas.microsoft.com/office/drawing/2014/main" id="{DCD75D3E-F076-EF0B-D284-0CA921C9F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6951"/>
            <a:ext cx="9144000" cy="546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8442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A6858C-3669-0877-8E50-3BC4244A94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B56D171-B330-A08B-56CC-1FFC81304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208716"/>
            <a:ext cx="8461208" cy="469865"/>
          </a:xfrm>
        </p:spPr>
        <p:txBody>
          <a:bodyPr>
            <a:normAutofit fontScale="90000"/>
          </a:bodyPr>
          <a:lstStyle/>
          <a:p>
            <a:r>
              <a:rPr lang="ja-JP" altLang="en-US" dirty="0"/>
              <a:t>ルールの表現 </a:t>
            </a:r>
            <a:r>
              <a:rPr lang="en-US" altLang="ja-JP" dirty="0"/>
              <a:t>(Prolog </a:t>
            </a:r>
            <a:r>
              <a:rPr lang="ja-JP" altLang="en-US" dirty="0"/>
              <a:t>の場合</a:t>
            </a:r>
            <a:r>
              <a:rPr lang="en-US" altLang="ja-JP" dirty="0"/>
              <a:t>)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0A6EDC2-90AB-AC13-21A9-A48C3C54A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26</a:t>
            </a:fld>
            <a:endParaRPr kumimoji="1" lang="ja-JP" altLang="en-US"/>
          </a:p>
        </p:txBody>
      </p:sp>
      <p:pic>
        <p:nvPicPr>
          <p:cNvPr id="9" name="図 8" descr="グラフ, ウォーターフォール図&#10;&#10;AI 生成コンテンツは誤りを含む可能性があります。">
            <a:extLst>
              <a:ext uri="{FF2B5EF4-FFF2-40B4-BE49-F238E27FC236}">
                <a16:creationId xmlns:a16="http://schemas.microsoft.com/office/drawing/2014/main" id="{D7C25592-2A33-5D9F-D52F-612158E43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2898" y="878230"/>
            <a:ext cx="4800418" cy="741377"/>
          </a:xfrm>
          <a:prstGeom prst="rect">
            <a:avLst/>
          </a:prstGeom>
        </p:spPr>
      </p:pic>
      <p:pic>
        <p:nvPicPr>
          <p:cNvPr id="11" name="図 10" descr="テーブル&#10;&#10;AI 生成コンテンツは誤りを含む可能性があります。">
            <a:extLst>
              <a:ext uri="{FF2B5EF4-FFF2-40B4-BE49-F238E27FC236}">
                <a16:creationId xmlns:a16="http://schemas.microsoft.com/office/drawing/2014/main" id="{FA902043-7263-799F-2159-4D52B9A2FD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19613"/>
            <a:ext cx="9144000" cy="3018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1228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E38E220-1FEE-4784-4136-85D94A9A8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述語論理と </a:t>
            </a:r>
            <a:r>
              <a:rPr lang="en-US" altLang="ja-JP" dirty="0"/>
              <a:t>Prolog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25BD356-8594-83DC-EE30-14E95EF4D8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400" dirty="0"/>
              <a:t>述語論理は</a:t>
            </a:r>
            <a:r>
              <a:rPr kumimoji="1" lang="en-US" altLang="ja-JP" sz="2400" dirty="0"/>
              <a:t>『</a:t>
            </a:r>
            <a:r>
              <a:rPr kumimoji="1" lang="ja-JP" altLang="en-US" sz="2400" b="1" dirty="0"/>
              <a:t>述語＋引数</a:t>
            </a:r>
            <a:r>
              <a:rPr kumimoji="1" lang="en-US" altLang="ja-JP" sz="2400" dirty="0"/>
              <a:t>』</a:t>
            </a:r>
            <a:r>
              <a:rPr kumimoji="1" lang="ja-JP" altLang="en-US" sz="2400" dirty="0"/>
              <a:t>で</a:t>
            </a:r>
            <a:r>
              <a:rPr kumimoji="1" lang="ja-JP" altLang="en-US" sz="2400" b="1" dirty="0"/>
              <a:t>事実やルールを表現</a:t>
            </a:r>
            <a:r>
              <a:rPr kumimoji="1" lang="ja-JP" altLang="en-US" sz="2400" dirty="0"/>
              <a:t>する。</a:t>
            </a:r>
            <a:r>
              <a:rPr kumimoji="1" lang="en-US" altLang="ja-JP" sz="2400" b="1" dirty="0"/>
              <a:t>Prolog </a:t>
            </a:r>
            <a:r>
              <a:rPr kumimoji="1" lang="ja-JP" altLang="en-US" sz="2400" b="1" dirty="0"/>
              <a:t>はそれをプログラムとして書き</a:t>
            </a:r>
            <a:r>
              <a:rPr kumimoji="1" lang="ja-JP" altLang="en-US" sz="2400" dirty="0"/>
              <a:t>、</a:t>
            </a:r>
            <a:r>
              <a:rPr kumimoji="1" lang="ja-JP" altLang="en-US" sz="2400" b="1" dirty="0"/>
              <a:t>実行</a:t>
            </a:r>
            <a:r>
              <a:rPr kumimoji="1" lang="ja-JP" altLang="en-US" sz="2400" dirty="0"/>
              <a:t>できる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01B9EF1-882A-2F0E-F814-18F3BCD97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27</a:t>
            </a:fld>
            <a:endParaRPr kumimoji="1" lang="ja-JP" altLang="en-US"/>
          </a:p>
        </p:txBody>
      </p:sp>
      <p:pic>
        <p:nvPicPr>
          <p:cNvPr id="6" name="図 5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1B2D3373-2B55-50AC-D6B3-9BD682A354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2919"/>
            <a:ext cx="9144000" cy="436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3187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C2EEAC-170A-3506-BAE5-D5C5B7F0D8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A28AD429-FFE1-9775-34B2-F15FEEF1F9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4987E49-46CD-E8E0-D87F-73554FF15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7DE07543-7483-B4A1-070A-6072727E94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0171" y="1741337"/>
            <a:ext cx="6611258" cy="2387918"/>
          </a:xfrm>
        </p:spPr>
        <p:txBody>
          <a:bodyPr anchor="b">
            <a:normAutofit/>
          </a:bodyPr>
          <a:lstStyle/>
          <a:p>
            <a:r>
              <a:rPr lang="en-US" altLang="ja-JP" sz="3600" dirty="0">
                <a:solidFill>
                  <a:schemeClr val="tx2"/>
                </a:solidFill>
              </a:rPr>
              <a:t>9-3. </a:t>
            </a:r>
            <a:r>
              <a:rPr lang="ja-JP" altLang="en-US" sz="3600" dirty="0">
                <a:solidFill>
                  <a:schemeClr val="tx2"/>
                </a:solidFill>
              </a:rPr>
              <a:t>推論エンジン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D4D029E-FB2E-FB47-D8EC-8029FB0296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4128" y="4200522"/>
            <a:ext cx="5055514" cy="682079"/>
          </a:xfrm>
        </p:spPr>
        <p:txBody>
          <a:bodyPr>
            <a:normAutofit/>
          </a:bodyPr>
          <a:lstStyle/>
          <a:p>
            <a:endParaRPr kumimoji="1" lang="ja-JP" altLang="en-US">
              <a:solidFill>
                <a:schemeClr val="tx2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486D881-6271-AB9D-8B66-1F441C2419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28" y="0"/>
            <a:ext cx="3872286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373C97F2-3387-75FB-0F8B-D7C70E55FF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76155AAA-CE30-8E7A-A582-986DE56DA4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93EE70A3-6047-47E4-706C-1ED48AAFC7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1A1DA039-51EE-39E5-6906-1127B26B8C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9181783-E506-9CE4-3E71-BB8F12422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F59F90F-1B48-6E43-28DD-5F81116510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6553998" y="4267997"/>
            <a:ext cx="3142400" cy="2037604"/>
            <a:chOff x="-305" y="-4155"/>
            <a:chExt cx="2514948" cy="2174333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6FDFEA8F-9F4D-73B5-91DB-FB4722880A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473B2FCD-494F-C66F-7A4C-74F7ED34D8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CE30561A-42CF-D891-95B7-35808299AA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F0531508-F661-A6ED-D193-A6D611CACA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304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C948DE5-18DD-3E96-2DF2-E670470B7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推論エンジン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4108DCE-D4DF-BC12-F17C-11B8950EFA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43E0940-530C-B30E-14BA-F75498C4A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29</a:t>
            </a:fld>
            <a:endParaRPr kumimoji="1" lang="ja-JP" altLang="en-US"/>
          </a:p>
        </p:txBody>
      </p:sp>
      <p:pic>
        <p:nvPicPr>
          <p:cNvPr id="6" name="図 5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BBF0E62F-2690-6447-5F5D-9E8C9F0E9B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8070"/>
            <a:ext cx="9144000" cy="496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2286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BD29ABC-FFF3-690D-D0A1-0B5612B13E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14492A70-FA58-345A-951C-B52C908AB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96B26FC-D5C4-3AC6-354C-B3F9BA0277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8A5F4643-F198-EABA-BE41-DD98AB8663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0171" y="1741337"/>
            <a:ext cx="6611258" cy="2387918"/>
          </a:xfrm>
        </p:spPr>
        <p:txBody>
          <a:bodyPr anchor="b">
            <a:normAutofit/>
          </a:bodyPr>
          <a:lstStyle/>
          <a:p>
            <a:r>
              <a:rPr lang="en-US" altLang="ja-JP" sz="3600" dirty="0">
                <a:solidFill>
                  <a:schemeClr val="tx2"/>
                </a:solidFill>
              </a:rPr>
              <a:t>9-1. </a:t>
            </a:r>
            <a:r>
              <a:rPr lang="ja-JP" altLang="en-US" sz="3600" dirty="0">
                <a:solidFill>
                  <a:schemeClr val="tx2"/>
                </a:solidFill>
              </a:rPr>
              <a:t>知識表現と推論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D6382852-1220-2C86-EE73-AFA7CEED62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4128" y="4200522"/>
            <a:ext cx="5055514" cy="682079"/>
          </a:xfrm>
        </p:spPr>
        <p:txBody>
          <a:bodyPr>
            <a:normAutofit/>
          </a:bodyPr>
          <a:lstStyle/>
          <a:p>
            <a:endParaRPr kumimoji="1" lang="ja-JP" altLang="en-US">
              <a:solidFill>
                <a:schemeClr val="tx2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4F0BD7E-5241-2F43-295F-31DCA2AD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28" y="0"/>
            <a:ext cx="3872286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7FE124F-F58E-C64C-F9B0-897D7B2FAD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3370F412-4F09-5FA0-C5C4-46DE2EEBBD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F60A73C-B3AB-796D-20E1-895A363F70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41D835F0-AF7C-8251-0101-186D4453D0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770A6C7-3D6A-53EE-3662-B390B0B26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D7ECB54-65D4-ED15-3316-993C253F6E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6553998" y="4267997"/>
            <a:ext cx="3142400" cy="2037604"/>
            <a:chOff x="-305" y="-4155"/>
            <a:chExt cx="2514948" cy="2174333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87D8C8A6-7E30-747C-FD5A-8E21438236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8448918-A506-78ED-3422-71928AFDD7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7538E1D-FA88-BC12-1B6D-2B331E3CDD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9C4B09FA-E214-32A4-6757-9FDCDED402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7225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D1D5BA8-D724-55B1-2F43-5E6CDEF97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/>
              <a:t>推論エンジン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55AE26B-27F8-BA34-D0C6-3B398C843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30</a:t>
            </a:fld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F5038E5A-5DC4-986B-B3CF-00641DD7A6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551" y="758385"/>
            <a:ext cx="9144000" cy="491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6380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Prolog </a:t>
            </a:r>
            <a:r>
              <a:rPr lang="ja-JP" altLang="en-US" dirty="0"/>
              <a:t>における </a:t>
            </a:r>
            <a:r>
              <a:rPr lang="en-US" altLang="ja-JP" dirty="0"/>
              <a:t>true, false </a:t>
            </a:r>
            <a:r>
              <a:rPr lang="ja-JP" altLang="en-US" dirty="0"/>
              <a:t>の意味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4F2BB6C6-9804-5BCA-0E83-558ECACF00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34397A00-C322-D7C1-9CA5-9554E2A8A9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1524"/>
            <a:ext cx="9144000" cy="507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0068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C2CA62A-562D-146C-3308-333405B76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推論エンジン</a:t>
            </a:r>
            <a:endParaRPr kumimoji="1" lang="ja-JP" altLang="en-US" dirty="0"/>
          </a:p>
        </p:txBody>
      </p:sp>
      <p:pic>
        <p:nvPicPr>
          <p:cNvPr id="6" name="コンテンツ プレースホルダー 5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269C539B-854E-A155-CD8F-11C1A8B35D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75526"/>
            <a:ext cx="9139676" cy="5106947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EB14DD0-35AF-53E7-95AC-8BDE1B2A8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461580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46EE2E3-608C-D21C-E685-355E887B4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推論エンジンの仕組み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B1F117D-C372-0836-4DB0-B91DB3E328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B569310-E949-D89B-BE7E-6FEC627CA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78AA09AB-3390-3CFB-D6A7-D0A221F86B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46253"/>
            <a:ext cx="9144000" cy="501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0151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D7685CD-FFDD-815B-1131-644F16AD8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Prolog</a:t>
            </a:r>
            <a:r>
              <a:rPr kumimoji="1" lang="ja-JP" altLang="en-US" dirty="0"/>
              <a:t>、データベースの比較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F0DB8BA-A90F-F7BD-B3C6-F24586FC3B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CC4B2EE-3436-C923-D280-E9FA2B282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34</a:t>
            </a:fld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8610E966-18E6-4DCD-6203-7D70E5B02E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1825"/>
            <a:ext cx="9144000" cy="5519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0156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312FDB5-9D39-623D-70BB-C436AEBB7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208716"/>
            <a:ext cx="8461208" cy="469865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/>
              <a:t>Prolog</a:t>
            </a:r>
            <a:r>
              <a:rPr kumimoji="1" lang="ja-JP" altLang="en-US"/>
              <a:t>、データベースの比較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389AD70-4489-53FF-E132-0CFE5DE1B2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AC97B2F-DC6F-D63F-5947-7A36DE81F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35</a:t>
            </a:fld>
            <a:endParaRPr kumimoji="1" lang="ja-JP" altLang="en-US"/>
          </a:p>
        </p:txBody>
      </p:sp>
      <p:pic>
        <p:nvPicPr>
          <p:cNvPr id="6" name="図 5" descr="ダイアグラム, 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F3188A5C-8373-5317-4089-F01A55A754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0965"/>
            <a:ext cx="9144000" cy="507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751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9422A83-B653-5E14-F2E4-4E8EE1525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671225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知識表現と推論の実現：データベースシステムを利用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512F0C8-AB4C-B313-C6BC-F6DD6AF367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3E6AA43-BAF3-2831-623E-693E08930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 descr="テーブル&#10;&#10;AI 生成コンテンツは誤りを含む可能性があります。">
            <a:extLst>
              <a:ext uri="{FF2B5EF4-FFF2-40B4-BE49-F238E27FC236}">
                <a16:creationId xmlns:a16="http://schemas.microsoft.com/office/drawing/2014/main" id="{B019C2E5-6E88-5793-900D-01B611436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" y="1035741"/>
            <a:ext cx="9144000" cy="524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9125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F5D4FC-8FF9-1ADF-4F08-84A8FFE28D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69F95F-BBDA-BCBE-D049-384C5ACAB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671225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知識表現と推論の実現：データベースシステムを利用</a:t>
            </a:r>
          </a:p>
        </p:txBody>
      </p:sp>
      <p:pic>
        <p:nvPicPr>
          <p:cNvPr id="7" name="コンテンツ プレースホルダー 6" descr="ダイアグラム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516A140D-7EF2-1B3D-5784-2D48AC7550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424" y="1182810"/>
            <a:ext cx="9038118" cy="4504758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1A264AE-0050-8A3F-2883-4B3A9EC36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22295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17B330-4046-E882-4237-AF0273ECB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42D378A-1A67-C4B1-089E-E6E4D71EF8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086BFB1-4C5C-D6A1-5230-1AA89BD08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38</a:t>
            </a:fld>
            <a:endParaRPr kumimoji="1" lang="ja-JP" altLang="en-US"/>
          </a:p>
        </p:txBody>
      </p:sp>
      <p:pic>
        <p:nvPicPr>
          <p:cNvPr id="6" name="図 5" descr="テーブル&#10;&#10;AI 生成コンテンツは誤りを含む可能性があります。">
            <a:extLst>
              <a:ext uri="{FF2B5EF4-FFF2-40B4-BE49-F238E27FC236}">
                <a16:creationId xmlns:a16="http://schemas.microsoft.com/office/drawing/2014/main" id="{A99C993D-3B9A-D074-2546-2F20512520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3331"/>
            <a:ext cx="9144000" cy="497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6122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724072" y="629268"/>
            <a:ext cx="4939868" cy="1286160"/>
          </a:xfrm>
        </p:spPr>
        <p:txBody>
          <a:bodyPr anchor="b">
            <a:normAutofit/>
          </a:bodyPr>
          <a:lstStyle/>
          <a:p>
            <a:pPr algn="l"/>
            <a:r>
              <a:rPr lang="ja-JP" altLang="en-US" dirty="0"/>
              <a:t>演習</a:t>
            </a:r>
            <a:br>
              <a:rPr lang="en-US" altLang="ja-JP" dirty="0"/>
            </a:br>
            <a:endParaRPr lang="ja-JP" altLang="en-US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25C89A-4CA9-463F-B084-0B2641B956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77" r="29301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8011648" y="6364538"/>
            <a:ext cx="890069" cy="365125"/>
          </a:xfrm>
        </p:spPr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45841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EAB248C0-6214-32F6-5EDE-02AEDD450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A06A9F06-78BA-8D46-B50F-D54793FCD4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4853"/>
            <a:ext cx="9144000" cy="5114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2078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C23FB18F-1C30-6E5E-A84E-E8301AD55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40</a:t>
            </a:fld>
            <a:endParaRPr kumimoji="1" lang="ja-JP" altLang="en-US"/>
          </a:p>
        </p:txBody>
      </p:sp>
      <p:pic>
        <p:nvPicPr>
          <p:cNvPr id="5" name="画面録画 4">
            <a:hlinkClick r:id="" action="ppaction://media"/>
            <a:extLst>
              <a:ext uri="{FF2B5EF4-FFF2-40B4-BE49-F238E27FC236}">
                <a16:creationId xmlns:a16="http://schemas.microsoft.com/office/drawing/2014/main" id="{487FDB26-67A6-A7AA-63E4-0CBCF49594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9052" y="218208"/>
            <a:ext cx="8473112" cy="56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674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168554" y="1243910"/>
            <a:ext cx="7385996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① 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swish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 のページを 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Web 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ブラウザで開く</a:t>
            </a: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  <a:hlinkClick r:id="rId2"/>
              </a:rPr>
              <a:t>https://swish.swi-prolog.org</a:t>
            </a: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このサイトは，オンラインで 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Prolog 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の体験，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学習ができる</a:t>
            </a:r>
          </a:p>
        </p:txBody>
      </p:sp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演習</a:t>
            </a:r>
            <a:r>
              <a:rPr lang="ja-JP" altLang="en-US" dirty="0"/>
              <a:t>１．</a:t>
            </a:r>
            <a:r>
              <a:rPr lang="en-US" altLang="ja-JP" dirty="0"/>
              <a:t>Prolog </a:t>
            </a:r>
            <a:r>
              <a:rPr lang="ja-JP" altLang="en-US" dirty="0"/>
              <a:t>による推論</a:t>
            </a:r>
            <a:endParaRPr kumimoji="1" lang="ja-JP" alt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1080202" y="2093650"/>
            <a:ext cx="5498042" cy="59901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8263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300" y="1550899"/>
            <a:ext cx="6841200" cy="5229032"/>
          </a:xfrm>
          <a:prstGeom prst="rect">
            <a:avLst/>
          </a:prstGeom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85750" y="251766"/>
            <a:ext cx="40389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②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Prolog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 の画面に変わる．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「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Program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」をクリック．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2157497" y="2462256"/>
            <a:ext cx="688974" cy="24293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cxnSp>
        <p:nvCxnSpPr>
          <p:cNvPr id="8" name="直線矢印コネクタ 7"/>
          <p:cNvCxnSpPr>
            <a:endCxn id="6" idx="0"/>
          </p:cNvCxnSpPr>
          <p:nvPr/>
        </p:nvCxnSpPr>
        <p:spPr>
          <a:xfrm>
            <a:off x="2501984" y="1082763"/>
            <a:ext cx="0" cy="137949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16649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963" y="26988"/>
            <a:ext cx="8047073" cy="6084173"/>
          </a:xfrm>
          <a:prstGeom prst="rect">
            <a:avLst/>
          </a:prstGeom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717550" y="736510"/>
            <a:ext cx="3676649" cy="517113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4590603" y="1938735"/>
            <a:ext cx="3355769" cy="230477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4589850" y="4384576"/>
            <a:ext cx="3815186" cy="104562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943160" y="1290419"/>
            <a:ext cx="17235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事実，規則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の編集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683940" y="5675392"/>
            <a:ext cx="29546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事実，規則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をコンピュータに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読み込ませるボタン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704383" y="4525646"/>
            <a:ext cx="41857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問い合わせをコンピュータに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与える</a:t>
            </a:r>
          </a:p>
        </p:txBody>
      </p:sp>
      <p:sp>
        <p:nvSpPr>
          <p:cNvPr id="11" name="正方形/長方形 10"/>
          <p:cNvSpPr/>
          <p:nvPr/>
        </p:nvSpPr>
        <p:spPr>
          <a:xfrm>
            <a:off x="7783817" y="5597961"/>
            <a:ext cx="1066799" cy="47625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704383" y="2653575"/>
            <a:ext cx="264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答えが表示される</a:t>
            </a:r>
          </a:p>
        </p:txBody>
      </p:sp>
    </p:spTree>
    <p:extLst>
      <p:ext uri="{BB962C8B-B14F-4D97-AF65-F5344CB8AC3E}">
        <p14:creationId xmlns:p14="http://schemas.microsoft.com/office/powerpoint/2010/main" val="18941616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図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1100" y="855508"/>
            <a:ext cx="4263031" cy="2680496"/>
          </a:xfrm>
          <a:prstGeom prst="rect">
            <a:avLst/>
          </a:prstGeom>
        </p:spPr>
      </p:pic>
      <p:sp>
        <p:nvSpPr>
          <p:cNvPr id="14" name="正方形/長方形 13"/>
          <p:cNvSpPr/>
          <p:nvPr/>
        </p:nvSpPr>
        <p:spPr>
          <a:xfrm>
            <a:off x="4651100" y="1345459"/>
            <a:ext cx="2180915" cy="54807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70794" y="266967"/>
            <a:ext cx="39126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③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Prolog 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プログラムの準備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94239" y="4148416"/>
            <a:ext cx="25922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Prolog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プログラム</a:t>
            </a:r>
          </a:p>
        </p:txBody>
      </p:sp>
      <p:sp>
        <p:nvSpPr>
          <p:cNvPr id="11" name="右矢印 10"/>
          <p:cNvSpPr/>
          <p:nvPr/>
        </p:nvSpPr>
        <p:spPr>
          <a:xfrm>
            <a:off x="4302632" y="1893537"/>
            <a:ext cx="244093" cy="7916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689734" y="3846755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編集画面を使用</a:t>
            </a:r>
          </a:p>
        </p:txBody>
      </p:sp>
      <p:sp>
        <p:nvSpPr>
          <p:cNvPr id="16" name="正方形/長方形 15"/>
          <p:cNvSpPr/>
          <p:nvPr/>
        </p:nvSpPr>
        <p:spPr>
          <a:xfrm>
            <a:off x="383671" y="1252724"/>
            <a:ext cx="3639138" cy="158672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3D3C4B6-9226-42DD-B740-CBED4CFB76B8}"/>
              </a:ext>
            </a:extLst>
          </p:cNvPr>
          <p:cNvSpPr txBox="1"/>
          <p:nvPr/>
        </p:nvSpPr>
        <p:spPr>
          <a:xfrm>
            <a:off x="539015" y="1300204"/>
            <a:ext cx="322395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human(</a:t>
            </a:r>
            <a:r>
              <a:rPr kumimoji="1" lang="en-US" altLang="ja-JP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hanako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).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human(taro).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think(X) :- human(X).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69892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62327" y="154431"/>
            <a:ext cx="876714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 ④ 問い合わせ「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 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human(X). 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」を入れ，「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Run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」ボタン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    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そして「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Next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」ボタンをクリック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　（答えが増えなくなるまで）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4E21AA5-0F8F-4CD7-B83E-A348694A56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900" y="1901374"/>
            <a:ext cx="8073247" cy="4820102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BC943C9-264A-42D5-B8DB-18B60955F3C2}"/>
              </a:ext>
            </a:extLst>
          </p:cNvPr>
          <p:cNvSpPr txBox="1"/>
          <p:nvPr/>
        </p:nvSpPr>
        <p:spPr>
          <a:xfrm>
            <a:off x="3188120" y="3109086"/>
            <a:ext cx="1431999" cy="815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答え</a:t>
            </a: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C64FDED-7BC6-4EF2-92CC-9132C5F3FB32}"/>
              </a:ext>
            </a:extLst>
          </p:cNvPr>
          <p:cNvSpPr txBox="1"/>
          <p:nvPr/>
        </p:nvSpPr>
        <p:spPr>
          <a:xfrm>
            <a:off x="3188119" y="4507448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問い合わせ</a:t>
            </a: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51605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62327" y="154431"/>
            <a:ext cx="849142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 ⑤ 問い合わせ「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 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think(X). 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」を入れ，「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Run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」ボタン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    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そして「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Next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」ボタンをクリック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　（答えが増えなくなるまで）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416" y="1702939"/>
            <a:ext cx="8047530" cy="472689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4D7A28B-9EAB-4A0C-BD2E-F3DA4EEADA78}"/>
              </a:ext>
            </a:extLst>
          </p:cNvPr>
          <p:cNvSpPr txBox="1"/>
          <p:nvPr/>
        </p:nvSpPr>
        <p:spPr>
          <a:xfrm>
            <a:off x="3659835" y="2826058"/>
            <a:ext cx="1431999" cy="815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答え</a:t>
            </a: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3BDF340-373D-4D4F-9D63-B1FB04858F34}"/>
              </a:ext>
            </a:extLst>
          </p:cNvPr>
          <p:cNvSpPr txBox="1"/>
          <p:nvPr/>
        </p:nvSpPr>
        <p:spPr>
          <a:xfrm>
            <a:off x="3591932" y="3949177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問い合わせ</a:t>
            </a: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27476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62327" y="154431"/>
            <a:ext cx="882818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⑥ 問い合わせ「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 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think(taro). 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」を入れ，「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Run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」ボタン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    think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  かっこ   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taro   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かっこ   ピリオド   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821" y="1468017"/>
            <a:ext cx="6438251" cy="3518455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2140661" y="5540685"/>
            <a:ext cx="25923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「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true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」を確認</a:t>
            </a:r>
          </a:p>
        </p:txBody>
      </p:sp>
      <p:sp>
        <p:nvSpPr>
          <p:cNvPr id="18" name="正方形/長方形 17"/>
          <p:cNvSpPr/>
          <p:nvPr/>
        </p:nvSpPr>
        <p:spPr>
          <a:xfrm>
            <a:off x="1536502" y="3049225"/>
            <a:ext cx="4086412" cy="101533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1333636" y="2047048"/>
            <a:ext cx="4086412" cy="101533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5565530" y="2246715"/>
            <a:ext cx="1431999" cy="815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答え</a:t>
            </a: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5729855" y="3230975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問い合わせ</a:t>
            </a: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39503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問い合わせを，</a:t>
            </a:r>
            <a:r>
              <a:rPr kumimoji="1" lang="en-US" altLang="ja-JP" dirty="0"/>
              <a:t>1</a:t>
            </a:r>
            <a:r>
              <a:rPr kumimoji="1" lang="ja-JP" altLang="en-US" dirty="0"/>
              <a:t>度に </a:t>
            </a:r>
            <a:r>
              <a:rPr kumimoji="1" lang="en-US" altLang="ja-JP" dirty="0"/>
              <a:t>2</a:t>
            </a:r>
            <a:r>
              <a:rPr kumimoji="1" lang="ja-JP" altLang="en-US" dirty="0"/>
              <a:t>個書くことはできない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14512"/>
            <a:ext cx="4652322" cy="2122488"/>
          </a:xfrm>
          <a:prstGeom prst="rect">
            <a:avLst/>
          </a:prstGeom>
        </p:spPr>
      </p:pic>
      <p:sp>
        <p:nvSpPr>
          <p:cNvPr id="8" name="右矢印 7"/>
          <p:cNvSpPr/>
          <p:nvPr/>
        </p:nvSpPr>
        <p:spPr>
          <a:xfrm>
            <a:off x="3996267" y="2424906"/>
            <a:ext cx="444500" cy="9017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6325" y="2085181"/>
            <a:ext cx="4257675" cy="1581150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579947" y="5584806"/>
            <a:ext cx="449353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問い合わせを書くたびに，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前の問い合わせは消す．</a:t>
            </a:r>
          </a:p>
        </p:txBody>
      </p:sp>
    </p:spTree>
    <p:extLst>
      <p:ext uri="{BB962C8B-B14F-4D97-AF65-F5344CB8AC3E}">
        <p14:creationId xmlns:p14="http://schemas.microsoft.com/office/powerpoint/2010/main" val="405333444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168554" y="1243910"/>
            <a:ext cx="7385996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swish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 のページを 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Web 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ブラウザで開く</a:t>
            </a: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  <a:hlinkClick r:id="rId2"/>
              </a:rPr>
              <a:t>https://swish.swi-prolog.org</a:t>
            </a: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このサイトは，オンラインで 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Prolog 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の体験，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学習ができる</a:t>
            </a:r>
          </a:p>
        </p:txBody>
      </p:sp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Prolog </a:t>
            </a:r>
            <a:r>
              <a:rPr lang="ja-JP" altLang="en-US" dirty="0"/>
              <a:t>の </a:t>
            </a:r>
            <a:r>
              <a:rPr lang="en-US" altLang="ja-JP" dirty="0"/>
              <a:t>true, false</a:t>
            </a:r>
            <a:endParaRPr kumimoji="1" lang="ja-JP" alt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1080202" y="2093650"/>
            <a:ext cx="5498042" cy="59901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18357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AB7CED0-09D5-014E-0630-56D313F38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5618676-1819-3DE3-3ED4-966D9174C3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C8C7980-722A-CC8F-F9EA-F19DF82B2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60CB05C4-5B16-91A3-D46E-8EFABB62CF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2570"/>
            <a:ext cx="9144000" cy="4192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1332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300" y="1550899"/>
            <a:ext cx="6841200" cy="5229032"/>
          </a:xfrm>
          <a:prstGeom prst="rect">
            <a:avLst/>
          </a:prstGeom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85750" y="251766"/>
            <a:ext cx="38437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Prolog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 の画面に変わる．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「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Program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」をクリック．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2157497" y="2462256"/>
            <a:ext cx="688974" cy="24293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cxnSp>
        <p:nvCxnSpPr>
          <p:cNvPr id="8" name="直線矢印コネクタ 7"/>
          <p:cNvCxnSpPr>
            <a:endCxn id="6" idx="0"/>
          </p:cNvCxnSpPr>
          <p:nvPr/>
        </p:nvCxnSpPr>
        <p:spPr>
          <a:xfrm>
            <a:off x="2501984" y="1082763"/>
            <a:ext cx="0" cy="137949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834111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28D0231A-F268-4C3D-867B-3AB62575EC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7277" y="1078585"/>
            <a:ext cx="4421545" cy="4362419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3D3C4B6-9226-42DD-B740-CBED4CFB76B8}"/>
              </a:ext>
            </a:extLst>
          </p:cNvPr>
          <p:cNvSpPr txBox="1"/>
          <p:nvPr/>
        </p:nvSpPr>
        <p:spPr>
          <a:xfrm>
            <a:off x="539015" y="1300204"/>
            <a:ext cx="3761607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male(</a:t>
            </a:r>
            <a:r>
              <a:rPr kumimoji="1" lang="en-US" altLang="ja-JP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ali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).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female(</a:t>
            </a:r>
            <a:r>
              <a:rPr kumimoji="1" lang="en-US" altLang="ja-JP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zeyn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).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female(</a:t>
            </a:r>
            <a:r>
              <a:rPr kumimoji="1" lang="en-US" altLang="ja-JP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anne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).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parent(</a:t>
            </a:r>
            <a:r>
              <a:rPr kumimoji="1" lang="en-US" altLang="ja-JP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ali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, </a:t>
            </a:r>
            <a:r>
              <a:rPr kumimoji="1" lang="en-US" altLang="ja-JP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anne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).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parent(</a:t>
            </a:r>
            <a:r>
              <a:rPr kumimoji="1" lang="en-US" altLang="ja-JP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zeyn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, </a:t>
            </a:r>
            <a:r>
              <a:rPr kumimoji="1" lang="en-US" altLang="ja-JP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anne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).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child(Y, X) :- parent(X, Y).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4704156" y="2289254"/>
            <a:ext cx="1936593" cy="103112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70794" y="266967"/>
            <a:ext cx="35359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Prolog 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プログラムの準備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94239" y="4641284"/>
            <a:ext cx="25922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Prolog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プログラム</a:t>
            </a:r>
          </a:p>
        </p:txBody>
      </p:sp>
      <p:sp>
        <p:nvSpPr>
          <p:cNvPr id="11" name="右矢印 10"/>
          <p:cNvSpPr/>
          <p:nvPr/>
        </p:nvSpPr>
        <p:spPr>
          <a:xfrm>
            <a:off x="4302632" y="1893537"/>
            <a:ext cx="244093" cy="7916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442006" y="5667845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編集画面を使用</a:t>
            </a:r>
          </a:p>
        </p:txBody>
      </p:sp>
      <p:sp>
        <p:nvSpPr>
          <p:cNvPr id="16" name="正方形/長方形 15"/>
          <p:cNvSpPr/>
          <p:nvPr/>
        </p:nvSpPr>
        <p:spPr>
          <a:xfrm>
            <a:off x="383671" y="1252724"/>
            <a:ext cx="3864074" cy="272513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380618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33254B76-0AF6-46A0-AEF0-0E7D2F8B1D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976" y="1681728"/>
            <a:ext cx="4906798" cy="3995441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62327" y="154431"/>
            <a:ext cx="811151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 問い合わせ「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 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male(</a:t>
            </a:r>
            <a:r>
              <a:rPr kumimoji="1" lang="en-US" altLang="ja-JP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ali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). 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」を入れ，「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Run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」ボタン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    male 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  かっこ   </a:t>
            </a:r>
            <a:r>
              <a:rPr kumimoji="1" lang="en-US" altLang="ja-JP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ali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   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かっこ   ピリオド   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Enter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キー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71500" y="5358846"/>
            <a:ext cx="25923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「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true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」を確認</a:t>
            </a:r>
          </a:p>
        </p:txBody>
      </p:sp>
      <p:sp>
        <p:nvSpPr>
          <p:cNvPr id="13" name="正方形/長方形 12"/>
          <p:cNvSpPr/>
          <p:nvPr/>
        </p:nvSpPr>
        <p:spPr>
          <a:xfrm>
            <a:off x="8579796" y="5358846"/>
            <a:ext cx="533978" cy="36512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6907586" y="4768339"/>
            <a:ext cx="796959" cy="26748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6552635" y="4323677"/>
            <a:ext cx="796959" cy="26748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991" y="2361172"/>
            <a:ext cx="5349013" cy="2349745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18" name="正方形/長方形 17"/>
          <p:cNvSpPr/>
          <p:nvPr/>
        </p:nvSpPr>
        <p:spPr>
          <a:xfrm>
            <a:off x="1203622" y="3777450"/>
            <a:ext cx="2576300" cy="65129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771500" y="3028150"/>
            <a:ext cx="2576300" cy="65129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3423338" y="2957811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答え</a:t>
            </a: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3874743" y="3911192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問い合わせ</a:t>
            </a: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168518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エラーメッセージが出ることがある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83026" y="5251566"/>
            <a:ext cx="7977946" cy="1287347"/>
          </a:xfrm>
        </p:spPr>
        <p:txBody>
          <a:bodyPr/>
          <a:lstStyle/>
          <a:p>
            <a:pPr marL="0" indent="0">
              <a:buNone/>
            </a:pPr>
            <a:r>
              <a:rPr lang="ja-JP" altLang="en-US" dirty="0"/>
              <a:t>正しくは「</a:t>
            </a:r>
            <a:r>
              <a:rPr lang="en-US" altLang="ja-JP" dirty="0"/>
              <a:t>male</a:t>
            </a:r>
            <a:r>
              <a:rPr lang="ja-JP" altLang="en-US" dirty="0"/>
              <a:t>」</a:t>
            </a:r>
            <a:endParaRPr lang="en-US" altLang="ja-JP" dirty="0"/>
          </a:p>
          <a:p>
            <a:pPr marL="0" indent="0">
              <a:buNone/>
            </a:pPr>
            <a:r>
              <a:rPr kumimoji="1" lang="ja-JP" altLang="en-US" dirty="0"/>
              <a:t>間違って「</a:t>
            </a:r>
            <a:r>
              <a:rPr kumimoji="1" lang="en-US" altLang="ja-JP" dirty="0"/>
              <a:t>mail</a:t>
            </a:r>
            <a:r>
              <a:rPr kumimoji="1" lang="ja-JP" altLang="en-US" dirty="0"/>
              <a:t>」と書いてしまった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606" y="1260832"/>
            <a:ext cx="8148366" cy="380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76773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62327" y="154431"/>
            <a:ext cx="850425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 問い合わせ「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 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male(</a:t>
            </a:r>
            <a:r>
              <a:rPr kumimoji="1" lang="en-US" altLang="ja-JP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anne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). 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」を入れ，「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Run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」ボタン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    male 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  かっこ   </a:t>
            </a:r>
            <a:r>
              <a:rPr kumimoji="1" lang="en-US" altLang="ja-JP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anne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   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かっこ   ピリオド   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Enter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キー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805467" y="6005143"/>
            <a:ext cx="26543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「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false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」を確認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B3728196-3F4E-4D82-B9F5-E919A5FBC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559" y="1332527"/>
            <a:ext cx="6516075" cy="4388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97229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62327" y="154431"/>
            <a:ext cx="826764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 問い合わせ「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 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parent(</a:t>
            </a:r>
            <a:r>
              <a:rPr kumimoji="1" lang="en-US" altLang="ja-JP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ali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, </a:t>
            </a:r>
            <a:r>
              <a:rPr kumimoji="1" lang="en-US" altLang="ja-JP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anne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). 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」を入れ，「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Run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」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ボタン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496614" y="5589915"/>
            <a:ext cx="25923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「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true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」を確認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83EA9A7-4E2F-44F1-A9F8-1EA3C144BA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254" y="1265548"/>
            <a:ext cx="6716430" cy="3935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81864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62327" y="154431"/>
            <a:ext cx="89867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 問い合わせ「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 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child(</a:t>
            </a:r>
            <a:r>
              <a:rPr kumimoji="1" lang="en-US" altLang="ja-JP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anne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, </a:t>
            </a:r>
            <a:r>
              <a:rPr kumimoji="1" lang="en-US" altLang="ja-JP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ali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). 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」を入れ，「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Run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」ボタン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801414" y="5513715"/>
            <a:ext cx="25923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「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true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」を確認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C7EC153-A377-4E72-A9AF-E333013F16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831" y="908598"/>
            <a:ext cx="7133512" cy="421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05984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確認クイズ（余裕のある人向け）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graphicFrame>
        <p:nvGraphicFramePr>
          <p:cNvPr id="19" name="表 18"/>
          <p:cNvGraphicFramePr>
            <a:graphicFrameLocks noGrp="1"/>
          </p:cNvGraphicFramePr>
          <p:nvPr/>
        </p:nvGraphicFramePr>
        <p:xfrm>
          <a:off x="4682247" y="1569663"/>
          <a:ext cx="4420037" cy="43096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2953">
                  <a:extLst>
                    <a:ext uri="{9D8B030D-6E8A-4147-A177-3AD203B41FA5}">
                      <a16:colId xmlns:a16="http://schemas.microsoft.com/office/drawing/2014/main" val="3607356245"/>
                    </a:ext>
                  </a:extLst>
                </a:gridCol>
                <a:gridCol w="1787084">
                  <a:extLst>
                    <a:ext uri="{9D8B030D-6E8A-4147-A177-3AD203B41FA5}">
                      <a16:colId xmlns:a16="http://schemas.microsoft.com/office/drawing/2014/main" val="1062483065"/>
                    </a:ext>
                  </a:extLst>
                </a:gridCol>
              </a:tblGrid>
              <a:tr h="861927">
                <a:tc>
                  <a:txBody>
                    <a:bodyPr/>
                    <a:lstStyle/>
                    <a:p>
                      <a:r>
                        <a:rPr kumimoji="1" lang="ja-JP" altLang="en-US" sz="2800" dirty="0">
                          <a:ea typeface="メイリオ" panose="020B0604030504040204" pitchFamily="50" charset="-128"/>
                        </a:rPr>
                        <a:t>問い合わせ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800" dirty="0">
                          <a:ea typeface="メイリオ" panose="020B0604030504040204" pitchFamily="50" charset="-128"/>
                        </a:rPr>
                        <a:t>答え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282994"/>
                  </a:ext>
                </a:extLst>
              </a:tr>
              <a:tr h="861927">
                <a:tc>
                  <a:txBody>
                    <a:bodyPr/>
                    <a:lstStyle/>
                    <a:p>
                      <a:r>
                        <a:rPr kumimoji="1" lang="en-US" altLang="ja-JP" sz="2800" dirty="0">
                          <a:ea typeface="メイリオ" panose="020B0604030504040204" pitchFamily="50" charset="-128"/>
                        </a:rPr>
                        <a:t>female(</a:t>
                      </a:r>
                      <a:r>
                        <a:rPr kumimoji="1" lang="en-US" altLang="ja-JP" sz="2800" dirty="0" err="1">
                          <a:ea typeface="メイリオ" panose="020B0604030504040204" pitchFamily="50" charset="-128"/>
                        </a:rPr>
                        <a:t>anne</a:t>
                      </a:r>
                      <a:r>
                        <a:rPr kumimoji="1" lang="en-US" altLang="ja-JP" sz="2800" dirty="0">
                          <a:ea typeface="メイリオ" panose="020B0604030504040204" pitchFamily="50" charset="-128"/>
                        </a:rPr>
                        <a:t>).</a:t>
                      </a:r>
                      <a:endParaRPr kumimoji="1" lang="ja-JP" altLang="en-US" sz="2800" dirty="0">
                        <a:ea typeface="メイリオ" panose="020B060403050404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800" dirty="0">
                        <a:ea typeface="メイリオ" panose="020B0604030504040204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5419507"/>
                  </a:ext>
                </a:extLst>
              </a:tr>
              <a:tr h="861927">
                <a:tc>
                  <a:txBody>
                    <a:bodyPr/>
                    <a:lstStyle/>
                    <a:p>
                      <a:r>
                        <a:rPr kumimoji="1" lang="en-US" altLang="ja-JP" sz="2800" dirty="0">
                          <a:ea typeface="メイリオ" panose="020B0604030504040204" pitchFamily="50" charset="-128"/>
                        </a:rPr>
                        <a:t>parent(</a:t>
                      </a:r>
                      <a:r>
                        <a:rPr kumimoji="1" lang="en-US" altLang="ja-JP" sz="2800" dirty="0" err="1">
                          <a:ea typeface="メイリオ" panose="020B0604030504040204" pitchFamily="50" charset="-128"/>
                        </a:rPr>
                        <a:t>zeyn</a:t>
                      </a:r>
                      <a:r>
                        <a:rPr kumimoji="1" lang="en-US" altLang="ja-JP" sz="2800" dirty="0">
                          <a:ea typeface="メイリオ" panose="020B0604030504040204" pitchFamily="50" charset="-128"/>
                        </a:rPr>
                        <a:t>, </a:t>
                      </a:r>
                      <a:r>
                        <a:rPr kumimoji="1" lang="en-US" altLang="ja-JP" sz="2800" dirty="0" err="1">
                          <a:ea typeface="メイリオ" panose="020B0604030504040204" pitchFamily="50" charset="-128"/>
                        </a:rPr>
                        <a:t>ali</a:t>
                      </a:r>
                      <a:r>
                        <a:rPr kumimoji="1" lang="en-US" altLang="ja-JP" sz="2800" dirty="0">
                          <a:ea typeface="メイリオ" panose="020B0604030504040204" pitchFamily="50" charset="-128"/>
                        </a:rPr>
                        <a:t>)</a:t>
                      </a:r>
                      <a:endParaRPr kumimoji="1" lang="ja-JP" altLang="en-US" sz="2800" dirty="0">
                        <a:ea typeface="メイリオ" panose="020B060403050404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800" dirty="0">
                        <a:ea typeface="メイリオ" panose="020B0604030504040204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1526804"/>
                  </a:ext>
                </a:extLst>
              </a:tr>
              <a:tr h="861927">
                <a:tc>
                  <a:txBody>
                    <a:bodyPr/>
                    <a:lstStyle/>
                    <a:p>
                      <a:r>
                        <a:rPr kumimoji="1" lang="en-US" altLang="ja-JP" sz="2800" dirty="0">
                          <a:ea typeface="メイリオ" panose="020B0604030504040204" pitchFamily="50" charset="-128"/>
                        </a:rPr>
                        <a:t>child(</a:t>
                      </a:r>
                      <a:r>
                        <a:rPr kumimoji="1" lang="en-US" altLang="ja-JP" sz="2800" dirty="0" err="1">
                          <a:ea typeface="メイリオ" panose="020B0604030504040204" pitchFamily="50" charset="-128"/>
                        </a:rPr>
                        <a:t>zeyn</a:t>
                      </a:r>
                      <a:r>
                        <a:rPr kumimoji="1" lang="en-US" altLang="ja-JP" sz="2800" dirty="0">
                          <a:ea typeface="メイリオ" panose="020B0604030504040204" pitchFamily="50" charset="-128"/>
                        </a:rPr>
                        <a:t>,</a:t>
                      </a:r>
                      <a:r>
                        <a:rPr kumimoji="1" lang="en-US" altLang="ja-JP" sz="2800" baseline="0" dirty="0">
                          <a:ea typeface="メイリオ" panose="020B0604030504040204" pitchFamily="50" charset="-128"/>
                        </a:rPr>
                        <a:t> </a:t>
                      </a:r>
                      <a:r>
                        <a:rPr kumimoji="1" lang="en-US" altLang="ja-JP" sz="2800" baseline="0" dirty="0" err="1">
                          <a:ea typeface="メイリオ" panose="020B0604030504040204" pitchFamily="50" charset="-128"/>
                        </a:rPr>
                        <a:t>ali</a:t>
                      </a:r>
                      <a:r>
                        <a:rPr kumimoji="1" lang="en-US" altLang="ja-JP" sz="2800" baseline="0" dirty="0">
                          <a:ea typeface="メイリオ" panose="020B0604030504040204" pitchFamily="50" charset="-128"/>
                        </a:rPr>
                        <a:t>).</a:t>
                      </a:r>
                      <a:endParaRPr kumimoji="1" lang="ja-JP" altLang="en-US" sz="2800" dirty="0">
                        <a:ea typeface="メイリオ" panose="020B060403050404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800" dirty="0">
                        <a:ea typeface="メイリオ" panose="020B0604030504040204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7114373"/>
                  </a:ext>
                </a:extLst>
              </a:tr>
              <a:tr h="861927">
                <a:tc>
                  <a:txBody>
                    <a:bodyPr/>
                    <a:lstStyle/>
                    <a:p>
                      <a:r>
                        <a:rPr kumimoji="1" lang="en-US" altLang="ja-JP" sz="2800" dirty="0">
                          <a:ea typeface="メイリオ" panose="020B0604030504040204" pitchFamily="50" charset="-128"/>
                        </a:rPr>
                        <a:t>child(</a:t>
                      </a:r>
                      <a:r>
                        <a:rPr kumimoji="1" lang="en-US" altLang="ja-JP" sz="2800" dirty="0" err="1">
                          <a:ea typeface="メイリオ" panose="020B0604030504040204" pitchFamily="50" charset="-128"/>
                        </a:rPr>
                        <a:t>ali</a:t>
                      </a:r>
                      <a:r>
                        <a:rPr kumimoji="1" lang="en-US" altLang="ja-JP" sz="2800" dirty="0">
                          <a:ea typeface="メイリオ" panose="020B0604030504040204" pitchFamily="50" charset="-128"/>
                        </a:rPr>
                        <a:t>, </a:t>
                      </a:r>
                      <a:r>
                        <a:rPr kumimoji="1" lang="en-US" altLang="ja-JP" sz="2800" dirty="0" err="1">
                          <a:ea typeface="メイリオ" panose="020B0604030504040204" pitchFamily="50" charset="-128"/>
                        </a:rPr>
                        <a:t>anne</a:t>
                      </a:r>
                      <a:r>
                        <a:rPr kumimoji="1" lang="en-US" altLang="ja-JP" sz="2800" baseline="0" dirty="0">
                          <a:ea typeface="メイリオ" panose="020B0604030504040204" pitchFamily="50" charset="-128"/>
                        </a:rPr>
                        <a:t>).</a:t>
                      </a:r>
                      <a:endParaRPr kumimoji="1" lang="ja-JP" altLang="en-US" sz="2800" dirty="0">
                        <a:ea typeface="メイリオ" panose="020B060403050404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800" dirty="0">
                        <a:ea typeface="メイリオ" panose="020B0604030504040204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5243880"/>
                  </a:ext>
                </a:extLst>
              </a:tr>
            </a:tbl>
          </a:graphicData>
        </a:graphic>
      </p:graphicFrame>
      <p:sp>
        <p:nvSpPr>
          <p:cNvPr id="20" name="テキスト ボックス 19"/>
          <p:cNvSpPr txBox="1"/>
          <p:nvPr/>
        </p:nvSpPr>
        <p:spPr>
          <a:xfrm>
            <a:off x="321845" y="729480"/>
            <a:ext cx="8414285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問い合わせの答えは何になるか，空欄の 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true 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または 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false 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を考えてみよう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そして 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Prolog 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で実際に実行して確かめてみよう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F6BF047E-CB4C-4D20-AEB3-B5E808619236}"/>
              </a:ext>
            </a:extLst>
          </p:cNvPr>
          <p:cNvSpPr txBox="1"/>
          <p:nvPr/>
        </p:nvSpPr>
        <p:spPr>
          <a:xfrm>
            <a:off x="1149442" y="3766943"/>
            <a:ext cx="1113472" cy="8309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anne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29BCF876-6D8F-4469-BF4C-8D4068ACEDDA}"/>
              </a:ext>
            </a:extLst>
          </p:cNvPr>
          <p:cNvSpPr txBox="1"/>
          <p:nvPr/>
        </p:nvSpPr>
        <p:spPr>
          <a:xfrm>
            <a:off x="163365" y="1942132"/>
            <a:ext cx="768278" cy="8309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ali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E2B936E4-EFC0-4199-9812-8C5291DEB098}"/>
              </a:ext>
            </a:extLst>
          </p:cNvPr>
          <p:cNvSpPr txBox="1"/>
          <p:nvPr/>
        </p:nvSpPr>
        <p:spPr>
          <a:xfrm>
            <a:off x="2551026" y="1874435"/>
            <a:ext cx="999332" cy="8309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zeyn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24" name="右中かっこ 23">
            <a:extLst>
              <a:ext uri="{FF2B5EF4-FFF2-40B4-BE49-F238E27FC236}">
                <a16:creationId xmlns:a16="http://schemas.microsoft.com/office/drawing/2014/main" id="{48948B17-8400-4FED-B0F9-29EDCA2EEF9E}"/>
              </a:ext>
            </a:extLst>
          </p:cNvPr>
          <p:cNvSpPr/>
          <p:nvPr/>
        </p:nvSpPr>
        <p:spPr>
          <a:xfrm>
            <a:off x="1071280" y="1840789"/>
            <a:ext cx="51881" cy="57201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25" name="右中かっこ 24">
            <a:extLst>
              <a:ext uri="{FF2B5EF4-FFF2-40B4-BE49-F238E27FC236}">
                <a16:creationId xmlns:a16="http://schemas.microsoft.com/office/drawing/2014/main" id="{8B321A40-0C65-4D39-A291-8EF9A6C5039E}"/>
              </a:ext>
            </a:extLst>
          </p:cNvPr>
          <p:cNvSpPr/>
          <p:nvPr/>
        </p:nvSpPr>
        <p:spPr>
          <a:xfrm>
            <a:off x="3605664" y="1828323"/>
            <a:ext cx="51881" cy="57201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26" name="右中かっこ 25">
            <a:extLst>
              <a:ext uri="{FF2B5EF4-FFF2-40B4-BE49-F238E27FC236}">
                <a16:creationId xmlns:a16="http://schemas.microsoft.com/office/drawing/2014/main" id="{3ACE41AC-29EC-4DE0-911E-914E2967B178}"/>
              </a:ext>
            </a:extLst>
          </p:cNvPr>
          <p:cNvSpPr/>
          <p:nvPr/>
        </p:nvSpPr>
        <p:spPr>
          <a:xfrm>
            <a:off x="2354507" y="3766943"/>
            <a:ext cx="51881" cy="57201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612ED3E1-FE54-42DC-9BAC-89A6F0A024B8}"/>
              </a:ext>
            </a:extLst>
          </p:cNvPr>
          <p:cNvSpPr txBox="1"/>
          <p:nvPr/>
        </p:nvSpPr>
        <p:spPr>
          <a:xfrm>
            <a:off x="1263582" y="1942132"/>
            <a:ext cx="999332" cy="4706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男性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DEF8DD41-7DB2-4DE2-B486-FFA98344D0E2}"/>
              </a:ext>
            </a:extLst>
          </p:cNvPr>
          <p:cNvSpPr txBox="1"/>
          <p:nvPr/>
        </p:nvSpPr>
        <p:spPr>
          <a:xfrm>
            <a:off x="3797158" y="1907365"/>
            <a:ext cx="1026897" cy="43774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女性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DDB5B3DD-3BCA-4B91-B90F-C5589AFED509}"/>
              </a:ext>
            </a:extLst>
          </p:cNvPr>
          <p:cNvSpPr txBox="1"/>
          <p:nvPr/>
        </p:nvSpPr>
        <p:spPr>
          <a:xfrm>
            <a:off x="2551026" y="3822119"/>
            <a:ext cx="1113472" cy="51684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女性</a:t>
            </a:r>
          </a:p>
        </p:txBody>
      </p:sp>
      <p:cxnSp>
        <p:nvCxnSpPr>
          <p:cNvPr id="30" name="直線コネクタ 29">
            <a:extLst>
              <a:ext uri="{FF2B5EF4-FFF2-40B4-BE49-F238E27FC236}">
                <a16:creationId xmlns:a16="http://schemas.microsoft.com/office/drawing/2014/main" id="{7FB89935-E283-4E36-B277-658A5234C82E}"/>
              </a:ext>
            </a:extLst>
          </p:cNvPr>
          <p:cNvCxnSpPr/>
          <p:nvPr/>
        </p:nvCxnSpPr>
        <p:spPr>
          <a:xfrm>
            <a:off x="753510" y="2705432"/>
            <a:ext cx="395932" cy="96498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>
            <a:extLst>
              <a:ext uri="{FF2B5EF4-FFF2-40B4-BE49-F238E27FC236}">
                <a16:creationId xmlns:a16="http://schemas.microsoft.com/office/drawing/2014/main" id="{B09B9C91-F308-40E3-8436-D15E02AA6FF8}"/>
              </a:ext>
            </a:extLst>
          </p:cNvPr>
          <p:cNvCxnSpPr>
            <a:cxnSpLocks/>
          </p:cNvCxnSpPr>
          <p:nvPr/>
        </p:nvCxnSpPr>
        <p:spPr>
          <a:xfrm flipH="1">
            <a:off x="2112870" y="2705432"/>
            <a:ext cx="438156" cy="96498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728B9F08-941A-4483-A5CB-8EDDB3B45800}"/>
              </a:ext>
            </a:extLst>
          </p:cNvPr>
          <p:cNvSpPr txBox="1"/>
          <p:nvPr/>
        </p:nvSpPr>
        <p:spPr>
          <a:xfrm>
            <a:off x="2578767" y="2575280"/>
            <a:ext cx="1026897" cy="43774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親</a:t>
            </a: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40C0A4FF-D63B-4911-8A1A-64900928444C}"/>
              </a:ext>
            </a:extLst>
          </p:cNvPr>
          <p:cNvSpPr txBox="1"/>
          <p:nvPr/>
        </p:nvSpPr>
        <p:spPr>
          <a:xfrm>
            <a:off x="1599421" y="3266741"/>
            <a:ext cx="1026897" cy="43774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子</a:t>
            </a: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DCAED1E6-5125-450E-8C94-C032738B20C3}"/>
              </a:ext>
            </a:extLst>
          </p:cNvPr>
          <p:cNvSpPr txBox="1"/>
          <p:nvPr/>
        </p:nvSpPr>
        <p:spPr>
          <a:xfrm>
            <a:off x="884759" y="2486559"/>
            <a:ext cx="1026897" cy="43774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親</a:t>
            </a: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B1C52830-5E3F-4C4C-B116-02801B68FFF3}"/>
              </a:ext>
            </a:extLst>
          </p:cNvPr>
          <p:cNvSpPr txBox="1"/>
          <p:nvPr/>
        </p:nvSpPr>
        <p:spPr>
          <a:xfrm>
            <a:off x="471917" y="3382357"/>
            <a:ext cx="1026897" cy="43774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子</a:t>
            </a:r>
          </a:p>
        </p:txBody>
      </p:sp>
    </p:spTree>
    <p:extLst>
      <p:ext uri="{BB962C8B-B14F-4D97-AF65-F5344CB8AC3E}">
        <p14:creationId xmlns:p14="http://schemas.microsoft.com/office/powerpoint/2010/main" val="326331492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168554" y="1243910"/>
            <a:ext cx="7385996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swish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 のページを 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Web 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ブラウザで開く</a:t>
            </a: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  <a:hlinkClick r:id="rId2"/>
              </a:rPr>
              <a:t>https://swish.swi-prolog.org</a:t>
            </a: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このサイトは，オンラインで 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Prolog 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の体験，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学習ができる</a:t>
            </a:r>
          </a:p>
        </p:txBody>
      </p:sp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演習３．</a:t>
            </a:r>
            <a:r>
              <a:rPr lang="ja-JP" altLang="en-US" dirty="0"/>
              <a:t>様々な問い合わせ</a:t>
            </a:r>
            <a:endParaRPr kumimoji="1" lang="ja-JP" alt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1080202" y="2093650"/>
            <a:ext cx="5498042" cy="59901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626442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300" y="1550899"/>
            <a:ext cx="6841200" cy="5229032"/>
          </a:xfrm>
          <a:prstGeom prst="rect">
            <a:avLst/>
          </a:prstGeom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85750" y="251766"/>
            <a:ext cx="38437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Prolog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 の画面に変わる．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「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Program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」をクリック．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2157497" y="2462256"/>
            <a:ext cx="688974" cy="24293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cxnSp>
        <p:nvCxnSpPr>
          <p:cNvPr id="8" name="直線矢印コネクタ 7"/>
          <p:cNvCxnSpPr>
            <a:endCxn id="6" idx="0"/>
          </p:cNvCxnSpPr>
          <p:nvPr/>
        </p:nvCxnSpPr>
        <p:spPr>
          <a:xfrm>
            <a:off x="2501984" y="1082763"/>
            <a:ext cx="0" cy="137949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15865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DA96A2BE-2DB2-570C-9D69-EBF4EEF67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6</a:t>
            </a:fld>
            <a:endParaRPr kumimoji="1" lang="ja-JP" altLang="en-US"/>
          </a:p>
        </p:txBody>
      </p:sp>
      <p:pic>
        <p:nvPicPr>
          <p:cNvPr id="4" name="図 3" descr="ロゴ, 会社名&#10;&#10;AI 生成コンテンツは誤りを含む可能性があります。">
            <a:extLst>
              <a:ext uri="{FF2B5EF4-FFF2-40B4-BE49-F238E27FC236}">
                <a16:creationId xmlns:a16="http://schemas.microsoft.com/office/drawing/2014/main" id="{8F8BB20C-8653-3352-3D72-0819D6EFF4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0057"/>
            <a:ext cx="9144000" cy="5137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96580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28D0231A-F268-4C3D-867B-3AB62575EC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7277" y="1078585"/>
            <a:ext cx="4421545" cy="4362419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3D3C4B6-9226-42DD-B740-CBED4CFB76B8}"/>
              </a:ext>
            </a:extLst>
          </p:cNvPr>
          <p:cNvSpPr txBox="1"/>
          <p:nvPr/>
        </p:nvSpPr>
        <p:spPr>
          <a:xfrm>
            <a:off x="539015" y="1300204"/>
            <a:ext cx="3761607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male(</a:t>
            </a:r>
            <a:r>
              <a:rPr kumimoji="1" lang="en-US" altLang="ja-JP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ali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).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female(</a:t>
            </a:r>
            <a:r>
              <a:rPr kumimoji="1" lang="en-US" altLang="ja-JP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zeyn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).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female(</a:t>
            </a:r>
            <a:r>
              <a:rPr kumimoji="1" lang="en-US" altLang="ja-JP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anne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).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parent(</a:t>
            </a:r>
            <a:r>
              <a:rPr kumimoji="1" lang="en-US" altLang="ja-JP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ali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, </a:t>
            </a:r>
            <a:r>
              <a:rPr kumimoji="1" lang="en-US" altLang="ja-JP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anne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).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parent(</a:t>
            </a:r>
            <a:r>
              <a:rPr kumimoji="1" lang="en-US" altLang="ja-JP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zeyn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, </a:t>
            </a:r>
            <a:r>
              <a:rPr kumimoji="1" lang="en-US" altLang="ja-JP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anne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).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child(Y, X) :- parent(X, Y).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4704156" y="2289254"/>
            <a:ext cx="1936593" cy="103112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70794" y="266967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「プログラム」の準備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94239" y="4641284"/>
            <a:ext cx="25922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Prolog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プログラム</a:t>
            </a:r>
          </a:p>
        </p:txBody>
      </p:sp>
      <p:sp>
        <p:nvSpPr>
          <p:cNvPr id="11" name="右矢印 10"/>
          <p:cNvSpPr/>
          <p:nvPr/>
        </p:nvSpPr>
        <p:spPr>
          <a:xfrm>
            <a:off x="4302632" y="1893537"/>
            <a:ext cx="244093" cy="7916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442006" y="5667845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編集画面を使用</a:t>
            </a:r>
          </a:p>
        </p:txBody>
      </p:sp>
      <p:sp>
        <p:nvSpPr>
          <p:cNvPr id="16" name="正方形/長方形 15"/>
          <p:cNvSpPr/>
          <p:nvPr/>
        </p:nvSpPr>
        <p:spPr>
          <a:xfrm>
            <a:off x="383671" y="1252724"/>
            <a:ext cx="3864074" cy="272513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440661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62327" y="154431"/>
            <a:ext cx="80057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 問い合わせ「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 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male(X). 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」を入れ，「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Run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」ボタン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87619CEA-6504-4CD7-A327-0F9B11BE3E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936" y="1254332"/>
            <a:ext cx="7036835" cy="4799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61085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62327" y="154431"/>
            <a:ext cx="829438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 問い合わせ「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 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female(X). 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」を入れ，「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Run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」ボタン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    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そして「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Next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」ボタンをクリック</a:t>
            </a: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　（答えが増えなくなるまで）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CBD4B554-E9CE-4D19-B059-F32FA33DE6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235" y="1776067"/>
            <a:ext cx="5915529" cy="477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05540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62327" y="154431"/>
            <a:ext cx="861710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 問い合わせ「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 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parent(X, Y). 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」を入れ，「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Run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」ボタン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    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そして「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Next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」ボタンをクリック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　　（答えが増えなくなるまで）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F45F2598-D185-41CC-B421-5A7F48FCAF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0068" y="1648544"/>
            <a:ext cx="4452606" cy="5037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63664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62327" y="154431"/>
            <a:ext cx="833914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 問い合わせ「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 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child(X, Y). 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」を入れ，「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Run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」ボタン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    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そして「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Next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」ボタンをクリック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　　（答えが増えなくなるまで）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1461824-4662-43BC-8016-78675FC8AB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721" y="1734789"/>
            <a:ext cx="5636097" cy="46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65735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62327" y="154431"/>
            <a:ext cx="87741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 問い合わせ「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 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parent(</a:t>
            </a:r>
            <a:r>
              <a:rPr kumimoji="1" lang="en-US" altLang="ja-JP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ali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, Y). 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」を入れ，「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Run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」ボタン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2A257A6F-4E83-4554-8DAF-3531324737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259" y="1166742"/>
            <a:ext cx="7263434" cy="4524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90214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62327" y="154431"/>
            <a:ext cx="84962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 問い合わせ「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 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child(</a:t>
            </a:r>
            <a:r>
              <a:rPr kumimoji="1" lang="en-US" altLang="ja-JP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ali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, Y). 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」を入れ，「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Run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」ボタン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90177170-5D41-4278-A137-2C9151A6E9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684" y="1250143"/>
            <a:ext cx="6690631" cy="4357713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CC0311D-6B86-4955-A505-856ACF6668FE}"/>
              </a:ext>
            </a:extLst>
          </p:cNvPr>
          <p:cNvSpPr txBox="1"/>
          <p:nvPr/>
        </p:nvSpPr>
        <p:spPr>
          <a:xfrm>
            <a:off x="1852327" y="6198256"/>
            <a:ext cx="30951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false 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は「不明」．</a:t>
            </a:r>
          </a:p>
        </p:txBody>
      </p:sp>
    </p:spTree>
    <p:extLst>
      <p:ext uri="{BB962C8B-B14F-4D97-AF65-F5344CB8AC3E}">
        <p14:creationId xmlns:p14="http://schemas.microsoft.com/office/powerpoint/2010/main" val="303930099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1845" y="621398"/>
            <a:ext cx="8032883" cy="333458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kumimoji="1" lang="ja-JP" altLang="en-US" dirty="0"/>
              <a:t>それぞれの問い合わせの答えは何か考えてみよう．</a:t>
            </a:r>
            <a:endParaRPr kumimoji="1" lang="en-US" altLang="ja-JP" dirty="0"/>
          </a:p>
          <a:p>
            <a:pPr marL="0" indent="0">
              <a:buNone/>
            </a:pPr>
            <a:r>
              <a:rPr kumimoji="1" lang="ja-JP" altLang="en-US" dirty="0"/>
              <a:t>そして，実際に </a:t>
            </a:r>
            <a:r>
              <a:rPr kumimoji="1" lang="en-US" altLang="ja-JP" dirty="0"/>
              <a:t>Prolog </a:t>
            </a:r>
            <a:r>
              <a:rPr kumimoji="1" lang="ja-JP" altLang="en-US" dirty="0"/>
              <a:t>で動かして確かめてみよう</a:t>
            </a:r>
            <a:endParaRPr kumimoji="1" lang="en-US" altLang="ja-JP" dirty="0"/>
          </a:p>
          <a:p>
            <a:pPr marL="514350" indent="-514350">
              <a:buAutoNum type="arabicPeriod"/>
            </a:pPr>
            <a:r>
              <a:rPr kumimoji="1" lang="en-US" altLang="ja-JP" dirty="0"/>
              <a:t>parent(</a:t>
            </a:r>
            <a:r>
              <a:rPr kumimoji="1" lang="en-US" altLang="ja-JP" dirty="0" err="1"/>
              <a:t>zeyn</a:t>
            </a:r>
            <a:r>
              <a:rPr kumimoji="1" lang="en-US" altLang="ja-JP" dirty="0"/>
              <a:t>, Y).</a:t>
            </a:r>
          </a:p>
          <a:p>
            <a:pPr marL="0" indent="0">
              <a:buNone/>
            </a:pPr>
            <a:r>
              <a:rPr lang="ja-JP" altLang="en-US" dirty="0"/>
              <a:t>　① </a:t>
            </a:r>
            <a:r>
              <a:rPr lang="en-US" altLang="ja-JP" dirty="0"/>
              <a:t>false</a:t>
            </a:r>
            <a:r>
              <a:rPr lang="ja-JP" altLang="en-US" dirty="0"/>
              <a:t>　② </a:t>
            </a:r>
            <a:r>
              <a:rPr lang="en-US" altLang="ja-JP" dirty="0"/>
              <a:t>true   </a:t>
            </a:r>
            <a:r>
              <a:rPr lang="ja-JP" altLang="en-US" dirty="0"/>
              <a:t>③ </a:t>
            </a:r>
            <a:r>
              <a:rPr lang="en-US" altLang="ja-JP" dirty="0"/>
              <a:t>Y = </a:t>
            </a:r>
            <a:r>
              <a:rPr lang="en-US" altLang="ja-JP" dirty="0" err="1"/>
              <a:t>anne</a:t>
            </a:r>
            <a:r>
              <a:rPr lang="ja-JP" altLang="en-US" dirty="0"/>
              <a:t>　④ </a:t>
            </a:r>
            <a:r>
              <a:rPr lang="en-US" altLang="ja-JP" dirty="0"/>
              <a:t>Y = </a:t>
            </a:r>
            <a:r>
              <a:rPr lang="en-US" altLang="ja-JP" dirty="0" err="1"/>
              <a:t>ali</a:t>
            </a:r>
            <a:endParaRPr kumimoji="1"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514350" indent="-514350">
              <a:buAutoNum type="arabicPeriod" startAt="2"/>
            </a:pPr>
            <a:r>
              <a:rPr lang="en-US" altLang="ja-JP" dirty="0"/>
              <a:t>child(</a:t>
            </a:r>
            <a:r>
              <a:rPr lang="en-US" altLang="ja-JP" dirty="0" err="1"/>
              <a:t>zeyn</a:t>
            </a:r>
            <a:r>
              <a:rPr lang="en-US" altLang="ja-JP" dirty="0"/>
              <a:t>, Y).</a:t>
            </a:r>
          </a:p>
          <a:p>
            <a:pPr marL="0" indent="0">
              <a:buNone/>
            </a:pPr>
            <a:r>
              <a:rPr lang="ja-JP" altLang="en-US" dirty="0"/>
              <a:t>　① </a:t>
            </a:r>
            <a:r>
              <a:rPr lang="en-US" altLang="ja-JP" dirty="0"/>
              <a:t>false</a:t>
            </a:r>
            <a:r>
              <a:rPr lang="ja-JP" altLang="en-US" dirty="0"/>
              <a:t>　② </a:t>
            </a:r>
            <a:r>
              <a:rPr lang="en-US" altLang="ja-JP" dirty="0"/>
              <a:t>true   </a:t>
            </a:r>
            <a:r>
              <a:rPr lang="ja-JP" altLang="en-US" dirty="0"/>
              <a:t>③ </a:t>
            </a:r>
            <a:r>
              <a:rPr lang="en-US" altLang="ja-JP" dirty="0"/>
              <a:t>Y = </a:t>
            </a:r>
            <a:r>
              <a:rPr lang="en-US" altLang="ja-JP" dirty="0" err="1"/>
              <a:t>anne</a:t>
            </a:r>
            <a:r>
              <a:rPr lang="ja-JP" altLang="en-US" dirty="0"/>
              <a:t>　④ </a:t>
            </a:r>
            <a:r>
              <a:rPr lang="en-US" altLang="ja-JP" dirty="0"/>
              <a:t>Y = </a:t>
            </a:r>
            <a:r>
              <a:rPr lang="en-US" altLang="ja-JP" dirty="0" err="1"/>
              <a:t>ali</a:t>
            </a:r>
            <a:endParaRPr lang="en-US" altLang="ja-JP" dirty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7200399" y="6467534"/>
            <a:ext cx="20574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1" name="タイトル 20">
            <a:extLst>
              <a:ext uri="{FF2B5EF4-FFF2-40B4-BE49-F238E27FC236}">
                <a16:creationId xmlns:a16="http://schemas.microsoft.com/office/drawing/2014/main" id="{87F7A53C-2F0E-4678-B864-A343E9F53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確認クイズ（余裕のある人向け）</a:t>
            </a:r>
            <a:endParaRPr lang="ja-JP" altLang="en-US" dirty="0"/>
          </a:p>
        </p:txBody>
      </p:sp>
      <p:grpSp>
        <p:nvGrpSpPr>
          <p:cNvPr id="37" name="グループ化 36">
            <a:extLst>
              <a:ext uri="{FF2B5EF4-FFF2-40B4-BE49-F238E27FC236}">
                <a16:creationId xmlns:a16="http://schemas.microsoft.com/office/drawing/2014/main" id="{E4A120ED-A2DE-4104-94BF-6F02038C1F00}"/>
              </a:ext>
            </a:extLst>
          </p:cNvPr>
          <p:cNvGrpSpPr/>
          <p:nvPr/>
        </p:nvGrpSpPr>
        <p:grpSpPr>
          <a:xfrm>
            <a:off x="2146169" y="4196138"/>
            <a:ext cx="4660690" cy="2769617"/>
            <a:chOff x="163365" y="1828323"/>
            <a:chExt cx="4660690" cy="2769617"/>
          </a:xfrm>
        </p:grpSpPr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67B12A4F-1A0C-41E8-AF7E-856E542D92A4}"/>
                </a:ext>
              </a:extLst>
            </p:cNvPr>
            <p:cNvSpPr txBox="1"/>
            <p:nvPr/>
          </p:nvSpPr>
          <p:spPr>
            <a:xfrm>
              <a:off x="1149442" y="3766943"/>
              <a:ext cx="1113472" cy="83099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メイリオ" panose="020B0604030504040204" pitchFamily="50" charset="-128"/>
                  <a:cs typeface="Arial" panose="020B0604020202020204" pitchFamily="34" charset="0"/>
                </a:rPr>
                <a:t>anne</a:t>
              </a:r>
              <a:endPara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476D6B3A-2F51-4F45-B02F-A731A7A9C077}"/>
                </a:ext>
              </a:extLst>
            </p:cNvPr>
            <p:cNvSpPr txBox="1"/>
            <p:nvPr/>
          </p:nvSpPr>
          <p:spPr>
            <a:xfrm>
              <a:off x="163365" y="1942132"/>
              <a:ext cx="768278" cy="83099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メイリオ" panose="020B0604030504040204" pitchFamily="50" charset="-128"/>
                  <a:cs typeface="Arial" panose="020B0604020202020204" pitchFamily="34" charset="0"/>
                </a:rPr>
                <a:t>ali</a:t>
              </a:r>
              <a:endPara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7E83B97A-DB74-45BA-BC1A-86D9CE06D476}"/>
                </a:ext>
              </a:extLst>
            </p:cNvPr>
            <p:cNvSpPr txBox="1"/>
            <p:nvPr/>
          </p:nvSpPr>
          <p:spPr>
            <a:xfrm>
              <a:off x="2551026" y="1874435"/>
              <a:ext cx="999332" cy="83099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メイリオ" panose="020B0604030504040204" pitchFamily="50" charset="-128"/>
                  <a:cs typeface="Arial" panose="020B0604020202020204" pitchFamily="34" charset="0"/>
                </a:rPr>
                <a:t>zeyn</a:t>
              </a:r>
              <a:endPara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25" name="右中かっこ 24">
              <a:extLst>
                <a:ext uri="{FF2B5EF4-FFF2-40B4-BE49-F238E27FC236}">
                  <a16:creationId xmlns:a16="http://schemas.microsoft.com/office/drawing/2014/main" id="{5EB5610D-3DFB-417D-AC80-D5400A4B6A85}"/>
                </a:ext>
              </a:extLst>
            </p:cNvPr>
            <p:cNvSpPr/>
            <p:nvPr/>
          </p:nvSpPr>
          <p:spPr>
            <a:xfrm>
              <a:off x="1071280" y="1840789"/>
              <a:ext cx="51881" cy="572018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26" name="右中かっこ 25">
              <a:extLst>
                <a:ext uri="{FF2B5EF4-FFF2-40B4-BE49-F238E27FC236}">
                  <a16:creationId xmlns:a16="http://schemas.microsoft.com/office/drawing/2014/main" id="{0FB626CB-9EE3-4231-BC6B-FF2B35A27D27}"/>
                </a:ext>
              </a:extLst>
            </p:cNvPr>
            <p:cNvSpPr/>
            <p:nvPr/>
          </p:nvSpPr>
          <p:spPr>
            <a:xfrm>
              <a:off x="3605664" y="1828323"/>
              <a:ext cx="51881" cy="572018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27" name="右中かっこ 26">
              <a:extLst>
                <a:ext uri="{FF2B5EF4-FFF2-40B4-BE49-F238E27FC236}">
                  <a16:creationId xmlns:a16="http://schemas.microsoft.com/office/drawing/2014/main" id="{0D5B009D-B411-456B-A1FB-3955E7B8DB75}"/>
                </a:ext>
              </a:extLst>
            </p:cNvPr>
            <p:cNvSpPr/>
            <p:nvPr/>
          </p:nvSpPr>
          <p:spPr>
            <a:xfrm>
              <a:off x="2354507" y="3766943"/>
              <a:ext cx="51881" cy="572018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F58508D1-FECD-4D96-8C4D-D567C4082947}"/>
                </a:ext>
              </a:extLst>
            </p:cNvPr>
            <p:cNvSpPr txBox="1"/>
            <p:nvPr/>
          </p:nvSpPr>
          <p:spPr>
            <a:xfrm>
              <a:off x="1263582" y="1942132"/>
              <a:ext cx="999332" cy="47067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メイリオ" panose="020B0604030504040204" pitchFamily="50" charset="-128"/>
                  <a:cs typeface="Arial" panose="020B0604020202020204" pitchFamily="34" charset="0"/>
                </a:rPr>
                <a:t>男性</a:t>
              </a:r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2748E103-9157-448D-8A2C-487E0025607F}"/>
                </a:ext>
              </a:extLst>
            </p:cNvPr>
            <p:cNvSpPr txBox="1"/>
            <p:nvPr/>
          </p:nvSpPr>
          <p:spPr>
            <a:xfrm>
              <a:off x="3797158" y="1907365"/>
              <a:ext cx="1026897" cy="43774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メイリオ" panose="020B0604030504040204" pitchFamily="50" charset="-128"/>
                  <a:cs typeface="Arial" panose="020B0604020202020204" pitchFamily="34" charset="0"/>
                </a:rPr>
                <a:t>女性</a:t>
              </a:r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9B2139F4-3827-4429-A2A9-0E5EB82F5AAE}"/>
                </a:ext>
              </a:extLst>
            </p:cNvPr>
            <p:cNvSpPr txBox="1"/>
            <p:nvPr/>
          </p:nvSpPr>
          <p:spPr>
            <a:xfrm>
              <a:off x="2551026" y="3822119"/>
              <a:ext cx="1113472" cy="51684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メイリオ" panose="020B0604030504040204" pitchFamily="50" charset="-128"/>
                  <a:cs typeface="Arial" panose="020B0604020202020204" pitchFamily="34" charset="0"/>
                </a:rPr>
                <a:t>女性</a:t>
              </a:r>
            </a:p>
          </p:txBody>
        </p:sp>
        <p:cxnSp>
          <p:nvCxnSpPr>
            <p:cNvPr id="31" name="直線コネクタ 30">
              <a:extLst>
                <a:ext uri="{FF2B5EF4-FFF2-40B4-BE49-F238E27FC236}">
                  <a16:creationId xmlns:a16="http://schemas.microsoft.com/office/drawing/2014/main" id="{29AFBFBC-E048-498E-86EF-E5664F8D7D9D}"/>
                </a:ext>
              </a:extLst>
            </p:cNvPr>
            <p:cNvCxnSpPr/>
            <p:nvPr/>
          </p:nvCxnSpPr>
          <p:spPr>
            <a:xfrm>
              <a:off x="753510" y="2705432"/>
              <a:ext cx="395932" cy="96498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線コネクタ 31">
              <a:extLst>
                <a:ext uri="{FF2B5EF4-FFF2-40B4-BE49-F238E27FC236}">
                  <a16:creationId xmlns:a16="http://schemas.microsoft.com/office/drawing/2014/main" id="{5650FBAE-F4E9-4159-ADC3-AF7728BC8F7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12870" y="2705432"/>
              <a:ext cx="438156" cy="96498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86DF4210-D8CB-4F95-A39B-A3FB17E3FE58}"/>
                </a:ext>
              </a:extLst>
            </p:cNvPr>
            <p:cNvSpPr txBox="1"/>
            <p:nvPr/>
          </p:nvSpPr>
          <p:spPr>
            <a:xfrm>
              <a:off x="2578767" y="2575280"/>
              <a:ext cx="1026897" cy="43774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メイリオ" panose="020B0604030504040204" pitchFamily="50" charset="-128"/>
                  <a:cs typeface="Arial" panose="020B0604020202020204" pitchFamily="34" charset="0"/>
                </a:rPr>
                <a:t>親</a:t>
              </a:r>
            </a:p>
          </p:txBody>
        </p:sp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71FBA6E0-AA79-42D9-AF7D-1F39AE47C893}"/>
                </a:ext>
              </a:extLst>
            </p:cNvPr>
            <p:cNvSpPr txBox="1"/>
            <p:nvPr/>
          </p:nvSpPr>
          <p:spPr>
            <a:xfrm>
              <a:off x="1599421" y="3266741"/>
              <a:ext cx="1026897" cy="43774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メイリオ" panose="020B0604030504040204" pitchFamily="50" charset="-128"/>
                  <a:cs typeface="Arial" panose="020B0604020202020204" pitchFamily="34" charset="0"/>
                </a:rPr>
                <a:t>子</a:t>
              </a:r>
            </a:p>
          </p:txBody>
        </p:sp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716F9963-D7D9-4E19-8230-2626578045D8}"/>
                </a:ext>
              </a:extLst>
            </p:cNvPr>
            <p:cNvSpPr txBox="1"/>
            <p:nvPr/>
          </p:nvSpPr>
          <p:spPr>
            <a:xfrm>
              <a:off x="884759" y="2486559"/>
              <a:ext cx="1026897" cy="43774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メイリオ" panose="020B0604030504040204" pitchFamily="50" charset="-128"/>
                  <a:cs typeface="Arial" panose="020B0604020202020204" pitchFamily="34" charset="0"/>
                </a:rPr>
                <a:t>親</a:t>
              </a:r>
            </a:p>
          </p:txBody>
        </p:sp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CAE93B2A-9E07-498E-A88E-E824F7900610}"/>
                </a:ext>
              </a:extLst>
            </p:cNvPr>
            <p:cNvSpPr txBox="1"/>
            <p:nvPr/>
          </p:nvSpPr>
          <p:spPr>
            <a:xfrm>
              <a:off x="471917" y="3382357"/>
              <a:ext cx="1026897" cy="43774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メイリオ" panose="020B0604030504040204" pitchFamily="50" charset="-128"/>
                  <a:cs typeface="Arial" panose="020B0604020202020204" pitchFamily="34" charset="0"/>
                </a:rPr>
                <a:t>子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35950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4B816FA-AFBD-314F-CDC1-2D3C941E3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知識表現とは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BC82663-9B61-D89F-E23E-5A943D7E11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196B202-EC23-4B3C-D56A-32AB7BA6B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7</a:t>
            </a:fld>
            <a:endParaRPr kumimoji="1" lang="ja-JP" altLang="en-US"/>
          </a:p>
        </p:txBody>
      </p:sp>
      <p:pic>
        <p:nvPicPr>
          <p:cNvPr id="6" name="図 5" descr="ダイアグラム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845F2DF4-F06C-4416-6388-FCF8DBBF6B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1266"/>
            <a:ext cx="9144000" cy="4295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7050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EBE62A4-84A0-8798-D4AA-571F15C05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推論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274B79D-0D2C-3E0A-2E48-3F4EDFF905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E78DCAE-6945-71E4-3E24-92ABB2AF8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8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6DE43F35-717F-3BC5-D495-E3E2126ED8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9597"/>
            <a:ext cx="9144000" cy="499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8989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88485F3-3338-38B2-1BA2-2F0743F09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推論する </a:t>
            </a:r>
            <a:r>
              <a:rPr kumimoji="1" lang="en-US" altLang="ja-JP" dirty="0"/>
              <a:t>AI</a:t>
            </a:r>
            <a:r>
              <a:rPr kumimoji="1" lang="ja-JP" altLang="en-US" dirty="0"/>
              <a:t>：質問に自動で答える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285E1FA-4501-6AD6-31F8-23EE8EF9D8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588D2FD-58AF-E2FD-B8FA-AF6E3FF02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9</a:t>
            </a:fld>
            <a:endParaRPr kumimoji="1" lang="ja-JP" altLang="en-US"/>
          </a:p>
        </p:txBody>
      </p:sp>
      <p:pic>
        <p:nvPicPr>
          <p:cNvPr id="6" name="図 5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EE3A8DF0-08E2-DD11-FBF0-51AC527DD3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1510"/>
            <a:ext cx="9144000" cy="4534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8627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1155</Words>
  <Application>Microsoft Office PowerPoint</Application>
  <PresentationFormat>画面に合わせる (4:3)</PresentationFormat>
  <Paragraphs>271</Paragraphs>
  <Slides>67</Slides>
  <Notes>6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3</vt:i4>
      </vt:variant>
      <vt:variant>
        <vt:lpstr>スライド タイトル</vt:lpstr>
      </vt:variant>
      <vt:variant>
        <vt:i4>67</vt:i4>
      </vt:variant>
    </vt:vector>
  </HeadingPairs>
  <TitlesOfParts>
    <vt:vector size="76" baseType="lpstr">
      <vt:lpstr>ＭＳ Ｐ明朝</vt:lpstr>
      <vt:lpstr>メイリオ</vt:lpstr>
      <vt:lpstr>游ゴシック</vt:lpstr>
      <vt:lpstr>Arial</vt:lpstr>
      <vt:lpstr>Calibri</vt:lpstr>
      <vt:lpstr>Segoe UI</vt:lpstr>
      <vt:lpstr>Office テーマ</vt:lpstr>
      <vt:lpstr>1_Office テーマ</vt:lpstr>
      <vt:lpstr>3_Office テーマ</vt:lpstr>
      <vt:lpstr>9. 知識表現と推論</vt:lpstr>
      <vt:lpstr>「人工知能」第９回の内容</vt:lpstr>
      <vt:lpstr>9-1. 知識表現と推論</vt:lpstr>
      <vt:lpstr>PowerPoint プレゼンテーション</vt:lpstr>
      <vt:lpstr>PowerPoint プレゼンテーション</vt:lpstr>
      <vt:lpstr>PowerPoint プレゼンテーション</vt:lpstr>
      <vt:lpstr>知識表現とは</vt:lpstr>
      <vt:lpstr>推論</vt:lpstr>
      <vt:lpstr>推論する AI：質問に自動で答える</vt:lpstr>
      <vt:lpstr>推論</vt:lpstr>
      <vt:lpstr>PowerPoint プレゼンテーション</vt:lpstr>
      <vt:lpstr>知識表現と推論の身近な例</vt:lpstr>
      <vt:lpstr>知識表現と推論の有用性</vt:lpstr>
      <vt:lpstr>推論と機械学習（ニューラルネットワーク）の違い</vt:lpstr>
      <vt:lpstr>知識表現・推論とディープラーニングの違い</vt:lpstr>
      <vt:lpstr>9-2. 述語と Prolog</vt:lpstr>
      <vt:lpstr>PowerPoint プレゼンテーション</vt:lpstr>
      <vt:lpstr>知識工学と Prolog</vt:lpstr>
      <vt:lpstr>応用：データと AI で知識を増やし続ける</vt:lpstr>
      <vt:lpstr>知識工学と Prolog</vt:lpstr>
      <vt:lpstr>知識の例</vt:lpstr>
      <vt:lpstr>知識表現</vt:lpstr>
      <vt:lpstr>Prolog</vt:lpstr>
      <vt:lpstr>Prolog プログラム</vt:lpstr>
      <vt:lpstr>事実の表現 (Prolog の場合)</vt:lpstr>
      <vt:lpstr>ルールの表現 (Prolog の場合)</vt:lpstr>
      <vt:lpstr>述語論理と Prolog</vt:lpstr>
      <vt:lpstr>9-3. 推論エンジン</vt:lpstr>
      <vt:lpstr>推論エンジン</vt:lpstr>
      <vt:lpstr>推論エンジン</vt:lpstr>
      <vt:lpstr>Prolog における true, false の意味</vt:lpstr>
      <vt:lpstr>推論エンジン</vt:lpstr>
      <vt:lpstr>推論エンジンの仕組み</vt:lpstr>
      <vt:lpstr>Prolog、データベースの比較</vt:lpstr>
      <vt:lpstr>Prolog、データベースの比較</vt:lpstr>
      <vt:lpstr>知識表現と推論の実現：データベースシステムを利用</vt:lpstr>
      <vt:lpstr>知識表現と推論の実現：データベースシステムを利用</vt:lpstr>
      <vt:lpstr>PowerPoint プレゼンテーション</vt:lpstr>
      <vt:lpstr>演習 </vt:lpstr>
      <vt:lpstr>PowerPoint プレゼンテーション</vt:lpstr>
      <vt:lpstr>演習１．Prolog による推論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問い合わせを，1度に 2個書くことはできない</vt:lpstr>
      <vt:lpstr>Prolog の true, false</vt:lpstr>
      <vt:lpstr>PowerPoint プレゼンテーション</vt:lpstr>
      <vt:lpstr>PowerPoint プレゼンテーション</vt:lpstr>
      <vt:lpstr>PowerPoint プレゼンテーション</vt:lpstr>
      <vt:lpstr>エラーメッセージが出ることがある</vt:lpstr>
      <vt:lpstr>PowerPoint プレゼンテーション</vt:lpstr>
      <vt:lpstr>PowerPoint プレゼンテーション</vt:lpstr>
      <vt:lpstr>PowerPoint プレゼンテーション</vt:lpstr>
      <vt:lpstr>確認クイズ（余裕のある人向け）</vt:lpstr>
      <vt:lpstr>演習３．様々な問い合わせ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確認クイズ（余裕のある人向け）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12. プロダクションシステム、知識表現、推論エンジン</dc:title>
  <dc:creator>kunihiko</dc:creator>
  <cp:lastModifiedBy>金子　邦彦</cp:lastModifiedBy>
  <cp:revision>100</cp:revision>
  <dcterms:created xsi:type="dcterms:W3CDTF">2020-05-15T07:36:05Z</dcterms:created>
  <dcterms:modified xsi:type="dcterms:W3CDTF">2026-06-17T04:53:11Z</dcterms:modified>
</cp:coreProperties>
</file>