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610" r:id="rId2"/>
    <p:sldId id="546" r:id="rId3"/>
    <p:sldId id="547" r:id="rId4"/>
    <p:sldId id="548" r:id="rId5"/>
    <p:sldId id="549" r:id="rId6"/>
    <p:sldId id="550" r:id="rId7"/>
    <p:sldId id="551" r:id="rId8"/>
    <p:sldId id="552" r:id="rId9"/>
    <p:sldId id="553" r:id="rId10"/>
    <p:sldId id="554" r:id="rId11"/>
    <p:sldId id="555" r:id="rId12"/>
    <p:sldId id="556" r:id="rId13"/>
    <p:sldId id="557" r:id="rId14"/>
    <p:sldId id="558" r:id="rId15"/>
    <p:sldId id="559" r:id="rId16"/>
    <p:sldId id="560" r:id="rId17"/>
    <p:sldId id="561" r:id="rId18"/>
    <p:sldId id="562" r:id="rId19"/>
    <p:sldId id="563" r:id="rId20"/>
    <p:sldId id="564" r:id="rId21"/>
    <p:sldId id="565" r:id="rId22"/>
    <p:sldId id="566" r:id="rId23"/>
    <p:sldId id="567" r:id="rId24"/>
    <p:sldId id="568" r:id="rId25"/>
    <p:sldId id="569" r:id="rId26"/>
    <p:sldId id="570" r:id="rId27"/>
    <p:sldId id="571" r:id="rId28"/>
    <p:sldId id="572" r:id="rId29"/>
    <p:sldId id="573" r:id="rId3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6" y="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2023/1/21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56716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856C55A-F535-456C-A3F0-6838C9FC4F57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10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0131015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E0DAFE6-DA12-4059-945D-77B15A566224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11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63039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390FC9AC-7835-4024-849D-B65F9EB8F119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12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9164108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2F3A26E-931A-453C-8C3F-06AB160C81D1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13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7298680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4C6AABD7-675A-4871-9280-48CFB0C24628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14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8594571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356C908-046A-4567-B320-A8BF2CF3AA7A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15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0953700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8D03D12-B22F-4B8B-BC48-5D9CD4116EBB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16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052508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F24EB077-7887-4029-A0D9-12670233DBAF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17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5266454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A3F456EB-8F74-40DC-9E58-E6889C537C37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18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2247694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AA6C84D2-ADD6-450B-8A38-B1B4F00D235F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19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113887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C7329D4F-BDEA-4522-BFFB-7063931D593B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0402165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0EBB18E-DDD6-426F-B2E8-761788B01CA3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20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8524735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4A87F2CA-B5F7-45F6-9D6C-874EAA26D3C4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21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6146045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0A0C26F9-0209-4540-A828-5F2234F428DC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22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8473861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21FCC05-ED15-4AFE-8CCD-0F440F3AB3FA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23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0850326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F0893F26-C23B-40CC-8DD4-11405053BB6A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24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510843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052EC66-BB6F-48FC-8A74-65451056A7D2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25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2559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37B9F00D-57D7-4BFA-AB82-F4FCFF6391EB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26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600935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A1A0CA5-D765-4523-B0D6-C94A2EACE78C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27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9346860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F47C7077-8B95-49CB-AB0E-0A24B9394261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28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3867453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0941F7A-D246-4029-B36D-8DD17A0A6B60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29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105998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A4C4DD6-F51A-4948-BDB7-0863448B7117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3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681065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8B22754-ECB7-464B-995B-14E1C825097E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4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534453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0F6CC44C-4391-4C95-A108-FB11A39A80F9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5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198619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EEBE7D4-7BF1-4E15-8709-2F0BCB1B4881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6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763197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ED6E2928-8139-4975-B10F-3D39CC926951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7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224603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034DE4C-D5AA-4214-A18E-6F8B3913B027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8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8926980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2AE8D23-1473-40CB-B8A8-8D2D146248A0}" type="slidenum">
              <a:rPr lang="en-US" altLang="ja-JP" sz="1200" smtClean="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9</a:t>
            </a:fld>
            <a:endParaRPr lang="en-US" altLang="ja-JP" sz="1200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152857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2023/1/21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2023/1/21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2023/1/21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kaneko.jp/pro/adp/index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cp-9. </a:t>
            </a:r>
            <a:r>
              <a:rPr lang="ja-JP" altLang="en-US" dirty="0"/>
              <a:t>再帰関数</a:t>
            </a:r>
            <a:r>
              <a:rPr lang="en-US" altLang="ja-JP" dirty="0"/>
              <a:t/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54620"/>
            <a:ext cx="6858000" cy="1655762"/>
          </a:xfrm>
        </p:spPr>
        <p:txBody>
          <a:bodyPr>
            <a:noAutofit/>
          </a:bodyPr>
          <a:lstStyle/>
          <a:p>
            <a:r>
              <a:rPr lang="ja-JP" altLang="en-US" dirty="0"/>
              <a:t>（</a:t>
            </a:r>
            <a:r>
              <a:rPr lang="en-US" altLang="ja-JP" sz="2400" dirty="0">
                <a:solidFill>
                  <a:schemeClr val="tx1"/>
                </a:solidFill>
                <a:latin typeface="メイリオ" panose="020B0604030504040204" pitchFamily="50" charset="-128"/>
              </a:rPr>
              <a:t>C </a:t>
            </a:r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</a:rPr>
              <a:t>プログラミング入門</a:t>
            </a:r>
            <a:r>
              <a:rPr lang="ja-JP" altLang="en-US" dirty="0"/>
              <a:t>）</a:t>
            </a:r>
            <a:endParaRPr lang="en-US" altLang="ja-JP" dirty="0"/>
          </a:p>
          <a:p>
            <a:r>
              <a:rPr lang="en-US" altLang="ja-JP" dirty="0"/>
              <a:t>URL</a:t>
            </a:r>
            <a:r>
              <a:rPr lang="en-US" altLang="ja-JP" dirty="0" smtClean="0"/>
              <a:t>: </a:t>
            </a:r>
            <a:r>
              <a:rPr lang="en-US" altLang="ja-JP" dirty="0">
                <a:hlinkClick r:id="rId3"/>
              </a:rPr>
              <a:t>https://www.kkaneko.jp/pro/adp/index.html</a:t>
            </a:r>
            <a:endParaRPr lang="ja-JP" altLang="en-US"/>
          </a:p>
          <a:p>
            <a:endParaRPr lang="ja-JP" altLang="en-US" dirty="0"/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00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3513"/>
            <a:ext cx="7772400" cy="822325"/>
          </a:xfrm>
        </p:spPr>
        <p:txBody>
          <a:bodyPr/>
          <a:lstStyle/>
          <a:p>
            <a:pPr eaLnBrk="1" hangingPunct="1"/>
            <a:r>
              <a:rPr lang="ja-JP" altLang="en-US" sz="4000"/>
              <a:t>関数呼び出しの流れ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245678" y="1055688"/>
            <a:ext cx="171393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main </a:t>
            </a:r>
            <a:r>
              <a:rPr lang="ja-JP" altLang="en-US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main()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561975" y="2671763"/>
            <a:ext cx="3063875" cy="299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push(1);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push(2);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push(3);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"%d\n", pop() 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push(4);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"%d\n", pop() 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"%d\n", pop() 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"%d\n", pop() );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801688" y="2174875"/>
            <a:ext cx="20313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関数呼び出し</a:t>
            </a: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 flipH="1" flipV="1">
            <a:off x="3557588" y="5491163"/>
            <a:ext cx="2508250" cy="633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5364163" y="1773238"/>
            <a:ext cx="2295525" cy="164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6126897" y="2311400"/>
            <a:ext cx="8002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戻り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433388" y="2036763"/>
            <a:ext cx="3290887" cy="4052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5159375" y="808038"/>
            <a:ext cx="26336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push </a:t>
            </a:r>
            <a:r>
              <a:rPr lang="ja-JP" altLang="en-US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void push( </a:t>
            </a:r>
            <a:r>
              <a:rPr lang="en-US" altLang="ja-JP" sz="28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 )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6049963" y="2813050"/>
            <a:ext cx="1055802" cy="461665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return;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5486400" y="4811713"/>
            <a:ext cx="2295525" cy="164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6249135" y="5349875"/>
            <a:ext cx="8002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戻り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5831161" y="3846513"/>
            <a:ext cx="155202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pop </a:t>
            </a:r>
            <a:r>
              <a:rPr lang="ja-JP" altLang="en-US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pop()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6067425" y="5851525"/>
            <a:ext cx="1286634" cy="461665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 n;</a:t>
            </a: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592138" y="2717800"/>
            <a:ext cx="1119187" cy="3302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592138" y="3089275"/>
            <a:ext cx="1119187" cy="3302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592138" y="3460750"/>
            <a:ext cx="1119187" cy="3302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592138" y="4194175"/>
            <a:ext cx="1119187" cy="3302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2543175" y="3832225"/>
            <a:ext cx="811213" cy="3302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2543175" y="4559300"/>
            <a:ext cx="811213" cy="3302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2543175" y="4933950"/>
            <a:ext cx="811213" cy="3302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2543175" y="5308600"/>
            <a:ext cx="811213" cy="3302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 flipH="1" flipV="1">
            <a:off x="3559175" y="5089525"/>
            <a:ext cx="2506663" cy="1033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 flipV="1">
            <a:off x="3560763" y="4735513"/>
            <a:ext cx="2506662" cy="139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flipH="1" flipV="1">
            <a:off x="3568700" y="4014788"/>
            <a:ext cx="2486025" cy="2112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 flipH="1">
            <a:off x="1931988" y="3060700"/>
            <a:ext cx="4100512" cy="1277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 flipH="1" flipV="1">
            <a:off x="1930400" y="2847975"/>
            <a:ext cx="4079875" cy="22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57" name="Line 29"/>
          <p:cNvSpPr>
            <a:spLocks noChangeShapeType="1"/>
          </p:cNvSpPr>
          <p:nvPr/>
        </p:nvSpPr>
        <p:spPr bwMode="auto">
          <a:xfrm flipH="1">
            <a:off x="1908175" y="3070225"/>
            <a:ext cx="4100513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58" name="Line 30"/>
          <p:cNvSpPr>
            <a:spLocks noChangeShapeType="1"/>
          </p:cNvSpPr>
          <p:nvPr/>
        </p:nvSpPr>
        <p:spPr bwMode="auto">
          <a:xfrm flipH="1">
            <a:off x="1916113" y="3073400"/>
            <a:ext cx="4089400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 flipV="1">
            <a:off x="1978025" y="1768475"/>
            <a:ext cx="3381375" cy="1028700"/>
          </a:xfrm>
          <a:prstGeom prst="line">
            <a:avLst/>
          </a:prstGeom>
          <a:noFill/>
          <a:ln w="57150">
            <a:pattFill prst="pct70">
              <a:fgClr>
                <a:srgbClr val="FFCC99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60" name="Line 32"/>
          <p:cNvSpPr>
            <a:spLocks noChangeShapeType="1"/>
          </p:cNvSpPr>
          <p:nvPr/>
        </p:nvSpPr>
        <p:spPr bwMode="auto">
          <a:xfrm flipV="1">
            <a:off x="1965325" y="1776413"/>
            <a:ext cx="3381375" cy="1389062"/>
          </a:xfrm>
          <a:prstGeom prst="line">
            <a:avLst/>
          </a:prstGeom>
          <a:noFill/>
          <a:ln w="57150">
            <a:pattFill prst="pct70">
              <a:fgClr>
                <a:srgbClr val="FFCC99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 flipV="1">
            <a:off x="1951038" y="1774825"/>
            <a:ext cx="3402012" cy="1770063"/>
          </a:xfrm>
          <a:prstGeom prst="line">
            <a:avLst/>
          </a:prstGeom>
          <a:noFill/>
          <a:ln w="57150">
            <a:pattFill prst="pct70">
              <a:fgClr>
                <a:srgbClr val="FFCC99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62" name="Line 34"/>
          <p:cNvSpPr>
            <a:spLocks noChangeShapeType="1"/>
          </p:cNvSpPr>
          <p:nvPr/>
        </p:nvSpPr>
        <p:spPr bwMode="auto">
          <a:xfrm flipV="1">
            <a:off x="1936750" y="1773238"/>
            <a:ext cx="3402013" cy="2468562"/>
          </a:xfrm>
          <a:prstGeom prst="line">
            <a:avLst/>
          </a:prstGeom>
          <a:noFill/>
          <a:ln w="57150">
            <a:pattFill prst="pct70">
              <a:fgClr>
                <a:srgbClr val="FFCC99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>
            <a:off x="3600450" y="3932238"/>
            <a:ext cx="1892300" cy="912812"/>
          </a:xfrm>
          <a:prstGeom prst="line">
            <a:avLst/>
          </a:prstGeom>
          <a:noFill/>
          <a:ln w="57150">
            <a:pattFill prst="pct70">
              <a:fgClr>
                <a:srgbClr val="FFCC99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>
            <a:off x="3540125" y="4675188"/>
            <a:ext cx="1933575" cy="142875"/>
          </a:xfrm>
          <a:prstGeom prst="line">
            <a:avLst/>
          </a:prstGeom>
          <a:noFill/>
          <a:ln w="57150">
            <a:pattFill prst="pct70">
              <a:fgClr>
                <a:srgbClr val="FFCC99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65" name="Line 37"/>
          <p:cNvSpPr>
            <a:spLocks noChangeShapeType="1"/>
          </p:cNvSpPr>
          <p:nvPr/>
        </p:nvSpPr>
        <p:spPr bwMode="auto">
          <a:xfrm flipV="1">
            <a:off x="3560763" y="4819650"/>
            <a:ext cx="1924050" cy="207963"/>
          </a:xfrm>
          <a:prstGeom prst="line">
            <a:avLst/>
          </a:prstGeom>
          <a:noFill/>
          <a:ln w="57150">
            <a:pattFill prst="pct70">
              <a:fgClr>
                <a:srgbClr val="FFCC99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66" name="Line 38"/>
          <p:cNvSpPr>
            <a:spLocks noChangeShapeType="1"/>
          </p:cNvSpPr>
          <p:nvPr/>
        </p:nvSpPr>
        <p:spPr bwMode="auto">
          <a:xfrm flipV="1">
            <a:off x="3594100" y="4821238"/>
            <a:ext cx="1892300" cy="608012"/>
          </a:xfrm>
          <a:prstGeom prst="line">
            <a:avLst/>
          </a:prstGeom>
          <a:noFill/>
          <a:ln w="57150">
            <a:pattFill prst="pct70">
              <a:fgClr>
                <a:srgbClr val="FFCC99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2567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6FA088B-7247-4CE8-A946-71C45878EE8D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10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2379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/>
              <a:t>配列によるスタックの実現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2150" y="3597275"/>
            <a:ext cx="7772400" cy="2895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ja-JP" altLang="en-US" sz="2800" b="1" dirty="0">
                <a:latin typeface="Calibri" panose="020F0502020204030204" pitchFamily="34" charset="0"/>
              </a:rPr>
              <a:t>スタック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ja-JP" altLang="en-US" sz="2400" dirty="0"/>
              <a:t>十分に多くのデータを格納できる配列</a:t>
            </a:r>
            <a:r>
              <a:rPr lang="en-US" altLang="ja-JP" sz="2400" b="1" dirty="0">
                <a:latin typeface="Calibri" panose="020F0502020204030204" pitchFamily="34" charset="0"/>
              </a:rPr>
              <a:t>stack</a:t>
            </a:r>
            <a:r>
              <a:rPr lang="ja-JP" altLang="en-US" sz="2400" dirty="0"/>
              <a:t>を用意．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ja-JP" altLang="en-US" sz="2800" dirty="0"/>
              <a:t>スタックポインタ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ja-JP" altLang="en-US" sz="2400" dirty="0"/>
              <a:t>現在の「空き部分の底」を示す値（スタックポインタ）を格納させる変数</a:t>
            </a:r>
            <a:r>
              <a:rPr lang="en-US" altLang="ja-JP" sz="2400" b="1" dirty="0">
                <a:latin typeface="Calibri" panose="020F0502020204030204" pitchFamily="34" charset="0"/>
              </a:rPr>
              <a:t>top</a:t>
            </a:r>
            <a:r>
              <a:rPr lang="ja-JP" altLang="en-US" sz="2400" dirty="0"/>
              <a:t>を用意．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ja-JP" altLang="en-US" sz="2400" dirty="0"/>
              <a:t>スタックの底は  </a:t>
            </a:r>
            <a:r>
              <a:rPr lang="en-US" altLang="ja-JP" sz="2400" b="1" dirty="0">
                <a:solidFill>
                  <a:srgbClr val="3333FF"/>
                </a:solidFill>
                <a:latin typeface="Calibri" panose="020F0502020204030204" pitchFamily="34" charset="0"/>
              </a:rPr>
              <a:t>stack[0],</a:t>
            </a:r>
            <a:r>
              <a:rPr lang="ja-JP" altLang="en-US" sz="2400" dirty="0"/>
              <a:t>スタックの頂上は  </a:t>
            </a:r>
            <a:r>
              <a:rPr lang="en-US" altLang="ja-JP" sz="2400" b="1" dirty="0">
                <a:solidFill>
                  <a:srgbClr val="3333FF"/>
                </a:solidFill>
                <a:latin typeface="Calibri" panose="020F0502020204030204" pitchFamily="34" charset="0"/>
              </a:rPr>
              <a:t>stack[top-1] </a:t>
            </a:r>
            <a:endParaRPr lang="en-US" altLang="ja-JP" sz="2400" dirty="0"/>
          </a:p>
          <a:p>
            <a:pPr eaLnBrk="1" hangingPunct="1">
              <a:lnSpc>
                <a:spcPct val="90000"/>
              </a:lnSpc>
            </a:pPr>
            <a:endParaRPr lang="en-US" altLang="ja-JP" dirty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054350" y="1187450"/>
            <a:ext cx="1571625" cy="2333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1" name="AutoShape 5"/>
          <p:cNvSpPr>
            <a:spLocks/>
          </p:cNvSpPr>
          <p:nvPr/>
        </p:nvSpPr>
        <p:spPr bwMode="auto">
          <a:xfrm flipH="1">
            <a:off x="2432050" y="1235075"/>
            <a:ext cx="393700" cy="23622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371600" y="2149475"/>
            <a:ext cx="99695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latin typeface="Calibri" panose="020F0502020204030204" pitchFamily="34" charset="0"/>
                <a:cs typeface="Calibri" panose="020F0502020204030204" pitchFamily="34" charset="0"/>
              </a:rPr>
              <a:t>配列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3130550" y="1235075"/>
            <a:ext cx="1447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130550" y="1616075"/>
            <a:ext cx="1447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3130550" y="1997075"/>
            <a:ext cx="1447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3130550" y="2378075"/>
            <a:ext cx="1447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3130550" y="2759075"/>
            <a:ext cx="1447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3130550" y="3140075"/>
            <a:ext cx="1447800" cy="3048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4654550" y="3063875"/>
            <a:ext cx="31758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スタックの底  </a:t>
            </a:r>
            <a:r>
              <a:rPr lang="en-US" altLang="ja-JP" sz="2400" dirty="0">
                <a:latin typeface="Calibri" panose="020F0502020204030204" pitchFamily="34" charset="0"/>
                <a:cs typeface="Calibri" panose="020F0502020204030204" pitchFamily="34" charset="0"/>
              </a:rPr>
              <a:t>stack[0]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4654550" y="2301875"/>
            <a:ext cx="39789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スタックの頂上  </a:t>
            </a:r>
            <a:r>
              <a:rPr lang="en-US" altLang="ja-JP" sz="2400" dirty="0">
                <a:latin typeface="Calibri" panose="020F0502020204030204" pitchFamily="34" charset="0"/>
                <a:cs typeface="Calibri" panose="020F0502020204030204" pitchFamily="34" charset="0"/>
              </a:rPr>
              <a:t>stack[top-1]</a:t>
            </a:r>
          </a:p>
        </p:txBody>
      </p:sp>
      <p:sp>
        <p:nvSpPr>
          <p:cNvPr id="24591" name="AutoShape 15"/>
          <p:cNvSpPr>
            <a:spLocks/>
          </p:cNvSpPr>
          <p:nvPr/>
        </p:nvSpPr>
        <p:spPr bwMode="auto">
          <a:xfrm>
            <a:off x="4806950" y="1235075"/>
            <a:ext cx="228600" cy="1066800"/>
          </a:xfrm>
          <a:prstGeom prst="rightBrace">
            <a:avLst>
              <a:gd name="adj1" fmla="val 38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5035550" y="13874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空</a:t>
            </a:r>
          </a:p>
        </p:txBody>
      </p:sp>
      <p:sp>
        <p:nvSpPr>
          <p:cNvPr id="24593" name="AutoShape 17"/>
          <p:cNvSpPr>
            <a:spLocks noChangeArrowheads="1"/>
          </p:cNvSpPr>
          <p:nvPr/>
        </p:nvSpPr>
        <p:spPr bwMode="auto">
          <a:xfrm>
            <a:off x="4654550" y="1997075"/>
            <a:ext cx="457200" cy="228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5111750" y="1844675"/>
            <a:ext cx="33377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空き部分の底 </a:t>
            </a:r>
            <a:r>
              <a:rPr lang="en-US" altLang="ja-JP" sz="2400" dirty="0">
                <a:latin typeface="Calibri" panose="020F0502020204030204" pitchFamily="34" charset="0"/>
                <a:cs typeface="Calibri" panose="020F0502020204030204" pitchFamily="34" charset="0"/>
              </a:rPr>
              <a:t>stack[top]</a:t>
            </a:r>
          </a:p>
        </p:txBody>
      </p:sp>
      <p:sp>
        <p:nvSpPr>
          <p:cNvPr id="24595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50C1EE7-2179-47E8-B7AC-6E501100B897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11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788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/>
              <a:t>配列によるスタックの実現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548640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ja-JP" sz="2800" b="1" dirty="0">
                <a:latin typeface="Calibri" panose="020F0502020204030204" pitchFamily="34" charset="0"/>
              </a:rPr>
              <a:t>push </a:t>
            </a:r>
            <a:r>
              <a:rPr lang="ja-JP" altLang="en-US" sz="2800" dirty="0">
                <a:latin typeface="Calibri" panose="020F0502020204030204" pitchFamily="34" charset="0"/>
              </a:rPr>
              <a:t>時： </a:t>
            </a:r>
            <a:r>
              <a:rPr lang="en-US" altLang="ja-JP" sz="2800" b="1" dirty="0">
                <a:latin typeface="Calibri" panose="020F0502020204030204" pitchFamily="34" charset="0"/>
              </a:rPr>
              <a:t>push</a:t>
            </a:r>
            <a:r>
              <a:rPr lang="ja-JP" altLang="en-US" sz="2800" dirty="0"/>
              <a:t>の後に</a:t>
            </a:r>
            <a:r>
              <a:rPr lang="ja-JP" altLang="en-US" sz="2800" b="1" dirty="0"/>
              <a:t>，</a:t>
            </a:r>
            <a:r>
              <a:rPr lang="en-US" altLang="ja-JP" sz="2800" b="1" dirty="0">
                <a:latin typeface="Calibri" panose="020F0502020204030204" pitchFamily="34" charset="0"/>
              </a:rPr>
              <a:t>top</a:t>
            </a:r>
            <a:r>
              <a:rPr lang="ja-JP" altLang="en-US" sz="2800" dirty="0">
                <a:latin typeface="Calibri" panose="020F0502020204030204" pitchFamily="34" charset="0"/>
              </a:rPr>
              <a:t>の値を１足す</a:t>
            </a:r>
            <a:endParaRPr lang="ja-JP" altLang="en-US" sz="2800" dirty="0"/>
          </a:p>
          <a:p>
            <a:pPr eaLnBrk="1" hangingPunct="1"/>
            <a:r>
              <a:rPr lang="en-US" altLang="ja-JP" sz="2800" b="1" dirty="0">
                <a:latin typeface="Calibri" panose="020F0502020204030204" pitchFamily="34" charset="0"/>
              </a:rPr>
              <a:t>pop </a:t>
            </a:r>
            <a:r>
              <a:rPr lang="ja-JP" altLang="en-US" sz="2800" dirty="0">
                <a:latin typeface="Calibri" panose="020F0502020204030204" pitchFamily="34" charset="0"/>
              </a:rPr>
              <a:t>時：  </a:t>
            </a:r>
            <a:r>
              <a:rPr lang="en-US" altLang="ja-JP" sz="2800" b="1" dirty="0">
                <a:latin typeface="Calibri" panose="020F0502020204030204" pitchFamily="34" charset="0"/>
              </a:rPr>
              <a:t>pop</a:t>
            </a:r>
            <a:r>
              <a:rPr lang="ja-JP" altLang="en-US" sz="2800" dirty="0">
                <a:latin typeface="Calibri" panose="020F0502020204030204" pitchFamily="34" charset="0"/>
              </a:rPr>
              <a:t>の前に，</a:t>
            </a:r>
            <a:r>
              <a:rPr lang="en-US" altLang="ja-JP" sz="2800" b="1" dirty="0">
                <a:latin typeface="Calibri" panose="020F0502020204030204" pitchFamily="34" charset="0"/>
              </a:rPr>
              <a:t>top</a:t>
            </a:r>
            <a:r>
              <a:rPr lang="ja-JP" altLang="en-US" sz="2800" dirty="0">
                <a:latin typeface="Calibri" panose="020F0502020204030204" pitchFamily="34" charset="0"/>
              </a:rPr>
              <a:t>の値を１引く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990600" y="24384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362200" y="24384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733800" y="24384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105400" y="24384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6477000" y="24384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7848600" y="24384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2438400" y="38592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2736850" y="38100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810000" y="38592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4108450" y="38100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810000" y="34020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4108450" y="33528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5181600" y="29448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5480050" y="28956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5181600" y="34020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5480050" y="33528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5181600" y="38592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5480050" y="38100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6553200" y="34020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6851650" y="33528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6553200" y="38592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6851650" y="38100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7924800" y="34020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8223250" y="33528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7924800" y="38592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8223250" y="38100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7924800" y="29448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8223250" y="28956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6656" name="AutoShape 32"/>
          <p:cNvSpPr>
            <a:spLocks noChangeArrowheads="1"/>
          </p:cNvSpPr>
          <p:nvPr/>
        </p:nvSpPr>
        <p:spPr bwMode="auto">
          <a:xfrm>
            <a:off x="2667000" y="1524000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2452688" y="1084263"/>
            <a:ext cx="10038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 </a:t>
            </a:r>
            <a:r>
              <a:rPr lang="ja-JP" altLang="en-US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１</a:t>
            </a:r>
          </a:p>
        </p:txBody>
      </p:sp>
      <p:sp>
        <p:nvSpPr>
          <p:cNvPr id="26658" name="AutoShape 34"/>
          <p:cNvSpPr>
            <a:spLocks noChangeArrowheads="1"/>
          </p:cNvSpPr>
          <p:nvPr/>
        </p:nvSpPr>
        <p:spPr bwMode="auto">
          <a:xfrm>
            <a:off x="4038600" y="1524000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59" name="Text Box 35"/>
          <p:cNvSpPr txBox="1">
            <a:spLocks noChangeArrowheads="1"/>
          </p:cNvSpPr>
          <p:nvPr/>
        </p:nvSpPr>
        <p:spPr bwMode="auto">
          <a:xfrm>
            <a:off x="3824288" y="1084263"/>
            <a:ext cx="877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 2</a:t>
            </a:r>
          </a:p>
        </p:txBody>
      </p:sp>
      <p:sp>
        <p:nvSpPr>
          <p:cNvPr id="26660" name="AutoShape 36"/>
          <p:cNvSpPr>
            <a:spLocks noChangeArrowheads="1"/>
          </p:cNvSpPr>
          <p:nvPr/>
        </p:nvSpPr>
        <p:spPr bwMode="auto">
          <a:xfrm>
            <a:off x="5410200" y="1524000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5195888" y="1084263"/>
            <a:ext cx="877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 3</a:t>
            </a:r>
          </a:p>
        </p:txBody>
      </p:sp>
      <p:sp>
        <p:nvSpPr>
          <p:cNvPr id="26662" name="AutoShape 38"/>
          <p:cNvSpPr>
            <a:spLocks noChangeArrowheads="1"/>
          </p:cNvSpPr>
          <p:nvPr/>
        </p:nvSpPr>
        <p:spPr bwMode="auto">
          <a:xfrm flipV="1">
            <a:off x="6781800" y="1524000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63" name="Text Box 39"/>
          <p:cNvSpPr txBox="1">
            <a:spLocks noChangeArrowheads="1"/>
          </p:cNvSpPr>
          <p:nvPr/>
        </p:nvSpPr>
        <p:spPr bwMode="auto">
          <a:xfrm>
            <a:off x="6705600" y="1084263"/>
            <a:ext cx="58862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</a:t>
            </a:r>
          </a:p>
        </p:txBody>
      </p:sp>
      <p:sp>
        <p:nvSpPr>
          <p:cNvPr id="26664" name="AutoShape 40"/>
          <p:cNvSpPr>
            <a:spLocks noChangeArrowheads="1"/>
          </p:cNvSpPr>
          <p:nvPr/>
        </p:nvSpPr>
        <p:spPr bwMode="auto">
          <a:xfrm>
            <a:off x="8153400" y="1524000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65" name="Text Box 41"/>
          <p:cNvSpPr txBox="1">
            <a:spLocks noChangeArrowheads="1"/>
          </p:cNvSpPr>
          <p:nvPr/>
        </p:nvSpPr>
        <p:spPr bwMode="auto">
          <a:xfrm>
            <a:off x="7939088" y="1084263"/>
            <a:ext cx="877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 4</a:t>
            </a:r>
          </a:p>
        </p:txBody>
      </p:sp>
      <p:sp>
        <p:nvSpPr>
          <p:cNvPr id="26666" name="Rectangle 42"/>
          <p:cNvSpPr>
            <a:spLocks noChangeArrowheads="1"/>
          </p:cNvSpPr>
          <p:nvPr/>
        </p:nvSpPr>
        <p:spPr bwMode="auto">
          <a:xfrm>
            <a:off x="1066800" y="4572000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67" name="Rectangle 43"/>
          <p:cNvSpPr>
            <a:spLocks noChangeArrowheads="1"/>
          </p:cNvSpPr>
          <p:nvPr/>
        </p:nvSpPr>
        <p:spPr bwMode="auto">
          <a:xfrm>
            <a:off x="2438400" y="4572000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68" name="Rectangle 44"/>
          <p:cNvSpPr>
            <a:spLocks noChangeArrowheads="1"/>
          </p:cNvSpPr>
          <p:nvPr/>
        </p:nvSpPr>
        <p:spPr bwMode="auto">
          <a:xfrm>
            <a:off x="3810000" y="4572000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69" name="Rectangle 45"/>
          <p:cNvSpPr>
            <a:spLocks noChangeArrowheads="1"/>
          </p:cNvSpPr>
          <p:nvPr/>
        </p:nvSpPr>
        <p:spPr bwMode="auto">
          <a:xfrm>
            <a:off x="5181600" y="4572000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70" name="Rectangle 46"/>
          <p:cNvSpPr>
            <a:spLocks noChangeArrowheads="1"/>
          </p:cNvSpPr>
          <p:nvPr/>
        </p:nvSpPr>
        <p:spPr bwMode="auto">
          <a:xfrm>
            <a:off x="6553200" y="4572000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71" name="Rectangle 47"/>
          <p:cNvSpPr>
            <a:spLocks noChangeArrowheads="1"/>
          </p:cNvSpPr>
          <p:nvPr/>
        </p:nvSpPr>
        <p:spPr bwMode="auto">
          <a:xfrm>
            <a:off x="7924800" y="4572000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72" name="Text Box 48"/>
          <p:cNvSpPr txBox="1">
            <a:spLocks noChangeArrowheads="1"/>
          </p:cNvSpPr>
          <p:nvPr/>
        </p:nvSpPr>
        <p:spPr bwMode="auto">
          <a:xfrm>
            <a:off x="1339850" y="44958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6673" name="Text Box 49"/>
          <p:cNvSpPr txBox="1">
            <a:spLocks noChangeArrowheads="1"/>
          </p:cNvSpPr>
          <p:nvPr/>
        </p:nvSpPr>
        <p:spPr bwMode="auto">
          <a:xfrm>
            <a:off x="188913" y="4397375"/>
            <a:ext cx="7512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Calibri" panose="020F0502020204030204" pitchFamily="34" charset="0"/>
                <a:cs typeface="Calibri" panose="020F0502020204030204" pitchFamily="34" charset="0"/>
              </a:rPr>
              <a:t>top</a:t>
            </a:r>
          </a:p>
        </p:txBody>
      </p:sp>
      <p:sp>
        <p:nvSpPr>
          <p:cNvPr id="26674" name="Text Box 50"/>
          <p:cNvSpPr txBox="1">
            <a:spLocks noChangeArrowheads="1"/>
          </p:cNvSpPr>
          <p:nvPr/>
        </p:nvSpPr>
        <p:spPr bwMode="auto">
          <a:xfrm>
            <a:off x="2711450" y="44958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6675" name="Text Box 51"/>
          <p:cNvSpPr txBox="1">
            <a:spLocks noChangeArrowheads="1"/>
          </p:cNvSpPr>
          <p:nvPr/>
        </p:nvSpPr>
        <p:spPr bwMode="auto">
          <a:xfrm>
            <a:off x="4083050" y="44958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6676" name="Text Box 52"/>
          <p:cNvSpPr txBox="1">
            <a:spLocks noChangeArrowheads="1"/>
          </p:cNvSpPr>
          <p:nvPr/>
        </p:nvSpPr>
        <p:spPr bwMode="auto">
          <a:xfrm>
            <a:off x="5454650" y="44958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6677" name="Text Box 53"/>
          <p:cNvSpPr txBox="1">
            <a:spLocks noChangeArrowheads="1"/>
          </p:cNvSpPr>
          <p:nvPr/>
        </p:nvSpPr>
        <p:spPr bwMode="auto">
          <a:xfrm>
            <a:off x="6826250" y="44958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6678" name="Text Box 54"/>
          <p:cNvSpPr txBox="1">
            <a:spLocks noChangeArrowheads="1"/>
          </p:cNvSpPr>
          <p:nvPr/>
        </p:nvSpPr>
        <p:spPr bwMode="auto">
          <a:xfrm>
            <a:off x="8197850" y="44958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6679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A91EF788-8D13-446A-A030-6A333FC1E1CA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12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0772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/>
              <a:t>局所変数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pPr eaLnBrk="1" hangingPunct="1"/>
            <a:r>
              <a:rPr lang="ja-JP" altLang="en-US" dirty="0">
                <a:solidFill>
                  <a:schemeClr val="tx2"/>
                </a:solidFill>
              </a:rPr>
              <a:t>関数</a:t>
            </a:r>
            <a:r>
              <a:rPr lang="ja-JP" altLang="en-US" dirty="0">
                <a:solidFill>
                  <a:schemeClr val="tx2"/>
                </a:solidFill>
                <a:latin typeface="Calibri" panose="020F0502020204030204" pitchFamily="34" charset="0"/>
              </a:rPr>
              <a:t>の仮引数と，関数本体内で宣言された変数のこと</a:t>
            </a:r>
          </a:p>
          <a:p>
            <a:pPr lvl="1" eaLnBrk="1" hangingPunct="1"/>
            <a:r>
              <a:rPr lang="ja-JP" altLang="en-US" dirty="0">
                <a:latin typeface="Calibri" panose="020F0502020204030204" pitchFamily="34" charset="0"/>
              </a:rPr>
              <a:t>関数の内部でだけ有効</a:t>
            </a:r>
          </a:p>
          <a:p>
            <a:pPr lvl="1" eaLnBrk="1" hangingPunct="1"/>
            <a:r>
              <a:rPr lang="ja-JP" altLang="en-US" dirty="0">
                <a:latin typeface="Calibri" panose="020F0502020204030204" pitchFamily="34" charset="0"/>
              </a:rPr>
              <a:t>ほかの関数（</a:t>
            </a:r>
            <a:r>
              <a:rPr lang="en-US" altLang="ja-JP" b="1" dirty="0">
                <a:latin typeface="Calibri" panose="020F0502020204030204" pitchFamily="34" charset="0"/>
              </a:rPr>
              <a:t>main</a:t>
            </a:r>
            <a:r>
              <a:rPr lang="ja-JP" altLang="en-US" dirty="0">
                <a:latin typeface="Calibri" panose="020F0502020204030204" pitchFamily="34" charset="0"/>
              </a:rPr>
              <a:t>関数など）からは直接アクセスできない</a:t>
            </a:r>
          </a:p>
          <a:p>
            <a:pPr lvl="1" eaLnBrk="1" hangingPunct="1">
              <a:buFontTx/>
              <a:buNone/>
            </a:pPr>
            <a:endParaRPr lang="ja-JP" altLang="en-US" dirty="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b="1" dirty="0">
                <a:latin typeface="Calibri" panose="020F0502020204030204" pitchFamily="34" charset="0"/>
              </a:rPr>
              <a:t>ある</a:t>
            </a:r>
            <a:r>
              <a:rPr lang="ja-JP" altLang="en-US" dirty="0">
                <a:latin typeface="Calibri" panose="020F0502020204030204" pitchFamily="34" charset="0"/>
              </a:rPr>
              <a:t>関数の局所変数と，呼び出した関数中の局所変数と，例え同じ名前であっても，別の実体である</a:t>
            </a:r>
          </a:p>
        </p:txBody>
      </p:sp>
      <p:sp>
        <p:nvSpPr>
          <p:cNvPr id="2867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114A733-B5AC-4A7B-81E6-87C9186013CE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13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8685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914400"/>
          </a:xfrm>
        </p:spPr>
        <p:txBody>
          <a:bodyPr/>
          <a:lstStyle/>
          <a:p>
            <a:pPr eaLnBrk="1" hangingPunct="1"/>
            <a:r>
              <a:rPr lang="ja-JP" altLang="en-US"/>
              <a:t>大域変数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7772400" cy="2133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dirty="0">
                <a:solidFill>
                  <a:schemeClr val="tx2"/>
                </a:solidFill>
                <a:latin typeface="Calibri" panose="020F0502020204030204" pitchFamily="34" charset="0"/>
              </a:rPr>
              <a:t>関数の外側で宣言された変数のこと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dirty="0">
                <a:latin typeface="Calibri" panose="020F0502020204030204" pitchFamily="34" charset="0"/>
              </a:rPr>
              <a:t>  例） 配列</a:t>
            </a:r>
            <a:r>
              <a:rPr lang="en-US" altLang="ja-JP" b="1" dirty="0">
                <a:solidFill>
                  <a:srgbClr val="3333FF"/>
                </a:solidFill>
                <a:latin typeface="Calibri" panose="020F0502020204030204" pitchFamily="34" charset="0"/>
              </a:rPr>
              <a:t>stack</a:t>
            </a:r>
            <a:r>
              <a:rPr lang="ja-JP" altLang="en-US" dirty="0">
                <a:latin typeface="Calibri" panose="020F0502020204030204" pitchFamily="34" charset="0"/>
              </a:rPr>
              <a:t>とスタックポインタ</a:t>
            </a:r>
            <a:r>
              <a:rPr lang="en-US" altLang="ja-JP" b="1" dirty="0">
                <a:solidFill>
                  <a:srgbClr val="3333FF"/>
                </a:solidFill>
                <a:latin typeface="Calibri" panose="020F0502020204030204" pitchFamily="34" charset="0"/>
              </a:rPr>
              <a:t>top</a:t>
            </a:r>
            <a:r>
              <a:rPr lang="ja-JP" altLang="en-US" dirty="0">
                <a:latin typeface="Calibri" panose="020F0502020204030204" pitchFamily="34" charset="0"/>
              </a:rPr>
              <a:t>は，</a:t>
            </a:r>
            <a:r>
              <a:rPr lang="en-US" altLang="ja-JP" b="1" dirty="0">
                <a:solidFill>
                  <a:srgbClr val="3333FF"/>
                </a:solidFill>
                <a:latin typeface="Calibri" panose="020F0502020204030204" pitchFamily="34" charset="0"/>
              </a:rPr>
              <a:t>push</a:t>
            </a:r>
            <a:r>
              <a:rPr lang="ja-JP" altLang="en-US" dirty="0">
                <a:latin typeface="Calibri" panose="020F0502020204030204" pitchFamily="34" charset="0"/>
              </a:rPr>
              <a:t>関数と</a:t>
            </a:r>
            <a:r>
              <a:rPr lang="en-US" altLang="ja-JP" b="1" dirty="0">
                <a:solidFill>
                  <a:srgbClr val="3333FF"/>
                </a:solidFill>
                <a:latin typeface="Calibri" panose="020F0502020204030204" pitchFamily="34" charset="0"/>
              </a:rPr>
              <a:t>pop</a:t>
            </a:r>
            <a:r>
              <a:rPr lang="ja-JP" altLang="en-US" dirty="0">
                <a:latin typeface="Calibri" panose="020F0502020204030204" pitchFamily="34" charset="0"/>
              </a:rPr>
              <a:t>関数のいずれからも参照できる．</a:t>
            </a:r>
            <a:endParaRPr lang="ja-JP" alt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438400" y="2819400"/>
            <a:ext cx="2134943" cy="3754874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#include &lt;</a:t>
            </a:r>
            <a:r>
              <a:rPr lang="en-US" altLang="ja-JP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stdio.h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stack[100];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top=0;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push(</a:t>
            </a:r>
            <a:r>
              <a:rPr lang="en-US" altLang="ja-JP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n)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stack[</a:t>
            </a:r>
            <a:r>
              <a:rPr lang="en-US" altLang="ja-JP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]=n;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ja-JP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top++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return n;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pop()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ja-JP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n;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ja-JP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top--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n = stack[</a:t>
            </a:r>
            <a:r>
              <a:rPr lang="en-US" altLang="ja-JP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];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return n;</a:t>
            </a:r>
          </a:p>
          <a:p>
            <a:pPr eaLnBrk="1" hangingPunct="1">
              <a:lnSpc>
                <a:spcPct val="65000"/>
              </a:lnSpc>
              <a:spcBef>
                <a:spcPct val="10000"/>
              </a:spcBef>
              <a:buFontTx/>
              <a:buNone/>
            </a:pP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500313" y="3048000"/>
            <a:ext cx="2452687" cy="48895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 flipH="1">
            <a:off x="4964113" y="3149600"/>
            <a:ext cx="1447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6394450" y="2881313"/>
            <a:ext cx="233910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これが大域変数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3333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</a:t>
            </a: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関数と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3333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</a:t>
            </a: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関数で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共有される</a:t>
            </a:r>
          </a:p>
        </p:txBody>
      </p:sp>
      <p:sp>
        <p:nvSpPr>
          <p:cNvPr id="3072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140FC3F-3587-4214-8679-0C3222240F48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14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4097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066800"/>
          </a:xfrm>
        </p:spPr>
        <p:txBody>
          <a:bodyPr/>
          <a:lstStyle/>
          <a:p>
            <a:pPr eaLnBrk="1" hangingPunct="1"/>
            <a:r>
              <a:rPr lang="ja-JP" altLang="en-US"/>
              <a:t>局所変数と大域変数</a:t>
            </a:r>
          </a:p>
        </p:txBody>
      </p:sp>
      <p:graphicFrame>
        <p:nvGraphicFramePr>
          <p:cNvPr id="167939" name="Group 3"/>
          <p:cNvGraphicFramePr>
            <a:graphicFrameLocks noGrp="1"/>
          </p:cNvGraphicFramePr>
          <p:nvPr/>
        </p:nvGraphicFramePr>
        <p:xfrm>
          <a:off x="762000" y="1828800"/>
          <a:ext cx="7620000" cy="4064001"/>
        </p:xfrm>
        <a:graphic>
          <a:graphicData uri="http://schemas.openxmlformats.org/drawingml/2006/table">
            <a:tbl>
              <a:tblPr/>
              <a:tblGrid>
                <a:gridCol w="2540000">
                  <a:extLst>
                    <a:ext uri="{9D8B030D-6E8A-4147-A177-3AD203B41FA5}">
                      <a16:colId xmlns:a16="http://schemas.microsoft.com/office/drawing/2014/main" val="3998757914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455685162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3396370293"/>
                    </a:ext>
                  </a:extLst>
                </a:gridCol>
              </a:tblGrid>
              <a:tr h="1354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メイリオ" panose="020B0604030504040204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局所変数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大域変数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433581"/>
                  </a:ext>
                </a:extLst>
              </a:tr>
              <a:tr h="1355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宣言の場所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関数の仮引数または関数内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関数の外側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2094224"/>
                  </a:ext>
                </a:extLst>
              </a:tr>
              <a:tr h="1354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有効範囲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関数の内部だけで有効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複数の関数で共有される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4826676"/>
                  </a:ext>
                </a:extLst>
              </a:tr>
            </a:tbl>
          </a:graphicData>
        </a:graphic>
      </p:graphicFrame>
      <p:sp>
        <p:nvSpPr>
          <p:cNvPr id="32789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673CB8B-0A9D-4C73-A971-6740048E5832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15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2325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/>
              <a:t>スタックの使用例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正整数を読み込んだら，</a:t>
            </a:r>
            <a:r>
              <a:rPr lang="en-US" altLang="ja-JP" b="1" dirty="0">
                <a:solidFill>
                  <a:srgbClr val="3333FF"/>
                </a:solidFill>
                <a:latin typeface="Calibri" panose="020F0502020204030204" pitchFamily="34" charset="0"/>
              </a:rPr>
              <a:t>push</a:t>
            </a:r>
            <a:r>
              <a:rPr lang="ja-JP" altLang="en-US" dirty="0"/>
              <a:t>する．</a:t>
            </a:r>
          </a:p>
          <a:p>
            <a:pPr eaLnBrk="1" hangingPunct="1"/>
            <a:r>
              <a:rPr lang="ja-JP" altLang="en-US" dirty="0"/>
              <a:t>負整数を読み込んだら，</a:t>
            </a:r>
            <a:r>
              <a:rPr lang="en-US" altLang="ja-JP" b="1" dirty="0">
                <a:solidFill>
                  <a:srgbClr val="3333FF"/>
                </a:solidFill>
                <a:latin typeface="Calibri" panose="020F0502020204030204" pitchFamily="34" charset="0"/>
              </a:rPr>
              <a:t>pop</a:t>
            </a:r>
            <a:r>
              <a:rPr lang="ja-JP" altLang="en-US" dirty="0"/>
              <a:t>して，取り出された値を表示する．</a:t>
            </a:r>
          </a:p>
          <a:p>
            <a:pPr eaLnBrk="1" hangingPunct="1"/>
            <a:r>
              <a:rPr lang="ja-JP" altLang="en-US" dirty="0">
                <a:solidFill>
                  <a:srgbClr val="3333FF"/>
                </a:solidFill>
              </a:rPr>
              <a:t>０</a:t>
            </a:r>
            <a:r>
              <a:rPr lang="ja-JP" altLang="en-US" dirty="0"/>
              <a:t>が読み込まれるまで上の操作を繰り返す．</a:t>
            </a:r>
          </a:p>
        </p:txBody>
      </p:sp>
      <p:sp>
        <p:nvSpPr>
          <p:cNvPr id="34820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F2D9FE74-ECE3-42BB-8B4F-7C6BE1BB440E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16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71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899410" y="59961"/>
            <a:ext cx="4543552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#include &lt;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stdio.h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pPr>
              <a:spcBef>
                <a:spcPct val="0"/>
              </a:spcBef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#pragma warning(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disable:4996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spcBef>
                <a:spcPct val="0"/>
              </a:spcBef>
              <a:buNone/>
            </a:pP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main()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item;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top= -1;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do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("Enter a number ");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scanf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("%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d",&amp;item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if (item&gt;0)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("pushed: %d\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n",item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ja-JP" sz="2400" b="1" dirty="0">
                <a:solidFill>
                  <a:srgbClr val="3333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push(item);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} else if (item&lt;0)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("popped: %d\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n",</a:t>
            </a:r>
            <a:r>
              <a:rPr lang="en-US" altLang="ja-JP" sz="2400" b="1" dirty="0" err="1">
                <a:solidFill>
                  <a:srgbClr val="3333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</a:t>
            </a:r>
            <a:r>
              <a:rPr lang="en-US" altLang="ja-JP" sz="2400" b="1" dirty="0">
                <a:solidFill>
                  <a:srgbClr val="3333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} while (item!=0);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return 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36867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01FE3913-8777-4FF1-8F2A-6C4B75ECF343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17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8783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28600"/>
            <a:ext cx="8713788" cy="1143000"/>
          </a:xfrm>
        </p:spPr>
        <p:txBody>
          <a:bodyPr/>
          <a:lstStyle/>
          <a:p>
            <a:pPr eaLnBrk="1" hangingPunct="1"/>
            <a:r>
              <a:rPr lang="ja-JP" altLang="en-US"/>
              <a:t>課題１．スタック操作の例外処理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856662" cy="41148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400" dirty="0"/>
              <a:t>スタック操作のプログラムにおいて，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400" dirty="0"/>
              <a:t>push </a:t>
            </a:r>
            <a:r>
              <a:rPr lang="ja-JP" altLang="en-US" sz="2400" dirty="0"/>
              <a:t>関数と </a:t>
            </a:r>
            <a:r>
              <a:rPr lang="en-US" altLang="ja-JP" sz="2400" dirty="0"/>
              <a:t>pop </a:t>
            </a:r>
            <a:r>
              <a:rPr lang="ja-JP" altLang="en-US" sz="2400" dirty="0"/>
              <a:t>関数を書き換えて，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400" dirty="0"/>
              <a:t>次に挙げた，</a:t>
            </a:r>
            <a:r>
              <a:rPr lang="ja-JP" altLang="en-US" sz="2400" dirty="0">
                <a:solidFill>
                  <a:schemeClr val="tx2"/>
                </a:solidFill>
              </a:rPr>
              <a:t>２つの例外事象の対処を考慮しなさい</a:t>
            </a:r>
            <a:r>
              <a:rPr lang="ja-JP" altLang="en-US" sz="2400" dirty="0"/>
              <a:t>．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ja-JP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400" b="1" dirty="0">
                <a:solidFill>
                  <a:srgbClr val="006600"/>
                </a:solidFill>
                <a:latin typeface="Calibri" panose="020F0502020204030204" pitchFamily="34" charset="0"/>
              </a:rPr>
              <a:t>１．スタック</a:t>
            </a:r>
            <a:r>
              <a:rPr lang="ja-JP" altLang="en-US" sz="2400" dirty="0">
                <a:solidFill>
                  <a:srgbClr val="006600"/>
                </a:solidFill>
              </a:rPr>
              <a:t>が空のときにポップ（</a:t>
            </a:r>
            <a:r>
              <a:rPr lang="en-US" altLang="ja-JP" sz="2400" b="1" dirty="0">
                <a:solidFill>
                  <a:srgbClr val="006600"/>
                </a:solidFill>
                <a:latin typeface="Calibri" panose="020F0502020204030204" pitchFamily="34" charset="0"/>
              </a:rPr>
              <a:t>pop</a:t>
            </a:r>
            <a:r>
              <a:rPr lang="ja-JP" altLang="en-US" sz="2400" b="1" dirty="0">
                <a:solidFill>
                  <a:srgbClr val="006600"/>
                </a:solidFill>
                <a:latin typeface="Calibri" panose="020F0502020204030204" pitchFamily="34" charset="0"/>
              </a:rPr>
              <a:t>）</a:t>
            </a:r>
            <a:r>
              <a:rPr lang="ja-JP" altLang="en-US" sz="2400" dirty="0">
                <a:solidFill>
                  <a:srgbClr val="006600"/>
                </a:solidFill>
              </a:rPr>
              <a:t>しない．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400" dirty="0"/>
              <a:t>  スタックが空のときに  </a:t>
            </a:r>
            <a:r>
              <a:rPr lang="en-US" altLang="ja-JP" sz="2400" dirty="0"/>
              <a:t>pop </a:t>
            </a:r>
            <a:r>
              <a:rPr lang="ja-JP" altLang="en-US" sz="2400" dirty="0"/>
              <a:t>関数が呼び出されると，「</a:t>
            </a:r>
            <a:r>
              <a:rPr lang="en-US" altLang="ja-JP" sz="2400" dirty="0"/>
              <a:t>Stack empty</a:t>
            </a:r>
            <a:r>
              <a:rPr lang="ja-JP" altLang="en-US" sz="2400" dirty="0"/>
              <a:t>」のエラーメッセージを表示すること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ja-JP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400" dirty="0">
                <a:solidFill>
                  <a:srgbClr val="006600"/>
                </a:solidFill>
              </a:rPr>
              <a:t>２．スタックが満杯のときにプッシュ（</a:t>
            </a:r>
            <a:r>
              <a:rPr lang="en-US" altLang="ja-JP" sz="2400" b="1" dirty="0">
                <a:solidFill>
                  <a:srgbClr val="006600"/>
                </a:solidFill>
                <a:latin typeface="Calibri" panose="020F0502020204030204" pitchFamily="34" charset="0"/>
              </a:rPr>
              <a:t>push</a:t>
            </a:r>
            <a:r>
              <a:rPr lang="ja-JP" altLang="en-US" sz="2400" b="1" dirty="0">
                <a:solidFill>
                  <a:srgbClr val="006600"/>
                </a:solidFill>
                <a:latin typeface="Calibri" panose="020F0502020204030204" pitchFamily="34" charset="0"/>
              </a:rPr>
              <a:t>）</a:t>
            </a:r>
            <a:r>
              <a:rPr lang="ja-JP" altLang="en-US" sz="2400" dirty="0">
                <a:solidFill>
                  <a:srgbClr val="006600"/>
                </a:solidFill>
              </a:rPr>
              <a:t>しない．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400" dirty="0"/>
              <a:t>    スタックが満杯のときに  </a:t>
            </a:r>
            <a:r>
              <a:rPr lang="en-US" altLang="ja-JP" sz="2400" dirty="0"/>
              <a:t>push </a:t>
            </a:r>
            <a:r>
              <a:rPr lang="ja-JP" altLang="en-US" sz="2400" dirty="0"/>
              <a:t>関数が呼びだされると，「</a:t>
            </a:r>
            <a:r>
              <a:rPr lang="en-US" altLang="ja-JP" sz="2400" dirty="0"/>
              <a:t>Stack full</a:t>
            </a:r>
            <a:r>
              <a:rPr lang="ja-JP" altLang="en-US" sz="2400" dirty="0"/>
              <a:t>」のエラーメッセージを表示すること</a:t>
            </a:r>
          </a:p>
        </p:txBody>
      </p:sp>
      <p:sp>
        <p:nvSpPr>
          <p:cNvPr id="3891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C291145B-5837-443A-925C-3ECEEEE29782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18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01134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/>
            <a:r>
              <a:rPr lang="ja-JP" altLang="en-US"/>
              <a:t>課題１のヒント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2452688" y="1752600"/>
            <a:ext cx="1571625" cy="2333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64" name="AutoShape 4"/>
          <p:cNvSpPr>
            <a:spLocks/>
          </p:cNvSpPr>
          <p:nvPr/>
        </p:nvSpPr>
        <p:spPr bwMode="auto">
          <a:xfrm flipH="1">
            <a:off x="1830388" y="1800225"/>
            <a:ext cx="393700" cy="23622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769938" y="2714625"/>
            <a:ext cx="99695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latin typeface="Calibri" panose="020F0502020204030204" pitchFamily="34" charset="0"/>
                <a:cs typeface="Calibri" panose="020F0502020204030204" pitchFamily="34" charset="0"/>
              </a:rPr>
              <a:t>配列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2528888" y="1800225"/>
            <a:ext cx="1447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2528888" y="2181225"/>
            <a:ext cx="1447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2528888" y="2562225"/>
            <a:ext cx="1447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528888" y="2943225"/>
            <a:ext cx="1447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2528888" y="3324225"/>
            <a:ext cx="1447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2528888" y="3705225"/>
            <a:ext cx="1447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1919288" y="4267200"/>
            <a:ext cx="295465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スタックポインタの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値は  「０」</a:t>
            </a: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2452688" y="990600"/>
            <a:ext cx="16209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空のとき</a:t>
            </a:r>
          </a:p>
        </p:txBody>
      </p:sp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4738688" y="990600"/>
            <a:ext cx="19800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満杯のとき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4891088" y="1752600"/>
            <a:ext cx="1571625" cy="2333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76" name="Rectangle 16" descr="25%"/>
          <p:cNvSpPr>
            <a:spLocks noChangeArrowheads="1"/>
          </p:cNvSpPr>
          <p:nvPr/>
        </p:nvSpPr>
        <p:spPr bwMode="auto">
          <a:xfrm>
            <a:off x="4967288" y="1800225"/>
            <a:ext cx="1447800" cy="3048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77" name="Rectangle 17" descr="30%"/>
          <p:cNvSpPr>
            <a:spLocks noChangeArrowheads="1"/>
          </p:cNvSpPr>
          <p:nvPr/>
        </p:nvSpPr>
        <p:spPr bwMode="auto">
          <a:xfrm>
            <a:off x="4967288" y="2181225"/>
            <a:ext cx="1447800" cy="3048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78" name="Rectangle 18" descr="25%"/>
          <p:cNvSpPr>
            <a:spLocks noChangeArrowheads="1"/>
          </p:cNvSpPr>
          <p:nvPr/>
        </p:nvSpPr>
        <p:spPr bwMode="auto">
          <a:xfrm>
            <a:off x="4967288" y="2562225"/>
            <a:ext cx="1447800" cy="304800"/>
          </a:xfrm>
          <a:prstGeom prst="rect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79" name="Rectangle 19" descr="25%"/>
          <p:cNvSpPr>
            <a:spLocks noChangeArrowheads="1"/>
          </p:cNvSpPr>
          <p:nvPr/>
        </p:nvSpPr>
        <p:spPr bwMode="auto">
          <a:xfrm>
            <a:off x="4967288" y="2943225"/>
            <a:ext cx="1447800" cy="304800"/>
          </a:xfrm>
          <a:prstGeom prst="rect">
            <a:avLst/>
          </a:prstGeom>
          <a:blipFill dpi="0" rotWithShape="0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80" name="Rectangle 20" descr="30%"/>
          <p:cNvSpPr>
            <a:spLocks noChangeArrowheads="1"/>
          </p:cNvSpPr>
          <p:nvPr/>
        </p:nvSpPr>
        <p:spPr bwMode="auto">
          <a:xfrm>
            <a:off x="4967288" y="3324225"/>
            <a:ext cx="1447800" cy="304800"/>
          </a:xfrm>
          <a:prstGeom prst="rect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81" name="Rectangle 21" descr="25%"/>
          <p:cNvSpPr>
            <a:spLocks noChangeArrowheads="1"/>
          </p:cNvSpPr>
          <p:nvPr/>
        </p:nvSpPr>
        <p:spPr bwMode="auto">
          <a:xfrm>
            <a:off x="4967288" y="3705225"/>
            <a:ext cx="1447800" cy="304800"/>
          </a:xfrm>
          <a:prstGeom prst="rect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4662488" y="4267200"/>
            <a:ext cx="357020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スタックポインタの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値は，「配列のサイズ」</a:t>
            </a:r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457200" y="5410200"/>
            <a:ext cx="880241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en-US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スタックポインタは，現在の「空き部分の底」の</a:t>
            </a:r>
            <a:br>
              <a:rPr lang="ja-JP" altLang="en-US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ja-JP" altLang="en-US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位置を示す値 → </a:t>
            </a:r>
            <a:r>
              <a:rPr lang="ja-JP" altLang="en-US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「スタック内のデータ数」に等しい</a:t>
            </a:r>
          </a:p>
        </p:txBody>
      </p:sp>
      <p:sp>
        <p:nvSpPr>
          <p:cNvPr id="4098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C4984F5B-C737-4621-8515-A2541F2ECB27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19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827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 dirty="0"/>
              <a:t>内容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029200"/>
          </a:xfrm>
        </p:spPr>
        <p:txBody>
          <a:bodyPr/>
          <a:lstStyle/>
          <a:p>
            <a:pPr marL="609600" indent="-609600" eaLnBrk="1" hangingPunct="1">
              <a:lnSpc>
                <a:spcPct val="125000"/>
              </a:lnSpc>
              <a:spcBef>
                <a:spcPct val="25000"/>
              </a:spcBef>
              <a:buFontTx/>
              <a:buNone/>
            </a:pPr>
            <a:r>
              <a:rPr lang="ja-JP" altLang="en-US">
                <a:solidFill>
                  <a:schemeClr val="tx2"/>
                </a:solidFill>
              </a:rPr>
              <a:t>例題１．スタック</a:t>
            </a:r>
          </a:p>
          <a:p>
            <a:pPr marL="609600" indent="-609600" eaLnBrk="1" hangingPunct="1">
              <a:lnSpc>
                <a:spcPct val="125000"/>
              </a:lnSpc>
              <a:spcBef>
                <a:spcPct val="25000"/>
              </a:spcBef>
              <a:buFontTx/>
              <a:buNone/>
            </a:pPr>
            <a:r>
              <a:rPr lang="ja-JP" altLang="en-US"/>
              <a:t>	局所変数，大域変数</a:t>
            </a:r>
          </a:p>
          <a:p>
            <a:pPr marL="609600" indent="-609600" eaLnBrk="1" hangingPunct="1">
              <a:lnSpc>
                <a:spcPct val="125000"/>
              </a:lnSpc>
              <a:spcBef>
                <a:spcPct val="25000"/>
              </a:spcBef>
              <a:buFontTx/>
              <a:buNone/>
            </a:pPr>
            <a:r>
              <a:rPr lang="ja-JP" altLang="en-US">
                <a:solidFill>
                  <a:schemeClr val="tx2"/>
                </a:solidFill>
              </a:rPr>
              <a:t>例題２．再帰関数による総和</a:t>
            </a:r>
          </a:p>
          <a:p>
            <a:pPr marL="609600" indent="-609600"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endParaRPr lang="en-US" altLang="ja-JP"/>
          </a:p>
        </p:txBody>
      </p:sp>
      <p:sp>
        <p:nvSpPr>
          <p:cNvPr id="614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2669879-DDB1-4A7E-AC9C-2D53F066FB3D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08751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/>
              <a:t>例題２．再帰関数による総和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114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ja-JP" altLang="en-US" sz="2800" dirty="0"/>
              <a:t>整数Ｎから，１からＮまで総和を求める</a:t>
            </a:r>
            <a:r>
              <a:rPr lang="ja-JP" altLang="en-US" sz="2800" dirty="0">
                <a:solidFill>
                  <a:schemeClr val="tx2"/>
                </a:solidFill>
              </a:rPr>
              <a:t>再帰関数</a:t>
            </a:r>
            <a:r>
              <a:rPr lang="ja-JP" altLang="en-US" sz="2800" dirty="0"/>
              <a:t>を作る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dirty="0"/>
              <a:t>    </a:t>
            </a:r>
            <a:r>
              <a:rPr lang="ja-JP" altLang="en-US" sz="2800" dirty="0">
                <a:solidFill>
                  <a:schemeClr val="accent2"/>
                </a:solidFill>
              </a:rPr>
              <a:t>例） </a:t>
            </a:r>
            <a:r>
              <a:rPr lang="en-US" altLang="ja-JP" sz="2800" dirty="0">
                <a:solidFill>
                  <a:schemeClr val="accent2"/>
                </a:solidFill>
              </a:rPr>
              <a:t>5  →  15</a:t>
            </a:r>
            <a:endParaRPr lang="en-US" altLang="ja-JP" sz="2800" dirty="0"/>
          </a:p>
          <a:p>
            <a:pPr eaLnBrk="1" hangingPunct="1">
              <a:lnSpc>
                <a:spcPct val="90000"/>
              </a:lnSpc>
            </a:pPr>
            <a:endParaRPr lang="en-US" altLang="ja-JP" sz="2800" dirty="0"/>
          </a:p>
          <a:p>
            <a:pPr eaLnBrk="1" hangingPunct="1">
              <a:lnSpc>
                <a:spcPct val="90000"/>
              </a:lnSpc>
            </a:pPr>
            <a:endParaRPr lang="en-US" altLang="ja-JP" sz="28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ja-JP" sz="2800" dirty="0"/>
          </a:p>
          <a:p>
            <a:pPr eaLnBrk="1" hangingPunct="1">
              <a:lnSpc>
                <a:spcPct val="90000"/>
              </a:lnSpc>
            </a:pPr>
            <a:endParaRPr lang="en-US" altLang="ja-JP" sz="2800" dirty="0"/>
          </a:p>
          <a:p>
            <a:pPr eaLnBrk="1" hangingPunct="1">
              <a:lnSpc>
                <a:spcPct val="90000"/>
              </a:lnSpc>
            </a:pPr>
            <a:endParaRPr lang="en-US" altLang="ja-JP" sz="2800" dirty="0"/>
          </a:p>
          <a:p>
            <a:pPr eaLnBrk="1" hangingPunct="1">
              <a:lnSpc>
                <a:spcPct val="90000"/>
              </a:lnSpc>
            </a:pPr>
            <a:r>
              <a:rPr lang="ja-JP" altLang="en-US" sz="2800" dirty="0"/>
              <a:t>再帰関数とは，関数 </a:t>
            </a:r>
            <a:r>
              <a:rPr lang="en-US" altLang="ja-JP" sz="2800" b="1" dirty="0">
                <a:latin typeface="Calibri" panose="020F0502020204030204" pitchFamily="34" charset="0"/>
              </a:rPr>
              <a:t>f</a:t>
            </a:r>
            <a:r>
              <a:rPr lang="en-US" altLang="ja-JP" sz="2800" dirty="0"/>
              <a:t> </a:t>
            </a:r>
            <a:r>
              <a:rPr lang="ja-JP" altLang="en-US" sz="2800" dirty="0"/>
              <a:t>の本体に</a:t>
            </a:r>
            <a:r>
              <a:rPr lang="en-US" altLang="ja-JP" sz="2800" b="1" dirty="0">
                <a:latin typeface="Calibri" panose="020F0502020204030204" pitchFamily="34" charset="0"/>
              </a:rPr>
              <a:t>f</a:t>
            </a:r>
            <a:r>
              <a:rPr lang="en-US" altLang="ja-JP" sz="2800" dirty="0"/>
              <a:t> </a:t>
            </a:r>
            <a:r>
              <a:rPr lang="ja-JP" altLang="en-US" sz="2800" dirty="0"/>
              <a:t>の呼出しを含むような関数のこと</a:t>
            </a:r>
          </a:p>
          <a:p>
            <a:pPr eaLnBrk="1" hangingPunct="1">
              <a:lnSpc>
                <a:spcPct val="90000"/>
              </a:lnSpc>
            </a:pPr>
            <a:endParaRPr lang="en-US" altLang="ja-JP" sz="2800" dirty="0"/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2552700" y="3352800"/>
          <a:ext cx="40386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数式" r:id="rId4" imgW="1676400" imgH="609600" progId="Equation.3">
                  <p:embed/>
                </p:oleObj>
              </mc:Choice>
              <mc:Fallback>
                <p:oleObj name="数式" r:id="rId4" imgW="1676400" imgH="609600" progId="Equation.3">
                  <p:embed/>
                  <p:pic>
                    <p:nvPicPr>
                      <p:cNvPr id="430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352800"/>
                        <a:ext cx="40386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3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EA905382-5941-4601-822C-80BEFAD4E450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20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39702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/>
              <a:t>再帰関数とは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自分自身を呼び出すような関数のこと</a:t>
            </a:r>
          </a:p>
          <a:p>
            <a:pPr eaLnBrk="1" hangingPunct="1"/>
            <a:endParaRPr lang="ja-JP" altLang="en-US"/>
          </a:p>
          <a:p>
            <a:pPr eaLnBrk="1" hangingPunct="1"/>
            <a:r>
              <a:rPr lang="ja-JP" altLang="en-US"/>
              <a:t>必ず終了条件が成立するように気をつけること</a:t>
            </a:r>
          </a:p>
        </p:txBody>
      </p:sp>
      <p:sp>
        <p:nvSpPr>
          <p:cNvPr id="45060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94FF559-B619-45D0-B533-1B5B1C433A77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21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71380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52400"/>
            <a:ext cx="7772400" cy="6705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#include &lt;</a:t>
            </a:r>
            <a:r>
              <a:rPr lang="en-US" altLang="ja-JP" sz="2400" b="1" dirty="0" err="1">
                <a:latin typeface="Calibri" panose="020F0502020204030204" pitchFamily="34" charset="0"/>
              </a:rPr>
              <a:t>stdio.h</a:t>
            </a:r>
            <a:r>
              <a:rPr lang="en-US" altLang="ja-JP" sz="2400" b="1" dirty="0">
                <a:latin typeface="Calibri" panose="020F0502020204030204" pitchFamily="34" charset="0"/>
              </a:rPr>
              <a:t>&gt;</a:t>
            </a:r>
          </a:p>
          <a:p>
            <a:pPr>
              <a:lnSpc>
                <a:spcPct val="70000"/>
              </a:lnSpc>
              <a:spcBef>
                <a:spcPct val="10000"/>
              </a:spcBef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#pragma warning(</a:t>
            </a:r>
            <a:r>
              <a:rPr lang="en-US" altLang="ja-JP" sz="2400" b="1" dirty="0" err="1">
                <a:latin typeface="Calibri" panose="020F0502020204030204" pitchFamily="34" charset="0"/>
              </a:rPr>
              <a:t>disable:4996</a:t>
            </a:r>
            <a:r>
              <a:rPr lang="en-US" altLang="ja-JP" sz="2400" b="1" dirty="0">
                <a:latin typeface="Calibri" panose="020F0502020204030204" pitchFamily="34" charset="0"/>
              </a:rPr>
              <a:t>)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 err="1">
                <a:latin typeface="Calibri" panose="020F0502020204030204" pitchFamily="34" charset="0"/>
              </a:rPr>
              <a:t>int</a:t>
            </a:r>
            <a:r>
              <a:rPr lang="en-US" altLang="ja-JP" sz="2400" b="1" dirty="0">
                <a:latin typeface="Calibri" panose="020F0502020204030204" pitchFamily="34" charset="0"/>
              </a:rPr>
              <a:t> </a:t>
            </a:r>
            <a:r>
              <a:rPr lang="en-US" altLang="ja-JP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sum(</a:t>
            </a:r>
            <a:r>
              <a:rPr lang="en-US" altLang="ja-JP" sz="24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int</a:t>
            </a:r>
            <a:r>
              <a:rPr lang="en-US" altLang="ja-JP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 n)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{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if (n &lt; 1) {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  return 0;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}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if (n  ==  1) {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  return 1;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}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else { 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  return </a:t>
            </a:r>
            <a:r>
              <a:rPr lang="en-US" altLang="ja-JP" sz="2400" b="1" dirty="0" err="1">
                <a:latin typeface="Calibri" panose="020F0502020204030204" pitchFamily="34" charset="0"/>
              </a:rPr>
              <a:t>n+</a:t>
            </a:r>
            <a:r>
              <a:rPr lang="en-US" altLang="ja-JP" sz="24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sum</a:t>
            </a:r>
            <a:r>
              <a:rPr lang="en-US" altLang="ja-JP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(n-1)</a:t>
            </a:r>
            <a:r>
              <a:rPr lang="en-US" altLang="ja-JP" sz="2400" b="1" dirty="0">
                <a:latin typeface="Calibri" panose="020F0502020204030204" pitchFamily="34" charset="0"/>
              </a:rPr>
              <a:t>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}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}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 err="1">
                <a:latin typeface="Calibri" panose="020F0502020204030204" pitchFamily="34" charset="0"/>
              </a:rPr>
              <a:t>int</a:t>
            </a:r>
            <a:r>
              <a:rPr lang="en-US" altLang="ja-JP" sz="2400" b="1" dirty="0">
                <a:latin typeface="Calibri" panose="020F0502020204030204" pitchFamily="34" charset="0"/>
              </a:rPr>
              <a:t> main()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{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</a:t>
            </a:r>
            <a:r>
              <a:rPr lang="en-US" altLang="ja-JP" sz="2400" b="1" dirty="0" err="1">
                <a:latin typeface="Calibri" panose="020F0502020204030204" pitchFamily="34" charset="0"/>
              </a:rPr>
              <a:t>int</a:t>
            </a:r>
            <a:r>
              <a:rPr lang="en-US" altLang="ja-JP" sz="2400" b="1" dirty="0">
                <a:latin typeface="Calibri" panose="020F0502020204030204" pitchFamily="34" charset="0"/>
              </a:rPr>
              <a:t> n;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</a:t>
            </a:r>
            <a:r>
              <a:rPr lang="en-US" altLang="ja-JP" sz="2400" b="1" dirty="0" err="1">
                <a:latin typeface="Calibri" panose="020F0502020204030204" pitchFamily="34" charset="0"/>
              </a:rPr>
              <a:t>int</a:t>
            </a:r>
            <a:r>
              <a:rPr lang="en-US" altLang="ja-JP" sz="2400" b="1" dirty="0">
                <a:latin typeface="Calibri" panose="020F0502020204030204" pitchFamily="34" charset="0"/>
              </a:rPr>
              <a:t> s;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</a:t>
            </a:r>
            <a:r>
              <a:rPr lang="en-US" altLang="ja-JP" sz="2400" b="1" dirty="0" err="1">
                <a:latin typeface="Calibri" panose="020F0502020204030204" pitchFamily="34" charset="0"/>
              </a:rPr>
              <a:t>printf</a:t>
            </a:r>
            <a:r>
              <a:rPr lang="en-US" altLang="ja-JP" sz="2400" b="1" dirty="0">
                <a:latin typeface="Calibri" panose="020F0502020204030204" pitchFamily="34" charset="0"/>
              </a:rPr>
              <a:t>("Enter a number: ");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</a:t>
            </a:r>
            <a:r>
              <a:rPr lang="en-US" altLang="ja-JP" sz="2400" b="1" dirty="0" err="1">
                <a:latin typeface="Calibri" panose="020F0502020204030204" pitchFamily="34" charset="0"/>
              </a:rPr>
              <a:t>scanf</a:t>
            </a:r>
            <a:r>
              <a:rPr lang="en-US" altLang="ja-JP" sz="2400" b="1" dirty="0">
                <a:latin typeface="Calibri" panose="020F0502020204030204" pitchFamily="34" charset="0"/>
              </a:rPr>
              <a:t>("%</a:t>
            </a:r>
            <a:r>
              <a:rPr lang="en-US" altLang="ja-JP" sz="2400" b="1" dirty="0" err="1">
                <a:latin typeface="Calibri" panose="020F0502020204030204" pitchFamily="34" charset="0"/>
              </a:rPr>
              <a:t>d",&amp;n</a:t>
            </a:r>
            <a:r>
              <a:rPr lang="en-US" altLang="ja-JP" sz="2400" b="1" dirty="0">
                <a:latin typeface="Calibri" panose="020F0502020204030204" pitchFamily="34" charset="0"/>
              </a:rPr>
              <a:t>);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s = </a:t>
            </a:r>
            <a:r>
              <a:rPr lang="en-US" altLang="ja-JP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sum(n);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</a:t>
            </a:r>
            <a:r>
              <a:rPr lang="en-US" altLang="ja-JP" sz="2400" b="1" dirty="0" err="1">
                <a:latin typeface="Calibri" panose="020F0502020204030204" pitchFamily="34" charset="0"/>
              </a:rPr>
              <a:t>printf</a:t>
            </a:r>
            <a:r>
              <a:rPr lang="en-US" altLang="ja-JP" sz="2400" b="1" dirty="0">
                <a:latin typeface="Calibri" panose="020F0502020204030204" pitchFamily="34" charset="0"/>
              </a:rPr>
              <a:t>("sum(%d)=%d\</a:t>
            </a:r>
            <a:r>
              <a:rPr lang="en-US" altLang="ja-JP" sz="2400" b="1" dirty="0" err="1">
                <a:latin typeface="Calibri" panose="020F0502020204030204" pitchFamily="34" charset="0"/>
              </a:rPr>
              <a:t>n",n</a:t>
            </a:r>
            <a:r>
              <a:rPr lang="en-US" altLang="ja-JP" sz="2400" b="1" dirty="0">
                <a:latin typeface="Calibri" panose="020F0502020204030204" pitchFamily="34" charset="0"/>
              </a:rPr>
              <a:t> ,s);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  return 0;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</a:rPr>
              <a:t>}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50081" y="680244"/>
            <a:ext cx="5779294" cy="3052307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685800" y="3721855"/>
            <a:ext cx="5765800" cy="2634496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6962775" y="1905000"/>
            <a:ext cx="15199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</a:t>
            </a:r>
            <a:r>
              <a:rPr lang="ja-JP" altLang="en-US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6905625" y="5162550"/>
            <a:ext cx="16321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  <a:r>
              <a:rPr lang="ja-JP" altLang="en-US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</p:txBody>
      </p:sp>
      <p:sp>
        <p:nvSpPr>
          <p:cNvPr id="47113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3DA48BE8-890E-4835-8CE9-8B4388CFD581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22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8089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3538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/>
              <a:t>再帰関数による総和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3390900" y="1557338"/>
            <a:ext cx="2317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実行結果の例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533525" y="2468563"/>
            <a:ext cx="6064250" cy="133985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dirty="0">
                <a:latin typeface="CS Times" pitchFamily="18" charset="0"/>
                <a:cs typeface="Calibri" panose="020F0502020204030204" pitchFamily="34" charset="0"/>
              </a:rPr>
              <a:t>Enter a number: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dirty="0">
                <a:latin typeface="CS Times" pitchFamily="18" charset="0"/>
                <a:cs typeface="Calibri" panose="020F0502020204030204" pitchFamily="34" charset="0"/>
              </a:rPr>
              <a:t>sum(2)=3</a:t>
            </a:r>
          </a:p>
        </p:txBody>
      </p:sp>
      <p:sp>
        <p:nvSpPr>
          <p:cNvPr id="49157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DEFFF40-DF22-4D87-A2EC-8E26BA3D191B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23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66903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3538"/>
            <a:ext cx="7772400" cy="8223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sz="4000"/>
              <a:t>関数呼び出しの流れ</a:t>
            </a:r>
            <a:br>
              <a:rPr lang="ja-JP" altLang="en-US" sz="4000"/>
            </a:br>
            <a:r>
              <a:rPr lang="ja-JP" altLang="en-US" sz="4000"/>
              <a:t>（</a:t>
            </a:r>
            <a:r>
              <a:rPr lang="en-US" altLang="ja-JP" sz="4000"/>
              <a:t>main </a:t>
            </a:r>
            <a:r>
              <a:rPr lang="ja-JP" altLang="en-US" sz="4000"/>
              <a:t>関数で </a:t>
            </a:r>
            <a:r>
              <a:rPr lang="en-US" altLang="ja-JP" sz="4000"/>
              <a:t>n = 2 </a:t>
            </a:r>
            <a:r>
              <a:rPr lang="ja-JP" altLang="en-US" sz="4000"/>
              <a:t>のとき）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800100" y="2360613"/>
            <a:ext cx="1931988" cy="2297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066575" y="1533525"/>
            <a:ext cx="149111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main </a:t>
            </a:r>
            <a:r>
              <a:rPr lang="ja-JP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main()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1200150" y="3133725"/>
            <a:ext cx="1225550" cy="47625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sum(n);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798513" y="2681288"/>
            <a:ext cx="20313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関数呼び出し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3458006" y="2728913"/>
            <a:ext cx="201208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sum </a:t>
            </a:r>
            <a:r>
              <a:rPr lang="ja-JP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sum( </a:t>
            </a: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 )</a:t>
            </a:r>
          </a:p>
        </p:txBody>
      </p:sp>
      <p:sp>
        <p:nvSpPr>
          <p:cNvPr id="51208" name="AutoShape 8" descr="25%"/>
          <p:cNvSpPr>
            <a:spLocks noChangeArrowheads="1"/>
          </p:cNvSpPr>
          <p:nvPr/>
        </p:nvSpPr>
        <p:spPr bwMode="auto">
          <a:xfrm rot="793638">
            <a:off x="2406650" y="3298825"/>
            <a:ext cx="857250" cy="330200"/>
          </a:xfrm>
          <a:prstGeom prst="rightArrow">
            <a:avLst>
              <a:gd name="adj1" fmla="val 50000"/>
              <a:gd name="adj2" fmla="val 64904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 flipH="1" flipV="1">
            <a:off x="2409825" y="3670300"/>
            <a:ext cx="928688" cy="955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3254375" y="3576638"/>
            <a:ext cx="2541588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3349625" y="4414838"/>
            <a:ext cx="2301875" cy="415925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 n + sum(n-1);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3255963" y="3990975"/>
            <a:ext cx="2413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関数呼び出しと戻り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6618719" y="3983038"/>
            <a:ext cx="201208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sum </a:t>
            </a:r>
            <a:r>
              <a:rPr lang="ja-JP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sum( </a:t>
            </a: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 )</a:t>
            </a:r>
          </a:p>
        </p:txBody>
      </p:sp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7019925" y="5873750"/>
            <a:ext cx="1270000" cy="47625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 1;</a:t>
            </a:r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7246085" y="5383213"/>
            <a:ext cx="8002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戻り</a:t>
            </a:r>
          </a:p>
        </p:txBody>
      </p:sp>
      <p:sp>
        <p:nvSpPr>
          <p:cNvPr id="51216" name="AutoShape 16" descr="25%"/>
          <p:cNvSpPr>
            <a:spLocks noChangeArrowheads="1"/>
          </p:cNvSpPr>
          <p:nvPr/>
        </p:nvSpPr>
        <p:spPr bwMode="auto">
          <a:xfrm rot="793638">
            <a:off x="5549900" y="4560888"/>
            <a:ext cx="857250" cy="330200"/>
          </a:xfrm>
          <a:prstGeom prst="rightArrow">
            <a:avLst>
              <a:gd name="adj1" fmla="val 50000"/>
              <a:gd name="adj2" fmla="val 64904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217" name="Rectangle 17"/>
          <p:cNvSpPr>
            <a:spLocks noChangeArrowheads="1"/>
          </p:cNvSpPr>
          <p:nvPr/>
        </p:nvSpPr>
        <p:spPr bwMode="auto">
          <a:xfrm>
            <a:off x="6396038" y="4818063"/>
            <a:ext cx="2416175" cy="1912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21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C866957-1D0D-4B8D-ACBB-0698AF2F762F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24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98673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663"/>
            <a:ext cx="7772400" cy="8223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ja-JP" sz="3600"/>
              <a:t>n </a:t>
            </a:r>
            <a:r>
              <a:rPr lang="ja-JP" altLang="en-US" sz="3600"/>
              <a:t>の値の変化</a:t>
            </a:r>
            <a:r>
              <a:rPr lang="ja-JP" altLang="en-US" sz="4000"/>
              <a:t/>
            </a:r>
            <a:br>
              <a:rPr lang="ja-JP" altLang="en-US" sz="4000"/>
            </a:br>
            <a:r>
              <a:rPr lang="ja-JP" altLang="en-US" sz="4000"/>
              <a:t>（</a:t>
            </a:r>
            <a:r>
              <a:rPr lang="en-US" altLang="ja-JP" sz="4000"/>
              <a:t>main </a:t>
            </a:r>
            <a:r>
              <a:rPr lang="ja-JP" altLang="en-US" sz="4000"/>
              <a:t>関数で </a:t>
            </a:r>
            <a:r>
              <a:rPr lang="en-US" altLang="ja-JP" sz="4000"/>
              <a:t>n = 2 </a:t>
            </a:r>
            <a:r>
              <a:rPr lang="ja-JP" altLang="en-US" sz="4000"/>
              <a:t>のとき）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800100" y="2189163"/>
            <a:ext cx="1931988" cy="2297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1066575" y="1362075"/>
            <a:ext cx="149111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main </a:t>
            </a:r>
            <a:r>
              <a:rPr lang="ja-JP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main()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1200150" y="2962275"/>
            <a:ext cx="1225550" cy="47625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sum(n);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798513" y="2509838"/>
            <a:ext cx="20313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関数呼び出し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3458006" y="2214563"/>
            <a:ext cx="201208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sum </a:t>
            </a:r>
            <a:r>
              <a:rPr lang="ja-JP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sum( </a:t>
            </a: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 )</a:t>
            </a:r>
          </a:p>
        </p:txBody>
      </p:sp>
      <p:sp>
        <p:nvSpPr>
          <p:cNvPr id="53256" name="AutoShape 8" descr="25%"/>
          <p:cNvSpPr>
            <a:spLocks noChangeArrowheads="1"/>
          </p:cNvSpPr>
          <p:nvPr/>
        </p:nvSpPr>
        <p:spPr bwMode="auto">
          <a:xfrm rot="793638">
            <a:off x="2406650" y="3127375"/>
            <a:ext cx="857250" cy="330200"/>
          </a:xfrm>
          <a:prstGeom prst="rightArrow">
            <a:avLst>
              <a:gd name="adj1" fmla="val 50000"/>
              <a:gd name="adj2" fmla="val 64904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 flipV="1">
            <a:off x="2409825" y="3498850"/>
            <a:ext cx="928688" cy="955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3254375" y="3405188"/>
            <a:ext cx="247015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3349625" y="4243388"/>
            <a:ext cx="2301875" cy="415925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 n + sum(n-1);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3255963" y="3819525"/>
            <a:ext cx="2413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関数呼び出しと戻り</a:t>
            </a:r>
          </a:p>
        </p:txBody>
      </p: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7061200" y="5702300"/>
            <a:ext cx="1228725" cy="830997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 1;</a:t>
            </a: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7246085" y="5211763"/>
            <a:ext cx="8002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戻り</a:t>
            </a:r>
          </a:p>
        </p:txBody>
      </p:sp>
      <p:sp>
        <p:nvSpPr>
          <p:cNvPr id="53263" name="AutoShape 15" descr="25%"/>
          <p:cNvSpPr>
            <a:spLocks noChangeArrowheads="1"/>
          </p:cNvSpPr>
          <p:nvPr/>
        </p:nvSpPr>
        <p:spPr bwMode="auto">
          <a:xfrm rot="793638">
            <a:off x="5549900" y="4389438"/>
            <a:ext cx="857250" cy="330200"/>
          </a:xfrm>
          <a:prstGeom prst="rightArrow">
            <a:avLst>
              <a:gd name="adj1" fmla="val 50000"/>
              <a:gd name="adj2" fmla="val 64904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64" name="Rectangle 16"/>
          <p:cNvSpPr>
            <a:spLocks noChangeArrowheads="1"/>
          </p:cNvSpPr>
          <p:nvPr/>
        </p:nvSpPr>
        <p:spPr bwMode="auto">
          <a:xfrm>
            <a:off x="6396038" y="4646613"/>
            <a:ext cx="2416175" cy="1984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65" name="Oval 17"/>
          <p:cNvSpPr>
            <a:spLocks noChangeArrowheads="1"/>
          </p:cNvSpPr>
          <p:nvPr/>
        </p:nvSpPr>
        <p:spPr bwMode="auto">
          <a:xfrm>
            <a:off x="4951413" y="2687638"/>
            <a:ext cx="304800" cy="304800"/>
          </a:xfrm>
          <a:prstGeom prst="ellips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4032250" y="2990850"/>
            <a:ext cx="8128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= 2</a:t>
            </a:r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6642531" y="3503613"/>
            <a:ext cx="201208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sum </a:t>
            </a:r>
            <a:r>
              <a:rPr lang="ja-JP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sum( </a:t>
            </a: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 )</a:t>
            </a:r>
          </a:p>
        </p:txBody>
      </p:sp>
      <p:sp>
        <p:nvSpPr>
          <p:cNvPr id="53268" name="Oval 20"/>
          <p:cNvSpPr>
            <a:spLocks noChangeArrowheads="1"/>
          </p:cNvSpPr>
          <p:nvPr/>
        </p:nvSpPr>
        <p:spPr bwMode="auto">
          <a:xfrm>
            <a:off x="8135938" y="3976688"/>
            <a:ext cx="304800" cy="304800"/>
          </a:xfrm>
          <a:prstGeom prst="ellips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7216775" y="4279900"/>
            <a:ext cx="8128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= 1</a:t>
            </a:r>
          </a:p>
        </p:txBody>
      </p: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7035800" y="6143625"/>
            <a:ext cx="14157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１を返す</a:t>
            </a:r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3849688" y="4637088"/>
            <a:ext cx="14157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３を返す</a:t>
            </a:r>
          </a:p>
        </p:txBody>
      </p:sp>
      <p:sp>
        <p:nvSpPr>
          <p:cNvPr id="5327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C3C7398-5880-41F4-982B-6A64145513B4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25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79403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000125"/>
          </a:xfrm>
        </p:spPr>
        <p:txBody>
          <a:bodyPr/>
          <a:lstStyle/>
          <a:p>
            <a:pPr eaLnBrk="1" hangingPunct="1"/>
            <a:r>
              <a:rPr lang="ja-JP" altLang="en-US" sz="4000"/>
              <a:t>再帰関数による総和</a:t>
            </a:r>
          </a:p>
        </p:txBody>
      </p:sp>
      <p:sp>
        <p:nvSpPr>
          <p:cNvPr id="55299" name="AutoShape 3"/>
          <p:cNvSpPr>
            <a:spLocks noChangeArrowheads="1"/>
          </p:cNvSpPr>
          <p:nvPr/>
        </p:nvSpPr>
        <p:spPr bwMode="auto">
          <a:xfrm>
            <a:off x="1447800" y="2057400"/>
            <a:ext cx="3200400" cy="1066800"/>
          </a:xfrm>
          <a:prstGeom prst="flowChartDecision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3048000" y="3124200"/>
            <a:ext cx="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>
            <a:off x="3048000" y="1470025"/>
            <a:ext cx="0" cy="587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>
            <a:off x="4648200" y="25908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5303" name="Line 7"/>
          <p:cNvSpPr>
            <a:spLocks noChangeShapeType="1"/>
          </p:cNvSpPr>
          <p:nvPr/>
        </p:nvSpPr>
        <p:spPr bwMode="auto">
          <a:xfrm>
            <a:off x="6096000" y="2590800"/>
            <a:ext cx="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2416175" y="2300288"/>
            <a:ext cx="12509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Calibri" panose="020F0502020204030204" pitchFamily="34" charset="0"/>
                <a:cs typeface="Calibri" panose="020F0502020204030204" pitchFamily="34" charset="0"/>
              </a:rPr>
              <a:t>n == 1</a:t>
            </a:r>
            <a:endParaRPr lang="en-US" altLang="ja-JP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4552950" y="2139950"/>
            <a:ext cx="557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2286000" y="3124200"/>
            <a:ext cx="5873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latin typeface="Calibri" panose="020F0502020204030204" pitchFamily="34" charset="0"/>
                <a:cs typeface="Calibri" panose="020F0502020204030204" pitchFamily="34" charset="0"/>
              </a:rPr>
              <a:t>Yes</a:t>
            </a:r>
          </a:p>
        </p:txBody>
      </p:sp>
      <p:sp>
        <p:nvSpPr>
          <p:cNvPr id="55307" name="Rectangle 11"/>
          <p:cNvSpPr>
            <a:spLocks noChangeArrowheads="1"/>
          </p:cNvSpPr>
          <p:nvPr/>
        </p:nvSpPr>
        <p:spPr bwMode="auto">
          <a:xfrm>
            <a:off x="1981200" y="5257800"/>
            <a:ext cx="2133600" cy="6985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2362200" y="5334000"/>
            <a:ext cx="198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Calibri" panose="020F0502020204030204" pitchFamily="34" charset="0"/>
                <a:cs typeface="Calibri" panose="020F0502020204030204" pitchFamily="34" charset="0"/>
              </a:rPr>
              <a:t>return 1;</a:t>
            </a:r>
            <a:endParaRPr lang="en-US" altLang="ja-JP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4038600" y="3581400"/>
            <a:ext cx="4114800" cy="838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4114800" y="3733800"/>
            <a:ext cx="419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latin typeface="Calibri" panose="020F0502020204030204" pitchFamily="34" charset="0"/>
                <a:cs typeface="Calibri" panose="020F0502020204030204" pitchFamily="34" charset="0"/>
              </a:rPr>
              <a:t>return n + </a:t>
            </a:r>
            <a:r>
              <a:rPr lang="en-US" altLang="ja-JP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sum(n-1)</a:t>
            </a:r>
            <a:r>
              <a:rPr lang="en-US" altLang="ja-JP" sz="28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n-US" altLang="ja-JP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311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DC649974-AB36-46F9-82D1-6FAEB864DD11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26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73394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/>
              <a:t>プログラム実行順</a:t>
            </a:r>
            <a:br>
              <a:rPr lang="ja-JP" altLang="en-US"/>
            </a:br>
            <a:r>
              <a:rPr lang="ja-JP" altLang="en-US" sz="4000"/>
              <a:t>（</a:t>
            </a:r>
            <a:r>
              <a:rPr lang="en-US" altLang="ja-JP" sz="4000"/>
              <a:t>main</a:t>
            </a:r>
            <a:r>
              <a:rPr lang="ja-JP" altLang="en-US" sz="4000"/>
              <a:t>関数で </a:t>
            </a:r>
            <a:r>
              <a:rPr lang="en-US" altLang="ja-JP" sz="4000"/>
              <a:t>n=2 </a:t>
            </a:r>
            <a:r>
              <a:rPr lang="ja-JP" altLang="en-US" sz="4000"/>
              <a:t>のとき）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661988" y="4343400"/>
            <a:ext cx="1547812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2000" dirty="0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s = sum( n );</a:t>
            </a: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76200" y="2362200"/>
            <a:ext cx="2743200" cy="43434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09600" y="1393825"/>
            <a:ext cx="1693863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main </a:t>
            </a:r>
            <a:r>
              <a:rPr lang="ja-JP" altLang="en-US" sz="2800" u="sng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 main()</a:t>
            </a: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3810000" y="4114800"/>
            <a:ext cx="2057400" cy="381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2971800" y="3352800"/>
            <a:ext cx="1524000" cy="655638"/>
          </a:xfrm>
          <a:prstGeom prst="flowChartDecision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3327400" y="3505200"/>
            <a:ext cx="78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n ==1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3810000" y="4114800"/>
            <a:ext cx="2057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1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 n + sum(n-1);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4419600" y="3276600"/>
            <a:ext cx="495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No</a:t>
            </a:r>
          </a:p>
        </p:txBody>
      </p:sp>
      <p:cxnSp>
        <p:nvCxnSpPr>
          <p:cNvPr id="57355" name="AutoShape 11"/>
          <p:cNvCxnSpPr>
            <a:cxnSpLocks noChangeShapeType="1"/>
            <a:stCxn id="57351" idx="3"/>
            <a:endCxn id="57350" idx="0"/>
          </p:cNvCxnSpPr>
          <p:nvPr/>
        </p:nvCxnSpPr>
        <p:spPr bwMode="auto">
          <a:xfrm>
            <a:off x="4505325" y="3681413"/>
            <a:ext cx="333375" cy="423862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3200400" y="3962400"/>
            <a:ext cx="579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Yes</a:t>
            </a:r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>
            <a:off x="3733800" y="3962400"/>
            <a:ext cx="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3048000" y="5029200"/>
            <a:ext cx="12192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return 0;</a:t>
            </a:r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auto">
          <a:xfrm>
            <a:off x="2895600" y="2362200"/>
            <a:ext cx="3048000" cy="42672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3418802" y="1371600"/>
            <a:ext cx="2076209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sum </a:t>
            </a:r>
            <a:r>
              <a:rPr lang="ja-JP" altLang="en-US" sz="2800" u="sng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 sum( </a:t>
            </a:r>
            <a:r>
              <a:rPr lang="en-US" altLang="ja-JP" sz="2400" dirty="0" err="1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 n )</a:t>
            </a: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V="1">
            <a:off x="2209800" y="2743200"/>
            <a:ext cx="1524000" cy="1828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2399050" y="2422525"/>
            <a:ext cx="121058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呼び出し</a:t>
            </a:r>
          </a:p>
        </p:txBody>
      </p:sp>
      <p:sp>
        <p:nvSpPr>
          <p:cNvPr id="57363" name="Line 19"/>
          <p:cNvSpPr>
            <a:spLocks noChangeShapeType="1"/>
          </p:cNvSpPr>
          <p:nvPr/>
        </p:nvSpPr>
        <p:spPr bwMode="auto">
          <a:xfrm flipH="1">
            <a:off x="1447800" y="4343400"/>
            <a:ext cx="2362200" cy="685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64" name="Text Box 20"/>
          <p:cNvSpPr txBox="1">
            <a:spLocks noChangeArrowheads="1"/>
          </p:cNvSpPr>
          <p:nvPr/>
        </p:nvSpPr>
        <p:spPr bwMode="auto">
          <a:xfrm>
            <a:off x="2895600" y="4572000"/>
            <a:ext cx="6976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戻り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241300" y="2597150"/>
            <a:ext cx="2433680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600" dirty="0" err="1">
                <a:latin typeface="CS Times" pitchFamily="18" charset="0"/>
                <a:cs typeface="Calibri" panose="020F0502020204030204" pitchFamily="34" charset="0"/>
              </a:rPr>
              <a:t>printf</a:t>
            </a:r>
            <a:r>
              <a:rPr lang="en-US" altLang="ja-JP" sz="1600" dirty="0">
                <a:latin typeface="CS Times" pitchFamily="18" charset="0"/>
                <a:cs typeface="Calibri" panose="020F0502020204030204" pitchFamily="34" charset="0"/>
              </a:rPr>
              <a:t>( "Enter a number:" );</a:t>
            </a:r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365125" y="3429000"/>
            <a:ext cx="2225675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2000" dirty="0" err="1">
                <a:latin typeface="CS Times" pitchFamily="18" charset="0"/>
                <a:cs typeface="Calibri" panose="020F0502020204030204" pitchFamily="34" charset="0"/>
              </a:rPr>
              <a:t>scanf</a:t>
            </a: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( "%d", &amp;n );  </a:t>
            </a:r>
          </a:p>
        </p:txBody>
      </p:sp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914400" y="6172200"/>
            <a:ext cx="1068388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return 0;</a:t>
            </a:r>
          </a:p>
        </p:txBody>
      </p:sp>
      <p:sp>
        <p:nvSpPr>
          <p:cNvPr id="57368" name="Line 24"/>
          <p:cNvSpPr>
            <a:spLocks noChangeShapeType="1"/>
          </p:cNvSpPr>
          <p:nvPr/>
        </p:nvSpPr>
        <p:spPr bwMode="auto">
          <a:xfrm>
            <a:off x="1447800" y="2971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69" name="Line 25"/>
          <p:cNvSpPr>
            <a:spLocks noChangeShapeType="1"/>
          </p:cNvSpPr>
          <p:nvPr/>
        </p:nvSpPr>
        <p:spPr bwMode="auto">
          <a:xfrm>
            <a:off x="1447800" y="38862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70" name="Line 26"/>
          <p:cNvSpPr>
            <a:spLocks noChangeShapeType="1"/>
          </p:cNvSpPr>
          <p:nvPr/>
        </p:nvSpPr>
        <p:spPr bwMode="auto">
          <a:xfrm>
            <a:off x="1447800" y="50292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71" name="Text Box 27"/>
          <p:cNvSpPr txBox="1">
            <a:spLocks noChangeArrowheads="1"/>
          </p:cNvSpPr>
          <p:nvPr/>
        </p:nvSpPr>
        <p:spPr bwMode="auto">
          <a:xfrm>
            <a:off x="138113" y="5359400"/>
            <a:ext cx="2691763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600" dirty="0" err="1">
                <a:latin typeface="CS Times" pitchFamily="18" charset="0"/>
                <a:cs typeface="Calibri" panose="020F0502020204030204" pitchFamily="34" charset="0"/>
              </a:rPr>
              <a:t>printf</a:t>
            </a:r>
            <a:r>
              <a:rPr lang="en-US" altLang="ja-JP" sz="1600" dirty="0">
                <a:latin typeface="CS Times" pitchFamily="18" charset="0"/>
                <a:cs typeface="Calibri" panose="020F0502020204030204" pitchFamily="34" charset="0"/>
              </a:rPr>
              <a:t>("sum(%d)=%d\</a:t>
            </a:r>
            <a:r>
              <a:rPr lang="en-US" altLang="ja-JP" sz="1600" dirty="0" err="1">
                <a:latin typeface="CS Times" pitchFamily="18" charset="0"/>
                <a:cs typeface="Calibri" panose="020F0502020204030204" pitchFamily="34" charset="0"/>
              </a:rPr>
              <a:t>n",n</a:t>
            </a:r>
            <a:r>
              <a:rPr lang="en-US" altLang="ja-JP" sz="1600" dirty="0">
                <a:latin typeface="CS Times" pitchFamily="18" charset="0"/>
                <a:cs typeface="Calibri" panose="020F0502020204030204" pitchFamily="34" charset="0"/>
              </a:rPr>
              <a:t> ,s);</a:t>
            </a:r>
          </a:p>
        </p:txBody>
      </p:sp>
      <p:sp>
        <p:nvSpPr>
          <p:cNvPr id="57372" name="Line 28"/>
          <p:cNvSpPr>
            <a:spLocks noChangeShapeType="1"/>
          </p:cNvSpPr>
          <p:nvPr/>
        </p:nvSpPr>
        <p:spPr bwMode="auto">
          <a:xfrm>
            <a:off x="1447800" y="5715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73" name="Line 29"/>
          <p:cNvSpPr>
            <a:spLocks noChangeShapeType="1"/>
          </p:cNvSpPr>
          <p:nvPr/>
        </p:nvSpPr>
        <p:spPr bwMode="auto">
          <a:xfrm>
            <a:off x="3733800" y="2743200"/>
            <a:ext cx="0" cy="609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74" name="Rectangle 30"/>
          <p:cNvSpPr>
            <a:spLocks noChangeArrowheads="1"/>
          </p:cNvSpPr>
          <p:nvPr/>
        </p:nvSpPr>
        <p:spPr bwMode="auto">
          <a:xfrm>
            <a:off x="6934200" y="4114800"/>
            <a:ext cx="2057400" cy="381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75" name="AutoShape 31"/>
          <p:cNvSpPr>
            <a:spLocks noChangeArrowheads="1"/>
          </p:cNvSpPr>
          <p:nvPr/>
        </p:nvSpPr>
        <p:spPr bwMode="auto">
          <a:xfrm>
            <a:off x="6096000" y="3352800"/>
            <a:ext cx="1524000" cy="655638"/>
          </a:xfrm>
          <a:prstGeom prst="flowChartDecision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76" name="Text Box 32"/>
          <p:cNvSpPr txBox="1">
            <a:spLocks noChangeArrowheads="1"/>
          </p:cNvSpPr>
          <p:nvPr/>
        </p:nvSpPr>
        <p:spPr bwMode="auto">
          <a:xfrm>
            <a:off x="6477000" y="3505200"/>
            <a:ext cx="78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n ==1</a:t>
            </a:r>
          </a:p>
        </p:txBody>
      </p:sp>
      <p:sp>
        <p:nvSpPr>
          <p:cNvPr id="57377" name="Text Box 33"/>
          <p:cNvSpPr txBox="1">
            <a:spLocks noChangeArrowheads="1"/>
          </p:cNvSpPr>
          <p:nvPr/>
        </p:nvSpPr>
        <p:spPr bwMode="auto">
          <a:xfrm>
            <a:off x="6934200" y="4114800"/>
            <a:ext cx="1981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1800" dirty="0">
                <a:latin typeface="CS Times" pitchFamily="18" charset="0"/>
                <a:cs typeface="Calibri" panose="020F0502020204030204" pitchFamily="34" charset="0"/>
              </a:rPr>
              <a:t>return n + sum(n-1);</a:t>
            </a:r>
          </a:p>
        </p:txBody>
      </p:sp>
      <p:sp>
        <p:nvSpPr>
          <p:cNvPr id="57378" name="Text Box 34"/>
          <p:cNvSpPr txBox="1">
            <a:spLocks noChangeArrowheads="1"/>
          </p:cNvSpPr>
          <p:nvPr/>
        </p:nvSpPr>
        <p:spPr bwMode="auto">
          <a:xfrm>
            <a:off x="7543800" y="3276600"/>
            <a:ext cx="495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No</a:t>
            </a:r>
          </a:p>
        </p:txBody>
      </p:sp>
      <p:cxnSp>
        <p:nvCxnSpPr>
          <p:cNvPr id="57379" name="AutoShape 35"/>
          <p:cNvCxnSpPr>
            <a:cxnSpLocks noChangeShapeType="1"/>
            <a:stCxn id="57375" idx="3"/>
            <a:endCxn id="57374" idx="0"/>
          </p:cNvCxnSpPr>
          <p:nvPr/>
        </p:nvCxnSpPr>
        <p:spPr bwMode="auto">
          <a:xfrm>
            <a:off x="7629525" y="3681413"/>
            <a:ext cx="333375" cy="423862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80" name="Text Box 36"/>
          <p:cNvSpPr txBox="1">
            <a:spLocks noChangeArrowheads="1"/>
          </p:cNvSpPr>
          <p:nvPr/>
        </p:nvSpPr>
        <p:spPr bwMode="auto">
          <a:xfrm>
            <a:off x="6324600" y="3962400"/>
            <a:ext cx="579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Yes</a:t>
            </a:r>
          </a:p>
        </p:txBody>
      </p:sp>
      <p:sp>
        <p:nvSpPr>
          <p:cNvPr id="57381" name="Line 37"/>
          <p:cNvSpPr>
            <a:spLocks noChangeShapeType="1"/>
          </p:cNvSpPr>
          <p:nvPr/>
        </p:nvSpPr>
        <p:spPr bwMode="auto">
          <a:xfrm>
            <a:off x="6858000" y="3962400"/>
            <a:ext cx="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82" name="Text Box 38"/>
          <p:cNvSpPr txBox="1">
            <a:spLocks noChangeArrowheads="1"/>
          </p:cNvSpPr>
          <p:nvPr/>
        </p:nvSpPr>
        <p:spPr bwMode="auto">
          <a:xfrm>
            <a:off x="6172200" y="5029200"/>
            <a:ext cx="12192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000" dirty="0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return 1;</a:t>
            </a:r>
          </a:p>
        </p:txBody>
      </p:sp>
      <p:sp>
        <p:nvSpPr>
          <p:cNvPr id="57383" name="Rectangle 39"/>
          <p:cNvSpPr>
            <a:spLocks noChangeArrowheads="1"/>
          </p:cNvSpPr>
          <p:nvPr/>
        </p:nvSpPr>
        <p:spPr bwMode="auto">
          <a:xfrm>
            <a:off x="6019800" y="2362200"/>
            <a:ext cx="3048000" cy="42672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84" name="Text Box 40"/>
          <p:cNvSpPr txBox="1">
            <a:spLocks noChangeArrowheads="1"/>
          </p:cNvSpPr>
          <p:nvPr/>
        </p:nvSpPr>
        <p:spPr bwMode="auto">
          <a:xfrm>
            <a:off x="6543002" y="1371600"/>
            <a:ext cx="2076209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sum </a:t>
            </a:r>
            <a:r>
              <a:rPr lang="ja-JP" altLang="en-US" sz="2800" u="sng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 sum( </a:t>
            </a:r>
            <a:r>
              <a:rPr lang="en-US" altLang="ja-JP" sz="2400" dirty="0" err="1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 n )</a:t>
            </a: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7385" name="Line 41"/>
          <p:cNvSpPr>
            <a:spLocks noChangeShapeType="1"/>
          </p:cNvSpPr>
          <p:nvPr/>
        </p:nvSpPr>
        <p:spPr bwMode="auto">
          <a:xfrm>
            <a:off x="6858000" y="2743200"/>
            <a:ext cx="0" cy="609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86" name="Line 42"/>
          <p:cNvSpPr>
            <a:spLocks noChangeShapeType="1"/>
          </p:cNvSpPr>
          <p:nvPr/>
        </p:nvSpPr>
        <p:spPr bwMode="auto">
          <a:xfrm flipV="1">
            <a:off x="5867400" y="2743200"/>
            <a:ext cx="990600" cy="15240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87" name="Text Box 43"/>
          <p:cNvSpPr txBox="1">
            <a:spLocks noChangeArrowheads="1"/>
          </p:cNvSpPr>
          <p:nvPr/>
        </p:nvSpPr>
        <p:spPr bwMode="auto">
          <a:xfrm>
            <a:off x="5523250" y="2422525"/>
            <a:ext cx="121058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呼び出し</a:t>
            </a:r>
          </a:p>
        </p:txBody>
      </p:sp>
      <p:sp>
        <p:nvSpPr>
          <p:cNvPr id="57388" name="Text Box 44"/>
          <p:cNvSpPr txBox="1">
            <a:spLocks noChangeArrowheads="1"/>
          </p:cNvSpPr>
          <p:nvPr/>
        </p:nvSpPr>
        <p:spPr bwMode="auto">
          <a:xfrm>
            <a:off x="5410200" y="4648200"/>
            <a:ext cx="6976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戻り</a:t>
            </a:r>
          </a:p>
        </p:txBody>
      </p:sp>
      <p:sp>
        <p:nvSpPr>
          <p:cNvPr id="57389" name="Line 45"/>
          <p:cNvSpPr>
            <a:spLocks noChangeShapeType="1"/>
          </p:cNvSpPr>
          <p:nvPr/>
        </p:nvSpPr>
        <p:spPr bwMode="auto">
          <a:xfrm flipH="1" flipV="1">
            <a:off x="5867400" y="4419600"/>
            <a:ext cx="304800" cy="685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7390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D35E198-C7FC-4F5F-9A5E-B201EEA3098B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27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65338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23900"/>
          </a:xfrm>
        </p:spPr>
        <p:txBody>
          <a:bodyPr/>
          <a:lstStyle/>
          <a:p>
            <a:pPr eaLnBrk="1" hangingPunct="1"/>
            <a:r>
              <a:rPr lang="ja-JP" altLang="en-US" sz="4000"/>
              <a:t>データの流れ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316163" y="2757488"/>
            <a:ext cx="457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2800" dirty="0">
                <a:solidFill>
                  <a:srgbClr val="00801E"/>
                </a:solidFill>
                <a:latin typeface="CS Times" pitchFamily="18" charset="0"/>
                <a:cs typeface="Calibri" panose="020F0502020204030204" pitchFamily="34" charset="0"/>
              </a:rPr>
              <a:t>   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304800" y="4818063"/>
            <a:ext cx="2003425" cy="5381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2800" dirty="0">
                <a:latin typeface="Calibri" panose="020F0502020204030204" pitchFamily="34" charset="0"/>
                <a:cs typeface="Calibri" panose="020F0502020204030204" pitchFamily="34" charset="0"/>
              </a:rPr>
              <a:t>s = sum( </a:t>
            </a:r>
            <a:r>
              <a:rPr lang="en-US" altLang="ja-JP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ja-JP" sz="2800" dirty="0">
                <a:latin typeface="Calibri" panose="020F0502020204030204" pitchFamily="34" charset="0"/>
                <a:cs typeface="Calibri" panose="020F0502020204030204" pitchFamily="34" charset="0"/>
              </a:rPr>
              <a:t> );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152400" y="4191000"/>
            <a:ext cx="2286000" cy="25146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3203575" y="5410200"/>
            <a:ext cx="230505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0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 n + sum(n-1);</a:t>
            </a:r>
            <a:endParaRPr lang="en-US" altLang="ja-JP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399" name="Line 7"/>
          <p:cNvSpPr>
            <a:spLocks noChangeShapeType="1"/>
          </p:cNvSpPr>
          <p:nvPr/>
        </p:nvSpPr>
        <p:spPr bwMode="auto">
          <a:xfrm flipV="1">
            <a:off x="2286000" y="4572000"/>
            <a:ext cx="838200" cy="381000"/>
          </a:xfrm>
          <a:prstGeom prst="line">
            <a:avLst/>
          </a:prstGeom>
          <a:noFill/>
          <a:ln w="28575">
            <a:pattFill prst="pct40">
              <a:fgClr>
                <a:schemeClr val="tx2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2264112" y="3862388"/>
            <a:ext cx="121058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呼び出し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2438400" y="5614988"/>
            <a:ext cx="6976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戻り</a:t>
            </a:r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 flipH="1" flipV="1">
            <a:off x="2286000" y="5257800"/>
            <a:ext cx="914400" cy="381000"/>
          </a:xfrm>
          <a:prstGeom prst="line">
            <a:avLst/>
          </a:prstGeom>
          <a:noFill/>
          <a:ln w="28575">
            <a:pattFill prst="pct40">
              <a:fgClr>
                <a:schemeClr val="tx2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228600" y="5334000"/>
            <a:ext cx="2362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① n </a:t>
            </a: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の値を，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 </a:t>
            </a: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関数に渡す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④返された値を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に格納する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2667000" y="4495800"/>
            <a:ext cx="320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②</a:t>
            </a: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渡された値は，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「</a:t>
            </a: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」という名前で使う</a:t>
            </a:r>
            <a:r>
              <a:rPr lang="ja-JP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2590800" y="5783263"/>
            <a:ext cx="3733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③  n-1 </a:t>
            </a: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の値を，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 </a:t>
            </a: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関数に渡す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⑤値「３」を返す</a:t>
            </a:r>
          </a:p>
        </p:txBody>
      </p:sp>
      <p:sp>
        <p:nvSpPr>
          <p:cNvPr id="59406" name="Rectangle 14"/>
          <p:cNvSpPr>
            <a:spLocks noChangeArrowheads="1"/>
          </p:cNvSpPr>
          <p:nvPr/>
        </p:nvSpPr>
        <p:spPr bwMode="auto">
          <a:xfrm>
            <a:off x="838200" y="2247900"/>
            <a:ext cx="1371600" cy="3810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457200" y="2209800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1339850" y="22479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520939" y="3687763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プログラム</a:t>
            </a:r>
          </a:p>
        </p:txBody>
      </p:sp>
      <p:sp>
        <p:nvSpPr>
          <p:cNvPr id="59410" name="Text Box 18"/>
          <p:cNvSpPr txBox="1">
            <a:spLocks noChangeArrowheads="1"/>
          </p:cNvSpPr>
          <p:nvPr/>
        </p:nvSpPr>
        <p:spPr bwMode="auto">
          <a:xfrm>
            <a:off x="756483" y="1447800"/>
            <a:ext cx="11079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データ</a:t>
            </a:r>
          </a:p>
        </p:txBody>
      </p:sp>
      <p:sp>
        <p:nvSpPr>
          <p:cNvPr id="59411" name="Rectangle 19"/>
          <p:cNvSpPr>
            <a:spLocks noChangeArrowheads="1"/>
          </p:cNvSpPr>
          <p:nvPr/>
        </p:nvSpPr>
        <p:spPr bwMode="auto">
          <a:xfrm>
            <a:off x="152400" y="1905000"/>
            <a:ext cx="2286000" cy="9144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3418126" y="3657600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プログラム</a:t>
            </a:r>
          </a:p>
        </p:txBody>
      </p:sp>
      <p:sp>
        <p:nvSpPr>
          <p:cNvPr id="59413" name="AutoShape 21" descr="25%"/>
          <p:cNvSpPr>
            <a:spLocks noChangeArrowheads="1"/>
          </p:cNvSpPr>
          <p:nvPr/>
        </p:nvSpPr>
        <p:spPr bwMode="auto">
          <a:xfrm>
            <a:off x="2286000" y="2286000"/>
            <a:ext cx="1066800" cy="304800"/>
          </a:xfrm>
          <a:prstGeom prst="rightArrow">
            <a:avLst>
              <a:gd name="adj1" fmla="val 50000"/>
              <a:gd name="adj2" fmla="val 875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599566" y="609600"/>
            <a:ext cx="1713932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 </a:t>
            </a:r>
            <a:r>
              <a:rPr lang="ja-JP" altLang="en-US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main()</a:t>
            </a:r>
          </a:p>
        </p:txBody>
      </p:sp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3267990" y="609600"/>
            <a:ext cx="2076209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</a:t>
            </a:r>
            <a:r>
              <a:rPr lang="ja-JP" altLang="en-US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 sum( </a:t>
            </a:r>
            <a:r>
              <a:rPr lang="en-US" altLang="ja-JP" sz="2400" dirty="0" err="1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 n</a:t>
            </a:r>
            <a:r>
              <a:rPr lang="en-US" altLang="ja-JP" sz="2400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 )</a:t>
            </a: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9416" name="Rectangle 24"/>
          <p:cNvSpPr>
            <a:spLocks noChangeArrowheads="1"/>
          </p:cNvSpPr>
          <p:nvPr/>
        </p:nvSpPr>
        <p:spPr bwMode="auto">
          <a:xfrm>
            <a:off x="3124200" y="4191000"/>
            <a:ext cx="2455863" cy="25146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17" name="Rectangle 25"/>
          <p:cNvSpPr>
            <a:spLocks noChangeArrowheads="1"/>
          </p:cNvSpPr>
          <p:nvPr/>
        </p:nvSpPr>
        <p:spPr bwMode="auto">
          <a:xfrm>
            <a:off x="3886200" y="2247900"/>
            <a:ext cx="1371600" cy="3810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3505200" y="2209800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</a:p>
        </p:txBody>
      </p:sp>
      <p:sp>
        <p:nvSpPr>
          <p:cNvPr id="59419" name="Text Box 27"/>
          <p:cNvSpPr txBox="1">
            <a:spLocks noChangeArrowheads="1"/>
          </p:cNvSpPr>
          <p:nvPr/>
        </p:nvSpPr>
        <p:spPr bwMode="auto">
          <a:xfrm>
            <a:off x="4387850" y="22479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9420" name="Text Box 28"/>
          <p:cNvSpPr txBox="1">
            <a:spLocks noChangeArrowheads="1"/>
          </p:cNvSpPr>
          <p:nvPr/>
        </p:nvSpPr>
        <p:spPr bwMode="auto">
          <a:xfrm>
            <a:off x="3728283" y="1447800"/>
            <a:ext cx="11079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データ</a:t>
            </a:r>
          </a:p>
        </p:txBody>
      </p:sp>
      <p:sp>
        <p:nvSpPr>
          <p:cNvPr id="59421" name="Rectangle 29"/>
          <p:cNvSpPr>
            <a:spLocks noChangeArrowheads="1"/>
          </p:cNvSpPr>
          <p:nvPr/>
        </p:nvSpPr>
        <p:spPr bwMode="auto">
          <a:xfrm>
            <a:off x="3124200" y="1905000"/>
            <a:ext cx="2438400" cy="9144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22" name="AutoShape 30" descr="25%"/>
          <p:cNvSpPr>
            <a:spLocks noChangeArrowheads="1"/>
          </p:cNvSpPr>
          <p:nvPr/>
        </p:nvSpPr>
        <p:spPr bwMode="auto">
          <a:xfrm>
            <a:off x="5334000" y="2971800"/>
            <a:ext cx="990600" cy="304800"/>
          </a:xfrm>
          <a:prstGeom prst="rightArrow">
            <a:avLst>
              <a:gd name="adj1" fmla="val 50000"/>
              <a:gd name="adj2" fmla="val 8125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23" name="Rectangle 31"/>
          <p:cNvSpPr>
            <a:spLocks noChangeArrowheads="1"/>
          </p:cNvSpPr>
          <p:nvPr/>
        </p:nvSpPr>
        <p:spPr bwMode="auto">
          <a:xfrm>
            <a:off x="3886200" y="2933700"/>
            <a:ext cx="1371600" cy="381000"/>
          </a:xfrm>
          <a:prstGeom prst="rect">
            <a:avLst/>
          </a:prstGeom>
          <a:noFill/>
          <a:ln w="28575">
            <a:solidFill>
              <a:schemeClr val="accent2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24" name="Text Box 32"/>
          <p:cNvSpPr txBox="1">
            <a:spLocks noChangeArrowheads="1"/>
          </p:cNvSpPr>
          <p:nvPr/>
        </p:nvSpPr>
        <p:spPr bwMode="auto">
          <a:xfrm>
            <a:off x="4387850" y="28956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9425" name="Text Box 33"/>
          <p:cNvSpPr txBox="1">
            <a:spLocks noChangeArrowheads="1"/>
          </p:cNvSpPr>
          <p:nvPr/>
        </p:nvSpPr>
        <p:spPr bwMode="auto">
          <a:xfrm>
            <a:off x="7010400" y="5410200"/>
            <a:ext cx="1004888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000" dirty="0" err="1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return1</a:t>
            </a:r>
            <a:r>
              <a:rPr lang="en-US" altLang="ja-JP" sz="2000" dirty="0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;</a:t>
            </a:r>
            <a:endParaRPr lang="en-US" altLang="ja-JP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26" name="Text Box 34"/>
          <p:cNvSpPr txBox="1">
            <a:spLocks noChangeArrowheads="1"/>
          </p:cNvSpPr>
          <p:nvPr/>
        </p:nvSpPr>
        <p:spPr bwMode="auto">
          <a:xfrm>
            <a:off x="6542326" y="3657600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プログラム</a:t>
            </a:r>
          </a:p>
        </p:txBody>
      </p:sp>
      <p:sp>
        <p:nvSpPr>
          <p:cNvPr id="59427" name="Text Box 35"/>
          <p:cNvSpPr txBox="1">
            <a:spLocks noChangeArrowheads="1"/>
          </p:cNvSpPr>
          <p:nvPr/>
        </p:nvSpPr>
        <p:spPr bwMode="auto">
          <a:xfrm>
            <a:off x="6392190" y="609600"/>
            <a:ext cx="2076209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</a:t>
            </a:r>
            <a:r>
              <a:rPr lang="ja-JP" altLang="en-US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 sum( </a:t>
            </a:r>
            <a:r>
              <a:rPr lang="en-US" altLang="ja-JP" sz="2400" dirty="0" err="1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int</a:t>
            </a:r>
            <a:r>
              <a:rPr lang="en-US" altLang="ja-JP" sz="2400" dirty="0">
                <a:solidFill>
                  <a:schemeClr val="tx2"/>
                </a:solidFill>
                <a:latin typeface="CS Times" pitchFamily="18" charset="0"/>
                <a:cs typeface="Calibri" panose="020F0502020204030204" pitchFamily="34" charset="0"/>
              </a:rPr>
              <a:t> n</a:t>
            </a:r>
            <a:r>
              <a:rPr lang="en-US" altLang="ja-JP" sz="2400" dirty="0">
                <a:solidFill>
                  <a:srgbClr val="006600"/>
                </a:solidFill>
                <a:latin typeface="CS Times" pitchFamily="18" charset="0"/>
                <a:cs typeface="Calibri" panose="020F0502020204030204" pitchFamily="34" charset="0"/>
              </a:rPr>
              <a:t> )</a:t>
            </a:r>
            <a:r>
              <a:rPr lang="en-US" altLang="ja-JP" sz="2000" dirty="0">
                <a:latin typeface="CS Times" pitchFamily="18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9428" name="Rectangle 36"/>
          <p:cNvSpPr>
            <a:spLocks noChangeArrowheads="1"/>
          </p:cNvSpPr>
          <p:nvPr/>
        </p:nvSpPr>
        <p:spPr bwMode="auto">
          <a:xfrm>
            <a:off x="6248400" y="4191000"/>
            <a:ext cx="2438400" cy="25146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29" name="Rectangle 37"/>
          <p:cNvSpPr>
            <a:spLocks noChangeArrowheads="1"/>
          </p:cNvSpPr>
          <p:nvPr/>
        </p:nvSpPr>
        <p:spPr bwMode="auto">
          <a:xfrm>
            <a:off x="7010400" y="2933700"/>
            <a:ext cx="1371600" cy="3810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30" name="Text Box 38"/>
          <p:cNvSpPr txBox="1">
            <a:spLocks noChangeArrowheads="1"/>
          </p:cNvSpPr>
          <p:nvPr/>
        </p:nvSpPr>
        <p:spPr bwMode="auto">
          <a:xfrm>
            <a:off x="6629400" y="2895600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</a:p>
        </p:txBody>
      </p:sp>
      <p:sp>
        <p:nvSpPr>
          <p:cNvPr id="59431" name="Text Box 39"/>
          <p:cNvSpPr txBox="1">
            <a:spLocks noChangeArrowheads="1"/>
          </p:cNvSpPr>
          <p:nvPr/>
        </p:nvSpPr>
        <p:spPr bwMode="auto">
          <a:xfrm>
            <a:off x="6882646" y="2209800"/>
            <a:ext cx="11079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データ</a:t>
            </a:r>
          </a:p>
        </p:txBody>
      </p:sp>
      <p:sp>
        <p:nvSpPr>
          <p:cNvPr id="59432" name="Rectangle 40"/>
          <p:cNvSpPr>
            <a:spLocks noChangeArrowheads="1"/>
          </p:cNvSpPr>
          <p:nvPr/>
        </p:nvSpPr>
        <p:spPr bwMode="auto">
          <a:xfrm>
            <a:off x="6248400" y="2743200"/>
            <a:ext cx="2438400" cy="6858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433" name="Text Box 41"/>
          <p:cNvSpPr txBox="1">
            <a:spLocks noChangeArrowheads="1"/>
          </p:cNvSpPr>
          <p:nvPr/>
        </p:nvSpPr>
        <p:spPr bwMode="auto">
          <a:xfrm>
            <a:off x="7512050" y="28956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9434" name="Text Box 42"/>
          <p:cNvSpPr txBox="1">
            <a:spLocks noChangeArrowheads="1"/>
          </p:cNvSpPr>
          <p:nvPr/>
        </p:nvSpPr>
        <p:spPr bwMode="auto">
          <a:xfrm>
            <a:off x="5943600" y="4419600"/>
            <a:ext cx="320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④</a:t>
            </a: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渡された値は，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「</a:t>
            </a: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」という名前で使う</a:t>
            </a:r>
            <a:r>
              <a:rPr lang="ja-JP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9435" name="Line 43"/>
          <p:cNvSpPr>
            <a:spLocks noChangeShapeType="1"/>
          </p:cNvSpPr>
          <p:nvPr/>
        </p:nvSpPr>
        <p:spPr bwMode="auto">
          <a:xfrm flipV="1">
            <a:off x="5486400" y="4876800"/>
            <a:ext cx="914400" cy="609600"/>
          </a:xfrm>
          <a:prstGeom prst="line">
            <a:avLst/>
          </a:prstGeom>
          <a:noFill/>
          <a:ln w="28575">
            <a:pattFill prst="pct40">
              <a:fgClr>
                <a:schemeClr val="tx2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9436" name="Text Box 44"/>
          <p:cNvSpPr txBox="1">
            <a:spLocks noChangeArrowheads="1"/>
          </p:cNvSpPr>
          <p:nvPr/>
        </p:nvSpPr>
        <p:spPr bwMode="auto">
          <a:xfrm>
            <a:off x="5464512" y="4090988"/>
            <a:ext cx="121058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呼び出し</a:t>
            </a:r>
          </a:p>
        </p:txBody>
      </p:sp>
      <p:sp>
        <p:nvSpPr>
          <p:cNvPr id="59437" name="Text Box 45"/>
          <p:cNvSpPr txBox="1">
            <a:spLocks noChangeArrowheads="1"/>
          </p:cNvSpPr>
          <p:nvPr/>
        </p:nvSpPr>
        <p:spPr bwMode="auto">
          <a:xfrm>
            <a:off x="5638800" y="5851525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⑤</a:t>
            </a:r>
            <a:r>
              <a:rPr lang="ja-JP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値「１」を返す</a:t>
            </a:r>
          </a:p>
        </p:txBody>
      </p:sp>
      <p:sp>
        <p:nvSpPr>
          <p:cNvPr id="59438" name="Line 46"/>
          <p:cNvSpPr>
            <a:spLocks noChangeShapeType="1"/>
          </p:cNvSpPr>
          <p:nvPr/>
        </p:nvSpPr>
        <p:spPr bwMode="auto">
          <a:xfrm flipH="1">
            <a:off x="5486400" y="5638800"/>
            <a:ext cx="1524000" cy="76200"/>
          </a:xfrm>
          <a:prstGeom prst="line">
            <a:avLst/>
          </a:prstGeom>
          <a:noFill/>
          <a:ln w="28575">
            <a:pattFill prst="pct40">
              <a:fgClr>
                <a:schemeClr val="tx2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9439" name="Text Box 47"/>
          <p:cNvSpPr txBox="1">
            <a:spLocks noChangeArrowheads="1"/>
          </p:cNvSpPr>
          <p:nvPr/>
        </p:nvSpPr>
        <p:spPr bwMode="auto">
          <a:xfrm>
            <a:off x="5621338" y="5715000"/>
            <a:ext cx="6976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戻り</a:t>
            </a:r>
          </a:p>
        </p:txBody>
      </p:sp>
      <p:sp>
        <p:nvSpPr>
          <p:cNvPr id="59440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2D0B725-41D7-4D43-9DF4-36736137973C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28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17064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1600200" y="1828800"/>
            <a:ext cx="4953000" cy="3886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600200" y="457200"/>
            <a:ext cx="4191000" cy="6096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676400" y="533400"/>
            <a:ext cx="30155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return </a:t>
            </a:r>
            <a:r>
              <a:rPr lang="en-US" altLang="ja-JP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n+sum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ja-JP" sz="28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n-1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1676400" y="1957388"/>
            <a:ext cx="2984343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sum(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ja-JP" sz="2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if (n &lt; 1) {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return 0;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}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if (n==1) {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return 1;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}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else { 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return </a:t>
            </a:r>
            <a:r>
              <a:rPr lang="en-US" altLang="ja-JP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n+</a:t>
            </a:r>
            <a:r>
              <a:rPr lang="en-US" altLang="ja-JP" sz="2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</a:t>
            </a:r>
            <a:r>
              <a:rPr lang="en-US" altLang="ja-JP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(n-1)</a:t>
            </a: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}</a:t>
            </a: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ja-JP" sz="2400" b="1" dirty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 flipH="1">
            <a:off x="4114800" y="990600"/>
            <a:ext cx="6858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 flipH="1">
            <a:off x="2895600" y="4953000"/>
            <a:ext cx="1295400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288925" y="554038"/>
            <a:ext cx="11079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呼び手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757635" y="2819400"/>
            <a:ext cx="615553" cy="1528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関数本体</a:t>
            </a:r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1752600" y="6172200"/>
            <a:ext cx="26468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戻り値の受け取り</a:t>
            </a:r>
          </a:p>
        </p:txBody>
      </p: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5266015" y="1140767"/>
            <a:ext cx="38779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引数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を</a:t>
            </a:r>
            <a:r>
              <a:rPr lang="ja-JP" alt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仮引数</a:t>
            </a:r>
            <a:r>
              <a:rPr lang="ja-JP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にセットする</a:t>
            </a:r>
          </a:p>
        </p:txBody>
      </p:sp>
      <p:sp>
        <p:nvSpPr>
          <p:cNvPr id="6145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4F49699D-D4C2-470B-AAFA-C7FEEA813D42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29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8732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目標</a:t>
            </a:r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ja-JP" altLang="en-US">
                <a:solidFill>
                  <a:schemeClr val="tx2"/>
                </a:solidFill>
              </a:rPr>
              <a:t>局所変数を使った関数を理解する</a:t>
            </a:r>
          </a:p>
          <a:p>
            <a:pPr eaLnBrk="1" hangingPunct="1">
              <a:lnSpc>
                <a:spcPct val="115000"/>
              </a:lnSpc>
            </a:pPr>
            <a:endParaRPr lang="ja-JP" altLang="en-US">
              <a:solidFill>
                <a:schemeClr val="tx2"/>
              </a:solidFill>
            </a:endParaRPr>
          </a:p>
          <a:p>
            <a:pPr eaLnBrk="1" hangingPunct="1">
              <a:lnSpc>
                <a:spcPct val="115000"/>
              </a:lnSpc>
            </a:pPr>
            <a:r>
              <a:rPr lang="ja-JP" altLang="en-US">
                <a:solidFill>
                  <a:schemeClr val="tx2"/>
                </a:solidFill>
              </a:rPr>
              <a:t>関数の再帰呼び出し</a:t>
            </a:r>
            <a:r>
              <a:rPr lang="ja-JP" altLang="en-US"/>
              <a:t>を使って，簡単な漸化式の計算を行う</a:t>
            </a:r>
            <a:endParaRPr lang="ja-JP" altLang="en-US">
              <a:solidFill>
                <a:schemeClr val="tx2"/>
              </a:solidFill>
            </a:endParaRPr>
          </a:p>
          <a:p>
            <a:pPr eaLnBrk="1" hangingPunct="1">
              <a:lnSpc>
                <a:spcPct val="115000"/>
              </a:lnSpc>
            </a:pPr>
            <a:endParaRPr lang="ja-JP" altLang="en-US">
              <a:solidFill>
                <a:schemeClr val="tx2"/>
              </a:solidFill>
            </a:endParaRPr>
          </a:p>
          <a:p>
            <a:pPr eaLnBrk="1" hangingPunct="1">
              <a:lnSpc>
                <a:spcPct val="115000"/>
              </a:lnSpc>
            </a:pPr>
            <a:endParaRPr lang="en-US" altLang="ja-JP">
              <a:solidFill>
                <a:schemeClr val="tx2"/>
              </a:solidFill>
            </a:endParaRPr>
          </a:p>
        </p:txBody>
      </p:sp>
      <p:sp>
        <p:nvSpPr>
          <p:cNvPr id="819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DE2941BB-8B38-4E97-9167-19C21E03FA1E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3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397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120000"/>
              </a:lnSpc>
            </a:pPr>
            <a:r>
              <a:rPr lang="ja-JP" altLang="en-US" dirty="0"/>
              <a:t>スタックのプッシュ</a:t>
            </a:r>
            <a:r>
              <a:rPr lang="en-US" altLang="ja-JP" dirty="0"/>
              <a:t>(push), </a:t>
            </a:r>
            <a:r>
              <a:rPr lang="ja-JP" altLang="en-US" dirty="0"/>
              <a:t>ポップ</a:t>
            </a:r>
            <a:r>
              <a:rPr lang="en-US" altLang="ja-JP" dirty="0"/>
              <a:t>(pop) </a:t>
            </a:r>
            <a:r>
              <a:rPr lang="ja-JP" altLang="en-US" dirty="0"/>
              <a:t>を行う</a:t>
            </a:r>
            <a:r>
              <a:rPr lang="ja-JP" altLang="en-US" dirty="0">
                <a:solidFill>
                  <a:schemeClr val="tx2"/>
                </a:solidFill>
              </a:rPr>
              <a:t>関数</a:t>
            </a:r>
            <a:r>
              <a:rPr lang="ja-JP" altLang="en-US" dirty="0"/>
              <a:t>を作る</a:t>
            </a:r>
          </a:p>
          <a:p>
            <a:pPr marL="990600" lvl="1" indent="-533400" eaLnBrk="1" hangingPunct="1">
              <a:lnSpc>
                <a:spcPct val="120000"/>
              </a:lnSpc>
            </a:pPr>
            <a:r>
              <a:rPr lang="ja-JP" altLang="en-US" dirty="0">
                <a:latin typeface="Calibri" panose="020F0502020204030204" pitchFamily="34" charset="0"/>
              </a:rPr>
              <a:t>次の２つの大域変数を使うこと</a:t>
            </a:r>
          </a:p>
          <a:p>
            <a:pPr marL="1371600" lvl="2" indent="-457200" eaLnBrk="1" hangingPunct="1">
              <a:lnSpc>
                <a:spcPct val="120000"/>
              </a:lnSpc>
              <a:buFontTx/>
              <a:buAutoNum type="arabicPeriod"/>
            </a:pPr>
            <a:r>
              <a:rPr lang="ja-JP" altLang="en-US" dirty="0">
                <a:latin typeface="Calibri" panose="020F0502020204030204" pitchFamily="34" charset="0"/>
              </a:rPr>
              <a:t>配列</a:t>
            </a:r>
            <a:r>
              <a:rPr lang="en-US" altLang="ja-JP" b="1" dirty="0">
                <a:solidFill>
                  <a:srgbClr val="3333FF"/>
                </a:solidFill>
                <a:latin typeface="Calibri" panose="020F0502020204030204" pitchFamily="34" charset="0"/>
              </a:rPr>
              <a:t>stack</a:t>
            </a:r>
            <a:endParaRPr lang="en-US" altLang="ja-JP" dirty="0">
              <a:latin typeface="Calibri" panose="020F0502020204030204" pitchFamily="34" charset="0"/>
            </a:endParaRPr>
          </a:p>
          <a:p>
            <a:pPr marL="1371600" lvl="2" indent="-457200" eaLnBrk="1" hangingPunct="1">
              <a:lnSpc>
                <a:spcPct val="120000"/>
              </a:lnSpc>
              <a:buFontTx/>
              <a:buAutoNum type="arabicPeriod"/>
            </a:pPr>
            <a:r>
              <a:rPr lang="ja-JP" altLang="en-US" dirty="0">
                <a:latin typeface="Calibri" panose="020F0502020204030204" pitchFamily="34" charset="0"/>
              </a:rPr>
              <a:t>スタックポインタ</a:t>
            </a:r>
            <a:r>
              <a:rPr lang="en-US" altLang="ja-JP" b="1" dirty="0">
                <a:solidFill>
                  <a:srgbClr val="3333FF"/>
                </a:solidFill>
                <a:latin typeface="Calibri" panose="020F0502020204030204" pitchFamily="34" charset="0"/>
              </a:rPr>
              <a:t>top</a:t>
            </a:r>
            <a:endParaRPr lang="en-US" altLang="ja-JP" dirty="0"/>
          </a:p>
          <a:p>
            <a:pPr marL="990600" lvl="1" indent="-533400" eaLnBrk="1" hangingPunct="1">
              <a:lnSpc>
                <a:spcPct val="120000"/>
              </a:lnSpc>
              <a:buFontTx/>
              <a:buNone/>
            </a:pPr>
            <a:endParaRPr lang="en-US" altLang="ja-JP" dirty="0"/>
          </a:p>
          <a:p>
            <a:pPr marL="990600" lvl="1" indent="-533400" eaLnBrk="1" hangingPunct="1"/>
            <a:endParaRPr lang="en-US" altLang="ja-JP" dirty="0"/>
          </a:p>
        </p:txBody>
      </p:sp>
      <p:sp>
        <p:nvSpPr>
          <p:cNvPr id="1024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C9079F26-E687-4845-9E69-DED02098F8C0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4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例題１．スタック</a:t>
            </a:r>
          </a:p>
        </p:txBody>
      </p:sp>
    </p:spTree>
    <p:extLst>
      <p:ext uri="{BB962C8B-B14F-4D97-AF65-F5344CB8AC3E}">
        <p14:creationId xmlns:p14="http://schemas.microsoft.com/office/powerpoint/2010/main" val="4247150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/>
              <a:t>スタックのプッシュとポップ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651250" cy="1435100"/>
          </a:xfrm>
        </p:spPr>
        <p:txBody>
          <a:bodyPr/>
          <a:lstStyle/>
          <a:p>
            <a:pPr eaLnBrk="1" hangingPunct="1"/>
            <a:r>
              <a:rPr lang="ja-JP" altLang="en-US"/>
              <a:t>プッシュ</a:t>
            </a:r>
          </a:p>
          <a:p>
            <a:pPr eaLnBrk="1" hangingPunct="1">
              <a:buFontTx/>
              <a:buNone/>
            </a:pPr>
            <a:r>
              <a:rPr lang="ja-JP" altLang="en-US"/>
              <a:t>（入れる操作）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741863" y="1930400"/>
            <a:ext cx="3651250" cy="143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/>
            <a:r>
              <a:rPr lang="ja-JP" altLang="en-US" dirty="0">
                <a:latin typeface="Calibri" panose="020F0502020204030204" pitchFamily="34" charset="0"/>
                <a:cs typeface="Calibri" panose="020F0502020204030204" pitchFamily="34" charset="0"/>
              </a:rPr>
              <a:t>ポップ</a:t>
            </a:r>
          </a:p>
          <a:p>
            <a:pPr eaLnBrk="1" hangingPunct="1">
              <a:buFontTx/>
              <a:buNone/>
            </a:pPr>
            <a:r>
              <a:rPr lang="ja-JP" altLang="en-US" dirty="0">
                <a:latin typeface="Calibri" panose="020F0502020204030204" pitchFamily="34" charset="0"/>
                <a:cs typeface="Calibri" panose="020F0502020204030204" pitchFamily="34" charset="0"/>
              </a:rPr>
              <a:t>（出す操作）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403350" y="4043363"/>
            <a:ext cx="1571625" cy="2486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4" name="Rectangle 6" descr="30%"/>
          <p:cNvSpPr>
            <a:spLocks noChangeArrowheads="1"/>
          </p:cNvSpPr>
          <p:nvPr/>
        </p:nvSpPr>
        <p:spPr bwMode="auto">
          <a:xfrm>
            <a:off x="1519238" y="5962650"/>
            <a:ext cx="1339850" cy="47625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5" name="AutoShape 7"/>
          <p:cNvSpPr>
            <a:spLocks/>
          </p:cNvSpPr>
          <p:nvPr/>
        </p:nvSpPr>
        <p:spPr bwMode="auto">
          <a:xfrm>
            <a:off x="3155950" y="5446713"/>
            <a:ext cx="63500" cy="1044575"/>
          </a:xfrm>
          <a:prstGeom prst="rightBrace">
            <a:avLst>
              <a:gd name="adj1" fmla="val 13708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333750" y="5241925"/>
            <a:ext cx="172354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すでに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入っていた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データ</a:t>
            </a:r>
          </a:p>
        </p:txBody>
      </p:sp>
      <p:sp>
        <p:nvSpPr>
          <p:cNvPr id="12297" name="Rectangle 9" descr="30%"/>
          <p:cNvSpPr>
            <a:spLocks noChangeArrowheads="1"/>
          </p:cNvSpPr>
          <p:nvPr/>
        </p:nvSpPr>
        <p:spPr bwMode="auto">
          <a:xfrm>
            <a:off x="1517650" y="5407025"/>
            <a:ext cx="1339850" cy="47625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8" name="Rectangle 10" descr="25%"/>
          <p:cNvSpPr>
            <a:spLocks noChangeArrowheads="1"/>
          </p:cNvSpPr>
          <p:nvPr/>
        </p:nvSpPr>
        <p:spPr bwMode="auto">
          <a:xfrm>
            <a:off x="306388" y="3416300"/>
            <a:ext cx="1339850" cy="47625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 rot="-2489680">
            <a:off x="1343025" y="3814763"/>
            <a:ext cx="309563" cy="1508125"/>
          </a:xfrm>
          <a:prstGeom prst="downArrow">
            <a:avLst>
              <a:gd name="adj1" fmla="val 50000"/>
              <a:gd name="adj2" fmla="val 12179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905000" y="3657600"/>
            <a:ext cx="172354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積み重なる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ように入る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5354638" y="4043363"/>
            <a:ext cx="1571625" cy="2486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2" name="Rectangle 14" descr="30%"/>
          <p:cNvSpPr>
            <a:spLocks noChangeArrowheads="1"/>
          </p:cNvSpPr>
          <p:nvPr/>
        </p:nvSpPr>
        <p:spPr bwMode="auto">
          <a:xfrm>
            <a:off x="5470525" y="5962650"/>
            <a:ext cx="1339850" cy="47625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3" name="AutoShape 15"/>
          <p:cNvSpPr>
            <a:spLocks/>
          </p:cNvSpPr>
          <p:nvPr/>
        </p:nvSpPr>
        <p:spPr bwMode="auto">
          <a:xfrm>
            <a:off x="7107238" y="4879975"/>
            <a:ext cx="120650" cy="1611313"/>
          </a:xfrm>
          <a:prstGeom prst="rightBrace">
            <a:avLst>
              <a:gd name="adj1" fmla="val 11129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7285038" y="5241925"/>
            <a:ext cx="172354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すでに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入っていた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データ</a:t>
            </a:r>
          </a:p>
        </p:txBody>
      </p:sp>
      <p:sp>
        <p:nvSpPr>
          <p:cNvPr id="12305" name="Rectangle 17" descr="30%"/>
          <p:cNvSpPr>
            <a:spLocks noChangeArrowheads="1"/>
          </p:cNvSpPr>
          <p:nvPr/>
        </p:nvSpPr>
        <p:spPr bwMode="auto">
          <a:xfrm>
            <a:off x="5468938" y="5407025"/>
            <a:ext cx="1339850" cy="47625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6" name="Rectangle 18" descr="25%"/>
          <p:cNvSpPr>
            <a:spLocks noChangeArrowheads="1"/>
          </p:cNvSpPr>
          <p:nvPr/>
        </p:nvSpPr>
        <p:spPr bwMode="auto">
          <a:xfrm>
            <a:off x="5468938" y="4859338"/>
            <a:ext cx="1339850" cy="47625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7" name="AutoShape 19"/>
          <p:cNvSpPr>
            <a:spLocks noChangeArrowheads="1"/>
          </p:cNvSpPr>
          <p:nvPr/>
        </p:nvSpPr>
        <p:spPr bwMode="auto">
          <a:xfrm rot="-7638775">
            <a:off x="6957219" y="3582194"/>
            <a:ext cx="309563" cy="1508125"/>
          </a:xfrm>
          <a:prstGeom prst="downArrow">
            <a:avLst>
              <a:gd name="adj1" fmla="val 50000"/>
              <a:gd name="adj2" fmla="val 12179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308475" y="3622675"/>
            <a:ext cx="264687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一番最後に入った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データが先に出る</a:t>
            </a:r>
          </a:p>
        </p:txBody>
      </p:sp>
      <p:sp>
        <p:nvSpPr>
          <p:cNvPr id="12309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4FDE07D-2D0E-4082-8DD2-F94EBFFF4227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5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3703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eaLnBrk="1" hangingPunct="1"/>
            <a:r>
              <a:rPr lang="ja-JP" altLang="en-US"/>
              <a:t>スタックとは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685800"/>
          </a:xfrm>
        </p:spPr>
        <p:txBody>
          <a:bodyPr/>
          <a:lstStyle/>
          <a:p>
            <a:pPr eaLnBrk="1" hangingPunct="1"/>
            <a:r>
              <a:rPr lang="ja-JP" altLang="en-US"/>
              <a:t>入れた順に積みあがっていく</a:t>
            </a:r>
          </a:p>
          <a:p>
            <a:pPr eaLnBrk="1" hangingPunct="1">
              <a:buFontTx/>
              <a:buNone/>
            </a:pPr>
            <a:endParaRPr lang="en-US" altLang="ja-JP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85800" y="41910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057400" y="41910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429000" y="41910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4800600" y="41910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6172200" y="41910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7543800" y="4191000"/>
            <a:ext cx="1066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133600" y="56118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432050" y="55626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3505200" y="56118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803650" y="55626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3505200" y="51546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803650" y="51054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4876800" y="46974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5175250" y="46482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4876800" y="51546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175250" y="51054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4876800" y="56118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5175250" y="55626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6248400" y="51546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6546850" y="51054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6248400" y="56118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6546850" y="55626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7620000" y="51546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7918450" y="51054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7620000" y="56118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7918450" y="55626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7620000" y="4697413"/>
            <a:ext cx="914400" cy="3810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7918450" y="4648200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4368" name="AutoShape 32"/>
          <p:cNvSpPr>
            <a:spLocks noChangeArrowheads="1"/>
          </p:cNvSpPr>
          <p:nvPr/>
        </p:nvSpPr>
        <p:spPr bwMode="auto">
          <a:xfrm>
            <a:off x="2362200" y="3276600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147888" y="2836863"/>
            <a:ext cx="10038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 </a:t>
            </a:r>
            <a:r>
              <a:rPr lang="ja-JP" altLang="en-US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１</a:t>
            </a:r>
          </a:p>
        </p:txBody>
      </p:sp>
      <p:sp>
        <p:nvSpPr>
          <p:cNvPr id="14370" name="AutoShape 34"/>
          <p:cNvSpPr>
            <a:spLocks noChangeArrowheads="1"/>
          </p:cNvSpPr>
          <p:nvPr/>
        </p:nvSpPr>
        <p:spPr bwMode="auto">
          <a:xfrm>
            <a:off x="3733800" y="3276600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3519488" y="2836863"/>
            <a:ext cx="877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 2</a:t>
            </a:r>
          </a:p>
        </p:txBody>
      </p:sp>
      <p:sp>
        <p:nvSpPr>
          <p:cNvPr id="14372" name="AutoShape 36"/>
          <p:cNvSpPr>
            <a:spLocks noChangeArrowheads="1"/>
          </p:cNvSpPr>
          <p:nvPr/>
        </p:nvSpPr>
        <p:spPr bwMode="auto">
          <a:xfrm>
            <a:off x="5105400" y="3276600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4891088" y="2836863"/>
            <a:ext cx="877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 3</a:t>
            </a:r>
          </a:p>
        </p:txBody>
      </p:sp>
      <p:sp>
        <p:nvSpPr>
          <p:cNvPr id="14374" name="AutoShape 38"/>
          <p:cNvSpPr>
            <a:spLocks noChangeArrowheads="1"/>
          </p:cNvSpPr>
          <p:nvPr/>
        </p:nvSpPr>
        <p:spPr bwMode="auto">
          <a:xfrm flipV="1">
            <a:off x="6477000" y="3276600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6400800" y="2836863"/>
            <a:ext cx="58862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</a:t>
            </a:r>
          </a:p>
        </p:txBody>
      </p:sp>
      <p:sp>
        <p:nvSpPr>
          <p:cNvPr id="14376" name="AutoShape 40"/>
          <p:cNvSpPr>
            <a:spLocks noChangeArrowheads="1"/>
          </p:cNvSpPr>
          <p:nvPr/>
        </p:nvSpPr>
        <p:spPr bwMode="auto">
          <a:xfrm>
            <a:off x="7848600" y="3276600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77" name="Text Box 41"/>
          <p:cNvSpPr txBox="1">
            <a:spLocks noChangeArrowheads="1"/>
          </p:cNvSpPr>
          <p:nvPr/>
        </p:nvSpPr>
        <p:spPr bwMode="auto">
          <a:xfrm>
            <a:off x="7634288" y="2836863"/>
            <a:ext cx="877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 4</a:t>
            </a:r>
          </a:p>
        </p:txBody>
      </p:sp>
      <p:sp>
        <p:nvSpPr>
          <p:cNvPr id="1437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341F78D9-73FF-4A21-A00A-C898C68D6E57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6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9606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828800" y="276225"/>
            <a:ext cx="2911310" cy="6598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#include &lt;</a:t>
            </a:r>
            <a:r>
              <a:rPr lang="en-US" altLang="ja-JP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stdio.h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stack[100];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top=0;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void push(</a:t>
            </a:r>
            <a:r>
              <a:rPr lang="en-US" altLang="ja-JP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n)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stack[</a:t>
            </a:r>
            <a:r>
              <a:rPr lang="en-US" altLang="ja-JP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]=n;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ja-JP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top++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return;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pop()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ja-JP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n;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ja-JP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top--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n = stack[</a:t>
            </a:r>
            <a:r>
              <a:rPr lang="en-US" altLang="ja-JP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];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return n;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16387" name="AutoShape 3"/>
          <p:cNvSpPr>
            <a:spLocks/>
          </p:cNvSpPr>
          <p:nvPr/>
        </p:nvSpPr>
        <p:spPr bwMode="auto">
          <a:xfrm>
            <a:off x="6645275" y="1524000"/>
            <a:ext cx="228600" cy="2438400"/>
          </a:xfrm>
          <a:prstGeom prst="rightBrace">
            <a:avLst>
              <a:gd name="adj1" fmla="val 88889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239000" y="2438400"/>
            <a:ext cx="16113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</a:t>
            </a:r>
            <a:r>
              <a:rPr lang="ja-JP" altLang="en-US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</p:txBody>
      </p:sp>
      <p:sp>
        <p:nvSpPr>
          <p:cNvPr id="16389" name="AutoShape 5"/>
          <p:cNvSpPr>
            <a:spLocks/>
          </p:cNvSpPr>
          <p:nvPr/>
        </p:nvSpPr>
        <p:spPr bwMode="auto">
          <a:xfrm>
            <a:off x="6645275" y="4114800"/>
            <a:ext cx="228600" cy="2590800"/>
          </a:xfrm>
          <a:prstGeom prst="rightBrace">
            <a:avLst>
              <a:gd name="adj1" fmla="val 94444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7239000" y="5064125"/>
            <a:ext cx="14702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</a:t>
            </a:r>
            <a:r>
              <a:rPr lang="ja-JP" altLang="en-US" sz="2800" u="sng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関数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1819275" y="1524000"/>
            <a:ext cx="4197350" cy="2400300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827213" y="3990975"/>
            <a:ext cx="4197350" cy="2728913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93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0C10473D-BBD5-4E32-ABA1-50CF301ACAB4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7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1150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27063"/>
          </a:xfrm>
        </p:spPr>
        <p:txBody>
          <a:bodyPr/>
          <a:lstStyle/>
          <a:p>
            <a:pPr eaLnBrk="1" hangingPunct="1"/>
            <a:r>
              <a:rPr lang="ja-JP" altLang="en-US"/>
              <a:t>スタック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390900" y="990600"/>
            <a:ext cx="24320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 dirty="0">
                <a:latin typeface="Calibri" panose="020F0502020204030204" pitchFamily="34" charset="0"/>
                <a:cs typeface="Calibri" panose="020F0502020204030204" pitchFamily="34" charset="0"/>
              </a:rPr>
              <a:t>main </a:t>
            </a:r>
            <a:r>
              <a:rPr lang="ja-JP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関数の例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335088" y="1522413"/>
            <a:ext cx="6589712" cy="5162550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main()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push(1);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push(2);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push(3);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ja-JP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( "%d\n", pop() 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push(4);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ja-JP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( "%d\n", pop() 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ja-JP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( "%d\n", pop() 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ja-JP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( "%d\n", pop() );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return 0;</a:t>
            </a:r>
          </a:p>
          <a:p>
            <a:pPr eaLnBrk="1" hangingPunct="1">
              <a:lnSpc>
                <a:spcPct val="85000"/>
              </a:lnSpc>
              <a:spcBef>
                <a:spcPct val="15000"/>
              </a:spcBef>
              <a:buFontTx/>
              <a:buNone/>
            </a:pPr>
            <a:r>
              <a:rPr lang="en-US" altLang="ja-JP" sz="2800" b="1" dirty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18437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B1A8E44-ECC6-4237-938F-0D119E8C3655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8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7108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3538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/>
              <a:t>スタック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390900" y="1557338"/>
            <a:ext cx="2317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実行結果の例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533525" y="2468563"/>
            <a:ext cx="6064250" cy="280352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dirty="0">
                <a:latin typeface="CS Times" pitchFamily="18" charset="0"/>
                <a:cs typeface="Calibri" panose="020F0502020204030204" pitchFamily="34" charset="0"/>
              </a:rPr>
              <a:t>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dirty="0">
                <a:latin typeface="CS Times" pitchFamily="18" charset="0"/>
                <a:cs typeface="Calibri" panose="020F0502020204030204" pitchFamily="34" charset="0"/>
              </a:rPr>
              <a:t>4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dirty="0">
                <a:latin typeface="CS Times" pitchFamily="18" charset="0"/>
                <a:cs typeface="Calibri" panose="020F0502020204030204" pitchFamily="34" charset="0"/>
              </a:rPr>
              <a:t>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dirty="0">
                <a:latin typeface="CS Times" pitchFamily="18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0485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C3EDCEB-304C-4930-A691-FFD0B6BEE854}" type="slidenum"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9</a:t>
            </a:fld>
            <a:endParaRPr lang="en-US" altLang="ja-JP" dirty="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1757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1581</Words>
  <Application>Microsoft Office PowerPoint</Application>
  <PresentationFormat>画面に合わせる (4:3)</PresentationFormat>
  <Paragraphs>448</Paragraphs>
  <Slides>29</Slides>
  <Notes>29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37" baseType="lpstr">
      <vt:lpstr>CS Times</vt:lpstr>
      <vt:lpstr>メイリオ</vt:lpstr>
      <vt:lpstr>游ゴシック</vt:lpstr>
      <vt:lpstr>Arial</vt:lpstr>
      <vt:lpstr>Calibri</vt:lpstr>
      <vt:lpstr>Segoe UI</vt:lpstr>
      <vt:lpstr>Office テーマ</vt:lpstr>
      <vt:lpstr>数式</vt:lpstr>
      <vt:lpstr>cp-9. 再帰関数 </vt:lpstr>
      <vt:lpstr>内容</vt:lpstr>
      <vt:lpstr>目標</vt:lpstr>
      <vt:lpstr>例題１．スタック</vt:lpstr>
      <vt:lpstr>スタックのプッシュとポップ</vt:lpstr>
      <vt:lpstr>スタックとは</vt:lpstr>
      <vt:lpstr>PowerPoint プレゼンテーション</vt:lpstr>
      <vt:lpstr>スタック</vt:lpstr>
      <vt:lpstr>スタック</vt:lpstr>
      <vt:lpstr>関数呼び出しの流れ</vt:lpstr>
      <vt:lpstr>配列によるスタックの実現</vt:lpstr>
      <vt:lpstr>配列によるスタックの実現</vt:lpstr>
      <vt:lpstr>局所変数</vt:lpstr>
      <vt:lpstr>大域変数</vt:lpstr>
      <vt:lpstr>局所変数と大域変数</vt:lpstr>
      <vt:lpstr>スタックの使用例</vt:lpstr>
      <vt:lpstr>PowerPoint プレゼンテーション</vt:lpstr>
      <vt:lpstr>課題１．スタック操作の例外処理</vt:lpstr>
      <vt:lpstr>課題１のヒント</vt:lpstr>
      <vt:lpstr>例題２．再帰関数による総和</vt:lpstr>
      <vt:lpstr>再帰関数とは</vt:lpstr>
      <vt:lpstr>PowerPoint プレゼンテーション</vt:lpstr>
      <vt:lpstr>再帰関数による総和</vt:lpstr>
      <vt:lpstr>関数呼び出しの流れ （main 関数で n = 2 のとき）</vt:lpstr>
      <vt:lpstr>n の値の変化 （main 関数で n = 2 のとき）</vt:lpstr>
      <vt:lpstr>再帰関数による総和</vt:lpstr>
      <vt:lpstr>プログラム実行順 （main関数で n=2 のとき）</vt:lpstr>
      <vt:lpstr>データの流れ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再帰関数</dc:title>
  <dc:creator>kaneko kunihiko</dc:creator>
  <cp:lastModifiedBy>user</cp:lastModifiedBy>
  <cp:revision>37</cp:revision>
  <dcterms:created xsi:type="dcterms:W3CDTF">2019-11-02T00:06:04Z</dcterms:created>
  <dcterms:modified xsi:type="dcterms:W3CDTF">2023-01-20T15:42:46Z</dcterms:modified>
</cp:coreProperties>
</file>