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591" r:id="rId2"/>
    <p:sldId id="551" r:id="rId3"/>
    <p:sldId id="564" r:id="rId4"/>
    <p:sldId id="568" r:id="rId5"/>
    <p:sldId id="569" r:id="rId6"/>
    <p:sldId id="570" r:id="rId7"/>
    <p:sldId id="571" r:id="rId8"/>
    <p:sldId id="572" r:id="rId9"/>
    <p:sldId id="573" r:id="rId10"/>
    <p:sldId id="574" r:id="rId11"/>
    <p:sldId id="575" r:id="rId12"/>
    <p:sldId id="576" r:id="rId13"/>
    <p:sldId id="577" r:id="rId14"/>
    <p:sldId id="578" r:id="rId15"/>
    <p:sldId id="579" r:id="rId16"/>
    <p:sldId id="580" r:id="rId17"/>
    <p:sldId id="581" r:id="rId18"/>
    <p:sldId id="582" r:id="rId19"/>
    <p:sldId id="583" r:id="rId20"/>
    <p:sldId id="584" r:id="rId21"/>
    <p:sldId id="585" r:id="rId22"/>
    <p:sldId id="587" r:id="rId23"/>
    <p:sldId id="588" r:id="rId24"/>
    <p:sldId id="589" r:id="rId25"/>
    <p:sldId id="590" r:id="rId2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694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8D864EF8-74FE-40A1-902E-125A64E3EB0E}" type="datetimeFigureOut">
              <a:rPr kumimoji="1" lang="ja-JP" altLang="en-US" smtClean="0"/>
              <a:pPr/>
              <a:t>2023/2/3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F33223C1-63D0-4CA4-8D67-2118CF2CB8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748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CCE9D64-9F94-4077-8656-3EF54F3BFB3F}" type="slidenum">
              <a:rPr lang="ja-JP" altLang="en-US" sz="1200" smtClean="0">
                <a:latin typeface="Segoe UI" panose="020B0502040204020203" pitchFamily="34" charset="0"/>
              </a:rPr>
              <a:pPr/>
              <a:t>10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040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2F7B01D-41E7-455E-9077-4A1901D802EC}" type="slidenum">
              <a:rPr lang="ja-JP" altLang="en-US" sz="1200" smtClean="0">
                <a:latin typeface="Segoe UI" panose="020B0502040204020203" pitchFamily="34" charset="0"/>
              </a:rPr>
              <a:pPr/>
              <a:t>11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45698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F5D2F21-C293-4FB3-8DB7-4912CC55EC22}" type="slidenum">
              <a:rPr lang="ja-JP" altLang="en-US" sz="1200" smtClean="0">
                <a:latin typeface="Segoe UI" panose="020B0502040204020203" pitchFamily="34" charset="0"/>
              </a:rPr>
              <a:pPr/>
              <a:t>12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02772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795A29C-ED37-4E19-B6C9-102C95712A87}" type="slidenum">
              <a:rPr lang="ja-JP" altLang="en-US" sz="1200" smtClean="0">
                <a:latin typeface="Segoe UI" panose="020B0502040204020203" pitchFamily="34" charset="0"/>
              </a:rPr>
              <a:pPr/>
              <a:t>13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ja-JP"/>
              <a:t>CR</a:t>
            </a:r>
          </a:p>
        </p:txBody>
      </p:sp>
    </p:spTree>
    <p:extLst>
      <p:ext uri="{BB962C8B-B14F-4D97-AF65-F5344CB8AC3E}">
        <p14:creationId xmlns:p14="http://schemas.microsoft.com/office/powerpoint/2010/main" val="31549279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20DAD7D-5160-41C6-B8F1-4E37699CBD06}" type="slidenum">
              <a:rPr lang="ja-JP" altLang="en-US" sz="1200" smtClean="0">
                <a:latin typeface="Segoe UI" panose="020B0502040204020203" pitchFamily="34" charset="0"/>
              </a:rPr>
              <a:pPr/>
              <a:t>14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63530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6C86019-5F90-4D9D-8489-B22658174FB2}" type="slidenum">
              <a:rPr lang="ja-JP" altLang="en-US" sz="1200" smtClean="0">
                <a:latin typeface="Segoe UI" panose="020B0502040204020203" pitchFamily="34" charset="0"/>
              </a:rPr>
              <a:pPr/>
              <a:t>15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24028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DF61B52-7407-4E3C-98E5-36C1D6C06507}" type="slidenum">
              <a:rPr lang="ja-JP" altLang="en-US" sz="1200" smtClean="0">
                <a:latin typeface="Segoe UI" panose="020B0502040204020203" pitchFamily="34" charset="0"/>
              </a:rPr>
              <a:pPr/>
              <a:t>16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26014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024D5B9-66B7-45E9-9ABD-ED40832846EF}" type="slidenum">
              <a:rPr lang="ja-JP" altLang="en-US" sz="1200" smtClean="0">
                <a:latin typeface="Segoe UI" panose="020B0502040204020203" pitchFamily="34" charset="0"/>
              </a:rPr>
              <a:pPr/>
              <a:t>17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05704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15DA0F5-A645-4C67-A632-D474665ED49D}" type="slidenum">
              <a:rPr lang="ja-JP" altLang="en-US" sz="1200" smtClean="0">
                <a:latin typeface="Segoe UI" panose="020B0502040204020203" pitchFamily="34" charset="0"/>
              </a:rPr>
              <a:pPr/>
              <a:t>18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48283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796210B-D975-4FCB-B42C-37BD9C6CD68F}" type="slidenum">
              <a:rPr lang="ja-JP" altLang="en-US" sz="1200" smtClean="0">
                <a:latin typeface="Segoe UI" panose="020B0502040204020203" pitchFamily="34" charset="0"/>
              </a:rPr>
              <a:pPr/>
              <a:t>19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1403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AC084C9-7C63-41DE-9708-7EF5B44D575A}" type="slidenum">
              <a:rPr lang="ja-JP" altLang="en-US" sz="1200" smtClean="0">
                <a:latin typeface="Segoe UI" panose="020B0502040204020203" pitchFamily="34" charset="0"/>
              </a:rPr>
              <a:pPr/>
              <a:t>2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ja-JP"/>
              <a:t>CR</a:t>
            </a:r>
          </a:p>
        </p:txBody>
      </p:sp>
    </p:spTree>
    <p:extLst>
      <p:ext uri="{BB962C8B-B14F-4D97-AF65-F5344CB8AC3E}">
        <p14:creationId xmlns:p14="http://schemas.microsoft.com/office/powerpoint/2010/main" val="8456911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CF2E85A-4374-4E26-A732-A9335595DA64}" type="slidenum">
              <a:rPr lang="ja-JP" altLang="en-US" sz="1200" smtClean="0">
                <a:latin typeface="Segoe UI" panose="020B0502040204020203" pitchFamily="34" charset="0"/>
              </a:rPr>
              <a:pPr/>
              <a:t>20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36252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763CCBA-E805-404D-BBC9-3575A65408CC}" type="slidenum">
              <a:rPr lang="ja-JP" altLang="en-US" sz="1200" smtClean="0">
                <a:latin typeface="Segoe UI" panose="020B0502040204020203" pitchFamily="34" charset="0"/>
              </a:rPr>
              <a:pPr/>
              <a:t>21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46058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5664E04-190A-418D-BE63-0218A600F1C1}" type="slidenum">
              <a:rPr lang="ja-JP" altLang="en-US" sz="1200" smtClean="0">
                <a:latin typeface="Segoe UI" panose="020B0502040204020203" pitchFamily="34" charset="0"/>
              </a:rPr>
              <a:pPr/>
              <a:t>22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60006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A0606E5-4F51-4721-A85D-AFA5BC99D1CE}" type="slidenum">
              <a:rPr lang="ja-JP" altLang="en-US" sz="1200" smtClean="0">
                <a:latin typeface="Segoe UI" panose="020B0502040204020203" pitchFamily="34" charset="0"/>
              </a:rPr>
              <a:pPr/>
              <a:t>23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ja-JP"/>
              <a:t>CR</a:t>
            </a:r>
          </a:p>
        </p:txBody>
      </p:sp>
    </p:spTree>
    <p:extLst>
      <p:ext uri="{BB962C8B-B14F-4D97-AF65-F5344CB8AC3E}">
        <p14:creationId xmlns:p14="http://schemas.microsoft.com/office/powerpoint/2010/main" val="4743237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0428043-936F-4615-9B03-65BDA9158D79}" type="slidenum">
              <a:rPr lang="ja-JP" altLang="en-US" sz="1200" smtClean="0">
                <a:latin typeface="Segoe UI" panose="020B0502040204020203" pitchFamily="34" charset="0"/>
              </a:rPr>
              <a:pPr/>
              <a:t>24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24021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25748CF-7CA2-4061-A89D-688171185CBC}" type="slidenum">
              <a:rPr lang="ja-JP" altLang="en-US" sz="1200" smtClean="0">
                <a:latin typeface="Segoe UI" panose="020B0502040204020203" pitchFamily="34" charset="0"/>
              </a:rPr>
              <a:pPr/>
              <a:t>25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9152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0573DF4-9994-4CCA-8BDF-04E06D59E8F5}" type="slidenum">
              <a:rPr lang="ja-JP" altLang="en-US" sz="1200" smtClean="0">
                <a:latin typeface="Segoe UI" panose="020B0502040204020203" pitchFamily="34" charset="0"/>
              </a:rPr>
              <a:pPr/>
              <a:t>3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8693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8F5267A-EAA3-41DA-856D-71EC04B22F67}" type="slidenum">
              <a:rPr lang="ja-JP" altLang="en-US" sz="1200" smtClean="0">
                <a:latin typeface="Segoe UI" panose="020B0502040204020203" pitchFamily="34" charset="0"/>
              </a:rPr>
              <a:pPr/>
              <a:t>4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2709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4DEB451-FDA6-434C-8A1D-7A5008D3D3C6}" type="slidenum">
              <a:rPr lang="ja-JP" altLang="en-US" sz="1200" smtClean="0">
                <a:latin typeface="Segoe UI" panose="020B0502040204020203" pitchFamily="34" charset="0"/>
              </a:rPr>
              <a:pPr/>
              <a:t>5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7302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D4C702E-231A-4087-935A-A0385E84ECAF}" type="slidenum">
              <a:rPr lang="ja-JP" altLang="en-US" sz="1200" smtClean="0">
                <a:latin typeface="Segoe UI" panose="020B0502040204020203" pitchFamily="34" charset="0"/>
              </a:rPr>
              <a:pPr/>
              <a:t>6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8531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225A71D-3E60-4EB0-89CD-57108BCCD9CE}" type="slidenum">
              <a:rPr lang="ja-JP" altLang="en-US" sz="1200" smtClean="0">
                <a:latin typeface="Segoe UI" panose="020B0502040204020203" pitchFamily="34" charset="0"/>
              </a:rPr>
              <a:pPr/>
              <a:t>7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9807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4B6BD3B-6EA4-4961-85B4-15C98AD09C4B}" type="slidenum">
              <a:rPr lang="ja-JP" altLang="en-US" sz="1200" smtClean="0">
                <a:latin typeface="Segoe UI" panose="020B0502040204020203" pitchFamily="34" charset="0"/>
              </a:rPr>
              <a:pPr/>
              <a:t>8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3091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91AB47A-6E23-426B-8079-09648D6D15E5}" type="slidenum">
              <a:rPr lang="ja-JP" altLang="en-US" sz="1200" smtClean="0">
                <a:latin typeface="Segoe UI" panose="020B0502040204020203" pitchFamily="34" charset="0"/>
              </a:rPr>
              <a:pPr/>
              <a:t>9</a:t>
            </a:fld>
            <a:endParaRPr lang="en-US" altLang="ja-JP" sz="1200" dirty="0">
              <a:latin typeface="Segoe UI" panose="020B0502040204020203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69928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fld id="{EBFBE731-6ED8-4A42-8A57-3C41D7584935}" type="datetime1">
              <a:rPr kumimoji="1" lang="ja-JP" altLang="en-US" smtClean="0"/>
              <a:pPr/>
              <a:t>2023/2/3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c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 err="1" smtClean="0">
                <a:latin typeface="メイリオ" panose="020B0604030504040204" pitchFamily="50" charset="-128"/>
              </a:rPr>
              <a:t>ce</a:t>
            </a:r>
            <a:r>
              <a:rPr lang="en-US" altLang="ja-JP" dirty="0">
                <a:latin typeface="メイリオ" panose="020B0604030504040204" pitchFamily="50" charset="-128"/>
              </a:rPr>
              <a:t>-1. C </a:t>
            </a:r>
            <a:r>
              <a:rPr lang="ja-JP" altLang="en-US" dirty="0">
                <a:latin typeface="メイリオ" panose="020B0604030504040204" pitchFamily="50" charset="-128"/>
              </a:rPr>
              <a:t>プログラミング入門 </a:t>
            </a:r>
            <a:r>
              <a:rPr lang="en-US" altLang="ja-JP" sz="4400" dirty="0" smtClean="0">
                <a:latin typeface="メイリオ" panose="020B0604030504040204" pitchFamily="50" charset="-128"/>
              </a:rPr>
              <a:t> 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C </a:t>
            </a:r>
            <a:r>
              <a:rPr lang="ja-JP" altLang="en-US" dirty="0" smtClean="0"/>
              <a:t>プログラミング応用</a:t>
            </a:r>
            <a:r>
              <a:rPr lang="ja-JP" altLang="en-US" dirty="0" smtClean="0"/>
              <a:t>）（全１４回）</a:t>
            </a:r>
            <a:endParaRPr lang="ja-JP" altLang="en-US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 smtClean="0">
                <a:hlinkClick r:id="rId5"/>
              </a:rPr>
              <a:t>www.kkaneko.jp</a:t>
            </a:r>
            <a:r>
              <a:rPr lang="en-US" altLang="ja-JP" dirty="0" smtClean="0">
                <a:hlinkClick r:id="rId5"/>
              </a:rPr>
              <a:t>/pro/c/</a:t>
            </a:r>
            <a:r>
              <a:rPr lang="en-US" altLang="ja-JP" dirty="0" err="1" smtClean="0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96359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棒グラフ</a:t>
            </a: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#include "</a:t>
            </a:r>
            <a:r>
              <a:rPr lang="en-US" altLang="ja-JP" sz="1600" b="1" dirty="0" err="1">
                <a:latin typeface="Segoe UI" panose="020B0502040204020203" pitchFamily="34" charset="0"/>
              </a:rPr>
              <a:t>stdio.h</a:t>
            </a:r>
            <a:r>
              <a:rPr lang="en-US" altLang="ja-JP" sz="1600" b="1" dirty="0">
                <a:latin typeface="Segoe UI" panose="020B0502040204020203" pitchFamily="34" charset="0"/>
              </a:rPr>
              <a:t>"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#include &lt;</a:t>
            </a:r>
            <a:r>
              <a:rPr lang="en-US" altLang="ja-JP" sz="1600" b="1" dirty="0" err="1">
                <a:latin typeface="Segoe UI" panose="020B0502040204020203" pitchFamily="34" charset="0"/>
              </a:rPr>
              <a:t>math.h</a:t>
            </a:r>
            <a:r>
              <a:rPr lang="en-US" altLang="ja-JP" sz="1600" b="1" dirty="0">
                <a:latin typeface="Segoe UI" panose="020B0502040204020203" pitchFamily="34" charset="0"/>
              </a:rPr>
              <a:t>&gt;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void bar( </a:t>
            </a:r>
            <a:r>
              <a:rPr lang="en-US" altLang="ja-JP" sz="1600" b="1" dirty="0" err="1">
                <a:latin typeface="Segoe UI" panose="020B0502040204020203" pitchFamily="34" charset="0"/>
              </a:rPr>
              <a:t>int</a:t>
            </a:r>
            <a:r>
              <a:rPr lang="en-US" altLang="ja-JP" sz="1600" b="1" dirty="0">
                <a:latin typeface="Segoe UI" panose="020B0502040204020203" pitchFamily="34" charset="0"/>
              </a:rPr>
              <a:t> </a:t>
            </a:r>
            <a:r>
              <a:rPr lang="en-US" altLang="ja-JP" sz="1600" b="1" dirty="0" err="1">
                <a:latin typeface="Segoe UI" panose="020B0502040204020203" pitchFamily="34" charset="0"/>
              </a:rPr>
              <a:t>len</a:t>
            </a:r>
            <a:r>
              <a:rPr lang="en-US" altLang="ja-JP" sz="1600" b="1" dirty="0">
                <a:latin typeface="Segoe UI" panose="020B0502040204020203" pitchFamily="34" charset="0"/>
              </a:rPr>
              <a:t> )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{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</a:t>
            </a:r>
            <a:r>
              <a:rPr lang="en-US" altLang="ja-JP" sz="1600" b="1" dirty="0" err="1">
                <a:latin typeface="Segoe UI" panose="020B0502040204020203" pitchFamily="34" charset="0"/>
              </a:rPr>
              <a:t>int</a:t>
            </a:r>
            <a:r>
              <a:rPr lang="en-US" altLang="ja-JP" sz="1600" b="1" dirty="0">
                <a:latin typeface="Segoe UI" panose="020B0502040204020203" pitchFamily="34" charset="0"/>
              </a:rPr>
              <a:t> </a:t>
            </a:r>
            <a:r>
              <a:rPr lang="en-US" altLang="ja-JP" sz="1600" b="1" dirty="0" err="1">
                <a:latin typeface="Segoe UI" panose="020B0502040204020203" pitchFamily="34" charset="0"/>
              </a:rPr>
              <a:t>i</a:t>
            </a:r>
            <a:r>
              <a:rPr lang="en-US" altLang="ja-JP" sz="1600" b="1" dirty="0">
                <a:latin typeface="Segoe UI" panose="020B0502040204020203" pitchFamily="34" charset="0"/>
              </a:rPr>
              <a:t>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for (</a:t>
            </a:r>
            <a:r>
              <a:rPr lang="en-US" altLang="ja-JP" sz="1600" b="1" dirty="0" err="1">
                <a:latin typeface="Segoe UI" panose="020B0502040204020203" pitchFamily="34" charset="0"/>
              </a:rPr>
              <a:t>i</a:t>
            </a:r>
            <a:r>
              <a:rPr lang="en-US" altLang="ja-JP" sz="1600" b="1" dirty="0">
                <a:latin typeface="Segoe UI" panose="020B0502040204020203" pitchFamily="34" charset="0"/>
              </a:rPr>
              <a:t>=0; </a:t>
            </a:r>
            <a:r>
              <a:rPr lang="en-US" altLang="ja-JP" sz="1600" b="1" dirty="0" err="1">
                <a:latin typeface="Segoe UI" panose="020B0502040204020203" pitchFamily="34" charset="0"/>
              </a:rPr>
              <a:t>i</a:t>
            </a:r>
            <a:r>
              <a:rPr lang="en-US" altLang="ja-JP" sz="1600" b="1" dirty="0">
                <a:latin typeface="Segoe UI" panose="020B0502040204020203" pitchFamily="34" charset="0"/>
              </a:rPr>
              <a:t>&lt;</a:t>
            </a:r>
            <a:r>
              <a:rPr lang="en-US" altLang="ja-JP" sz="1600" b="1" dirty="0" err="1">
                <a:latin typeface="Segoe UI" panose="020B0502040204020203" pitchFamily="34" charset="0"/>
              </a:rPr>
              <a:t>len</a:t>
            </a:r>
            <a:r>
              <a:rPr lang="en-US" altLang="ja-JP" sz="1600" b="1" dirty="0">
                <a:latin typeface="Segoe UI" panose="020B0502040204020203" pitchFamily="34" charset="0"/>
              </a:rPr>
              <a:t>; </a:t>
            </a:r>
            <a:r>
              <a:rPr lang="en-US" altLang="ja-JP" sz="1600" b="1" dirty="0" err="1">
                <a:latin typeface="Segoe UI" panose="020B0502040204020203" pitchFamily="34" charset="0"/>
              </a:rPr>
              <a:t>i</a:t>
            </a:r>
            <a:r>
              <a:rPr lang="en-US" altLang="ja-JP" sz="1600" b="1" dirty="0">
                <a:latin typeface="Segoe UI" panose="020B0502040204020203" pitchFamily="34" charset="0"/>
              </a:rPr>
              <a:t>++) {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    </a:t>
            </a:r>
            <a:r>
              <a:rPr lang="en-US" altLang="ja-JP" sz="1600" b="1" dirty="0" err="1">
                <a:latin typeface="Segoe UI" panose="020B0502040204020203" pitchFamily="34" charset="0"/>
              </a:rPr>
              <a:t>printf</a:t>
            </a:r>
            <a:r>
              <a:rPr lang="en-US" altLang="ja-JP" sz="1600" b="1" dirty="0">
                <a:latin typeface="Segoe UI" panose="020B0502040204020203" pitchFamily="34" charset="0"/>
              </a:rPr>
              <a:t>("*");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}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</a:t>
            </a:r>
            <a:r>
              <a:rPr lang="en-US" altLang="ja-JP" sz="1600" b="1" dirty="0" err="1">
                <a:latin typeface="Segoe UI" panose="020B0502040204020203" pitchFamily="34" charset="0"/>
              </a:rPr>
              <a:t>printf</a:t>
            </a:r>
            <a:r>
              <a:rPr lang="en-US" altLang="ja-JP" sz="1600" b="1" dirty="0">
                <a:latin typeface="Segoe UI" panose="020B0502040204020203" pitchFamily="34" charset="0"/>
              </a:rPr>
              <a:t>("\n");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return;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}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 err="1">
                <a:latin typeface="Segoe UI" panose="020B0502040204020203" pitchFamily="34" charset="0"/>
              </a:rPr>
              <a:t>int</a:t>
            </a:r>
            <a:r>
              <a:rPr lang="en-US" altLang="ja-JP" sz="1600" b="1" dirty="0">
                <a:latin typeface="Segoe UI" panose="020B0502040204020203" pitchFamily="34" charset="0"/>
              </a:rPr>
              <a:t> main()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{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</a:t>
            </a:r>
            <a:r>
              <a:rPr lang="en-US" altLang="ja-JP" sz="1600" b="1" dirty="0" err="1">
                <a:latin typeface="Segoe UI" panose="020B0502040204020203" pitchFamily="34" charset="0"/>
              </a:rPr>
              <a:t>int</a:t>
            </a:r>
            <a:r>
              <a:rPr lang="en-US" altLang="ja-JP" sz="1600" b="1" dirty="0">
                <a:latin typeface="Segoe UI" panose="020B0502040204020203" pitchFamily="34" charset="0"/>
              </a:rPr>
              <a:t> </a:t>
            </a:r>
            <a:r>
              <a:rPr lang="en-US" altLang="ja-JP" sz="1600" b="1" dirty="0" err="1">
                <a:latin typeface="Segoe UI" panose="020B0502040204020203" pitchFamily="34" charset="0"/>
              </a:rPr>
              <a:t>len</a:t>
            </a:r>
            <a:r>
              <a:rPr lang="en-US" altLang="ja-JP" sz="1600" b="1" dirty="0">
                <a:latin typeface="Segoe UI" panose="020B0502040204020203" pitchFamily="34" charset="0"/>
              </a:rPr>
              <a:t>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char </a:t>
            </a:r>
            <a:r>
              <a:rPr lang="en-US" altLang="ja-JP" sz="1600" b="1" dirty="0" err="1">
                <a:latin typeface="Segoe UI" panose="020B0502040204020203" pitchFamily="34" charset="0"/>
              </a:rPr>
              <a:t>buf</a:t>
            </a:r>
            <a:r>
              <a:rPr lang="en-US" altLang="ja-JP" sz="1600" b="1" dirty="0">
                <a:latin typeface="Segoe UI" panose="020B0502040204020203" pitchFamily="34" charset="0"/>
              </a:rPr>
              <a:t>[256];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</a:t>
            </a:r>
            <a:r>
              <a:rPr lang="en-US" altLang="ja-JP" sz="1600" b="1" dirty="0" err="1">
                <a:latin typeface="Segoe UI" panose="020B0502040204020203" pitchFamily="34" charset="0"/>
              </a:rPr>
              <a:t>int</a:t>
            </a:r>
            <a:r>
              <a:rPr lang="en-US" altLang="ja-JP" sz="1600" b="1" dirty="0">
                <a:latin typeface="Segoe UI" panose="020B0502040204020203" pitchFamily="34" charset="0"/>
              </a:rPr>
              <a:t> </a:t>
            </a:r>
            <a:r>
              <a:rPr lang="en-US" altLang="ja-JP" sz="1600" b="1" dirty="0" err="1">
                <a:latin typeface="Segoe UI" panose="020B0502040204020203" pitchFamily="34" charset="0"/>
              </a:rPr>
              <a:t>ch</a:t>
            </a:r>
            <a:r>
              <a:rPr lang="en-US" altLang="ja-JP" sz="1600" b="1" dirty="0">
                <a:latin typeface="Segoe UI" panose="020B0502040204020203" pitchFamily="34" charset="0"/>
              </a:rPr>
              <a:t>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</a:t>
            </a:r>
            <a:r>
              <a:rPr lang="en-US" altLang="ja-JP" sz="1600" b="1" dirty="0" err="1">
                <a:latin typeface="Segoe UI" panose="020B0502040204020203" pitchFamily="34" charset="0"/>
              </a:rPr>
              <a:t>printf</a:t>
            </a:r>
            <a:r>
              <a:rPr lang="en-US" altLang="ja-JP" sz="1600" b="1" dirty="0">
                <a:latin typeface="Segoe UI" panose="020B0502040204020203" pitchFamily="34" charset="0"/>
              </a:rPr>
              <a:t>( "</a:t>
            </a:r>
            <a:r>
              <a:rPr lang="en-US" altLang="ja-JP" sz="1600" b="1" dirty="0" err="1">
                <a:latin typeface="Segoe UI" panose="020B0502040204020203" pitchFamily="34" charset="0"/>
              </a:rPr>
              <a:t>len</a:t>
            </a:r>
            <a:r>
              <a:rPr lang="en-US" altLang="ja-JP" sz="1600" b="1" dirty="0">
                <a:latin typeface="Segoe UI" panose="020B0502040204020203" pitchFamily="34" charset="0"/>
              </a:rPr>
              <a:t> =" );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</a:t>
            </a:r>
            <a:r>
              <a:rPr lang="en-US" altLang="ja-JP" sz="1600" b="1" dirty="0" err="1">
                <a:latin typeface="Segoe UI" panose="020B0502040204020203" pitchFamily="34" charset="0"/>
              </a:rPr>
              <a:t>fgets</a:t>
            </a:r>
            <a:r>
              <a:rPr lang="en-US" altLang="ja-JP" sz="1600" b="1" dirty="0">
                <a:latin typeface="Segoe UI" panose="020B0502040204020203" pitchFamily="34" charset="0"/>
              </a:rPr>
              <a:t>( </a:t>
            </a:r>
            <a:r>
              <a:rPr lang="en-US" altLang="ja-JP" sz="1600" b="1" dirty="0" err="1">
                <a:latin typeface="Segoe UI" panose="020B0502040204020203" pitchFamily="34" charset="0"/>
              </a:rPr>
              <a:t>buf</a:t>
            </a:r>
            <a:r>
              <a:rPr lang="en-US" altLang="ja-JP" sz="1600" b="1" dirty="0">
                <a:latin typeface="Segoe UI" panose="020B0502040204020203" pitchFamily="34" charset="0"/>
              </a:rPr>
              <a:t>, 256, </a:t>
            </a:r>
            <a:r>
              <a:rPr lang="en-US" altLang="ja-JP" sz="1600" b="1" dirty="0" err="1">
                <a:latin typeface="Segoe UI" panose="020B0502040204020203" pitchFamily="34" charset="0"/>
              </a:rPr>
              <a:t>stdin</a:t>
            </a:r>
            <a:r>
              <a:rPr lang="en-US" altLang="ja-JP" sz="1600" b="1" dirty="0">
                <a:latin typeface="Segoe UI" panose="020B0502040204020203" pitchFamily="34" charset="0"/>
              </a:rPr>
              <a:t> );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</a:t>
            </a:r>
            <a:r>
              <a:rPr lang="en-US" altLang="ja-JP" sz="1600" b="1" dirty="0" err="1">
                <a:latin typeface="Segoe UI" panose="020B0502040204020203" pitchFamily="34" charset="0"/>
              </a:rPr>
              <a:t>sscanf_s</a:t>
            </a:r>
            <a:r>
              <a:rPr lang="en-US" altLang="ja-JP" sz="1600" b="1" dirty="0">
                <a:latin typeface="Segoe UI" panose="020B0502040204020203" pitchFamily="34" charset="0"/>
              </a:rPr>
              <a:t>( </a:t>
            </a:r>
            <a:r>
              <a:rPr lang="en-US" altLang="ja-JP" sz="1600" b="1" dirty="0" err="1">
                <a:latin typeface="Segoe UI" panose="020B0502040204020203" pitchFamily="34" charset="0"/>
              </a:rPr>
              <a:t>buf</a:t>
            </a:r>
            <a:r>
              <a:rPr lang="en-US" altLang="ja-JP" sz="1600" b="1" dirty="0">
                <a:latin typeface="Segoe UI" panose="020B0502040204020203" pitchFamily="34" charset="0"/>
              </a:rPr>
              <a:t>, "%d\n", &amp;</a:t>
            </a:r>
            <a:r>
              <a:rPr lang="en-US" altLang="ja-JP" sz="1600" b="1" dirty="0" err="1">
                <a:latin typeface="Segoe UI" panose="020B0502040204020203" pitchFamily="34" charset="0"/>
              </a:rPr>
              <a:t>len</a:t>
            </a:r>
            <a:r>
              <a:rPr lang="en-US" altLang="ja-JP" sz="1600" b="1" dirty="0">
                <a:latin typeface="Segoe UI" panose="020B0502040204020203" pitchFamily="34" charset="0"/>
              </a:rPr>
              <a:t> );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bar( </a:t>
            </a:r>
            <a:r>
              <a:rPr lang="en-US" altLang="ja-JP" sz="1600" b="1" dirty="0" err="1">
                <a:latin typeface="Segoe UI" panose="020B0502040204020203" pitchFamily="34" charset="0"/>
              </a:rPr>
              <a:t>len</a:t>
            </a:r>
            <a:r>
              <a:rPr lang="en-US" altLang="ja-JP" sz="1600" b="1" dirty="0">
                <a:latin typeface="Segoe UI" panose="020B0502040204020203" pitchFamily="34" charset="0"/>
              </a:rPr>
              <a:t> );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</a:t>
            </a:r>
            <a:r>
              <a:rPr lang="en-US" altLang="ja-JP" sz="1600" b="1" dirty="0" err="1">
                <a:latin typeface="Segoe UI" panose="020B0502040204020203" pitchFamily="34" charset="0"/>
              </a:rPr>
              <a:t>ch</a:t>
            </a:r>
            <a:r>
              <a:rPr lang="en-US" altLang="ja-JP" sz="1600" b="1" dirty="0">
                <a:latin typeface="Segoe UI" panose="020B0502040204020203" pitchFamily="34" charset="0"/>
              </a:rPr>
              <a:t> = </a:t>
            </a:r>
            <a:r>
              <a:rPr lang="en-US" altLang="ja-JP" sz="1600" b="1" dirty="0" err="1">
                <a:latin typeface="Segoe UI" panose="020B0502040204020203" pitchFamily="34" charset="0"/>
              </a:rPr>
              <a:t>getchar</a:t>
            </a:r>
            <a:r>
              <a:rPr lang="en-US" altLang="ja-JP" sz="1600" b="1" dirty="0">
                <a:latin typeface="Segoe UI" panose="020B0502040204020203" pitchFamily="34" charset="0"/>
              </a:rPr>
              <a:t>();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</a:t>
            </a:r>
            <a:r>
              <a:rPr lang="en-US" altLang="ja-JP" sz="1600" b="1" dirty="0" err="1">
                <a:latin typeface="Segoe UI" panose="020B0502040204020203" pitchFamily="34" charset="0"/>
              </a:rPr>
              <a:t>ch</a:t>
            </a:r>
            <a:r>
              <a:rPr lang="en-US" altLang="ja-JP" sz="1600" b="1" dirty="0">
                <a:latin typeface="Segoe UI" panose="020B0502040204020203" pitchFamily="34" charset="0"/>
              </a:rPr>
              <a:t> = </a:t>
            </a:r>
            <a:r>
              <a:rPr lang="en-US" altLang="ja-JP" sz="1600" b="1" dirty="0" err="1">
                <a:latin typeface="Segoe UI" panose="020B0502040204020203" pitchFamily="34" charset="0"/>
              </a:rPr>
              <a:t>getchar</a:t>
            </a:r>
            <a:r>
              <a:rPr lang="en-US" altLang="ja-JP" sz="1600" b="1" dirty="0">
                <a:latin typeface="Segoe UI" panose="020B0502040204020203" pitchFamily="34" charset="0"/>
              </a:rPr>
              <a:t>(); 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    return 0;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600" b="1" dirty="0">
                <a:latin typeface="Segoe UI" panose="020B0502040204020203" pitchFamily="34" charset="0"/>
              </a:rPr>
              <a:t>}</a:t>
            </a:r>
          </a:p>
        </p:txBody>
      </p:sp>
      <p:sp>
        <p:nvSpPr>
          <p:cNvPr id="63501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0E58888-C8C3-4AA2-B919-0FDED090B99D}" type="slidenum">
              <a:rPr lang="ja-JP" altLang="en-US" smtClean="0"/>
              <a:pPr/>
              <a:t>10</a:t>
            </a:fld>
            <a:endParaRPr lang="en-US" altLang="ja-JP" dirty="0"/>
          </a:p>
        </p:txBody>
      </p:sp>
      <p:sp>
        <p:nvSpPr>
          <p:cNvPr id="63494" name="AutoShape 6"/>
          <p:cNvSpPr>
            <a:spLocks/>
          </p:cNvSpPr>
          <p:nvPr/>
        </p:nvSpPr>
        <p:spPr bwMode="auto">
          <a:xfrm>
            <a:off x="3106264" y="1290638"/>
            <a:ext cx="228600" cy="2138362"/>
          </a:xfrm>
          <a:prstGeom prst="rightBrace">
            <a:avLst>
              <a:gd name="adj1" fmla="val 77951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3513604" y="2122548"/>
            <a:ext cx="142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</a:rPr>
              <a:t>bar</a:t>
            </a:r>
            <a:r>
              <a:rPr lang="ja-JP" altLang="en-US" sz="2800" dirty="0">
                <a:solidFill>
                  <a:srgbClr val="006600"/>
                </a:solidFill>
              </a:rPr>
              <a:t>関数</a:t>
            </a:r>
          </a:p>
        </p:txBody>
      </p:sp>
      <p:sp>
        <p:nvSpPr>
          <p:cNvPr id="63496" name="AutoShape 8"/>
          <p:cNvSpPr>
            <a:spLocks/>
          </p:cNvSpPr>
          <p:nvPr/>
        </p:nvSpPr>
        <p:spPr bwMode="auto">
          <a:xfrm>
            <a:off x="3732305" y="3625851"/>
            <a:ext cx="292100" cy="3095625"/>
          </a:xfrm>
          <a:prstGeom prst="rightBrace">
            <a:avLst>
              <a:gd name="adj1" fmla="val 88315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4327904" y="4968502"/>
            <a:ext cx="16834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</a:rPr>
              <a:t>main</a:t>
            </a:r>
            <a:r>
              <a:rPr lang="ja-JP" altLang="en-US" sz="2800" dirty="0">
                <a:solidFill>
                  <a:srgbClr val="006600"/>
                </a:solidFill>
              </a:rPr>
              <a:t>関数</a:t>
            </a:r>
          </a:p>
        </p:txBody>
      </p:sp>
      <p:sp>
        <p:nvSpPr>
          <p:cNvPr id="416779" name="Text Box 11"/>
          <p:cNvSpPr txBox="1">
            <a:spLocks noChangeArrowheads="1"/>
          </p:cNvSpPr>
          <p:nvPr/>
        </p:nvSpPr>
        <p:spPr bwMode="auto">
          <a:xfrm>
            <a:off x="6210554" y="4629947"/>
            <a:ext cx="278473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プログラム実行は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main </a:t>
            </a:r>
            <a:r>
              <a:rPr lang="ja-JP" altLang="en-US" sz="2400" dirty="0">
                <a:solidFill>
                  <a:schemeClr val="tx2"/>
                </a:solidFill>
              </a:rPr>
              <a:t>関数（メイン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関数）から始まる</a:t>
            </a:r>
          </a:p>
        </p:txBody>
      </p:sp>
      <p:sp>
        <p:nvSpPr>
          <p:cNvPr id="416780" name="Text Box 12"/>
          <p:cNvSpPr txBox="1">
            <a:spLocks noChangeArrowheads="1"/>
          </p:cNvSpPr>
          <p:nvPr/>
        </p:nvSpPr>
        <p:spPr bwMode="auto">
          <a:xfrm>
            <a:off x="5404807" y="1150835"/>
            <a:ext cx="3467616" cy="107721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tx2"/>
                </a:solidFill>
              </a:rPr>
              <a:t>複数の関数を含む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tx2"/>
                </a:solidFill>
              </a:rPr>
              <a:t>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226927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6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6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9" grpId="0"/>
      <p:bldP spid="4167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">
            <a:extLst>
              <a:ext uri="{FF2B5EF4-FFF2-40B4-BE49-F238E27FC236}">
                <a16:creationId xmlns:a16="http://schemas.microsoft.com/office/drawing/2014/main" id="{7F364A18-F758-4C87-9FD9-7356C6C1A7D1}"/>
              </a:ext>
            </a:extLst>
          </p:cNvPr>
          <p:cNvSpPr txBox="1">
            <a:spLocks noChangeArrowheads="1"/>
          </p:cNvSpPr>
          <p:nvPr/>
        </p:nvSpPr>
        <p:spPr>
          <a:xfrm>
            <a:off x="1088838" y="739703"/>
            <a:ext cx="7397750" cy="53331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#include "</a:t>
            </a:r>
            <a:r>
              <a:rPr lang="en-US" altLang="ja-JP" sz="1600" b="1" dirty="0" err="1"/>
              <a:t>stdio.h</a:t>
            </a:r>
            <a:r>
              <a:rPr lang="en-US" altLang="ja-JP" sz="1600" b="1" dirty="0"/>
              <a:t>"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#include &lt;</a:t>
            </a:r>
            <a:r>
              <a:rPr lang="en-US" altLang="ja-JP" sz="1600" b="1" dirty="0" err="1"/>
              <a:t>math.h</a:t>
            </a:r>
            <a:r>
              <a:rPr lang="en-US" altLang="ja-JP" sz="1600" b="1" dirty="0"/>
              <a:t>&gt;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void bar( int </a:t>
            </a:r>
            <a:r>
              <a:rPr lang="en-US" altLang="ja-JP" sz="1600" b="1" dirty="0" err="1"/>
              <a:t>len</a:t>
            </a:r>
            <a:r>
              <a:rPr lang="en-US" altLang="ja-JP" sz="1600" b="1" dirty="0"/>
              <a:t> )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{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int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for (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=0;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&lt;</a:t>
            </a:r>
            <a:r>
              <a:rPr lang="en-US" altLang="ja-JP" sz="1600" b="1" dirty="0" err="1"/>
              <a:t>len</a:t>
            </a:r>
            <a:r>
              <a:rPr lang="en-US" altLang="ja-JP" sz="1600" b="1" dirty="0"/>
              <a:t>;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++) {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("*");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}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("\n");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return;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}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int main()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{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int </a:t>
            </a:r>
            <a:r>
              <a:rPr lang="en-US" altLang="ja-JP" sz="1600" b="1" dirty="0" err="1"/>
              <a:t>len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char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[256]; 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int </a:t>
            </a:r>
            <a:r>
              <a:rPr lang="en-US" altLang="ja-JP" sz="1600" b="1" dirty="0" err="1"/>
              <a:t>ch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en-US" altLang="ja-JP" sz="1600" b="1" dirty="0" err="1"/>
              <a:t>len</a:t>
            </a:r>
            <a:r>
              <a:rPr lang="en-US" altLang="ja-JP" sz="1600" b="1" dirty="0"/>
              <a:t> =" );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fgets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256, stdin );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sscanf_s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"%d\n", &amp;</a:t>
            </a:r>
            <a:r>
              <a:rPr lang="en-US" altLang="ja-JP" sz="1600" b="1" dirty="0" err="1"/>
              <a:t>len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bar( </a:t>
            </a:r>
            <a:r>
              <a:rPr lang="en-US" altLang="ja-JP" sz="1600" b="1" dirty="0" err="1"/>
              <a:t>len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ch</a:t>
            </a:r>
            <a:r>
              <a:rPr lang="en-US" altLang="ja-JP" sz="1600" b="1" dirty="0"/>
              <a:t> = </a:t>
            </a:r>
            <a:r>
              <a:rPr lang="en-US" altLang="ja-JP" sz="1600" b="1" dirty="0" err="1"/>
              <a:t>getchar</a:t>
            </a:r>
            <a:r>
              <a:rPr lang="en-US" altLang="ja-JP" sz="1600" b="1" dirty="0"/>
              <a:t>();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ch</a:t>
            </a:r>
            <a:r>
              <a:rPr lang="en-US" altLang="ja-JP" sz="1600" b="1" dirty="0"/>
              <a:t> = </a:t>
            </a:r>
            <a:r>
              <a:rPr lang="en-US" altLang="ja-JP" sz="1600" b="1" dirty="0" err="1"/>
              <a:t>getchar</a:t>
            </a:r>
            <a:r>
              <a:rPr lang="en-US" altLang="ja-JP" sz="1600" b="1" dirty="0"/>
              <a:t>(); 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    return 0;</a:t>
            </a:r>
          </a:p>
          <a:p>
            <a:pPr marL="0" indent="0">
              <a:lnSpc>
                <a:spcPct val="50000"/>
              </a:lnSpc>
              <a:buFont typeface="Arial" panose="020B0604020202020204" pitchFamily="34" charset="0"/>
              <a:buNone/>
            </a:pPr>
            <a:r>
              <a:rPr lang="en-US" altLang="ja-JP" sz="1600" b="1" dirty="0"/>
              <a:t>}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2886075" y="5398588"/>
            <a:ext cx="17235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u="sng" dirty="0">
                <a:solidFill>
                  <a:schemeClr val="tx2"/>
                </a:solidFill>
              </a:rPr>
              <a:t>関数呼び出し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6556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BD0DA21-4297-476B-B04E-40E83A5E40DE}" type="slidenum">
              <a:rPr lang="ja-JP" altLang="en-US" smtClean="0"/>
              <a:pPr/>
              <a:t>11</a:t>
            </a:fld>
            <a:endParaRPr lang="en-US" altLang="ja-JP" dirty="0"/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881063" y="46513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890588" y="49291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890588" y="52054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901700" y="55006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⑦</a:t>
            </a: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558800" y="20637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823913" y="255428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⑤</a:t>
            </a:r>
          </a:p>
        </p:txBody>
      </p:sp>
      <p:sp>
        <p:nvSpPr>
          <p:cNvPr id="65549" name="AutoShape 13"/>
          <p:cNvSpPr>
            <a:spLocks/>
          </p:cNvSpPr>
          <p:nvPr/>
        </p:nvSpPr>
        <p:spPr bwMode="auto">
          <a:xfrm flipH="1">
            <a:off x="1025525" y="1925638"/>
            <a:ext cx="238125" cy="742950"/>
          </a:xfrm>
          <a:prstGeom prst="rightBrace">
            <a:avLst>
              <a:gd name="adj1" fmla="val 26000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812800" y="2868613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⑥</a:t>
            </a: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2886075" y="2835603"/>
            <a:ext cx="902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1" u="sng" dirty="0">
                <a:solidFill>
                  <a:schemeClr val="tx2"/>
                </a:solidFill>
              </a:rPr>
              <a:t>戻り</a:t>
            </a:r>
          </a:p>
        </p:txBody>
      </p:sp>
      <p:sp>
        <p:nvSpPr>
          <p:cNvPr id="65552" name="Freeform 16"/>
          <p:cNvSpPr>
            <a:spLocks/>
          </p:cNvSpPr>
          <p:nvPr/>
        </p:nvSpPr>
        <p:spPr bwMode="auto">
          <a:xfrm>
            <a:off x="188913" y="2411413"/>
            <a:ext cx="723900" cy="2987675"/>
          </a:xfrm>
          <a:custGeom>
            <a:avLst/>
            <a:gdLst>
              <a:gd name="T0" fmla="*/ 2147483646 w 456"/>
              <a:gd name="T1" fmla="*/ 2147483646 h 2182"/>
              <a:gd name="T2" fmla="*/ 2147483646 w 456"/>
              <a:gd name="T3" fmla="*/ 2147483646 h 2182"/>
              <a:gd name="T4" fmla="*/ 2147483646 w 456"/>
              <a:gd name="T5" fmla="*/ 2147483646 h 2182"/>
              <a:gd name="T6" fmla="*/ 2147483646 w 456"/>
              <a:gd name="T7" fmla="*/ 2147483646 h 2182"/>
              <a:gd name="T8" fmla="*/ 2147483646 w 456"/>
              <a:gd name="T9" fmla="*/ 2147483646 h 2182"/>
              <a:gd name="T10" fmla="*/ 2147483646 w 456"/>
              <a:gd name="T11" fmla="*/ 0 h 21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56" h="2182">
                <a:moveTo>
                  <a:pt x="456" y="2182"/>
                </a:moveTo>
                <a:cubicBezTo>
                  <a:pt x="372" y="2143"/>
                  <a:pt x="288" y="2105"/>
                  <a:pt x="218" y="1977"/>
                </a:cubicBezTo>
                <a:cubicBezTo>
                  <a:pt x="148" y="1849"/>
                  <a:pt x="69" y="1645"/>
                  <a:pt x="35" y="1412"/>
                </a:cubicBezTo>
                <a:cubicBezTo>
                  <a:pt x="1" y="1179"/>
                  <a:pt x="0" y="780"/>
                  <a:pt x="13" y="581"/>
                </a:cubicBezTo>
                <a:cubicBezTo>
                  <a:pt x="26" y="382"/>
                  <a:pt x="68" y="313"/>
                  <a:pt x="112" y="216"/>
                </a:cubicBezTo>
                <a:cubicBezTo>
                  <a:pt x="156" y="119"/>
                  <a:pt x="217" y="59"/>
                  <a:pt x="278" y="0"/>
                </a:cubicBezTo>
              </a:path>
            </a:pathLst>
          </a:custGeom>
          <a:noFill/>
          <a:ln w="28575" cmpd="sng">
            <a:pattFill prst="pct50">
              <a:fgClr>
                <a:schemeClr val="tx2"/>
              </a:fgClr>
              <a:bgClr>
                <a:srgbClr val="FFFFFF"/>
              </a:bgClr>
            </a:patt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65553" name="Freeform 17"/>
          <p:cNvSpPr>
            <a:spLocks/>
          </p:cNvSpPr>
          <p:nvPr/>
        </p:nvSpPr>
        <p:spPr bwMode="auto">
          <a:xfrm>
            <a:off x="360363" y="3173413"/>
            <a:ext cx="519112" cy="2595562"/>
          </a:xfrm>
          <a:custGeom>
            <a:avLst/>
            <a:gdLst>
              <a:gd name="T0" fmla="*/ 2147483646 w 327"/>
              <a:gd name="T1" fmla="*/ 0 h 1828"/>
              <a:gd name="T2" fmla="*/ 2147483646 w 327"/>
              <a:gd name="T3" fmla="*/ 2147483646 h 1828"/>
              <a:gd name="T4" fmla="*/ 2147483646 w 327"/>
              <a:gd name="T5" fmla="*/ 2147483646 h 1828"/>
              <a:gd name="T6" fmla="*/ 2147483646 w 327"/>
              <a:gd name="T7" fmla="*/ 2147483646 h 1828"/>
              <a:gd name="T8" fmla="*/ 2147483646 w 327"/>
              <a:gd name="T9" fmla="*/ 2147483646 h 18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7" h="1828">
                <a:moveTo>
                  <a:pt x="277" y="0"/>
                </a:moveTo>
                <a:cubicBezTo>
                  <a:pt x="245" y="43"/>
                  <a:pt x="128" y="108"/>
                  <a:pt x="83" y="261"/>
                </a:cubicBezTo>
                <a:cubicBezTo>
                  <a:pt x="38" y="414"/>
                  <a:pt x="0" y="704"/>
                  <a:pt x="6" y="920"/>
                </a:cubicBezTo>
                <a:cubicBezTo>
                  <a:pt x="12" y="1136"/>
                  <a:pt x="64" y="1406"/>
                  <a:pt x="117" y="1557"/>
                </a:cubicBezTo>
                <a:cubicBezTo>
                  <a:pt x="170" y="1708"/>
                  <a:pt x="283" y="1772"/>
                  <a:pt x="327" y="1828"/>
                </a:cubicBezTo>
              </a:path>
            </a:pathLst>
          </a:custGeom>
          <a:noFill/>
          <a:ln w="28575" cmpd="sng">
            <a:pattFill prst="pct50">
              <a:fgClr>
                <a:schemeClr val="tx2"/>
              </a:fgClr>
              <a:bgClr>
                <a:srgbClr val="FFFFFF"/>
              </a:bgClr>
            </a:patt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4462837" y="3240741"/>
            <a:ext cx="32624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メイン関数の先頭行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がプログラム実行の始まり</a:t>
            </a:r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4462837" y="5901955"/>
            <a:ext cx="32624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メイン関数内の </a:t>
            </a:r>
            <a:r>
              <a:rPr lang="en-US" altLang="ja-JP" sz="2000" b="1" dirty="0"/>
              <a:t>return</a:t>
            </a:r>
            <a:r>
              <a:rPr lang="en-US" altLang="ja-JP" sz="20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がプログラム実行の終わり</a:t>
            </a:r>
          </a:p>
        </p:txBody>
      </p:sp>
      <p:sp>
        <p:nvSpPr>
          <p:cNvPr id="65558" name="Text Box 22"/>
          <p:cNvSpPr txBox="1">
            <a:spLocks noChangeArrowheads="1"/>
          </p:cNvSpPr>
          <p:nvPr/>
        </p:nvSpPr>
        <p:spPr bwMode="auto">
          <a:xfrm>
            <a:off x="917575" y="579869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⑧</a:t>
            </a:r>
          </a:p>
        </p:txBody>
      </p:sp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923925" y="605269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⑨</a:t>
            </a:r>
          </a:p>
        </p:txBody>
      </p:sp>
    </p:spTree>
    <p:extLst>
      <p:ext uri="{BB962C8B-B14F-4D97-AF65-F5344CB8AC3E}">
        <p14:creationId xmlns:p14="http://schemas.microsoft.com/office/powerpoint/2010/main" val="2837120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4749800" y="663575"/>
            <a:ext cx="3956050" cy="327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/>
              <a:t>#include "</a:t>
            </a:r>
            <a:r>
              <a:rPr lang="en-US" altLang="ja-JP" sz="1200" b="1" dirty="0" err="1"/>
              <a:t>stdio.h</a:t>
            </a:r>
            <a:r>
              <a:rPr lang="en-US" altLang="ja-JP" sz="1200" b="1" dirty="0"/>
              <a:t>"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/>
              <a:t>#include &lt;</a:t>
            </a:r>
            <a:r>
              <a:rPr lang="en-US" altLang="ja-JP" sz="1200" b="1" dirty="0" err="1"/>
              <a:t>math.h</a:t>
            </a:r>
            <a:r>
              <a:rPr lang="en-US" altLang="ja-JP" sz="1200" b="1" dirty="0"/>
              <a:t>&gt;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chemeClr val="tx2"/>
                </a:solidFill>
              </a:rPr>
              <a:t>void bar( </a:t>
            </a:r>
            <a:r>
              <a:rPr lang="en-US" altLang="ja-JP" sz="1200" b="1" dirty="0" err="1">
                <a:solidFill>
                  <a:schemeClr val="tx2"/>
                </a:solidFill>
              </a:rPr>
              <a:t>int</a:t>
            </a:r>
            <a:r>
              <a:rPr lang="en-US" altLang="ja-JP" sz="1200" b="1" dirty="0">
                <a:solidFill>
                  <a:schemeClr val="tx2"/>
                </a:solidFill>
              </a:rPr>
              <a:t> </a:t>
            </a:r>
            <a:r>
              <a:rPr lang="en-US" altLang="ja-JP" sz="1200" b="1" dirty="0" err="1">
                <a:solidFill>
                  <a:schemeClr val="tx2"/>
                </a:solidFill>
              </a:rPr>
              <a:t>len</a:t>
            </a:r>
            <a:r>
              <a:rPr lang="en-US" altLang="ja-JP" sz="1200" b="1" dirty="0">
                <a:solidFill>
                  <a:schemeClr val="tx2"/>
                </a:solidFill>
              </a:rPr>
              <a:t> 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chemeClr val="tx2"/>
                </a:solidFill>
              </a:rPr>
              <a:t>{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/>
              <a:t>    </a:t>
            </a:r>
            <a:r>
              <a:rPr lang="en-US" altLang="ja-JP" sz="1200" b="1" dirty="0" err="1"/>
              <a:t>int</a:t>
            </a:r>
            <a:r>
              <a:rPr lang="en-US" altLang="ja-JP" sz="1200" b="1" dirty="0"/>
              <a:t> </a:t>
            </a:r>
            <a:r>
              <a:rPr lang="en-US" altLang="ja-JP" sz="1200" b="1" dirty="0" err="1"/>
              <a:t>i</a:t>
            </a:r>
            <a:r>
              <a:rPr lang="en-US" altLang="ja-JP" sz="1200" b="1" dirty="0"/>
              <a:t>;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/>
              <a:t>    for (</a:t>
            </a:r>
            <a:r>
              <a:rPr lang="en-US" altLang="ja-JP" sz="1200" b="1" dirty="0" err="1"/>
              <a:t>i</a:t>
            </a:r>
            <a:r>
              <a:rPr lang="en-US" altLang="ja-JP" sz="1200" b="1" dirty="0"/>
              <a:t>=0; </a:t>
            </a:r>
            <a:r>
              <a:rPr lang="en-US" altLang="ja-JP" sz="1200" b="1" dirty="0" err="1"/>
              <a:t>i</a:t>
            </a:r>
            <a:r>
              <a:rPr lang="en-US" altLang="ja-JP" sz="1200" b="1" dirty="0"/>
              <a:t>&lt;</a:t>
            </a:r>
            <a:r>
              <a:rPr lang="en-US" altLang="ja-JP" sz="1200" b="1" dirty="0" err="1"/>
              <a:t>len</a:t>
            </a:r>
            <a:r>
              <a:rPr lang="en-US" altLang="ja-JP" sz="1200" b="1" dirty="0"/>
              <a:t>; </a:t>
            </a:r>
            <a:r>
              <a:rPr lang="en-US" altLang="ja-JP" sz="1200" b="1" dirty="0" err="1"/>
              <a:t>i</a:t>
            </a:r>
            <a:r>
              <a:rPr lang="en-US" altLang="ja-JP" sz="1200" b="1" dirty="0"/>
              <a:t>++) {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/>
              <a:t>        </a:t>
            </a:r>
            <a:r>
              <a:rPr lang="en-US" altLang="ja-JP" sz="1200" b="1" dirty="0" err="1"/>
              <a:t>printf</a:t>
            </a:r>
            <a:r>
              <a:rPr lang="en-US" altLang="ja-JP" sz="1200" b="1" dirty="0"/>
              <a:t>("*");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/>
              <a:t>    }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/>
              <a:t>    </a:t>
            </a:r>
            <a:r>
              <a:rPr lang="en-US" altLang="ja-JP" sz="1200" b="1" dirty="0" err="1"/>
              <a:t>printf</a:t>
            </a:r>
            <a:r>
              <a:rPr lang="en-US" altLang="ja-JP" sz="1200" b="1" dirty="0"/>
              <a:t>("\n");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/>
              <a:t>    return;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chemeClr val="tx2"/>
                </a:solidFill>
              </a:rPr>
              <a:t>}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US" altLang="ja-JP" sz="1200" b="1" dirty="0"/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 err="1">
                <a:solidFill>
                  <a:schemeClr val="tx2"/>
                </a:solidFill>
              </a:rPr>
              <a:t>int</a:t>
            </a:r>
            <a:r>
              <a:rPr lang="en-US" altLang="ja-JP" sz="1200" b="1" dirty="0">
                <a:solidFill>
                  <a:schemeClr val="tx2"/>
                </a:solidFill>
              </a:rPr>
              <a:t> main()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chemeClr val="tx2"/>
                </a:solidFill>
              </a:rPr>
              <a:t>{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/>
              <a:t>    </a:t>
            </a:r>
            <a:r>
              <a:rPr lang="en-US" altLang="ja-JP" sz="1200" b="1" dirty="0" err="1"/>
              <a:t>int</a:t>
            </a:r>
            <a:r>
              <a:rPr lang="en-US" altLang="ja-JP" sz="1200" b="1" dirty="0"/>
              <a:t> </a:t>
            </a:r>
            <a:r>
              <a:rPr lang="en-US" altLang="ja-JP" sz="1200" b="1" dirty="0" err="1"/>
              <a:t>len</a:t>
            </a:r>
            <a:r>
              <a:rPr lang="en-US" altLang="ja-JP" sz="1200" b="1" dirty="0"/>
              <a:t>;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/>
              <a:t>    </a:t>
            </a:r>
            <a:r>
              <a:rPr lang="en-US" altLang="ja-JP" sz="1200" b="1" dirty="0" err="1"/>
              <a:t>int</a:t>
            </a:r>
            <a:r>
              <a:rPr lang="en-US" altLang="ja-JP" sz="1200" b="1" dirty="0"/>
              <a:t> </a:t>
            </a:r>
            <a:r>
              <a:rPr lang="en-US" altLang="ja-JP" sz="1200" b="1" dirty="0" err="1"/>
              <a:t>ch</a:t>
            </a:r>
            <a:r>
              <a:rPr lang="en-US" altLang="ja-JP" sz="1200" b="1" dirty="0"/>
              <a:t>;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/>
              <a:t>    </a:t>
            </a:r>
            <a:r>
              <a:rPr lang="en-US" altLang="ja-JP" sz="1200" b="1" dirty="0" err="1"/>
              <a:t>printf</a:t>
            </a:r>
            <a:r>
              <a:rPr lang="en-US" altLang="ja-JP" sz="1200" b="1" dirty="0"/>
              <a:t>( "</a:t>
            </a:r>
            <a:r>
              <a:rPr lang="en-US" altLang="ja-JP" sz="1200" b="1" dirty="0" err="1"/>
              <a:t>len</a:t>
            </a:r>
            <a:r>
              <a:rPr lang="en-US" altLang="ja-JP" sz="1200" b="1" dirty="0"/>
              <a:t>=" );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/>
              <a:t>    </a:t>
            </a:r>
            <a:r>
              <a:rPr lang="en-US" altLang="ja-JP" sz="1200" b="1" dirty="0" err="1"/>
              <a:t>scanf_s</a:t>
            </a:r>
            <a:r>
              <a:rPr lang="en-US" altLang="ja-JP" sz="1200" b="1" dirty="0"/>
              <a:t>( "%d", &amp;</a:t>
            </a:r>
            <a:r>
              <a:rPr lang="en-US" altLang="ja-JP" sz="1200" b="1" dirty="0" err="1"/>
              <a:t>len</a:t>
            </a:r>
            <a:r>
              <a:rPr lang="en-US" altLang="ja-JP" sz="1200" b="1" dirty="0"/>
              <a:t> );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/>
              <a:t>    bar( </a:t>
            </a:r>
            <a:r>
              <a:rPr lang="en-US" altLang="ja-JP" sz="1200" b="1" dirty="0" err="1"/>
              <a:t>len</a:t>
            </a:r>
            <a:r>
              <a:rPr lang="en-US" altLang="ja-JP" sz="1200" b="1" dirty="0"/>
              <a:t> );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/>
              <a:t>    </a:t>
            </a:r>
            <a:r>
              <a:rPr lang="en-US" altLang="ja-JP" sz="1200" b="1" dirty="0" err="1"/>
              <a:t>ch</a:t>
            </a:r>
            <a:r>
              <a:rPr lang="en-US" altLang="ja-JP" sz="1200" b="1" dirty="0"/>
              <a:t> = </a:t>
            </a:r>
            <a:r>
              <a:rPr lang="en-US" altLang="ja-JP" sz="1200" b="1" dirty="0" err="1"/>
              <a:t>getchar</a:t>
            </a:r>
            <a:r>
              <a:rPr lang="en-US" altLang="ja-JP" sz="1200" b="1" dirty="0"/>
              <a:t>();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/>
              <a:t>    </a:t>
            </a:r>
            <a:r>
              <a:rPr lang="en-US" altLang="ja-JP" sz="1200" b="1" dirty="0" err="1"/>
              <a:t>ch</a:t>
            </a:r>
            <a:r>
              <a:rPr lang="en-US" altLang="ja-JP" sz="1200" b="1" dirty="0"/>
              <a:t> = </a:t>
            </a:r>
            <a:r>
              <a:rPr lang="en-US" altLang="ja-JP" sz="1200" b="1" dirty="0" err="1"/>
              <a:t>getchar</a:t>
            </a:r>
            <a:r>
              <a:rPr lang="en-US" altLang="ja-JP" sz="1200" b="1" dirty="0"/>
              <a:t>(); 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/>
              <a:t>    return 0;</a:t>
            </a:r>
          </a:p>
          <a:p>
            <a:pPr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418819" name="Rectangle 3"/>
          <p:cNvSpPr>
            <a:spLocks noChangeArrowheads="1"/>
          </p:cNvSpPr>
          <p:nvPr/>
        </p:nvSpPr>
        <p:spPr bwMode="auto">
          <a:xfrm>
            <a:off x="4765675" y="2333625"/>
            <a:ext cx="3803650" cy="1547813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418820" name="Rectangle 4"/>
          <p:cNvSpPr>
            <a:spLocks noChangeArrowheads="1"/>
          </p:cNvSpPr>
          <p:nvPr/>
        </p:nvSpPr>
        <p:spPr bwMode="auto">
          <a:xfrm>
            <a:off x="4764088" y="966788"/>
            <a:ext cx="3778250" cy="1239837"/>
          </a:xfrm>
          <a:prstGeom prst="rect">
            <a:avLst/>
          </a:prstGeom>
          <a:solidFill>
            <a:schemeClr val="accent2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プログラムの流れ</a:t>
            </a:r>
          </a:p>
        </p:txBody>
      </p:sp>
      <p:sp>
        <p:nvSpPr>
          <p:cNvPr id="67607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6987FA6-C586-4919-B38A-BD37A620BA4C}" type="slidenum">
              <a:rPr lang="ja-JP" altLang="en-US" smtClean="0"/>
              <a:pPr/>
              <a:t>12</a:t>
            </a:fld>
            <a:endParaRPr lang="en-US" altLang="ja-JP" dirty="0"/>
          </a:p>
        </p:txBody>
      </p:sp>
      <p:sp>
        <p:nvSpPr>
          <p:cNvPr id="418822" name="Text Box 6"/>
          <p:cNvSpPr txBox="1">
            <a:spLocks noChangeArrowheads="1"/>
          </p:cNvSpPr>
          <p:nvPr/>
        </p:nvSpPr>
        <p:spPr bwMode="auto">
          <a:xfrm>
            <a:off x="4959764" y="4376738"/>
            <a:ext cx="15231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/>
              <a:t>bar </a:t>
            </a:r>
            <a:r>
              <a:rPr lang="ja-JP" altLang="en-US" sz="2800" u="sng" dirty="0"/>
              <a:t>関数</a:t>
            </a:r>
            <a:endParaRPr lang="ja-JP" altLang="en-US" sz="2800" dirty="0">
              <a:solidFill>
                <a:srgbClr val="006600"/>
              </a:solidFill>
            </a:endParaRPr>
          </a:p>
        </p:txBody>
      </p:sp>
      <p:sp>
        <p:nvSpPr>
          <p:cNvPr id="418823" name="AutoShape 7" descr="25%"/>
          <p:cNvSpPr>
            <a:spLocks noChangeArrowheads="1"/>
          </p:cNvSpPr>
          <p:nvPr/>
        </p:nvSpPr>
        <p:spPr bwMode="auto">
          <a:xfrm rot="793638">
            <a:off x="3441700" y="4333875"/>
            <a:ext cx="1481138" cy="330200"/>
          </a:xfrm>
          <a:prstGeom prst="rightArrow">
            <a:avLst>
              <a:gd name="adj1" fmla="val 50000"/>
              <a:gd name="adj2" fmla="val 112139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418824" name="Text Box 8"/>
          <p:cNvSpPr txBox="1">
            <a:spLocks noChangeArrowheads="1"/>
          </p:cNvSpPr>
          <p:nvPr/>
        </p:nvSpPr>
        <p:spPr bwMode="auto">
          <a:xfrm>
            <a:off x="952292" y="2143125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u="sng" dirty="0"/>
              <a:t>メイン関数</a:t>
            </a:r>
            <a:endParaRPr lang="ja-JP" altLang="en-US" sz="2800" dirty="0">
              <a:solidFill>
                <a:srgbClr val="006600"/>
              </a:solidFill>
            </a:endParaRPr>
          </a:p>
        </p:txBody>
      </p:sp>
      <p:sp>
        <p:nvSpPr>
          <p:cNvPr id="418825" name="Rectangle 9"/>
          <p:cNvSpPr>
            <a:spLocks noChangeArrowheads="1"/>
          </p:cNvSpPr>
          <p:nvPr/>
        </p:nvSpPr>
        <p:spPr bwMode="auto">
          <a:xfrm>
            <a:off x="461963" y="3981450"/>
            <a:ext cx="2940050" cy="47625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rgbClr val="003300"/>
                </a:solidFill>
              </a:rPr>
              <a:t>bar( </a:t>
            </a:r>
            <a:r>
              <a:rPr lang="en-US" altLang="ja-JP" sz="2400" b="1" dirty="0" err="1">
                <a:solidFill>
                  <a:srgbClr val="003300"/>
                </a:solidFill>
              </a:rPr>
              <a:t>len</a:t>
            </a:r>
            <a:r>
              <a:rPr lang="en-US" altLang="ja-JP" sz="2400" b="1" dirty="0">
                <a:solidFill>
                  <a:srgbClr val="003300"/>
                </a:solidFill>
              </a:rPr>
              <a:t> );</a:t>
            </a:r>
          </a:p>
        </p:txBody>
      </p:sp>
      <p:sp>
        <p:nvSpPr>
          <p:cNvPr id="418826" name="Text Box 10"/>
          <p:cNvSpPr txBox="1">
            <a:spLocks noChangeArrowheads="1"/>
          </p:cNvSpPr>
          <p:nvPr/>
        </p:nvSpPr>
        <p:spPr bwMode="auto">
          <a:xfrm>
            <a:off x="920750" y="3498850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関数呼び出し</a:t>
            </a:r>
          </a:p>
        </p:txBody>
      </p:sp>
      <p:sp>
        <p:nvSpPr>
          <p:cNvPr id="418827" name="Line 11"/>
          <p:cNvSpPr>
            <a:spLocks noChangeShapeType="1"/>
          </p:cNvSpPr>
          <p:nvPr/>
        </p:nvSpPr>
        <p:spPr bwMode="auto">
          <a:xfrm flipH="1" flipV="1">
            <a:off x="3379788" y="4513263"/>
            <a:ext cx="1890712" cy="154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418828" name="Rectangle 12"/>
          <p:cNvSpPr>
            <a:spLocks noChangeArrowheads="1"/>
          </p:cNvSpPr>
          <p:nvPr/>
        </p:nvSpPr>
        <p:spPr bwMode="auto">
          <a:xfrm>
            <a:off x="4829175" y="4889500"/>
            <a:ext cx="1763713" cy="173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418829" name="Text Box 13"/>
          <p:cNvSpPr txBox="1">
            <a:spLocks noChangeArrowheads="1"/>
          </p:cNvSpPr>
          <p:nvPr/>
        </p:nvSpPr>
        <p:spPr bwMode="auto">
          <a:xfrm>
            <a:off x="5119394" y="5964238"/>
            <a:ext cx="11769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return;</a:t>
            </a:r>
          </a:p>
        </p:txBody>
      </p:sp>
      <p:sp>
        <p:nvSpPr>
          <p:cNvPr id="418830" name="Rectangle 14"/>
          <p:cNvSpPr>
            <a:spLocks noChangeArrowheads="1"/>
          </p:cNvSpPr>
          <p:nvPr/>
        </p:nvSpPr>
        <p:spPr bwMode="auto">
          <a:xfrm>
            <a:off x="136525" y="2697163"/>
            <a:ext cx="3671888" cy="2624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418831" name="Text Box 15"/>
          <p:cNvSpPr txBox="1">
            <a:spLocks noChangeArrowheads="1"/>
          </p:cNvSpPr>
          <p:nvPr/>
        </p:nvSpPr>
        <p:spPr bwMode="auto">
          <a:xfrm>
            <a:off x="519113" y="1262063"/>
            <a:ext cx="3262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プログラムの実行開始</a:t>
            </a:r>
          </a:p>
        </p:txBody>
      </p:sp>
      <p:sp>
        <p:nvSpPr>
          <p:cNvPr id="418832" name="AutoShape 16"/>
          <p:cNvSpPr>
            <a:spLocks noChangeArrowheads="1"/>
          </p:cNvSpPr>
          <p:nvPr/>
        </p:nvSpPr>
        <p:spPr bwMode="auto">
          <a:xfrm>
            <a:off x="331788" y="1187450"/>
            <a:ext cx="3413125" cy="64611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418833" name="AutoShape 17"/>
          <p:cNvSpPr>
            <a:spLocks noChangeArrowheads="1"/>
          </p:cNvSpPr>
          <p:nvPr/>
        </p:nvSpPr>
        <p:spPr bwMode="auto">
          <a:xfrm>
            <a:off x="1435100" y="1946275"/>
            <a:ext cx="992188" cy="2571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418834" name="Text Box 18"/>
          <p:cNvSpPr txBox="1">
            <a:spLocks noChangeArrowheads="1"/>
          </p:cNvSpPr>
          <p:nvPr/>
        </p:nvSpPr>
        <p:spPr bwMode="auto">
          <a:xfrm>
            <a:off x="523875" y="6045200"/>
            <a:ext cx="3262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プログラムの実行終了</a:t>
            </a:r>
          </a:p>
        </p:txBody>
      </p:sp>
      <p:sp>
        <p:nvSpPr>
          <p:cNvPr id="418835" name="AutoShape 19"/>
          <p:cNvSpPr>
            <a:spLocks noChangeArrowheads="1"/>
          </p:cNvSpPr>
          <p:nvPr/>
        </p:nvSpPr>
        <p:spPr bwMode="auto">
          <a:xfrm>
            <a:off x="336550" y="5970588"/>
            <a:ext cx="3413125" cy="646112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418836" name="AutoShape 20"/>
          <p:cNvSpPr>
            <a:spLocks noChangeArrowheads="1"/>
          </p:cNvSpPr>
          <p:nvPr/>
        </p:nvSpPr>
        <p:spPr bwMode="auto">
          <a:xfrm>
            <a:off x="1450975" y="5502275"/>
            <a:ext cx="992188" cy="2571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418837" name="Text Box 21"/>
          <p:cNvSpPr txBox="1">
            <a:spLocks noChangeArrowheads="1"/>
          </p:cNvSpPr>
          <p:nvPr/>
        </p:nvSpPr>
        <p:spPr bwMode="auto">
          <a:xfrm>
            <a:off x="6967538" y="5838825"/>
            <a:ext cx="2262158" cy="92333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chemeClr val="tx2"/>
                </a:solidFill>
              </a:rPr>
              <a:t>* </a:t>
            </a:r>
            <a:r>
              <a:rPr lang="en-US" altLang="ja-JP" sz="1800" dirty="0" err="1">
                <a:solidFill>
                  <a:schemeClr val="tx2"/>
                </a:solidFill>
              </a:rPr>
              <a:t>printf</a:t>
            </a:r>
            <a:r>
              <a:rPr lang="en-US" altLang="ja-JP" sz="1800" dirty="0">
                <a:solidFill>
                  <a:schemeClr val="tx2"/>
                </a:solidFill>
              </a:rPr>
              <a:t>, </a:t>
            </a:r>
            <a:r>
              <a:rPr lang="en-US" altLang="ja-JP" sz="1800" dirty="0" err="1">
                <a:solidFill>
                  <a:schemeClr val="tx2"/>
                </a:solidFill>
              </a:rPr>
              <a:t>scanf</a:t>
            </a:r>
            <a:r>
              <a:rPr lang="en-US" altLang="ja-JP" sz="1800" dirty="0">
                <a:solidFill>
                  <a:schemeClr val="tx2"/>
                </a:solidFill>
              </a:rPr>
              <a:t> </a:t>
            </a:r>
            <a:r>
              <a:rPr lang="ja-JP" altLang="en-US" sz="1800" dirty="0">
                <a:solidFill>
                  <a:schemeClr val="tx2"/>
                </a:solidFill>
              </a:rPr>
              <a:t>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chemeClr val="tx2"/>
                </a:solidFill>
              </a:rPr>
              <a:t>呼び出しについては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chemeClr val="tx2"/>
                </a:solidFill>
              </a:rPr>
              <a:t>図では省略</a:t>
            </a:r>
          </a:p>
        </p:txBody>
      </p:sp>
      <p:sp>
        <p:nvSpPr>
          <p:cNvPr id="67606" name="Rectangle 22"/>
          <p:cNvSpPr>
            <a:spLocks noChangeArrowheads="1"/>
          </p:cNvSpPr>
          <p:nvPr/>
        </p:nvSpPr>
        <p:spPr bwMode="auto">
          <a:xfrm>
            <a:off x="4676775" y="592138"/>
            <a:ext cx="4073525" cy="3427412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3052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8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8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8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8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8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8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18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8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18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18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18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8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18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18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4188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18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1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18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4188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4188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4188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18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22" grpId="0"/>
      <p:bldP spid="418824" grpId="0"/>
      <p:bldP spid="418825" grpId="0" animBg="1"/>
      <p:bldP spid="418826" grpId="0"/>
      <p:bldP spid="418829" grpId="0"/>
      <p:bldP spid="418831" grpId="0"/>
      <p:bldP spid="418834" grpId="0"/>
      <p:bldP spid="418834" grpId="1"/>
      <p:bldP spid="4188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変数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変数</a:t>
            </a:r>
          </a:p>
          <a:p>
            <a:endParaRPr lang="ja-JP" altLang="en-US"/>
          </a:p>
          <a:p>
            <a:r>
              <a:rPr lang="ja-JP" altLang="en-US"/>
              <a:t>変数名</a:t>
            </a:r>
          </a:p>
        </p:txBody>
      </p:sp>
      <p:sp>
        <p:nvSpPr>
          <p:cNvPr id="6964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DBDF119-0A1F-4D08-9E73-C6552F1E5D64}" type="slidenum">
              <a:rPr lang="ja-JP" altLang="en-US" smtClean="0"/>
              <a:pPr/>
              <a:t>13</a:t>
            </a:fld>
            <a:endParaRPr lang="en-US" altLang="ja-JP" dirty="0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2640013" y="1619250"/>
            <a:ext cx="5129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b="1" dirty="0"/>
              <a:t>データ（数値や文字）を入れるもの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2616200" y="2765425"/>
            <a:ext cx="5588389" cy="134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b="1" dirty="0"/>
              <a:t>英数字かアンダーバー（</a:t>
            </a:r>
            <a:r>
              <a:rPr lang="en-US" altLang="ja-JP" sz="2400" b="1" dirty="0"/>
              <a:t>_</a:t>
            </a:r>
            <a:r>
              <a:rPr lang="ja-JP" altLang="en-US" sz="2400" b="1" dirty="0"/>
              <a:t>）で作られる</a:t>
            </a:r>
          </a:p>
          <a:p>
            <a:pPr eaLnBrk="1" hangingPunct="1">
              <a:buFontTx/>
              <a:buNone/>
            </a:pPr>
            <a:r>
              <a:rPr kumimoji="0" lang="ja-JP" altLang="en-US" sz="2400" b="1" dirty="0"/>
              <a:t>最初の文字には数字は使えない</a:t>
            </a:r>
          </a:p>
          <a:p>
            <a:pPr eaLnBrk="1" hangingPunct="1">
              <a:buFontTx/>
              <a:buNone/>
            </a:pPr>
            <a:r>
              <a:rPr kumimoji="0" lang="ja-JP" altLang="en-US" sz="2400" b="1" dirty="0"/>
              <a:t>大文字と小文字を区別する</a:t>
            </a:r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3592513" y="5183188"/>
            <a:ext cx="1214437" cy="1214437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721100" y="4384675"/>
            <a:ext cx="9733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/>
              <a:t>変数 </a:t>
            </a:r>
            <a:r>
              <a:rPr lang="en-US" altLang="ja-JP" sz="2400" b="1" dirty="0" err="1"/>
              <a:t>i</a:t>
            </a:r>
            <a:endParaRPr lang="en-US" altLang="ja-JP" sz="2400" b="1" dirty="0"/>
          </a:p>
        </p:txBody>
      </p:sp>
    </p:spTree>
    <p:extLst>
      <p:ext uri="{BB962C8B-B14F-4D97-AF65-F5344CB8AC3E}">
        <p14:creationId xmlns:p14="http://schemas.microsoft.com/office/powerpoint/2010/main" val="127690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1845" y="535642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#include "</a:t>
            </a:r>
            <a:r>
              <a:rPr lang="en-US" altLang="ja-JP" sz="1600" b="1" dirty="0" err="1"/>
              <a:t>stdio.h</a:t>
            </a:r>
            <a:r>
              <a:rPr lang="en-US" altLang="ja-JP" sz="1600" b="1" dirty="0"/>
              <a:t>"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#include &lt;</a:t>
            </a:r>
            <a:r>
              <a:rPr lang="en-US" altLang="ja-JP" sz="1600" b="1" dirty="0" err="1"/>
              <a:t>math.h</a:t>
            </a:r>
            <a:r>
              <a:rPr lang="en-US" altLang="ja-JP" sz="1600" b="1" dirty="0"/>
              <a:t>&gt;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void bar( 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</a:t>
            </a:r>
            <a:r>
              <a:rPr lang="en-US" altLang="ja-JP" sz="1600" b="1" dirty="0" err="1"/>
              <a:t>len</a:t>
            </a:r>
            <a:r>
              <a:rPr lang="en-US" altLang="ja-JP" sz="1600" b="1" dirty="0"/>
              <a:t> )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{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    for (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=0;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&lt;</a:t>
            </a:r>
            <a:r>
              <a:rPr lang="en-US" altLang="ja-JP" sz="1600" b="1" dirty="0" err="1"/>
              <a:t>len</a:t>
            </a:r>
            <a:r>
              <a:rPr lang="en-US" altLang="ja-JP" sz="1600" b="1" dirty="0"/>
              <a:t>; </a:t>
            </a:r>
            <a:r>
              <a:rPr lang="en-US" altLang="ja-JP" sz="1600" b="1" dirty="0" err="1"/>
              <a:t>i</a:t>
            </a:r>
            <a:r>
              <a:rPr lang="en-US" altLang="ja-JP" sz="1600" b="1" dirty="0"/>
              <a:t>++) {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    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("*");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    }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("\n");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    return;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}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 err="1"/>
              <a:t>int</a:t>
            </a:r>
            <a:r>
              <a:rPr lang="en-US" altLang="ja-JP" sz="1600" b="1" dirty="0"/>
              <a:t> main()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{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</a:t>
            </a:r>
            <a:r>
              <a:rPr lang="en-US" altLang="ja-JP" sz="1600" b="1" dirty="0" err="1"/>
              <a:t>len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    char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[256]; 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int</a:t>
            </a:r>
            <a:r>
              <a:rPr lang="en-US" altLang="ja-JP" sz="1600" b="1" dirty="0"/>
              <a:t> </a:t>
            </a:r>
            <a:r>
              <a:rPr lang="en-US" altLang="ja-JP" sz="1600" b="1" dirty="0" err="1"/>
              <a:t>ch</a:t>
            </a:r>
            <a:r>
              <a:rPr lang="en-US" altLang="ja-JP" sz="1600" b="1" dirty="0"/>
              <a:t>;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printf</a:t>
            </a:r>
            <a:r>
              <a:rPr lang="en-US" altLang="ja-JP" sz="1600" b="1" dirty="0"/>
              <a:t>( "</a:t>
            </a:r>
            <a:r>
              <a:rPr lang="en-US" altLang="ja-JP" sz="1600" b="1" dirty="0" err="1"/>
              <a:t>len</a:t>
            </a:r>
            <a:r>
              <a:rPr lang="en-US" altLang="ja-JP" sz="1600" b="1" dirty="0"/>
              <a:t> =" );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fgets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256, </a:t>
            </a:r>
            <a:r>
              <a:rPr lang="en-US" altLang="ja-JP" sz="1600" b="1" dirty="0" err="1"/>
              <a:t>stdin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sscanf_s</a:t>
            </a:r>
            <a:r>
              <a:rPr lang="en-US" altLang="ja-JP" sz="1600" b="1" dirty="0"/>
              <a:t>( </a:t>
            </a:r>
            <a:r>
              <a:rPr lang="en-US" altLang="ja-JP" sz="1600" b="1" dirty="0" err="1"/>
              <a:t>buf</a:t>
            </a:r>
            <a:r>
              <a:rPr lang="en-US" altLang="ja-JP" sz="1600" b="1" dirty="0"/>
              <a:t>, "%d\n", &amp;</a:t>
            </a:r>
            <a:r>
              <a:rPr lang="en-US" altLang="ja-JP" sz="1600" b="1" dirty="0" err="1"/>
              <a:t>len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    bar( </a:t>
            </a:r>
            <a:r>
              <a:rPr lang="en-US" altLang="ja-JP" sz="1600" b="1" dirty="0" err="1"/>
              <a:t>len</a:t>
            </a:r>
            <a:r>
              <a:rPr lang="en-US" altLang="ja-JP" sz="1600" b="1" dirty="0"/>
              <a:t> );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ch</a:t>
            </a:r>
            <a:r>
              <a:rPr lang="en-US" altLang="ja-JP" sz="1600" b="1" dirty="0"/>
              <a:t> = </a:t>
            </a:r>
            <a:r>
              <a:rPr lang="en-US" altLang="ja-JP" sz="1600" b="1" dirty="0" err="1"/>
              <a:t>getchar</a:t>
            </a:r>
            <a:r>
              <a:rPr lang="en-US" altLang="ja-JP" sz="1600" b="1" dirty="0"/>
              <a:t>();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    </a:t>
            </a:r>
            <a:r>
              <a:rPr lang="en-US" altLang="ja-JP" sz="1600" b="1" dirty="0" err="1"/>
              <a:t>ch</a:t>
            </a:r>
            <a:r>
              <a:rPr lang="en-US" altLang="ja-JP" sz="1600" b="1" dirty="0"/>
              <a:t> = </a:t>
            </a:r>
            <a:r>
              <a:rPr lang="en-US" altLang="ja-JP" sz="1600" b="1" dirty="0" err="1"/>
              <a:t>getchar</a:t>
            </a:r>
            <a:r>
              <a:rPr lang="en-US" altLang="ja-JP" sz="1600" b="1" dirty="0"/>
              <a:t>(); 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    return 0;</a:t>
            </a:r>
          </a:p>
          <a:p>
            <a:pPr marL="0" indent="0">
              <a:lnSpc>
                <a:spcPct val="55000"/>
              </a:lnSpc>
              <a:buNone/>
            </a:pPr>
            <a:r>
              <a:rPr lang="en-US" altLang="ja-JP" sz="1600" b="1" dirty="0"/>
              <a:t>}</a:t>
            </a:r>
            <a:endParaRPr lang="en-US" altLang="ja-JP" sz="1800" b="1" dirty="0"/>
          </a:p>
        </p:txBody>
      </p:sp>
      <p:sp>
        <p:nvSpPr>
          <p:cNvPr id="7170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4C90E0EE-AB8B-44F1-A4A1-DA7CAC761CAF}" type="slidenum">
              <a:rPr lang="ja-JP" altLang="en-US" smtClean="0"/>
              <a:pPr/>
              <a:t>14</a:t>
            </a:fld>
            <a:endParaRPr lang="en-US" altLang="ja-JP" dirty="0"/>
          </a:p>
        </p:txBody>
      </p:sp>
      <p:sp>
        <p:nvSpPr>
          <p:cNvPr id="434207" name="Text Box 31"/>
          <p:cNvSpPr txBox="1">
            <a:spLocks noChangeArrowheads="1"/>
          </p:cNvSpPr>
          <p:nvPr/>
        </p:nvSpPr>
        <p:spPr bwMode="auto">
          <a:xfrm>
            <a:off x="2892095" y="1471093"/>
            <a:ext cx="3730508" cy="40011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変数 </a:t>
            </a:r>
            <a:r>
              <a:rPr lang="en-US" altLang="ja-JP" sz="2000" b="1" dirty="0" err="1">
                <a:solidFill>
                  <a:schemeClr val="tx2"/>
                </a:solidFill>
              </a:rPr>
              <a:t>i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ja-JP" altLang="en-US" sz="2000" dirty="0">
                <a:solidFill>
                  <a:schemeClr val="tx2"/>
                </a:solidFill>
              </a:rPr>
              <a:t>をメモリエリア中に確保</a:t>
            </a:r>
          </a:p>
        </p:txBody>
      </p:sp>
      <p:sp>
        <p:nvSpPr>
          <p:cNvPr id="434209" name="Text Box 33"/>
          <p:cNvSpPr txBox="1">
            <a:spLocks noChangeArrowheads="1"/>
          </p:cNvSpPr>
          <p:nvPr/>
        </p:nvSpPr>
        <p:spPr bwMode="auto">
          <a:xfrm>
            <a:off x="2892095" y="958551"/>
            <a:ext cx="3446777" cy="40011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 err="1">
                <a:solidFill>
                  <a:schemeClr val="tx2"/>
                </a:solidFill>
              </a:rPr>
              <a:t>len</a:t>
            </a:r>
            <a:r>
              <a:rPr lang="ja-JP" altLang="en-US" sz="2000" dirty="0">
                <a:solidFill>
                  <a:schemeClr val="tx2"/>
                </a:solidFill>
              </a:rPr>
              <a:t> をメモリエリア中に確保</a:t>
            </a:r>
          </a:p>
        </p:txBody>
      </p:sp>
      <p:sp>
        <p:nvSpPr>
          <p:cNvPr id="434217" name="Text Box 41"/>
          <p:cNvSpPr txBox="1">
            <a:spLocks noChangeArrowheads="1"/>
          </p:cNvSpPr>
          <p:nvPr/>
        </p:nvSpPr>
        <p:spPr bwMode="auto">
          <a:xfrm>
            <a:off x="2892095" y="3868052"/>
            <a:ext cx="3005951" cy="707886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変数 </a:t>
            </a:r>
            <a:r>
              <a:rPr lang="en-US" altLang="ja-JP" sz="2000" b="1" dirty="0" err="1">
                <a:solidFill>
                  <a:schemeClr val="tx2"/>
                </a:solidFill>
              </a:rPr>
              <a:t>len</a:t>
            </a:r>
            <a:r>
              <a:rPr lang="en-US" altLang="ja-JP" sz="2000" b="1" dirty="0">
                <a:solidFill>
                  <a:schemeClr val="tx2"/>
                </a:solidFill>
              </a:rPr>
              <a:t>, </a:t>
            </a:r>
            <a:r>
              <a:rPr lang="en-US" altLang="ja-JP" sz="2000" b="1" dirty="0" err="1">
                <a:solidFill>
                  <a:schemeClr val="tx2"/>
                </a:solidFill>
              </a:rPr>
              <a:t>buf</a:t>
            </a:r>
            <a:r>
              <a:rPr lang="en-US" altLang="ja-JP" sz="2000" b="1" dirty="0">
                <a:solidFill>
                  <a:schemeClr val="tx2"/>
                </a:solidFill>
              </a:rPr>
              <a:t>, </a:t>
            </a:r>
            <a:r>
              <a:rPr lang="en-US" altLang="ja-JP" sz="2000" b="1" dirty="0" err="1">
                <a:solidFill>
                  <a:schemeClr val="tx2"/>
                </a:solidFill>
              </a:rPr>
              <a:t>ch</a:t>
            </a:r>
            <a:endParaRPr lang="en-US" altLang="ja-JP" sz="20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をメモリエリア中に確保</a:t>
            </a:r>
          </a:p>
        </p:txBody>
      </p:sp>
    </p:spTree>
    <p:extLst>
      <p:ext uri="{BB962C8B-B14F-4D97-AF65-F5344CB8AC3E}">
        <p14:creationId xmlns:p14="http://schemas.microsoft.com/office/powerpoint/2010/main" val="180534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4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34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3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207" grpId="0" animBg="1"/>
      <p:bldP spid="434209" grpId="0" animBg="1"/>
      <p:bldP spid="4342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6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61D29455-3E50-4314-8B09-561391D9B8CC}" type="slidenum">
              <a:rPr lang="ja-JP" altLang="en-US" smtClean="0"/>
              <a:pPr/>
              <a:t>15</a:t>
            </a:fld>
            <a:endParaRPr lang="en-US" altLang="ja-JP" dirty="0"/>
          </a:p>
        </p:txBody>
      </p:sp>
      <p:sp>
        <p:nvSpPr>
          <p:cNvPr id="420867" name="Text Box 3"/>
          <p:cNvSpPr txBox="1">
            <a:spLocks noChangeArrowheads="1"/>
          </p:cNvSpPr>
          <p:nvPr/>
        </p:nvSpPr>
        <p:spPr bwMode="auto">
          <a:xfrm>
            <a:off x="5698323" y="2522002"/>
            <a:ext cx="3382683" cy="93589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データ型は２種類</a:t>
            </a:r>
            <a:endParaRPr lang="en-US" altLang="ja-JP" sz="2800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</a:rPr>
              <a:t>使っている</a:t>
            </a:r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auto">
          <a:xfrm>
            <a:off x="5866187" y="3638074"/>
            <a:ext cx="3163887" cy="677863"/>
          </a:xfrm>
          <a:prstGeom prst="rect">
            <a:avLst/>
          </a:prstGeom>
          <a:solidFill>
            <a:srgbClr val="0000CC">
              <a:alpha val="1098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420869" name="Text Box 5"/>
          <p:cNvSpPr txBox="1">
            <a:spLocks noChangeArrowheads="1"/>
          </p:cNvSpPr>
          <p:nvPr/>
        </p:nvSpPr>
        <p:spPr bwMode="auto">
          <a:xfrm>
            <a:off x="6124949" y="3712687"/>
            <a:ext cx="29177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整数を扱う </a:t>
            </a:r>
            <a:r>
              <a:rPr lang="en-US" altLang="ja-JP" sz="2800" dirty="0"/>
              <a:t>int </a:t>
            </a:r>
            <a:r>
              <a:rPr lang="ja-JP" altLang="en-US" sz="2800" dirty="0"/>
              <a:t>型</a:t>
            </a:r>
          </a:p>
        </p:txBody>
      </p:sp>
      <p:sp>
        <p:nvSpPr>
          <p:cNvPr id="420881" name="Rectangle 17"/>
          <p:cNvSpPr>
            <a:spLocks noChangeArrowheads="1"/>
          </p:cNvSpPr>
          <p:nvPr/>
        </p:nvSpPr>
        <p:spPr bwMode="auto">
          <a:xfrm>
            <a:off x="5856662" y="4825524"/>
            <a:ext cx="3257550" cy="677863"/>
          </a:xfrm>
          <a:prstGeom prst="rect">
            <a:avLst/>
          </a:prstGeom>
          <a:solidFill>
            <a:srgbClr val="006600">
              <a:alpha val="1098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420882" name="Text Box 18"/>
          <p:cNvSpPr txBox="1">
            <a:spLocks noChangeArrowheads="1"/>
          </p:cNvSpPr>
          <p:nvPr/>
        </p:nvSpPr>
        <p:spPr bwMode="auto">
          <a:xfrm>
            <a:off x="6070974" y="4919187"/>
            <a:ext cx="3238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</a:rPr>
              <a:t>文字を扱う </a:t>
            </a:r>
            <a:r>
              <a:rPr lang="en-US" altLang="ja-JP" sz="2800" dirty="0">
                <a:solidFill>
                  <a:srgbClr val="006600"/>
                </a:solidFill>
              </a:rPr>
              <a:t>char </a:t>
            </a:r>
            <a:r>
              <a:rPr lang="ja-JP" altLang="en-US" sz="2800" dirty="0">
                <a:solidFill>
                  <a:srgbClr val="006600"/>
                </a:solidFill>
              </a:rPr>
              <a:t>型</a:t>
            </a:r>
          </a:p>
        </p:txBody>
      </p:sp>
      <p:sp>
        <p:nvSpPr>
          <p:cNvPr id="420883" name="Text Box 19"/>
          <p:cNvSpPr txBox="1">
            <a:spLocks noChangeArrowheads="1"/>
          </p:cNvSpPr>
          <p:nvPr/>
        </p:nvSpPr>
        <p:spPr bwMode="auto">
          <a:xfrm>
            <a:off x="6145587" y="4257199"/>
            <a:ext cx="29354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整数は</a:t>
            </a:r>
            <a:r>
              <a:rPr lang="en-US" altLang="ja-JP" sz="2400" dirty="0"/>
              <a:t>, 5, -3, 0 </a:t>
            </a:r>
            <a:r>
              <a:rPr lang="ja-JP" altLang="en-US" sz="2400" dirty="0"/>
              <a:t>など</a:t>
            </a:r>
          </a:p>
        </p:txBody>
      </p:sp>
      <p:sp>
        <p:nvSpPr>
          <p:cNvPr id="420884" name="Text Box 20"/>
          <p:cNvSpPr txBox="1">
            <a:spLocks noChangeArrowheads="1"/>
          </p:cNvSpPr>
          <p:nvPr/>
        </p:nvSpPr>
        <p:spPr bwMode="auto">
          <a:xfrm>
            <a:off x="6053512" y="5560537"/>
            <a:ext cx="3352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文字は</a:t>
            </a:r>
            <a:r>
              <a:rPr lang="en-US" altLang="ja-JP" sz="1800" dirty="0"/>
              <a:t>, 1, 0, 3, -, a </a:t>
            </a:r>
            <a:r>
              <a:rPr lang="ja-JP" altLang="en-US" sz="1800" dirty="0"/>
              <a:t>など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/>
              <a:t>数字</a:t>
            </a:r>
            <a:r>
              <a:rPr lang="en-US" altLang="ja-JP" sz="1800" dirty="0"/>
              <a:t>(1, 0, 3 </a:t>
            </a:r>
            <a:r>
              <a:rPr lang="ja-JP" altLang="en-US" sz="1800" dirty="0"/>
              <a:t>など</a:t>
            </a:r>
            <a:r>
              <a:rPr lang="en-US" altLang="ja-JP" sz="1800" dirty="0"/>
              <a:t>)</a:t>
            </a:r>
            <a:r>
              <a:rPr lang="ja-JP" altLang="en-US" sz="1800" dirty="0"/>
              <a:t>も文字の一種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D3A58443-1597-44D2-BBEB-C2D064F50486}"/>
              </a:ext>
            </a:extLst>
          </p:cNvPr>
          <p:cNvSpPr txBox="1">
            <a:spLocks noChangeArrowheads="1"/>
          </p:cNvSpPr>
          <p:nvPr/>
        </p:nvSpPr>
        <p:spPr>
          <a:xfrm>
            <a:off x="321845" y="535642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#include "stdio.h"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#include &lt;math.h&gt;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void bar( int len )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{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    int i;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    for (i=0; i&lt;len; i++) {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        printf("*");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    }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    printf("\n");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    return;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}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int main()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{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    int len;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    char buf[256]; 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    int ch;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    printf( "len =" );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    fgets( buf, 256, stdin );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    sscanf_s( buf, "%d\n", &amp;len );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    bar( len );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    ch = getchar();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    ch = getchar(); 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    return 0;</a:t>
            </a:r>
          </a:p>
          <a:p>
            <a:pPr marL="0" indent="0">
              <a:lnSpc>
                <a:spcPct val="55000"/>
              </a:lnSpc>
              <a:buFont typeface="Arial" panose="020B0604020202020204" pitchFamily="34" charset="0"/>
              <a:buNone/>
            </a:pPr>
            <a:r>
              <a:rPr lang="en-US" altLang="ja-JP" sz="1600" b="1"/>
              <a:t>}</a:t>
            </a:r>
            <a:endParaRPr lang="en-US" altLang="ja-JP" sz="1800" b="1" dirty="0"/>
          </a:p>
        </p:txBody>
      </p:sp>
      <p:sp>
        <p:nvSpPr>
          <p:cNvPr id="35" name="Text Box 31">
            <a:extLst>
              <a:ext uri="{FF2B5EF4-FFF2-40B4-BE49-F238E27FC236}">
                <a16:creationId xmlns:a16="http://schemas.microsoft.com/office/drawing/2014/main" id="{5B3ECE89-B3EC-4D07-8F09-F8EE253B2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2095" y="1471093"/>
            <a:ext cx="3730508" cy="40011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変数 </a:t>
            </a:r>
            <a:r>
              <a:rPr lang="en-US" altLang="ja-JP" sz="2000" b="1" dirty="0" err="1">
                <a:solidFill>
                  <a:schemeClr val="tx2"/>
                </a:solidFill>
              </a:rPr>
              <a:t>i</a:t>
            </a:r>
            <a:r>
              <a:rPr lang="en-US" altLang="ja-JP" sz="2000" dirty="0">
                <a:solidFill>
                  <a:schemeClr val="tx2"/>
                </a:solidFill>
              </a:rPr>
              <a:t> </a:t>
            </a:r>
            <a:r>
              <a:rPr lang="ja-JP" altLang="en-US" sz="2000" dirty="0">
                <a:solidFill>
                  <a:schemeClr val="tx2"/>
                </a:solidFill>
              </a:rPr>
              <a:t>をメモリエリア中に確保</a:t>
            </a:r>
          </a:p>
        </p:txBody>
      </p:sp>
      <p:sp>
        <p:nvSpPr>
          <p:cNvPr id="36" name="Text Box 33">
            <a:extLst>
              <a:ext uri="{FF2B5EF4-FFF2-40B4-BE49-F238E27FC236}">
                <a16:creationId xmlns:a16="http://schemas.microsoft.com/office/drawing/2014/main" id="{AAA2EC8B-35FC-4BB3-A503-27C02608D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2095" y="958551"/>
            <a:ext cx="3446777" cy="40011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 err="1">
                <a:solidFill>
                  <a:schemeClr val="tx2"/>
                </a:solidFill>
              </a:rPr>
              <a:t>len</a:t>
            </a:r>
            <a:r>
              <a:rPr lang="ja-JP" altLang="en-US" sz="2000" dirty="0">
                <a:solidFill>
                  <a:schemeClr val="tx2"/>
                </a:solidFill>
              </a:rPr>
              <a:t> をメモリエリア中に確保</a:t>
            </a:r>
          </a:p>
        </p:txBody>
      </p:sp>
      <p:sp>
        <p:nvSpPr>
          <p:cNvPr id="37" name="Text Box 41">
            <a:extLst>
              <a:ext uri="{FF2B5EF4-FFF2-40B4-BE49-F238E27FC236}">
                <a16:creationId xmlns:a16="http://schemas.microsoft.com/office/drawing/2014/main" id="{912EAB09-82AA-487E-BD8D-9C9675A57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2095" y="3868052"/>
            <a:ext cx="3005951" cy="707886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変数 </a:t>
            </a:r>
            <a:r>
              <a:rPr lang="en-US" altLang="ja-JP" sz="2000" b="1" dirty="0" err="1">
                <a:solidFill>
                  <a:schemeClr val="tx2"/>
                </a:solidFill>
              </a:rPr>
              <a:t>len</a:t>
            </a:r>
            <a:r>
              <a:rPr lang="en-US" altLang="ja-JP" sz="2000" b="1" dirty="0">
                <a:solidFill>
                  <a:schemeClr val="tx2"/>
                </a:solidFill>
              </a:rPr>
              <a:t>, </a:t>
            </a:r>
            <a:r>
              <a:rPr lang="en-US" altLang="ja-JP" sz="2000" b="1" dirty="0" err="1">
                <a:solidFill>
                  <a:schemeClr val="tx2"/>
                </a:solidFill>
              </a:rPr>
              <a:t>buf</a:t>
            </a:r>
            <a:r>
              <a:rPr lang="en-US" altLang="ja-JP" sz="2000" b="1" dirty="0">
                <a:solidFill>
                  <a:schemeClr val="tx2"/>
                </a:solidFill>
              </a:rPr>
              <a:t>, </a:t>
            </a:r>
            <a:r>
              <a:rPr lang="en-US" altLang="ja-JP" sz="2000" b="1" dirty="0" err="1">
                <a:solidFill>
                  <a:schemeClr val="tx2"/>
                </a:solidFill>
              </a:rPr>
              <a:t>ch</a:t>
            </a:r>
            <a:endParaRPr lang="en-US" altLang="ja-JP" sz="2000" b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をメモリエリア中に確保</a:t>
            </a:r>
          </a:p>
        </p:txBody>
      </p:sp>
    </p:spTree>
    <p:extLst>
      <p:ext uri="{BB962C8B-B14F-4D97-AF65-F5344CB8AC3E}">
        <p14:creationId xmlns:p14="http://schemas.microsoft.com/office/powerpoint/2010/main" val="373058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20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20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20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20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2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0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7" grpId="0" animBg="1"/>
      <p:bldP spid="420868" grpId="0" animBg="1"/>
      <p:bldP spid="420869" grpId="0"/>
      <p:bldP spid="420881" grpId="0" animBg="1"/>
      <p:bldP spid="420882" grpId="0"/>
      <p:bldP spid="420883" grpId="0"/>
      <p:bldP spid="420884" grpId="0"/>
      <p:bldP spid="35" grpId="0" animBg="1"/>
      <p:bldP spid="36" grpId="0" animBg="1"/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例題．平方根の計算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浮動小数データを読み込んで，平方根の計算と表示を行うプログラムを作る．</a:t>
            </a:r>
          </a:p>
          <a:p>
            <a:pPr lvl="1"/>
            <a:r>
              <a:rPr lang="ja-JP" altLang="en-US" dirty="0"/>
              <a:t>但し，負の数の場合には，メッセージを表示すること．</a:t>
            </a:r>
          </a:p>
          <a:p>
            <a:pPr lvl="1"/>
            <a:r>
              <a:rPr lang="ja-JP" altLang="en-US" dirty="0"/>
              <a:t>負の数であるかどうかによって条件分岐を行うために </a:t>
            </a:r>
            <a:r>
              <a:rPr lang="en-US" altLang="ja-JP" dirty="0"/>
              <a:t>if </a:t>
            </a:r>
            <a:r>
              <a:rPr lang="ja-JP" altLang="en-US" dirty="0"/>
              <a:t>文を使う．</a:t>
            </a:r>
          </a:p>
          <a:p>
            <a:pPr marL="0" indent="0">
              <a:buNone/>
            </a:pPr>
            <a:r>
              <a:rPr lang="ja-JP" altLang="en-US" dirty="0"/>
              <a:t>		例） 	９のとき：      ３</a:t>
            </a:r>
          </a:p>
          <a:p>
            <a:pPr marL="0" indent="0">
              <a:buNone/>
            </a:pPr>
            <a:r>
              <a:rPr lang="ja-JP" altLang="en-US" dirty="0"/>
              <a:t>          	          －１のとき：    メッセージを表示</a:t>
            </a:r>
          </a:p>
        </p:txBody>
      </p:sp>
      <p:sp>
        <p:nvSpPr>
          <p:cNvPr id="7578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A60702D-3099-41E4-B455-13B8C5EE4055}" type="slidenum">
              <a:rPr lang="ja-JP" altLang="en-US" smtClean="0"/>
              <a:pPr/>
              <a:t>16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15595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条件分岐とは</a:t>
            </a:r>
          </a:p>
        </p:txBody>
      </p:sp>
      <p:sp>
        <p:nvSpPr>
          <p:cNvPr id="77838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「ある条件式」が成り立てばＡを、成り立たなければＢを実行</a:t>
            </a:r>
          </a:p>
        </p:txBody>
      </p:sp>
      <p:sp>
        <p:nvSpPr>
          <p:cNvPr id="77839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5F9C1DD3-E68A-4254-9958-AF7100615C69}" type="slidenum">
              <a:rPr lang="ja-JP" altLang="en-US" smtClean="0"/>
              <a:pPr/>
              <a:t>17</a:t>
            </a:fld>
            <a:endParaRPr lang="en-US" altLang="ja-JP" dirty="0"/>
          </a:p>
        </p:txBody>
      </p:sp>
      <p:sp>
        <p:nvSpPr>
          <p:cNvPr id="77827" name="AutoShape 3"/>
          <p:cNvSpPr>
            <a:spLocks noChangeArrowheads="1"/>
          </p:cNvSpPr>
          <p:nvPr/>
        </p:nvSpPr>
        <p:spPr bwMode="auto">
          <a:xfrm>
            <a:off x="2895600" y="1600200"/>
            <a:ext cx="3352800" cy="11430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77828" name="AutoShape 4"/>
          <p:cNvSpPr>
            <a:spLocks noChangeArrowheads="1"/>
          </p:cNvSpPr>
          <p:nvPr/>
        </p:nvSpPr>
        <p:spPr bwMode="auto">
          <a:xfrm>
            <a:off x="1600200" y="3733800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77829" name="AutoShape 5"/>
          <p:cNvSpPr>
            <a:spLocks noChangeArrowheads="1"/>
          </p:cNvSpPr>
          <p:nvPr/>
        </p:nvSpPr>
        <p:spPr bwMode="auto">
          <a:xfrm>
            <a:off x="5486400" y="3733800"/>
            <a:ext cx="2438400" cy="838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cxnSp>
        <p:nvCxnSpPr>
          <p:cNvPr id="77830" name="AutoShape 6"/>
          <p:cNvCxnSpPr>
            <a:cxnSpLocks noChangeShapeType="1"/>
            <a:stCxn id="77827" idx="2"/>
            <a:endCxn id="77828" idx="0"/>
          </p:cNvCxnSpPr>
          <p:nvPr/>
        </p:nvCxnSpPr>
        <p:spPr bwMode="auto">
          <a:xfrm rot="5400000">
            <a:off x="3209925" y="2362200"/>
            <a:ext cx="971550" cy="1752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831" name="AutoShape 7"/>
          <p:cNvCxnSpPr>
            <a:cxnSpLocks noChangeShapeType="1"/>
            <a:stCxn id="77827" idx="3"/>
            <a:endCxn id="77829" idx="0"/>
          </p:cNvCxnSpPr>
          <p:nvPr/>
        </p:nvCxnSpPr>
        <p:spPr bwMode="auto">
          <a:xfrm>
            <a:off x="6257925" y="2171700"/>
            <a:ext cx="447675" cy="15525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6324600" y="1571625"/>
            <a:ext cx="8538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Yes</a:t>
            </a: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3886200" y="2638425"/>
            <a:ext cx="7088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No</a:t>
            </a: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2270125" y="38306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2590800" y="3854450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Ｂ</a:t>
            </a:r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6477000" y="3854450"/>
            <a:ext cx="6463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Ａ</a:t>
            </a:r>
          </a:p>
        </p:txBody>
      </p:sp>
      <p:sp>
        <p:nvSpPr>
          <p:cNvPr id="77837" name="Text Box 13"/>
          <p:cNvSpPr txBox="1">
            <a:spLocks noChangeArrowheads="1"/>
          </p:cNvSpPr>
          <p:nvPr/>
        </p:nvSpPr>
        <p:spPr bwMode="auto">
          <a:xfrm>
            <a:off x="3749675" y="1828800"/>
            <a:ext cx="15890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条件式</a:t>
            </a:r>
          </a:p>
        </p:txBody>
      </p:sp>
    </p:spTree>
    <p:extLst>
      <p:ext uri="{BB962C8B-B14F-4D97-AF65-F5344CB8AC3E}">
        <p14:creationId xmlns:p14="http://schemas.microsoft.com/office/powerpoint/2010/main" val="1622869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平方根の計算</a:t>
            </a:r>
          </a:p>
        </p:txBody>
      </p:sp>
      <p:sp>
        <p:nvSpPr>
          <p:cNvPr id="7987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7D3B09F7-A957-499D-B81B-7F6F588A1589}" type="slidenum">
              <a:rPr lang="ja-JP" altLang="en-US" smtClean="0"/>
              <a:pPr/>
              <a:t>18</a:t>
            </a:fld>
            <a:endParaRPr lang="en-US" altLang="ja-JP" dirty="0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3413125" y="1847850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/>
              <a:t>実行結果の例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1533525" y="2581275"/>
            <a:ext cx="6064250" cy="118903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/>
              <a:t>x=9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/>
              <a:t>sqrt(9.000000)=3.000000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541463" y="4429125"/>
            <a:ext cx="6064250" cy="10953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/>
              <a:t>x=</a:t>
            </a:r>
            <a:r>
              <a:rPr lang="ja-JP" altLang="en-US" sz="2800" dirty="0"/>
              <a:t>－</a:t>
            </a:r>
            <a:r>
              <a:rPr lang="en-US" altLang="ja-JP" sz="2800" dirty="0"/>
              <a:t>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1" dirty="0"/>
              <a:t>負なので計算できません</a:t>
            </a:r>
          </a:p>
        </p:txBody>
      </p:sp>
    </p:spTree>
    <p:extLst>
      <p:ext uri="{BB962C8B-B14F-4D97-AF65-F5344CB8AC3E}">
        <p14:creationId xmlns:p14="http://schemas.microsoft.com/office/powerpoint/2010/main" val="2040025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22263" y="371475"/>
            <a:ext cx="7834312" cy="652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1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#include "</a:t>
            </a:r>
            <a:r>
              <a:rPr lang="en-US" altLang="ja-JP" sz="2000" b="1" dirty="0" err="1"/>
              <a:t>stdio.h</a:t>
            </a:r>
            <a:r>
              <a:rPr lang="en-US" altLang="ja-JP" sz="2000" b="1" dirty="0"/>
              <a:t>"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#include &lt;</a:t>
            </a:r>
            <a:r>
              <a:rPr lang="en-US" altLang="ja-JP" sz="2000" b="1" dirty="0" err="1"/>
              <a:t>math.h</a:t>
            </a:r>
            <a:r>
              <a:rPr lang="en-US" altLang="ja-JP" sz="2000" b="1" dirty="0"/>
              <a:t>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 err="1"/>
              <a:t>int</a:t>
            </a:r>
            <a:r>
              <a:rPr lang="en-US" altLang="ja-JP" sz="2000" b="1" dirty="0"/>
              <a:t> main()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double x;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double y;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char </a:t>
            </a:r>
            <a:r>
              <a:rPr lang="en-US" altLang="ja-JP" sz="2000" b="1" dirty="0" err="1"/>
              <a:t>buf</a:t>
            </a:r>
            <a:r>
              <a:rPr lang="en-US" altLang="ja-JP" sz="2000" b="1" dirty="0"/>
              <a:t>[256];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ch</a:t>
            </a:r>
            <a:r>
              <a:rPr lang="en-US" altLang="ja-JP" sz="2000" b="1" dirty="0"/>
              <a:t>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("x=");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fgets</a:t>
            </a:r>
            <a:r>
              <a:rPr lang="en-US" altLang="ja-JP" sz="2000" b="1" dirty="0"/>
              <a:t>( </a:t>
            </a:r>
            <a:r>
              <a:rPr lang="en-US" altLang="ja-JP" sz="2000" b="1" dirty="0" err="1"/>
              <a:t>buf</a:t>
            </a:r>
            <a:r>
              <a:rPr lang="en-US" altLang="ja-JP" sz="2000" b="1" dirty="0"/>
              <a:t>, 256, </a:t>
            </a:r>
            <a:r>
              <a:rPr lang="en-US" altLang="ja-JP" sz="2000" b="1" dirty="0" err="1"/>
              <a:t>stdin</a:t>
            </a:r>
            <a:r>
              <a:rPr lang="en-US" altLang="ja-JP" sz="2000" b="1" dirty="0"/>
              <a:t> 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sscanf_s</a:t>
            </a:r>
            <a:r>
              <a:rPr lang="en-US" altLang="ja-JP" sz="2000" b="1" dirty="0"/>
              <a:t>( </a:t>
            </a:r>
            <a:r>
              <a:rPr lang="en-US" altLang="ja-JP" sz="2000" b="1" dirty="0" err="1"/>
              <a:t>buf</a:t>
            </a:r>
            <a:r>
              <a:rPr lang="en-US" altLang="ja-JP" sz="2000" b="1" dirty="0"/>
              <a:t>, "%lf\n", &amp;x 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chemeClr val="tx2"/>
                </a:solidFill>
              </a:rPr>
              <a:t>  if ( x &lt; 0 ) 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</a:t>
            </a:r>
            <a:r>
              <a:rPr lang="ja-JP" altLang="en-US" sz="2000" b="1" dirty="0"/>
              <a:t>負なので計算できません</a:t>
            </a:r>
            <a:r>
              <a:rPr lang="en-US" altLang="ja-JP" sz="2000" b="1" dirty="0"/>
              <a:t>\n");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>
                <a:solidFill>
                  <a:schemeClr val="tx2"/>
                </a:solidFill>
              </a:rPr>
              <a:t>}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chemeClr val="tx2"/>
                </a:solidFill>
              </a:rPr>
              <a:t>  else 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y = </a:t>
            </a:r>
            <a:r>
              <a:rPr lang="en-US" altLang="ja-JP" sz="2000" b="1" dirty="0" err="1"/>
              <a:t>sqrt</a:t>
            </a:r>
            <a:r>
              <a:rPr lang="en-US" altLang="ja-JP" sz="2000" b="1" dirty="0"/>
              <a:t>(x);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</a:t>
            </a:r>
            <a:r>
              <a:rPr lang="en-US" altLang="ja-JP" sz="2000" b="1" dirty="0" err="1"/>
              <a:t>sqrt</a:t>
            </a:r>
            <a:r>
              <a:rPr lang="en-US" altLang="ja-JP" sz="2000" b="1" dirty="0"/>
              <a:t>(%f)=%f\n", x, y);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>
                <a:solidFill>
                  <a:schemeClr val="tx2"/>
                </a:solidFill>
              </a:rPr>
              <a:t>}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ch</a:t>
            </a:r>
            <a:r>
              <a:rPr lang="en-US" altLang="ja-JP" sz="2000" b="1" dirty="0"/>
              <a:t> = </a:t>
            </a:r>
            <a:r>
              <a:rPr lang="en-US" altLang="ja-JP" sz="2000" b="1" dirty="0" err="1"/>
              <a:t>getchar</a:t>
            </a:r>
            <a:r>
              <a:rPr lang="en-US" altLang="ja-JP" sz="2000" b="1" dirty="0"/>
              <a:t>();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ch</a:t>
            </a:r>
            <a:r>
              <a:rPr lang="en-US" altLang="ja-JP" sz="2000" b="1" dirty="0"/>
              <a:t> = </a:t>
            </a:r>
            <a:r>
              <a:rPr lang="en-US" altLang="ja-JP" sz="2000" b="1" dirty="0" err="1"/>
              <a:t>getchar</a:t>
            </a:r>
            <a:r>
              <a:rPr lang="en-US" altLang="ja-JP" sz="2000" b="1" dirty="0"/>
              <a:t>(); </a:t>
            </a:r>
            <a:endParaRPr lang="en-US" altLang="ja-JP" sz="2000" b="1" dirty="0">
              <a:solidFill>
                <a:schemeClr val="tx2"/>
              </a:solidFill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return 0;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}</a:t>
            </a: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613569" y="3889375"/>
            <a:ext cx="4597913" cy="422275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5374668" y="3689965"/>
            <a:ext cx="3207808" cy="953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801E"/>
                </a:solidFill>
              </a:rPr>
              <a:t>条件が</a:t>
            </a:r>
            <a:r>
              <a:rPr lang="ja-JP" altLang="en-US" sz="2400" dirty="0">
                <a:solidFill>
                  <a:schemeClr val="tx2"/>
                </a:solidFill>
              </a:rPr>
              <a:t>成り立つ場合</a:t>
            </a:r>
            <a:endParaRPr lang="en-US" altLang="ja-JP" sz="2400" dirty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801E"/>
                </a:solidFill>
              </a:rPr>
              <a:t>に実行される部分</a:t>
            </a:r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 flipV="1">
            <a:off x="1680976" y="1968499"/>
            <a:ext cx="4067175" cy="1665288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774140" y="3585882"/>
            <a:ext cx="914400" cy="303493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6443663" y="1630363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801E"/>
                </a:solidFill>
              </a:rPr>
              <a:t>条件式</a:t>
            </a: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613569" y="4802329"/>
            <a:ext cx="4597913" cy="639763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5374668" y="4793934"/>
            <a:ext cx="2339102" cy="134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801E"/>
                </a:solidFill>
              </a:rPr>
              <a:t>条件が</a:t>
            </a:r>
            <a:r>
              <a:rPr lang="ja-JP" altLang="en-US" sz="2400" dirty="0">
                <a:solidFill>
                  <a:schemeClr val="tx2"/>
                </a:solidFill>
              </a:rPr>
              <a:t>成り立たない</a:t>
            </a:r>
            <a:endParaRPr lang="en-US" altLang="ja-JP" sz="2400" dirty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場合</a:t>
            </a:r>
            <a:r>
              <a:rPr lang="ja-JP" altLang="en-US" sz="2400" dirty="0">
                <a:solidFill>
                  <a:srgbClr val="00801E"/>
                </a:solidFill>
              </a:rPr>
              <a:t>に実行される部分</a:t>
            </a:r>
          </a:p>
        </p:txBody>
      </p:sp>
      <p:sp>
        <p:nvSpPr>
          <p:cNvPr id="8193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8E8B141A-F2B8-42C0-84EE-F75104EF26AC}" type="slidenum">
              <a:rPr lang="ja-JP" altLang="en-US" smtClean="0"/>
              <a:pPr/>
              <a:t>19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15948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C</a:t>
            </a:r>
            <a:r>
              <a:rPr lang="ja-JP" altLang="en-US"/>
              <a:t>言語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D. M. Ritchie</a:t>
            </a:r>
            <a:r>
              <a:rPr lang="ja-JP" altLang="en-US" dirty="0"/>
              <a:t>が</a:t>
            </a:r>
            <a:r>
              <a:rPr lang="en-US" altLang="ja-JP" dirty="0"/>
              <a:t>1970</a:t>
            </a:r>
            <a:r>
              <a:rPr lang="ja-JP" altLang="en-US" dirty="0"/>
              <a:t>年に</a:t>
            </a:r>
            <a:r>
              <a:rPr lang="en-US" altLang="ja-JP" dirty="0"/>
              <a:t>UNIX</a:t>
            </a:r>
            <a:r>
              <a:rPr lang="ja-JP" altLang="en-US" dirty="0"/>
              <a:t>を記述するために作成した言語</a:t>
            </a:r>
          </a:p>
          <a:p>
            <a:r>
              <a:rPr lang="ja-JP" altLang="en-US" dirty="0"/>
              <a:t>きめ細かな操作ができる</a:t>
            </a:r>
          </a:p>
          <a:p>
            <a:pPr lvl="1"/>
            <a:r>
              <a:rPr lang="ja-JP" altLang="en-US" dirty="0"/>
              <a:t>メモリの操作など</a:t>
            </a:r>
          </a:p>
          <a:p>
            <a:r>
              <a:rPr lang="en-US" altLang="ja-JP" dirty="0"/>
              <a:t>ANSI </a:t>
            </a:r>
            <a:r>
              <a:rPr lang="ja-JP" altLang="en-US" dirty="0"/>
              <a:t>により規格化、汎用性が高い</a:t>
            </a:r>
          </a:p>
          <a:p>
            <a:pPr lvl="1"/>
            <a:r>
              <a:rPr lang="ja-JP" altLang="en-US" dirty="0"/>
              <a:t>広く利用されている</a:t>
            </a:r>
          </a:p>
          <a:p>
            <a:r>
              <a:rPr lang="ja-JP" altLang="en-US" dirty="0"/>
              <a:t>手続き型言語のひとつ</a:t>
            </a:r>
            <a:endParaRPr lang="en-US" altLang="ja-JP" dirty="0"/>
          </a:p>
          <a:p>
            <a:r>
              <a:rPr lang="ja-JP" altLang="en-US" dirty="0"/>
              <a:t>コンパイラ型言語のひとつ</a:t>
            </a:r>
          </a:p>
          <a:p>
            <a:endParaRPr lang="ja-JP" altLang="en-US" dirty="0"/>
          </a:p>
          <a:p>
            <a:endParaRPr lang="ja-JP" altLang="en-US" dirty="0"/>
          </a:p>
        </p:txBody>
      </p:sp>
      <p:sp>
        <p:nvSpPr>
          <p:cNvPr id="1638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B5D9E932-70C7-49BD-8DA5-8274E256D6D5}" type="slidenum">
              <a:rPr lang="ja-JP" altLang="en-US" smtClean="0"/>
              <a:pPr/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65536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2489200" y="377825"/>
            <a:ext cx="6484938" cy="652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1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#include "</a:t>
            </a:r>
            <a:r>
              <a:rPr lang="en-US" altLang="ja-JP" sz="2000" b="1" dirty="0" err="1"/>
              <a:t>stdio.h</a:t>
            </a:r>
            <a:r>
              <a:rPr lang="en-US" altLang="ja-JP" sz="2000" b="1" dirty="0"/>
              <a:t>"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#include &lt;</a:t>
            </a:r>
            <a:r>
              <a:rPr lang="en-US" altLang="ja-JP" sz="2000" b="1" dirty="0" err="1"/>
              <a:t>math.h</a:t>
            </a:r>
            <a:r>
              <a:rPr lang="en-US" altLang="ja-JP" sz="2000" b="1" dirty="0"/>
              <a:t>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 err="1"/>
              <a:t>int</a:t>
            </a:r>
            <a:r>
              <a:rPr lang="en-US" altLang="ja-JP" sz="2000" b="1" dirty="0"/>
              <a:t> main()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double x;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double y;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char </a:t>
            </a:r>
            <a:r>
              <a:rPr lang="en-US" altLang="ja-JP" sz="2000" b="1" dirty="0" err="1"/>
              <a:t>buf</a:t>
            </a:r>
            <a:r>
              <a:rPr lang="en-US" altLang="ja-JP" sz="2000" b="1" dirty="0"/>
              <a:t>[256];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ch</a:t>
            </a:r>
            <a:r>
              <a:rPr lang="en-US" altLang="ja-JP" sz="2000" b="1" dirty="0"/>
              <a:t>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("x=");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fgets</a:t>
            </a:r>
            <a:r>
              <a:rPr lang="en-US" altLang="ja-JP" sz="2000" b="1" dirty="0"/>
              <a:t>( </a:t>
            </a:r>
            <a:r>
              <a:rPr lang="en-US" altLang="ja-JP" sz="2000" b="1" dirty="0" err="1"/>
              <a:t>buf</a:t>
            </a:r>
            <a:r>
              <a:rPr lang="en-US" altLang="ja-JP" sz="2000" b="1" dirty="0"/>
              <a:t>, 256, </a:t>
            </a:r>
            <a:r>
              <a:rPr lang="en-US" altLang="ja-JP" sz="2000" b="1" dirty="0" err="1"/>
              <a:t>stdin</a:t>
            </a:r>
            <a:r>
              <a:rPr lang="en-US" altLang="ja-JP" sz="2000" b="1" dirty="0"/>
              <a:t> 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sscanf_s</a:t>
            </a:r>
            <a:r>
              <a:rPr lang="en-US" altLang="ja-JP" sz="2000" b="1" dirty="0"/>
              <a:t>( </a:t>
            </a:r>
            <a:r>
              <a:rPr lang="en-US" altLang="ja-JP" sz="2000" b="1" dirty="0" err="1"/>
              <a:t>buf</a:t>
            </a:r>
            <a:r>
              <a:rPr lang="en-US" altLang="ja-JP" sz="2000" b="1" dirty="0"/>
              <a:t>, "%lf\n", &amp;x 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if ( x &lt; 0 ) 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</a:t>
            </a:r>
            <a:r>
              <a:rPr lang="ja-JP" altLang="en-US" sz="2000" b="1" dirty="0"/>
              <a:t>負なので計算できません</a:t>
            </a:r>
            <a:r>
              <a:rPr lang="en-US" altLang="ja-JP" sz="2000" b="1" dirty="0"/>
              <a:t>\n");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}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else 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y = </a:t>
            </a:r>
            <a:r>
              <a:rPr lang="en-US" altLang="ja-JP" sz="2000" b="1" dirty="0" err="1"/>
              <a:t>sqrt</a:t>
            </a:r>
            <a:r>
              <a:rPr lang="en-US" altLang="ja-JP" sz="2000" b="1" dirty="0"/>
              <a:t>(x);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</a:t>
            </a:r>
            <a:r>
              <a:rPr lang="en-US" altLang="ja-JP" sz="2000" b="1" dirty="0" err="1"/>
              <a:t>sqrt</a:t>
            </a:r>
            <a:r>
              <a:rPr lang="en-US" altLang="ja-JP" sz="2000" b="1" dirty="0"/>
              <a:t>(%f)=%f\n", x, y);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}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ch</a:t>
            </a:r>
            <a:r>
              <a:rPr lang="en-US" altLang="ja-JP" sz="2000" b="1" dirty="0"/>
              <a:t> = </a:t>
            </a:r>
            <a:r>
              <a:rPr lang="en-US" altLang="ja-JP" sz="2000" b="1" dirty="0" err="1"/>
              <a:t>getchar</a:t>
            </a:r>
            <a:r>
              <a:rPr lang="en-US" altLang="ja-JP" sz="2000" b="1" dirty="0"/>
              <a:t>();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ch</a:t>
            </a:r>
            <a:r>
              <a:rPr lang="en-US" altLang="ja-JP" sz="2000" b="1" dirty="0"/>
              <a:t> = </a:t>
            </a:r>
            <a:r>
              <a:rPr lang="en-US" altLang="ja-JP" sz="2000" b="1" dirty="0" err="1"/>
              <a:t>getchar</a:t>
            </a:r>
            <a:r>
              <a:rPr lang="en-US" altLang="ja-JP" sz="2000" b="1" dirty="0"/>
              <a:t>();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return 0;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}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187325" y="254000"/>
            <a:ext cx="19030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実行順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(x&lt;0) </a:t>
            </a:r>
            <a:r>
              <a:rPr lang="ja-JP" altLang="en-US" sz="2400" dirty="0">
                <a:solidFill>
                  <a:schemeClr val="tx2"/>
                </a:solidFill>
              </a:rPr>
              <a:t>の場合</a:t>
            </a:r>
          </a:p>
        </p:txBody>
      </p:sp>
      <p:sp>
        <p:nvSpPr>
          <p:cNvPr id="423940" name="Text Box 4"/>
          <p:cNvSpPr txBox="1">
            <a:spLocks noChangeArrowheads="1"/>
          </p:cNvSpPr>
          <p:nvPr/>
        </p:nvSpPr>
        <p:spPr bwMode="auto">
          <a:xfrm>
            <a:off x="2324100" y="275272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423941" name="Text Box 5"/>
          <p:cNvSpPr txBox="1">
            <a:spLocks noChangeArrowheads="1"/>
          </p:cNvSpPr>
          <p:nvPr/>
        </p:nvSpPr>
        <p:spPr bwMode="auto">
          <a:xfrm>
            <a:off x="2319338" y="303207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423942" name="Text Box 6"/>
          <p:cNvSpPr txBox="1">
            <a:spLocks noChangeArrowheads="1"/>
          </p:cNvSpPr>
          <p:nvPr/>
        </p:nvSpPr>
        <p:spPr bwMode="auto">
          <a:xfrm>
            <a:off x="2324100" y="331143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423943" name="Text Box 7"/>
          <p:cNvSpPr txBox="1">
            <a:spLocks noChangeArrowheads="1"/>
          </p:cNvSpPr>
          <p:nvPr/>
        </p:nvSpPr>
        <p:spPr bwMode="auto">
          <a:xfrm>
            <a:off x="2319338" y="3871356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423944" name="Text Box 8"/>
          <p:cNvSpPr txBox="1">
            <a:spLocks noChangeArrowheads="1"/>
          </p:cNvSpPr>
          <p:nvPr/>
        </p:nvSpPr>
        <p:spPr bwMode="auto">
          <a:xfrm>
            <a:off x="2319338" y="5647109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⑤</a:t>
            </a:r>
          </a:p>
        </p:txBody>
      </p:sp>
      <p:sp>
        <p:nvSpPr>
          <p:cNvPr id="423945" name="Text Box 9"/>
          <p:cNvSpPr txBox="1">
            <a:spLocks noChangeArrowheads="1"/>
          </p:cNvSpPr>
          <p:nvPr/>
        </p:nvSpPr>
        <p:spPr bwMode="auto">
          <a:xfrm>
            <a:off x="2312988" y="594135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⑥</a:t>
            </a:r>
          </a:p>
        </p:txBody>
      </p:sp>
      <p:sp>
        <p:nvSpPr>
          <p:cNvPr id="423946" name="Text Box 10"/>
          <p:cNvSpPr txBox="1">
            <a:spLocks noChangeArrowheads="1"/>
          </p:cNvSpPr>
          <p:nvPr/>
        </p:nvSpPr>
        <p:spPr bwMode="auto">
          <a:xfrm>
            <a:off x="2328822" y="622071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⑦</a:t>
            </a:r>
          </a:p>
        </p:txBody>
      </p:sp>
      <p:sp>
        <p:nvSpPr>
          <p:cNvPr id="83983" name="Rectangle 15"/>
          <p:cNvSpPr>
            <a:spLocks noChangeArrowheads="1"/>
          </p:cNvSpPr>
          <p:nvPr/>
        </p:nvSpPr>
        <p:spPr bwMode="auto">
          <a:xfrm>
            <a:off x="2787650" y="3903569"/>
            <a:ext cx="4973638" cy="3571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83984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217FF4E6-621B-4886-BD37-3D8DB76D6EE9}" type="slidenum">
              <a:rPr lang="ja-JP" altLang="en-US" smtClean="0"/>
              <a:pPr/>
              <a:t>20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011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3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23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23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23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23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3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23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40" grpId="0"/>
      <p:bldP spid="423941" grpId="0"/>
      <p:bldP spid="423942" grpId="0"/>
      <p:bldP spid="423943" grpId="0"/>
      <p:bldP spid="423944" grpId="0"/>
      <p:bldP spid="423945" grpId="0"/>
      <p:bldP spid="42394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>
            <a:extLst>
              <a:ext uri="{FF2B5EF4-FFF2-40B4-BE49-F238E27FC236}">
                <a16:creationId xmlns:a16="http://schemas.microsoft.com/office/drawing/2014/main" id="{ECECF1C1-F44F-4F34-B1B7-44F3F59DB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200" y="377825"/>
            <a:ext cx="6484938" cy="652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1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#include "</a:t>
            </a:r>
            <a:r>
              <a:rPr lang="en-US" altLang="ja-JP" sz="2000" b="1" dirty="0" err="1"/>
              <a:t>stdio.h</a:t>
            </a:r>
            <a:r>
              <a:rPr lang="en-US" altLang="ja-JP" sz="2000" b="1" dirty="0"/>
              <a:t>"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#include &lt;</a:t>
            </a:r>
            <a:r>
              <a:rPr lang="en-US" altLang="ja-JP" sz="2000" b="1" dirty="0" err="1"/>
              <a:t>math.h</a:t>
            </a:r>
            <a:r>
              <a:rPr lang="en-US" altLang="ja-JP" sz="2000" b="1" dirty="0"/>
              <a:t>&gt;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 err="1"/>
              <a:t>int</a:t>
            </a:r>
            <a:r>
              <a:rPr lang="en-US" altLang="ja-JP" sz="2000" b="1" dirty="0"/>
              <a:t> main()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double x;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double y;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char </a:t>
            </a:r>
            <a:r>
              <a:rPr lang="en-US" altLang="ja-JP" sz="2000" b="1" dirty="0" err="1"/>
              <a:t>buf</a:t>
            </a:r>
            <a:r>
              <a:rPr lang="en-US" altLang="ja-JP" sz="2000" b="1" dirty="0"/>
              <a:t>[256];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int</a:t>
            </a:r>
            <a:r>
              <a:rPr lang="en-US" altLang="ja-JP" sz="2000" b="1" dirty="0"/>
              <a:t> </a:t>
            </a:r>
            <a:r>
              <a:rPr lang="en-US" altLang="ja-JP" sz="2000" b="1" dirty="0" err="1"/>
              <a:t>ch</a:t>
            </a:r>
            <a:r>
              <a:rPr lang="en-US" altLang="ja-JP" sz="2000" b="1" dirty="0"/>
              <a:t>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("x=");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fgets</a:t>
            </a:r>
            <a:r>
              <a:rPr lang="en-US" altLang="ja-JP" sz="2000" b="1" dirty="0"/>
              <a:t>( </a:t>
            </a:r>
            <a:r>
              <a:rPr lang="en-US" altLang="ja-JP" sz="2000" b="1" dirty="0" err="1"/>
              <a:t>buf</a:t>
            </a:r>
            <a:r>
              <a:rPr lang="en-US" altLang="ja-JP" sz="2000" b="1" dirty="0"/>
              <a:t>, 256, </a:t>
            </a:r>
            <a:r>
              <a:rPr lang="en-US" altLang="ja-JP" sz="2000" b="1" dirty="0" err="1"/>
              <a:t>stdin</a:t>
            </a:r>
            <a:r>
              <a:rPr lang="en-US" altLang="ja-JP" sz="2000" b="1" dirty="0"/>
              <a:t> 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sscanf_s</a:t>
            </a:r>
            <a:r>
              <a:rPr lang="en-US" altLang="ja-JP" sz="2000" b="1" dirty="0"/>
              <a:t>( </a:t>
            </a:r>
            <a:r>
              <a:rPr lang="en-US" altLang="ja-JP" sz="2000" b="1" dirty="0" err="1"/>
              <a:t>buf</a:t>
            </a:r>
            <a:r>
              <a:rPr lang="en-US" altLang="ja-JP" sz="2000" b="1" dirty="0"/>
              <a:t>, "%lf\n", &amp;x 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if ( x &lt; 0 ) 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</a:t>
            </a:r>
            <a:r>
              <a:rPr lang="ja-JP" altLang="en-US" sz="2000" b="1" dirty="0"/>
              <a:t>負なので計算できません</a:t>
            </a:r>
            <a:r>
              <a:rPr lang="en-US" altLang="ja-JP" sz="2000" b="1" dirty="0"/>
              <a:t>\n");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}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else {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y = </a:t>
            </a:r>
            <a:r>
              <a:rPr lang="en-US" altLang="ja-JP" sz="2000" b="1" dirty="0" err="1"/>
              <a:t>sqrt</a:t>
            </a:r>
            <a:r>
              <a:rPr lang="en-US" altLang="ja-JP" sz="2000" b="1" dirty="0"/>
              <a:t>(x);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printf</a:t>
            </a:r>
            <a:r>
              <a:rPr lang="en-US" altLang="ja-JP" sz="2000" b="1" dirty="0"/>
              <a:t>("</a:t>
            </a:r>
            <a:r>
              <a:rPr lang="en-US" altLang="ja-JP" sz="2000" b="1" dirty="0" err="1"/>
              <a:t>sqrt</a:t>
            </a:r>
            <a:r>
              <a:rPr lang="en-US" altLang="ja-JP" sz="2000" b="1" dirty="0"/>
              <a:t>(%f)=%f\n", x, y);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}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ch</a:t>
            </a:r>
            <a:r>
              <a:rPr lang="en-US" altLang="ja-JP" sz="2000" b="1" dirty="0"/>
              <a:t> = </a:t>
            </a:r>
            <a:r>
              <a:rPr lang="en-US" altLang="ja-JP" sz="2000" b="1" dirty="0" err="1"/>
              <a:t>getchar</a:t>
            </a:r>
            <a:r>
              <a:rPr lang="en-US" altLang="ja-JP" sz="2000" b="1" dirty="0"/>
              <a:t>();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</a:t>
            </a:r>
            <a:r>
              <a:rPr lang="en-US" altLang="ja-JP" sz="2000" b="1" dirty="0" err="1"/>
              <a:t>ch</a:t>
            </a:r>
            <a:r>
              <a:rPr lang="en-US" altLang="ja-JP" sz="2000" b="1" dirty="0"/>
              <a:t> = </a:t>
            </a:r>
            <a:r>
              <a:rPr lang="en-US" altLang="ja-JP" sz="2000" b="1" dirty="0" err="1"/>
              <a:t>getchar</a:t>
            </a:r>
            <a:r>
              <a:rPr lang="en-US" altLang="ja-JP" sz="2000" b="1" dirty="0"/>
              <a:t>();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  return 0;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/>
              <a:t>}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87325" y="254000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実行順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</a:rPr>
              <a:t>(x≧0) </a:t>
            </a:r>
            <a:r>
              <a:rPr lang="ja-JP" altLang="en-US" sz="2400" dirty="0">
                <a:solidFill>
                  <a:schemeClr val="tx2"/>
                </a:solidFill>
              </a:rPr>
              <a:t>の場合</a:t>
            </a:r>
          </a:p>
        </p:txBody>
      </p:sp>
      <p:sp>
        <p:nvSpPr>
          <p:cNvPr id="86031" name="Rectangle 15"/>
          <p:cNvSpPr>
            <a:spLocks noChangeArrowheads="1"/>
          </p:cNvSpPr>
          <p:nvPr/>
        </p:nvSpPr>
        <p:spPr bwMode="auto">
          <a:xfrm>
            <a:off x="2751138" y="4715387"/>
            <a:ext cx="4973638" cy="7143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8603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E1F05D1-4260-4933-A7E4-8674BD82FC10}" type="slidenum">
              <a:rPr lang="ja-JP" altLang="en-US" smtClean="0"/>
              <a:pPr/>
              <a:t>21</a:t>
            </a:fld>
            <a:endParaRPr lang="en-US" altLang="ja-JP" dirty="0"/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D01E5D68-8E1C-4ECA-AEE3-DC58BC85D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0" y="275272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19" name="Text Box 5">
            <a:extLst>
              <a:ext uri="{FF2B5EF4-FFF2-40B4-BE49-F238E27FC236}">
                <a16:creationId xmlns:a16="http://schemas.microsoft.com/office/drawing/2014/main" id="{180AB1F8-99F7-4169-8623-612DC8283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303207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20" name="Text Box 6">
            <a:extLst>
              <a:ext uri="{FF2B5EF4-FFF2-40B4-BE49-F238E27FC236}">
                <a16:creationId xmlns:a16="http://schemas.microsoft.com/office/drawing/2014/main" id="{737AB0E6-F215-41D7-A4BD-5A0751822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0" y="3311433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F92A6A38-F74D-4329-B1FD-7E244D7E6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22" y="4718307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22" name="Text Box 8">
            <a:extLst>
              <a:ext uri="{FF2B5EF4-FFF2-40B4-BE49-F238E27FC236}">
                <a16:creationId xmlns:a16="http://schemas.microsoft.com/office/drawing/2014/main" id="{D46BD651-A638-4820-9A04-C60F3896B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22" y="5072574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⑤</a:t>
            </a:r>
          </a:p>
        </p:txBody>
      </p:sp>
      <p:sp>
        <p:nvSpPr>
          <p:cNvPr id="23" name="Text Box 9">
            <a:extLst>
              <a:ext uri="{FF2B5EF4-FFF2-40B4-BE49-F238E27FC236}">
                <a16:creationId xmlns:a16="http://schemas.microsoft.com/office/drawing/2014/main" id="{23719E98-51FA-463C-A612-300D0C9C1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22" y="5614148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⑥</a:t>
            </a: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465A3E85-070C-4485-AA91-B7DFEF7C2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22" y="5923574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⑦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4A726AEA-ABB0-4103-B847-ADEB45079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8822" y="6214574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</a:rPr>
              <a:t>⑧</a:t>
            </a:r>
          </a:p>
        </p:txBody>
      </p:sp>
    </p:spTree>
    <p:extLst>
      <p:ext uri="{BB962C8B-B14F-4D97-AF65-F5344CB8AC3E}">
        <p14:creationId xmlns:p14="http://schemas.microsoft.com/office/powerpoint/2010/main" val="108139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繰り返しとは</a:t>
            </a:r>
          </a:p>
        </p:txBody>
      </p:sp>
      <p:sp>
        <p:nvSpPr>
          <p:cNvPr id="90116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繰り返しとは，ある条件が満たされるまで，同じことを繰り返すこと．</a:t>
            </a:r>
          </a:p>
          <a:p>
            <a:r>
              <a:rPr lang="ja-JP" altLang="en-US"/>
              <a:t>繰り返しを行うための文として</a:t>
            </a:r>
            <a:r>
              <a:rPr lang="en-US" altLang="ja-JP"/>
              <a:t>while</a:t>
            </a:r>
            <a:r>
              <a:rPr lang="ja-JP" altLang="en-US"/>
              <a:t>文</a:t>
            </a:r>
            <a:r>
              <a:rPr lang="en-US" altLang="ja-JP"/>
              <a:t>, for </a:t>
            </a:r>
            <a:r>
              <a:rPr lang="ja-JP" altLang="en-US"/>
              <a:t>文 などがある． </a:t>
            </a:r>
          </a:p>
          <a:p>
            <a:endParaRPr lang="ja-JP" altLang="en-US"/>
          </a:p>
        </p:txBody>
      </p:sp>
      <p:sp>
        <p:nvSpPr>
          <p:cNvPr id="9011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C3E5B2B-4491-4624-A862-991BA955A326}" type="slidenum">
              <a:rPr lang="ja-JP" altLang="en-US" smtClean="0"/>
              <a:pPr/>
              <a:t>22</a:t>
            </a:fld>
            <a:endParaRPr lang="en-US" altLang="ja-JP" dirty="0"/>
          </a:p>
        </p:txBody>
      </p:sp>
      <p:grpSp>
        <p:nvGrpSpPr>
          <p:cNvPr id="90115" name="Group 3"/>
          <p:cNvGrpSpPr>
            <a:grpSpLocks/>
          </p:cNvGrpSpPr>
          <p:nvPr/>
        </p:nvGrpSpPr>
        <p:grpSpPr bwMode="auto">
          <a:xfrm>
            <a:off x="2067859" y="2915085"/>
            <a:ext cx="5105400" cy="3352800"/>
            <a:chOff x="960" y="816"/>
            <a:chExt cx="4032" cy="2832"/>
          </a:xfrm>
        </p:grpSpPr>
        <p:sp>
          <p:nvSpPr>
            <p:cNvPr id="90119" name="Rectangle 4"/>
            <p:cNvSpPr>
              <a:spLocks noChangeArrowheads="1"/>
            </p:cNvSpPr>
            <p:nvPr/>
          </p:nvSpPr>
          <p:spPr bwMode="auto">
            <a:xfrm>
              <a:off x="2736" y="2112"/>
              <a:ext cx="1632" cy="57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/>
            </a:p>
          </p:txBody>
        </p:sp>
        <p:sp>
          <p:nvSpPr>
            <p:cNvPr id="90120" name="AutoShape 5"/>
            <p:cNvSpPr>
              <a:spLocks noChangeArrowheads="1"/>
            </p:cNvSpPr>
            <p:nvPr/>
          </p:nvSpPr>
          <p:spPr bwMode="auto">
            <a:xfrm>
              <a:off x="960" y="1296"/>
              <a:ext cx="2016" cy="672"/>
            </a:xfrm>
            <a:prstGeom prst="flowChartDecision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/>
            </a:p>
          </p:txBody>
        </p:sp>
        <p:sp>
          <p:nvSpPr>
            <p:cNvPr id="90121" name="Line 6"/>
            <p:cNvSpPr>
              <a:spLocks noChangeShapeType="1"/>
            </p:cNvSpPr>
            <p:nvPr/>
          </p:nvSpPr>
          <p:spPr bwMode="auto">
            <a:xfrm>
              <a:off x="1968" y="1968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latin typeface="Segoe UI" panose="020B0502040204020203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90122" name="Line 7"/>
            <p:cNvSpPr>
              <a:spLocks noChangeShapeType="1"/>
            </p:cNvSpPr>
            <p:nvPr/>
          </p:nvSpPr>
          <p:spPr bwMode="auto">
            <a:xfrm>
              <a:off x="1968" y="816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latin typeface="Segoe UI" panose="020B0502040204020203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90123" name="AutoShape 8"/>
            <p:cNvSpPr>
              <a:spLocks noChangeArrowheads="1"/>
            </p:cNvSpPr>
            <p:nvPr/>
          </p:nvSpPr>
          <p:spPr bwMode="auto">
            <a:xfrm>
              <a:off x="1776" y="3312"/>
              <a:ext cx="384" cy="336"/>
            </a:xfrm>
            <a:prstGeom prst="flowChartConnector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/>
            </a:p>
          </p:txBody>
        </p:sp>
        <p:sp>
          <p:nvSpPr>
            <p:cNvPr id="90124" name="Line 9"/>
            <p:cNvSpPr>
              <a:spLocks noChangeShapeType="1"/>
            </p:cNvSpPr>
            <p:nvPr/>
          </p:nvSpPr>
          <p:spPr bwMode="auto">
            <a:xfrm>
              <a:off x="2976" y="1632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latin typeface="Segoe UI" panose="020B0502040204020203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90125" name="Line 10"/>
            <p:cNvSpPr>
              <a:spLocks noChangeShapeType="1"/>
            </p:cNvSpPr>
            <p:nvPr/>
          </p:nvSpPr>
          <p:spPr bwMode="auto">
            <a:xfrm>
              <a:off x="3552" y="1632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latin typeface="Segoe UI" panose="020B0502040204020203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90126" name="Line 11"/>
            <p:cNvSpPr>
              <a:spLocks noChangeShapeType="1"/>
            </p:cNvSpPr>
            <p:nvPr/>
          </p:nvSpPr>
          <p:spPr bwMode="auto">
            <a:xfrm>
              <a:off x="3552" y="2688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latin typeface="Segoe UI" panose="020B0502040204020203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90127" name="Line 12"/>
            <p:cNvSpPr>
              <a:spLocks noChangeShapeType="1"/>
            </p:cNvSpPr>
            <p:nvPr/>
          </p:nvSpPr>
          <p:spPr bwMode="auto">
            <a:xfrm>
              <a:off x="3552" y="3168"/>
              <a:ext cx="14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latin typeface="Segoe UI" panose="020B0502040204020203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90128" name="Line 13"/>
            <p:cNvSpPr>
              <a:spLocks noChangeShapeType="1"/>
            </p:cNvSpPr>
            <p:nvPr/>
          </p:nvSpPr>
          <p:spPr bwMode="auto">
            <a:xfrm>
              <a:off x="4992" y="1104"/>
              <a:ext cx="0" cy="20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latin typeface="Segoe UI" panose="020B0502040204020203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90129" name="Line 14"/>
            <p:cNvSpPr>
              <a:spLocks noChangeShapeType="1"/>
            </p:cNvSpPr>
            <p:nvPr/>
          </p:nvSpPr>
          <p:spPr bwMode="auto">
            <a:xfrm flipH="1" flipV="1">
              <a:off x="1968" y="1104"/>
              <a:ext cx="30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latin typeface="Segoe UI" panose="020B0502040204020203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90117" name="Text Box 16"/>
          <p:cNvSpPr txBox="1">
            <a:spLocks noChangeArrowheads="1"/>
          </p:cNvSpPr>
          <p:nvPr/>
        </p:nvSpPr>
        <p:spPr bwMode="auto">
          <a:xfrm>
            <a:off x="2831447" y="3597710"/>
            <a:ext cx="996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条件</a:t>
            </a:r>
          </a:p>
        </p:txBody>
      </p:sp>
    </p:spTree>
    <p:extLst>
      <p:ext uri="{BB962C8B-B14F-4D97-AF65-F5344CB8AC3E}">
        <p14:creationId xmlns:p14="http://schemas.microsoft.com/office/powerpoint/2010/main" val="6192695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繰り返し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C</a:t>
            </a:r>
            <a:r>
              <a:rPr lang="ja-JP" altLang="en-US"/>
              <a:t>言語での繰り返しは次の</a:t>
            </a:r>
            <a:r>
              <a:rPr lang="en-US" altLang="ja-JP"/>
              <a:t>3</a:t>
            </a:r>
            <a:r>
              <a:rPr lang="ja-JP" altLang="en-US"/>
              <a:t>通り</a:t>
            </a:r>
          </a:p>
          <a:p>
            <a:pPr lvl="1"/>
            <a:r>
              <a:rPr lang="en-US" altLang="ja-JP"/>
              <a:t>while</a:t>
            </a:r>
            <a:r>
              <a:rPr lang="ja-JP" altLang="en-US"/>
              <a:t>文</a:t>
            </a:r>
          </a:p>
          <a:p>
            <a:pPr lvl="1"/>
            <a:r>
              <a:rPr lang="en-US" altLang="ja-JP"/>
              <a:t>do-while</a:t>
            </a:r>
            <a:r>
              <a:rPr lang="ja-JP" altLang="en-US"/>
              <a:t>文</a:t>
            </a:r>
          </a:p>
          <a:p>
            <a:pPr lvl="1"/>
            <a:r>
              <a:rPr lang="en-US" altLang="ja-JP"/>
              <a:t>for</a:t>
            </a:r>
            <a:r>
              <a:rPr lang="ja-JP" altLang="en-US"/>
              <a:t>文</a:t>
            </a:r>
          </a:p>
          <a:p>
            <a:r>
              <a:rPr lang="ja-JP" altLang="en-US"/>
              <a:t>ループ変数　（ループカウンタ）</a:t>
            </a:r>
          </a:p>
          <a:p>
            <a:pPr lvl="1"/>
            <a:r>
              <a:rPr lang="ja-JP" altLang="en-US"/>
              <a:t>繰り返しの回数を数える変数</a:t>
            </a:r>
          </a:p>
          <a:p>
            <a:pPr lvl="1"/>
            <a:r>
              <a:rPr lang="ja-JP" altLang="en-US"/>
              <a:t>インクリメント	値を</a:t>
            </a:r>
            <a:r>
              <a:rPr lang="en-US" altLang="ja-JP"/>
              <a:t>1</a:t>
            </a:r>
            <a:r>
              <a:rPr lang="ja-JP" altLang="en-US"/>
              <a:t>増やす	（</a:t>
            </a:r>
            <a:r>
              <a:rPr lang="en-US" altLang="ja-JP"/>
              <a:t>i++</a:t>
            </a:r>
            <a:r>
              <a:rPr lang="ja-JP" altLang="en-US"/>
              <a:t>）</a:t>
            </a:r>
          </a:p>
          <a:p>
            <a:pPr lvl="1"/>
            <a:r>
              <a:rPr lang="ja-JP" altLang="en-US"/>
              <a:t>デクリメント	値を</a:t>
            </a:r>
            <a:r>
              <a:rPr lang="en-US" altLang="ja-JP"/>
              <a:t>1</a:t>
            </a:r>
            <a:r>
              <a:rPr lang="ja-JP" altLang="en-US"/>
              <a:t>減らす	（</a:t>
            </a:r>
            <a:r>
              <a:rPr lang="en-US" altLang="ja-JP"/>
              <a:t>i--</a:t>
            </a:r>
            <a:r>
              <a:rPr lang="ja-JP" altLang="en-US"/>
              <a:t>）</a:t>
            </a:r>
          </a:p>
        </p:txBody>
      </p:sp>
      <p:sp>
        <p:nvSpPr>
          <p:cNvPr id="92164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85B0FA8-5803-46A6-8DAD-C503997F6EAC}" type="slidenum">
              <a:rPr lang="ja-JP" altLang="en-US" smtClean="0"/>
              <a:pPr/>
              <a:t>23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204137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for </a:t>
            </a:r>
            <a:r>
              <a:rPr lang="ja-JP" altLang="en-US"/>
              <a:t>文による繰り返し</a:t>
            </a:r>
          </a:p>
        </p:txBody>
      </p:sp>
      <p:sp>
        <p:nvSpPr>
          <p:cNvPr id="94233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00993D9-0922-4E69-8EC3-2BA9C7D525F2}" type="slidenum">
              <a:rPr lang="ja-JP" altLang="en-US" smtClean="0"/>
              <a:pPr/>
              <a:t>24</a:t>
            </a:fld>
            <a:endParaRPr lang="en-US" altLang="ja-JP" dirty="0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3189288" y="1098550"/>
            <a:ext cx="0" cy="587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94212" name="AutoShape 4"/>
          <p:cNvSpPr>
            <a:spLocks noChangeArrowheads="1"/>
          </p:cNvSpPr>
          <p:nvPr/>
        </p:nvSpPr>
        <p:spPr bwMode="auto">
          <a:xfrm>
            <a:off x="1860550" y="2565400"/>
            <a:ext cx="2665413" cy="75088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94213" name="Line 5"/>
          <p:cNvSpPr>
            <a:spLocks noChangeShapeType="1"/>
          </p:cNvSpPr>
          <p:nvPr/>
        </p:nvSpPr>
        <p:spPr bwMode="auto">
          <a:xfrm>
            <a:off x="3194050" y="3316288"/>
            <a:ext cx="0" cy="1500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94214" name="Line 6"/>
          <p:cNvSpPr>
            <a:spLocks noChangeShapeType="1"/>
          </p:cNvSpPr>
          <p:nvPr/>
        </p:nvSpPr>
        <p:spPr bwMode="auto">
          <a:xfrm>
            <a:off x="3194050" y="2152650"/>
            <a:ext cx="0" cy="412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94215" name="AutoShape 7"/>
          <p:cNvSpPr>
            <a:spLocks noChangeArrowheads="1"/>
          </p:cNvSpPr>
          <p:nvPr/>
        </p:nvSpPr>
        <p:spPr bwMode="auto">
          <a:xfrm>
            <a:off x="2940050" y="4816475"/>
            <a:ext cx="506413" cy="374650"/>
          </a:xfrm>
          <a:prstGeom prst="flowChartConnector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94216" name="Line 8"/>
          <p:cNvSpPr>
            <a:spLocks noChangeShapeType="1"/>
          </p:cNvSpPr>
          <p:nvPr/>
        </p:nvSpPr>
        <p:spPr bwMode="auto">
          <a:xfrm>
            <a:off x="4525963" y="2941638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94217" name="Line 9"/>
          <p:cNvSpPr>
            <a:spLocks noChangeShapeType="1"/>
          </p:cNvSpPr>
          <p:nvPr/>
        </p:nvSpPr>
        <p:spPr bwMode="auto">
          <a:xfrm>
            <a:off x="5287963" y="2941638"/>
            <a:ext cx="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94218" name="Line 10"/>
          <p:cNvSpPr>
            <a:spLocks noChangeShapeType="1"/>
          </p:cNvSpPr>
          <p:nvPr/>
        </p:nvSpPr>
        <p:spPr bwMode="auto">
          <a:xfrm>
            <a:off x="5287963" y="4595813"/>
            <a:ext cx="0" cy="3095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94219" name="Line 11"/>
          <p:cNvSpPr>
            <a:spLocks noChangeShapeType="1"/>
          </p:cNvSpPr>
          <p:nvPr/>
        </p:nvSpPr>
        <p:spPr bwMode="auto">
          <a:xfrm>
            <a:off x="5287963" y="4914900"/>
            <a:ext cx="19034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94220" name="Line 12"/>
          <p:cNvSpPr>
            <a:spLocks noChangeShapeType="1"/>
          </p:cNvSpPr>
          <p:nvPr/>
        </p:nvSpPr>
        <p:spPr bwMode="auto">
          <a:xfrm>
            <a:off x="7191375" y="2351088"/>
            <a:ext cx="0" cy="2560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94221" name="Line 13"/>
          <p:cNvSpPr>
            <a:spLocks noChangeShapeType="1"/>
          </p:cNvSpPr>
          <p:nvPr/>
        </p:nvSpPr>
        <p:spPr bwMode="auto">
          <a:xfrm flipH="1" flipV="1">
            <a:off x="3194050" y="2351088"/>
            <a:ext cx="3997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94222" name="Rectangle 14"/>
          <p:cNvSpPr>
            <a:spLocks noChangeArrowheads="1"/>
          </p:cNvSpPr>
          <p:nvPr/>
        </p:nvSpPr>
        <p:spPr bwMode="auto">
          <a:xfrm>
            <a:off x="2114550" y="1665288"/>
            <a:ext cx="2157413" cy="4905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94223" name="Rectangle 15"/>
          <p:cNvSpPr>
            <a:spLocks noChangeArrowheads="1"/>
          </p:cNvSpPr>
          <p:nvPr/>
        </p:nvSpPr>
        <p:spPr bwMode="auto">
          <a:xfrm>
            <a:off x="4206875" y="3302000"/>
            <a:ext cx="2157413" cy="492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94224" name="Rectangle 16"/>
          <p:cNvSpPr>
            <a:spLocks noChangeArrowheads="1"/>
          </p:cNvSpPr>
          <p:nvPr/>
        </p:nvSpPr>
        <p:spPr bwMode="auto">
          <a:xfrm>
            <a:off x="4213225" y="4108450"/>
            <a:ext cx="2159000" cy="4905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94225" name="Line 17"/>
          <p:cNvSpPr>
            <a:spLocks noChangeShapeType="1"/>
          </p:cNvSpPr>
          <p:nvPr/>
        </p:nvSpPr>
        <p:spPr bwMode="auto">
          <a:xfrm>
            <a:off x="5297488" y="3792538"/>
            <a:ext cx="0" cy="3095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94226" name="Text Box 18"/>
          <p:cNvSpPr txBox="1">
            <a:spLocks noChangeArrowheads="1"/>
          </p:cNvSpPr>
          <p:nvPr/>
        </p:nvSpPr>
        <p:spPr bwMode="auto">
          <a:xfrm>
            <a:off x="2578100" y="1652588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初期式</a:t>
            </a:r>
          </a:p>
        </p:txBody>
      </p:sp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2565400" y="2678113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条件式</a:t>
            </a:r>
          </a:p>
        </p:txBody>
      </p:sp>
      <p:sp>
        <p:nvSpPr>
          <p:cNvPr id="94228" name="Text Box 20"/>
          <p:cNvSpPr txBox="1">
            <a:spLocks noChangeArrowheads="1"/>
          </p:cNvSpPr>
          <p:nvPr/>
        </p:nvSpPr>
        <p:spPr bwMode="auto">
          <a:xfrm>
            <a:off x="4518025" y="410210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再設定式</a:t>
            </a:r>
          </a:p>
        </p:txBody>
      </p:sp>
      <p:sp>
        <p:nvSpPr>
          <p:cNvPr id="94229" name="Text Box 21"/>
          <p:cNvSpPr txBox="1">
            <a:spLocks noChangeArrowheads="1"/>
          </p:cNvSpPr>
          <p:nvPr/>
        </p:nvSpPr>
        <p:spPr bwMode="auto">
          <a:xfrm>
            <a:off x="4405313" y="2498725"/>
            <a:ext cx="6869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Yes</a:t>
            </a:r>
          </a:p>
        </p:txBody>
      </p:sp>
      <p:sp>
        <p:nvSpPr>
          <p:cNvPr id="94230" name="Text Box 22"/>
          <p:cNvSpPr txBox="1">
            <a:spLocks noChangeArrowheads="1"/>
          </p:cNvSpPr>
          <p:nvPr/>
        </p:nvSpPr>
        <p:spPr bwMode="auto">
          <a:xfrm>
            <a:off x="2700338" y="3228975"/>
            <a:ext cx="5790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No</a:t>
            </a:r>
          </a:p>
        </p:txBody>
      </p:sp>
      <p:sp>
        <p:nvSpPr>
          <p:cNvPr id="94231" name="Text Box 23"/>
          <p:cNvSpPr txBox="1">
            <a:spLocks noChangeArrowheads="1"/>
          </p:cNvSpPr>
          <p:nvPr/>
        </p:nvSpPr>
        <p:spPr bwMode="auto">
          <a:xfrm>
            <a:off x="809625" y="5218113"/>
            <a:ext cx="757130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１．まず，「初期式」を実行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２．次に，「条件式」を実行．条件式が成立すれば，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　　式と「再設定式」を実行し，「条件式」に戻る</a:t>
            </a:r>
          </a:p>
        </p:txBody>
      </p:sp>
      <p:sp>
        <p:nvSpPr>
          <p:cNvPr id="94232" name="Text Box 24"/>
          <p:cNvSpPr txBox="1">
            <a:spLocks noChangeArrowheads="1"/>
          </p:cNvSpPr>
          <p:nvPr/>
        </p:nvSpPr>
        <p:spPr bwMode="auto">
          <a:xfrm>
            <a:off x="5016500" y="328612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式</a:t>
            </a:r>
          </a:p>
        </p:txBody>
      </p:sp>
    </p:spTree>
    <p:extLst>
      <p:ext uri="{BB962C8B-B14F-4D97-AF65-F5344CB8AC3E}">
        <p14:creationId xmlns:p14="http://schemas.microsoft.com/office/powerpoint/2010/main" val="28806170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96" y="4798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例題．繰り返し計算と</a:t>
            </a:r>
            <a:br>
              <a:rPr lang="ja-JP" altLang="en-US" dirty="0"/>
            </a:br>
            <a:r>
              <a:rPr lang="ja-JP" altLang="en-US" dirty="0"/>
              <a:t>ファイル出力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396" y="1151053"/>
            <a:ext cx="8461208" cy="5333166"/>
          </a:xfrm>
        </p:spPr>
        <p:txBody>
          <a:bodyPr>
            <a:noAutofit/>
          </a:bodyPr>
          <a:lstStyle/>
          <a:p>
            <a:r>
              <a:rPr lang="ja-JP" altLang="en-US"/>
              <a:t>次のページのプログラムの機能</a:t>
            </a:r>
          </a:p>
          <a:p>
            <a:r>
              <a:rPr lang="ja-JP" altLang="en-US"/>
              <a:t>計算の繰り返し</a:t>
            </a:r>
          </a:p>
          <a:p>
            <a:r>
              <a:rPr lang="ja-JP" altLang="en-US"/>
              <a:t>キーボードからのデータ読み込み</a:t>
            </a:r>
          </a:p>
          <a:p>
            <a:r>
              <a:rPr lang="ja-JP" altLang="en-US"/>
              <a:t>ファイルへの書き出し</a:t>
            </a:r>
          </a:p>
        </p:txBody>
      </p:sp>
      <p:sp>
        <p:nvSpPr>
          <p:cNvPr id="9626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9395319C-F5CE-40ED-93CA-BBE47967642D}" type="slidenum">
              <a:rPr lang="ja-JP" altLang="en-US" smtClean="0"/>
              <a:pPr/>
              <a:t>25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48523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メッセージ表示プログラム</a:t>
            </a:r>
          </a:p>
        </p:txBody>
      </p:sp>
      <p:sp>
        <p:nvSpPr>
          <p:cNvPr id="4301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9284DBBB-E642-4AA8-B5CF-DAD874FB2160}" type="slidenum">
              <a:rPr lang="ja-JP" altLang="en-US" smtClean="0"/>
              <a:pPr/>
              <a:t>3</a:t>
            </a:fld>
            <a:endParaRPr lang="en-US" altLang="ja-JP" dirty="0"/>
          </a:p>
        </p:txBody>
      </p:sp>
      <p:sp>
        <p:nvSpPr>
          <p:cNvPr id="436232" name="Text Box 8"/>
          <p:cNvSpPr txBox="1">
            <a:spLocks noChangeArrowheads="1"/>
          </p:cNvSpPr>
          <p:nvPr/>
        </p:nvSpPr>
        <p:spPr bwMode="auto">
          <a:xfrm>
            <a:off x="2598738" y="3371850"/>
            <a:ext cx="41857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画面に表示されたメッセージ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31775" y="4178300"/>
            <a:ext cx="5126038" cy="2308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#include </a:t>
            </a:r>
            <a:r>
              <a:rPr lang="en-US" altLang="ja-JP" sz="2400" b="1" dirty="0">
                <a:solidFill>
                  <a:schemeClr val="tx2"/>
                </a:solidFill>
              </a:rPr>
              <a:t>"</a:t>
            </a:r>
            <a:r>
              <a:rPr lang="en-US" altLang="ja-JP" sz="2400" b="1" dirty="0" err="1">
                <a:solidFill>
                  <a:schemeClr val="tx2"/>
                </a:solidFill>
              </a:rPr>
              <a:t>stdio.h</a:t>
            </a:r>
            <a:r>
              <a:rPr lang="en-US" altLang="ja-JP" sz="2400" b="1" dirty="0">
                <a:solidFill>
                  <a:schemeClr val="tx2"/>
                </a:solidFill>
              </a:rPr>
              <a:t>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solidFill>
                  <a:schemeClr val="tx2"/>
                </a:solidFill>
              </a:rPr>
              <a:t>int</a:t>
            </a:r>
            <a:r>
              <a:rPr lang="en-US" altLang="ja-JP" sz="2400" b="1" dirty="0">
                <a:solidFill>
                  <a:schemeClr val="tx2"/>
                </a:solidFill>
              </a:rPr>
              <a:t>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  </a:t>
            </a:r>
            <a:r>
              <a:rPr lang="en-US" altLang="ja-JP" sz="2400" b="1" dirty="0" err="1"/>
              <a:t>printf</a:t>
            </a:r>
            <a:r>
              <a:rPr lang="en-US" altLang="ja-JP" sz="2400" b="1" dirty="0"/>
              <a:t>("Hello, World\n");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}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108200" y="5780088"/>
            <a:ext cx="2608263" cy="269875"/>
          </a:xfrm>
          <a:prstGeom prst="rect">
            <a:avLst/>
          </a:prstGeom>
          <a:solidFill>
            <a:schemeClr val="tx2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79" y="1019968"/>
            <a:ext cx="8966641" cy="217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06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32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12" name="Rectangle 8"/>
          <p:cNvSpPr>
            <a:spLocks noChangeArrowheads="1"/>
          </p:cNvSpPr>
          <p:nvPr/>
        </p:nvSpPr>
        <p:spPr bwMode="auto">
          <a:xfrm>
            <a:off x="133444" y="2503021"/>
            <a:ext cx="5481637" cy="1471613"/>
          </a:xfrm>
          <a:prstGeom prst="rect">
            <a:avLst/>
          </a:prstGeom>
          <a:solidFill>
            <a:schemeClr val="accent2">
              <a:alpha val="1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51203" name="Rectangle 11"/>
          <p:cNvSpPr>
            <a:spLocks noChangeArrowheads="1"/>
          </p:cNvSpPr>
          <p:nvPr/>
        </p:nvSpPr>
        <p:spPr bwMode="auto">
          <a:xfrm>
            <a:off x="104869" y="1744196"/>
            <a:ext cx="6196012" cy="224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#include "</a:t>
            </a:r>
            <a:r>
              <a:rPr lang="en-US" altLang="ja-JP" sz="2400" b="1" dirty="0" err="1"/>
              <a:t>stdio.h</a:t>
            </a:r>
            <a:r>
              <a:rPr lang="en-US" altLang="ja-JP" sz="2400" b="1" dirty="0"/>
              <a:t>"</a:t>
            </a:r>
            <a:endParaRPr lang="en-US" altLang="ja-JP" sz="24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 err="1">
                <a:solidFill>
                  <a:schemeClr val="tx2"/>
                </a:solidFill>
              </a:rPr>
              <a:t>int</a:t>
            </a:r>
            <a:r>
              <a:rPr lang="en-US" altLang="ja-JP" sz="2000" b="1" dirty="0">
                <a:solidFill>
                  <a:schemeClr val="tx2"/>
                </a:solidFill>
              </a:rPr>
              <a:t> main()</a:t>
            </a:r>
            <a:endParaRPr lang="en-US" altLang="ja-JP" sz="20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  </a:t>
            </a:r>
            <a:r>
              <a:rPr lang="en-US" altLang="ja-JP" sz="2400" b="1" dirty="0" err="1"/>
              <a:t>printf</a:t>
            </a:r>
            <a:r>
              <a:rPr lang="en-US" altLang="ja-JP" sz="2400" b="1" dirty="0"/>
              <a:t>("Hello, World\n");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}</a:t>
            </a: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メッセージ表示プログラム</a:t>
            </a:r>
          </a:p>
        </p:txBody>
      </p:sp>
      <p:sp>
        <p:nvSpPr>
          <p:cNvPr id="51211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6B15D01-870C-47CA-B43C-DF130DE4A00E}" type="slidenum">
              <a:rPr lang="ja-JP" altLang="en-US" smtClean="0"/>
              <a:pPr/>
              <a:t>4</a:t>
            </a:fld>
            <a:endParaRPr lang="en-US" altLang="ja-JP" dirty="0"/>
          </a:p>
        </p:txBody>
      </p:sp>
      <p:sp>
        <p:nvSpPr>
          <p:cNvPr id="303113" name="AutoShape 9"/>
          <p:cNvSpPr>
            <a:spLocks/>
          </p:cNvSpPr>
          <p:nvPr/>
        </p:nvSpPr>
        <p:spPr bwMode="auto">
          <a:xfrm>
            <a:off x="5656356" y="2483971"/>
            <a:ext cx="311150" cy="1482725"/>
          </a:xfrm>
          <a:prstGeom prst="rightBrace">
            <a:avLst>
              <a:gd name="adj1" fmla="val 39711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303114" name="Text Box 10"/>
          <p:cNvSpPr txBox="1">
            <a:spLocks noChangeArrowheads="1"/>
          </p:cNvSpPr>
          <p:nvPr/>
        </p:nvSpPr>
        <p:spPr bwMode="auto">
          <a:xfrm>
            <a:off x="5823044" y="2717334"/>
            <a:ext cx="364875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accent2"/>
                </a:solidFill>
              </a:rPr>
              <a:t>１つの関数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accent2"/>
                </a:solidFill>
              </a:rPr>
              <a:t>（関数名： </a:t>
            </a:r>
            <a:r>
              <a:rPr lang="en-US" altLang="ja-JP" dirty="0">
                <a:solidFill>
                  <a:schemeClr val="accent2"/>
                </a:solidFill>
              </a:rPr>
              <a:t>main</a:t>
            </a:r>
            <a:r>
              <a:rPr lang="ja-JP" altLang="en-US" dirty="0">
                <a:solidFill>
                  <a:schemeClr val="accent2"/>
                </a:solidFill>
              </a:rPr>
              <a:t>）</a:t>
            </a:r>
          </a:p>
        </p:txBody>
      </p:sp>
      <p:sp>
        <p:nvSpPr>
          <p:cNvPr id="303116" name="Rectangle 12"/>
          <p:cNvSpPr>
            <a:spLocks noChangeArrowheads="1"/>
          </p:cNvSpPr>
          <p:nvPr/>
        </p:nvSpPr>
        <p:spPr bwMode="auto">
          <a:xfrm>
            <a:off x="328426" y="3255943"/>
            <a:ext cx="3550304" cy="350391"/>
          </a:xfrm>
          <a:prstGeom prst="rect">
            <a:avLst/>
          </a:prstGeom>
          <a:solidFill>
            <a:schemeClr val="tx2">
              <a:alpha val="1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solidFill>
                <a:schemeClr val="tx2"/>
              </a:solidFill>
            </a:endParaRPr>
          </a:p>
        </p:txBody>
      </p:sp>
      <p:sp>
        <p:nvSpPr>
          <p:cNvPr id="303117" name="Line 13"/>
          <p:cNvSpPr>
            <a:spLocks noChangeShapeType="1"/>
          </p:cNvSpPr>
          <p:nvPr/>
        </p:nvSpPr>
        <p:spPr bwMode="auto">
          <a:xfrm flipH="1" flipV="1">
            <a:off x="1236756" y="3606334"/>
            <a:ext cx="268288" cy="98107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303118" name="Text Box 14"/>
          <p:cNvSpPr txBox="1">
            <a:spLocks noChangeArrowheads="1"/>
          </p:cNvSpPr>
          <p:nvPr/>
        </p:nvSpPr>
        <p:spPr bwMode="auto">
          <a:xfrm>
            <a:off x="646206" y="4663609"/>
            <a:ext cx="516038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chemeClr val="tx2"/>
                </a:solidFill>
              </a:rPr>
              <a:t>main </a:t>
            </a:r>
            <a:r>
              <a:rPr lang="ja-JP" altLang="en-US" sz="3600" dirty="0">
                <a:solidFill>
                  <a:schemeClr val="tx2"/>
                </a:solidFill>
              </a:rPr>
              <a:t>関数の中で，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chemeClr val="tx2"/>
                </a:solidFill>
              </a:rPr>
              <a:t>関数 </a:t>
            </a:r>
            <a:r>
              <a:rPr lang="en-US" altLang="ja-JP" sz="3600" dirty="0" err="1">
                <a:solidFill>
                  <a:schemeClr val="tx2"/>
                </a:solidFill>
              </a:rPr>
              <a:t>printf</a:t>
            </a:r>
            <a:r>
              <a:rPr lang="en-US" altLang="ja-JP" sz="3600" dirty="0">
                <a:solidFill>
                  <a:schemeClr val="tx2"/>
                </a:solidFill>
              </a:rPr>
              <a:t> </a:t>
            </a:r>
            <a:r>
              <a:rPr lang="ja-JP" altLang="en-US" sz="3600" dirty="0">
                <a:solidFill>
                  <a:schemeClr val="tx2"/>
                </a:solidFill>
              </a:rPr>
              <a:t>を使っている</a:t>
            </a:r>
          </a:p>
        </p:txBody>
      </p:sp>
    </p:spTree>
    <p:extLst>
      <p:ext uri="{BB962C8B-B14F-4D97-AF65-F5344CB8AC3E}">
        <p14:creationId xmlns:p14="http://schemas.microsoft.com/office/powerpoint/2010/main" val="15783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0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303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303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3031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03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14" grpId="0"/>
      <p:bldP spid="303116" grpId="0" animBg="1"/>
      <p:bldP spid="303118" grpId="0"/>
      <p:bldP spid="30311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4"/>
          <p:cNvSpPr>
            <a:spLocks noChangeArrowheads="1"/>
          </p:cNvSpPr>
          <p:nvPr/>
        </p:nvSpPr>
        <p:spPr bwMode="auto">
          <a:xfrm>
            <a:off x="312738" y="2520950"/>
            <a:ext cx="5570537" cy="1471613"/>
          </a:xfrm>
          <a:prstGeom prst="rect">
            <a:avLst/>
          </a:prstGeom>
          <a:solidFill>
            <a:schemeClr val="accent2">
              <a:alpha val="1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284163" y="1762125"/>
            <a:ext cx="8539162" cy="224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#include "</a:t>
            </a:r>
            <a:r>
              <a:rPr lang="en-US" altLang="ja-JP" sz="2400" b="1" dirty="0" err="1"/>
              <a:t>stdio.h</a:t>
            </a:r>
            <a:r>
              <a:rPr lang="en-US" altLang="ja-JP" sz="2400" b="1" dirty="0"/>
              <a:t>"</a:t>
            </a:r>
            <a:endParaRPr lang="en-US" altLang="ja-JP" sz="24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 err="1">
                <a:solidFill>
                  <a:schemeClr val="tx2"/>
                </a:solidFill>
              </a:rPr>
              <a:t>int</a:t>
            </a:r>
            <a:r>
              <a:rPr lang="en-US" altLang="ja-JP" sz="2000" b="1" dirty="0">
                <a:solidFill>
                  <a:schemeClr val="tx2"/>
                </a:solidFill>
              </a:rPr>
              <a:t>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  </a:t>
            </a:r>
            <a:r>
              <a:rPr lang="en-US" altLang="ja-JP" sz="2400" b="1" dirty="0" err="1"/>
              <a:t>printf</a:t>
            </a:r>
            <a:r>
              <a:rPr lang="en-US" altLang="ja-JP" sz="2400" b="1" dirty="0"/>
              <a:t>("Hello, World\n");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/>
              <a:t>}</a:t>
            </a:r>
          </a:p>
        </p:txBody>
      </p:sp>
      <p:sp>
        <p:nvSpPr>
          <p:cNvPr id="305164" name="Rectangle 12"/>
          <p:cNvSpPr>
            <a:spLocks noChangeArrowheads="1"/>
          </p:cNvSpPr>
          <p:nvPr/>
        </p:nvSpPr>
        <p:spPr bwMode="auto">
          <a:xfrm>
            <a:off x="365125" y="2940050"/>
            <a:ext cx="4943475" cy="1049338"/>
          </a:xfrm>
          <a:prstGeom prst="rect">
            <a:avLst/>
          </a:prstGeom>
          <a:solidFill>
            <a:srgbClr val="003300">
              <a:alpha val="14902"/>
            </a:srgbClr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solidFill>
                <a:schemeClr val="tx2"/>
              </a:solidFill>
            </a:endParaRPr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メッセージ表示プログラム</a:t>
            </a:r>
          </a:p>
        </p:txBody>
      </p:sp>
      <p:sp>
        <p:nvSpPr>
          <p:cNvPr id="5326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18359FB-D292-4F33-AABE-DF1C788AC522}" type="slidenum">
              <a:rPr lang="ja-JP" altLang="en-US" smtClean="0"/>
              <a:pPr/>
              <a:t>5</a:t>
            </a:fld>
            <a:endParaRPr lang="en-US" altLang="ja-JP" dirty="0"/>
          </a:p>
        </p:txBody>
      </p:sp>
      <p:sp>
        <p:nvSpPr>
          <p:cNvPr id="305157" name="Text Box 5"/>
          <p:cNvSpPr txBox="1">
            <a:spLocks noChangeArrowheads="1"/>
          </p:cNvSpPr>
          <p:nvPr/>
        </p:nvSpPr>
        <p:spPr bwMode="auto">
          <a:xfrm>
            <a:off x="6557963" y="2749550"/>
            <a:ext cx="209544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 dirty="0">
                <a:solidFill>
                  <a:srgbClr val="003300"/>
                </a:solidFill>
              </a:rPr>
              <a:t>main</a:t>
            </a:r>
            <a:r>
              <a:rPr lang="en-US" altLang="ja-JP" dirty="0">
                <a:solidFill>
                  <a:srgbClr val="003300"/>
                </a:solidFill>
              </a:rPr>
              <a:t> </a:t>
            </a:r>
            <a:r>
              <a:rPr lang="ja-JP" altLang="en-US" dirty="0">
                <a:solidFill>
                  <a:srgbClr val="003300"/>
                </a:solidFill>
              </a:rPr>
              <a:t>関数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3300"/>
                </a:solidFill>
              </a:rPr>
              <a:t>の本体</a:t>
            </a:r>
          </a:p>
        </p:txBody>
      </p:sp>
      <p:sp>
        <p:nvSpPr>
          <p:cNvPr id="305158" name="Line 6"/>
          <p:cNvSpPr>
            <a:spLocks noChangeShapeType="1"/>
          </p:cNvSpPr>
          <p:nvPr/>
        </p:nvSpPr>
        <p:spPr bwMode="auto">
          <a:xfrm flipV="1">
            <a:off x="5184775" y="3697288"/>
            <a:ext cx="9525" cy="646112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305159" name="Text Box 7"/>
          <p:cNvSpPr txBox="1">
            <a:spLocks noChangeArrowheads="1"/>
          </p:cNvSpPr>
          <p:nvPr/>
        </p:nvSpPr>
        <p:spPr bwMode="auto">
          <a:xfrm>
            <a:off x="3789363" y="4454525"/>
            <a:ext cx="377539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</a:rPr>
              <a:t>個々の文の終了を示す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</a:rPr>
              <a:t>（セミコロン）</a:t>
            </a:r>
          </a:p>
        </p:txBody>
      </p:sp>
      <p:sp>
        <p:nvSpPr>
          <p:cNvPr id="305160" name="Rectangle 8"/>
          <p:cNvSpPr>
            <a:spLocks noChangeArrowheads="1"/>
          </p:cNvSpPr>
          <p:nvPr/>
        </p:nvSpPr>
        <p:spPr bwMode="auto">
          <a:xfrm>
            <a:off x="714749" y="2528607"/>
            <a:ext cx="977900" cy="379413"/>
          </a:xfrm>
          <a:prstGeom prst="rect">
            <a:avLst/>
          </a:prstGeom>
          <a:solidFill>
            <a:schemeClr val="tx2">
              <a:alpha val="1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solidFill>
                <a:schemeClr val="tx2"/>
              </a:solidFill>
            </a:endParaRPr>
          </a:p>
        </p:txBody>
      </p:sp>
      <p:sp>
        <p:nvSpPr>
          <p:cNvPr id="305161" name="Text Box 9"/>
          <p:cNvSpPr txBox="1">
            <a:spLocks noChangeArrowheads="1"/>
          </p:cNvSpPr>
          <p:nvPr/>
        </p:nvSpPr>
        <p:spPr bwMode="auto">
          <a:xfrm>
            <a:off x="288925" y="2105025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関数名</a:t>
            </a:r>
          </a:p>
        </p:txBody>
      </p:sp>
      <p:sp>
        <p:nvSpPr>
          <p:cNvPr id="305165" name="AutoShape 13"/>
          <p:cNvSpPr>
            <a:spLocks/>
          </p:cNvSpPr>
          <p:nvPr/>
        </p:nvSpPr>
        <p:spPr bwMode="auto">
          <a:xfrm>
            <a:off x="6081713" y="2557463"/>
            <a:ext cx="333375" cy="1417637"/>
          </a:xfrm>
          <a:prstGeom prst="rightBrace">
            <a:avLst>
              <a:gd name="adj1" fmla="val 35436"/>
              <a:gd name="adj2" fmla="val 50000"/>
            </a:avLst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1075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0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64" grpId="0" animBg="1"/>
      <p:bldP spid="305157" grpId="0"/>
      <p:bldP spid="305159" grpId="0"/>
      <p:bldP spid="305160" grpId="0" animBg="1"/>
      <p:bldP spid="3051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89" name="Rectangle 21"/>
          <p:cNvSpPr>
            <a:spLocks noChangeArrowheads="1"/>
          </p:cNvSpPr>
          <p:nvPr/>
        </p:nvSpPr>
        <p:spPr bwMode="auto">
          <a:xfrm>
            <a:off x="4186238" y="1482725"/>
            <a:ext cx="4957762" cy="1227138"/>
          </a:xfrm>
          <a:prstGeom prst="rect">
            <a:avLst/>
          </a:prstGeom>
          <a:solidFill>
            <a:schemeClr val="tx2">
              <a:alpha val="2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55299" name="Text Box 20"/>
          <p:cNvSpPr txBox="1">
            <a:spLocks noChangeArrowheads="1"/>
          </p:cNvSpPr>
          <p:nvPr/>
        </p:nvSpPr>
        <p:spPr bwMode="auto">
          <a:xfrm>
            <a:off x="4105275" y="1120775"/>
            <a:ext cx="5226050" cy="158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rgbClr val="008000"/>
                </a:solidFill>
              </a:rPr>
              <a:t>#include "</a:t>
            </a:r>
            <a:r>
              <a:rPr lang="en-US" altLang="ja-JP" sz="2000" b="1" dirty="0" err="1">
                <a:solidFill>
                  <a:srgbClr val="008000"/>
                </a:solidFill>
              </a:rPr>
              <a:t>stdio.h</a:t>
            </a:r>
            <a:r>
              <a:rPr lang="en-US" altLang="ja-JP" sz="2000" b="1" dirty="0">
                <a:solidFill>
                  <a:srgbClr val="008000"/>
                </a:solidFill>
              </a:rPr>
              <a:t>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 dirty="0" err="1">
                <a:solidFill>
                  <a:srgbClr val="008000"/>
                </a:solidFill>
              </a:rPr>
              <a:t>int</a:t>
            </a:r>
            <a:r>
              <a:rPr lang="en-US" altLang="ja-JP" sz="1800" b="1" dirty="0">
                <a:solidFill>
                  <a:srgbClr val="008000"/>
                </a:solidFill>
              </a:rPr>
              <a:t>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rgbClr val="008000"/>
                </a:solidFill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rgbClr val="008000"/>
                </a:solidFill>
              </a:rPr>
              <a:t>  </a:t>
            </a:r>
            <a:r>
              <a:rPr lang="en-US" altLang="ja-JP" sz="2000" b="1" dirty="0" err="1">
                <a:solidFill>
                  <a:srgbClr val="008000"/>
                </a:solidFill>
              </a:rPr>
              <a:t>printf</a:t>
            </a:r>
            <a:r>
              <a:rPr lang="en-US" altLang="ja-JP" sz="2000" b="1" dirty="0">
                <a:solidFill>
                  <a:srgbClr val="008000"/>
                </a:solidFill>
              </a:rPr>
              <a:t>("Hello, World\n");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rgbClr val="008000"/>
                </a:solidFill>
              </a:rPr>
              <a:t>}</a:t>
            </a:r>
            <a:endParaRPr lang="ja-JP" altLang="en-US" sz="2000" b="1" dirty="0">
              <a:solidFill>
                <a:srgbClr val="008000"/>
              </a:solidFill>
            </a:endParaRP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プログラムの流れ</a:t>
            </a:r>
          </a:p>
        </p:txBody>
      </p:sp>
      <p:sp>
        <p:nvSpPr>
          <p:cNvPr id="5531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56DD4A18-6C99-480E-A355-FC3FAF4D8163}" type="slidenum">
              <a:rPr lang="ja-JP" altLang="en-US" smtClean="0"/>
              <a:pPr/>
              <a:t>6</a:t>
            </a:fld>
            <a:endParaRPr lang="en-US" altLang="ja-JP" dirty="0"/>
          </a:p>
        </p:txBody>
      </p:sp>
      <p:sp>
        <p:nvSpPr>
          <p:cNvPr id="339971" name="Text Box 3"/>
          <p:cNvSpPr txBox="1">
            <a:spLocks noChangeArrowheads="1"/>
          </p:cNvSpPr>
          <p:nvPr/>
        </p:nvSpPr>
        <p:spPr bwMode="auto">
          <a:xfrm>
            <a:off x="6682440" y="4399620"/>
            <a:ext cx="18020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 err="1"/>
              <a:t>printf</a:t>
            </a:r>
            <a:r>
              <a:rPr lang="en-US" altLang="ja-JP" sz="2800" u="sng" dirty="0"/>
              <a:t> </a:t>
            </a:r>
            <a:r>
              <a:rPr lang="ja-JP" altLang="en-US" sz="2800" u="sng" dirty="0"/>
              <a:t>関数</a:t>
            </a:r>
            <a:endParaRPr lang="en-US" altLang="ja-JP" sz="2800" dirty="0">
              <a:solidFill>
                <a:srgbClr val="006600"/>
              </a:solidFill>
            </a:endParaRPr>
          </a:p>
        </p:txBody>
      </p:sp>
      <p:sp>
        <p:nvSpPr>
          <p:cNvPr id="339972" name="AutoShape 4" descr="25%"/>
          <p:cNvSpPr>
            <a:spLocks noChangeArrowheads="1"/>
          </p:cNvSpPr>
          <p:nvPr/>
        </p:nvSpPr>
        <p:spPr bwMode="auto">
          <a:xfrm rot="793638">
            <a:off x="4829843" y="4194258"/>
            <a:ext cx="1481138" cy="330200"/>
          </a:xfrm>
          <a:prstGeom prst="rightArrow">
            <a:avLst>
              <a:gd name="adj1" fmla="val 50000"/>
              <a:gd name="adj2" fmla="val 112139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339973" name="Text Box 5"/>
          <p:cNvSpPr txBox="1">
            <a:spLocks noChangeArrowheads="1"/>
          </p:cNvSpPr>
          <p:nvPr/>
        </p:nvSpPr>
        <p:spPr bwMode="auto">
          <a:xfrm>
            <a:off x="1257092" y="2047875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u="sng" dirty="0"/>
              <a:t>メイン関数</a:t>
            </a:r>
            <a:endParaRPr lang="en-US" altLang="ja-JP" sz="2800" dirty="0">
              <a:solidFill>
                <a:srgbClr val="006600"/>
              </a:solidFill>
            </a:endParaRPr>
          </a:p>
        </p:txBody>
      </p:sp>
      <p:sp>
        <p:nvSpPr>
          <p:cNvPr id="339974" name="Rectangle 6"/>
          <p:cNvSpPr>
            <a:spLocks noChangeArrowheads="1"/>
          </p:cNvSpPr>
          <p:nvPr/>
        </p:nvSpPr>
        <p:spPr bwMode="auto">
          <a:xfrm>
            <a:off x="94594" y="3733800"/>
            <a:ext cx="4576500" cy="46166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 err="1">
                <a:solidFill>
                  <a:srgbClr val="003300"/>
                </a:solidFill>
              </a:rPr>
              <a:t>printf</a:t>
            </a:r>
            <a:r>
              <a:rPr lang="en-US" altLang="ja-JP" sz="2400" b="1" dirty="0">
                <a:solidFill>
                  <a:srgbClr val="003300"/>
                </a:solidFill>
              </a:rPr>
              <a:t>("</a:t>
            </a:r>
            <a:r>
              <a:rPr lang="en-US" altLang="ja-JP" sz="2400" b="1" dirty="0" err="1">
                <a:solidFill>
                  <a:srgbClr val="003300"/>
                </a:solidFill>
              </a:rPr>
              <a:t>Hello,World</a:t>
            </a:r>
            <a:r>
              <a:rPr lang="en-US" altLang="ja-JP" sz="2400" b="1" dirty="0">
                <a:solidFill>
                  <a:srgbClr val="003300"/>
                </a:solidFill>
              </a:rPr>
              <a:t>\n");</a:t>
            </a:r>
          </a:p>
        </p:txBody>
      </p:sp>
      <p:sp>
        <p:nvSpPr>
          <p:cNvPr id="339975" name="Text Box 7"/>
          <p:cNvSpPr txBox="1">
            <a:spLocks noChangeArrowheads="1"/>
          </p:cNvSpPr>
          <p:nvPr/>
        </p:nvSpPr>
        <p:spPr bwMode="auto">
          <a:xfrm>
            <a:off x="1130300" y="3327400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関数呼び出し</a:t>
            </a:r>
          </a:p>
        </p:txBody>
      </p:sp>
      <p:sp>
        <p:nvSpPr>
          <p:cNvPr id="339976" name="Line 8"/>
          <p:cNvSpPr>
            <a:spLocks noChangeShapeType="1"/>
          </p:cNvSpPr>
          <p:nvPr/>
        </p:nvSpPr>
        <p:spPr bwMode="auto">
          <a:xfrm flipH="1" flipV="1">
            <a:off x="3937793" y="4359358"/>
            <a:ext cx="3177381" cy="15905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339977" name="Rectangle 9"/>
          <p:cNvSpPr>
            <a:spLocks noChangeArrowheads="1"/>
          </p:cNvSpPr>
          <p:nvPr/>
        </p:nvSpPr>
        <p:spPr bwMode="auto">
          <a:xfrm>
            <a:off x="6369050" y="4302782"/>
            <a:ext cx="2344738" cy="2160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339979" name="Text Box 11"/>
          <p:cNvSpPr txBox="1">
            <a:spLocks noChangeArrowheads="1"/>
          </p:cNvSpPr>
          <p:nvPr/>
        </p:nvSpPr>
        <p:spPr bwMode="auto">
          <a:xfrm>
            <a:off x="7073047" y="5771220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戻り</a:t>
            </a: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2601913"/>
            <a:ext cx="4770435" cy="2624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339981" name="Text Box 13"/>
          <p:cNvSpPr txBox="1">
            <a:spLocks noChangeArrowheads="1"/>
          </p:cNvSpPr>
          <p:nvPr/>
        </p:nvSpPr>
        <p:spPr bwMode="auto">
          <a:xfrm>
            <a:off x="823913" y="1166813"/>
            <a:ext cx="3262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プログラムの実行開始</a:t>
            </a:r>
          </a:p>
        </p:txBody>
      </p:sp>
      <p:sp>
        <p:nvSpPr>
          <p:cNvPr id="339982" name="AutoShape 14"/>
          <p:cNvSpPr>
            <a:spLocks noChangeArrowheads="1"/>
          </p:cNvSpPr>
          <p:nvPr/>
        </p:nvSpPr>
        <p:spPr bwMode="auto">
          <a:xfrm>
            <a:off x="636588" y="1092200"/>
            <a:ext cx="3413125" cy="64611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339983" name="AutoShape 15"/>
          <p:cNvSpPr>
            <a:spLocks noChangeArrowheads="1"/>
          </p:cNvSpPr>
          <p:nvPr/>
        </p:nvSpPr>
        <p:spPr bwMode="auto">
          <a:xfrm>
            <a:off x="1739900" y="1851025"/>
            <a:ext cx="992188" cy="2571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339984" name="Text Box 16"/>
          <p:cNvSpPr txBox="1">
            <a:spLocks noChangeArrowheads="1"/>
          </p:cNvSpPr>
          <p:nvPr/>
        </p:nvSpPr>
        <p:spPr bwMode="auto">
          <a:xfrm>
            <a:off x="828675" y="5949950"/>
            <a:ext cx="3262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プログラムの実行終了</a:t>
            </a:r>
          </a:p>
        </p:txBody>
      </p:sp>
      <p:sp>
        <p:nvSpPr>
          <p:cNvPr id="339985" name="AutoShape 17"/>
          <p:cNvSpPr>
            <a:spLocks noChangeArrowheads="1"/>
          </p:cNvSpPr>
          <p:nvPr/>
        </p:nvSpPr>
        <p:spPr bwMode="auto">
          <a:xfrm>
            <a:off x="641350" y="5875338"/>
            <a:ext cx="3413125" cy="646112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339986" name="AutoShape 18"/>
          <p:cNvSpPr>
            <a:spLocks noChangeArrowheads="1"/>
          </p:cNvSpPr>
          <p:nvPr/>
        </p:nvSpPr>
        <p:spPr bwMode="auto">
          <a:xfrm>
            <a:off x="1755775" y="5407025"/>
            <a:ext cx="992188" cy="2571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55316" name="Rectangle 19"/>
          <p:cNvSpPr>
            <a:spLocks noChangeArrowheads="1"/>
          </p:cNvSpPr>
          <p:nvPr/>
        </p:nvSpPr>
        <p:spPr bwMode="auto">
          <a:xfrm>
            <a:off x="4121150" y="1049338"/>
            <a:ext cx="5022850" cy="1760537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339990" name="Rectangle 22"/>
          <p:cNvSpPr>
            <a:spLocks noChangeArrowheads="1"/>
          </p:cNvSpPr>
          <p:nvPr/>
        </p:nvSpPr>
        <p:spPr bwMode="auto">
          <a:xfrm>
            <a:off x="4422775" y="2025650"/>
            <a:ext cx="3902075" cy="3667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6052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9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39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39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9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9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3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39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3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39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39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39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39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3399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39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39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39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3399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3399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33998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1" grpId="0"/>
      <p:bldP spid="339973" grpId="0"/>
      <p:bldP spid="339974" grpId="0" animBg="1"/>
      <p:bldP spid="339975" grpId="0"/>
      <p:bldP spid="339979" grpId="0"/>
      <p:bldP spid="339981" grpId="0"/>
      <p:bldP spid="339984" grpId="0"/>
      <p:bldP spid="33998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例題１．棒グラフ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整数から，その長さだけの棒を表示する関数 </a:t>
            </a:r>
            <a:r>
              <a:rPr lang="en-US" altLang="ja-JP" dirty="0"/>
              <a:t>bar </a:t>
            </a:r>
            <a:r>
              <a:rPr lang="ja-JP" altLang="en-US" dirty="0"/>
              <a:t>を作る</a:t>
            </a:r>
          </a:p>
          <a:p>
            <a:pPr marL="0" indent="0">
              <a:buNone/>
            </a:pPr>
            <a:r>
              <a:rPr lang="ja-JP" altLang="en-US" dirty="0"/>
              <a:t>    例） </a:t>
            </a:r>
            <a:r>
              <a:rPr lang="en-US" altLang="ja-JP" dirty="0"/>
              <a:t>6  →  ******</a:t>
            </a:r>
          </a:p>
          <a:p>
            <a:endParaRPr lang="en-US" altLang="ja-JP" dirty="0"/>
          </a:p>
          <a:p>
            <a:r>
              <a:rPr lang="ja-JP" altLang="en-US" dirty="0"/>
              <a:t>関数 </a:t>
            </a:r>
            <a:r>
              <a:rPr lang="en-US" altLang="ja-JP" dirty="0"/>
              <a:t>bar </a:t>
            </a:r>
            <a:r>
              <a:rPr lang="ja-JP" altLang="en-US" dirty="0"/>
              <a:t>を使って，「整数を読み込んで，読み込んだ長さの棒を表示するメイン関数を作る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</p:txBody>
      </p:sp>
      <p:sp>
        <p:nvSpPr>
          <p:cNvPr id="5734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A78814B-F649-4708-BD68-4F521C1F5432}" type="slidenum">
              <a:rPr lang="ja-JP" altLang="en-US" smtClean="0"/>
              <a:pPr/>
              <a:t>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73630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900" y="909638"/>
            <a:ext cx="7023100" cy="2572247"/>
          </a:xfrm>
          <a:prstGeom prst="rect">
            <a:avLst/>
          </a:prstGeom>
        </p:spPr>
      </p:pic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棒グラフ</a:t>
            </a:r>
          </a:p>
        </p:txBody>
      </p:sp>
      <p:sp>
        <p:nvSpPr>
          <p:cNvPr id="5940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66749BC-3F17-4493-B886-F76133576044}" type="slidenum">
              <a:rPr lang="ja-JP" altLang="en-US" smtClean="0"/>
              <a:pPr/>
              <a:t>8</a:t>
            </a:fld>
            <a:endParaRPr lang="en-US" altLang="ja-JP" dirty="0"/>
          </a:p>
        </p:txBody>
      </p:sp>
      <p:sp>
        <p:nvSpPr>
          <p:cNvPr id="59396" name="Rectangle 6"/>
          <p:cNvSpPr>
            <a:spLocks noChangeArrowheads="1"/>
          </p:cNvSpPr>
          <p:nvPr/>
        </p:nvSpPr>
        <p:spPr bwMode="auto">
          <a:xfrm>
            <a:off x="596899" y="1661809"/>
            <a:ext cx="2314575" cy="112343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59397" name="Line 7"/>
          <p:cNvSpPr>
            <a:spLocks noChangeShapeType="1"/>
          </p:cNvSpPr>
          <p:nvPr/>
        </p:nvSpPr>
        <p:spPr bwMode="auto">
          <a:xfrm flipH="1" flipV="1">
            <a:off x="2974974" y="2703215"/>
            <a:ext cx="1228725" cy="159551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</a:endParaRPr>
          </a:p>
        </p:txBody>
      </p:sp>
      <p:sp>
        <p:nvSpPr>
          <p:cNvPr id="59398" name="Text Box 8" descr="20%"/>
          <p:cNvSpPr txBox="1">
            <a:spLocks noChangeArrowheads="1"/>
          </p:cNvSpPr>
          <p:nvPr/>
        </p:nvSpPr>
        <p:spPr bwMode="auto">
          <a:xfrm>
            <a:off x="4203700" y="3779838"/>
            <a:ext cx="4114800" cy="2246769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/>
              <a:t>メッセージ「</a:t>
            </a:r>
            <a:r>
              <a:rPr lang="en-US" altLang="ja-JP" sz="2800" b="1" dirty="0" err="1">
                <a:solidFill>
                  <a:srgbClr val="008000"/>
                </a:solidFill>
              </a:rPr>
              <a:t>len</a:t>
            </a:r>
            <a:r>
              <a:rPr lang="en-US" altLang="ja-JP" sz="2800" b="1" dirty="0">
                <a:solidFill>
                  <a:srgbClr val="008000"/>
                </a:solidFill>
              </a:rPr>
              <a:t> =</a:t>
            </a:r>
            <a:r>
              <a:rPr lang="ja-JP" altLang="en-US" sz="2800" dirty="0"/>
              <a:t>」が表示されるので，キーボードで「</a:t>
            </a:r>
            <a:r>
              <a:rPr lang="en-US" altLang="ja-JP" sz="2800" b="1" dirty="0">
                <a:solidFill>
                  <a:srgbClr val="008000"/>
                </a:solidFill>
              </a:rPr>
              <a:t>6 Enter</a:t>
            </a:r>
            <a:r>
              <a:rPr lang="ja-JP" altLang="en-US" sz="2800" dirty="0"/>
              <a:t>」とすると，長さ６の棒グラフが表示される</a:t>
            </a:r>
          </a:p>
        </p:txBody>
      </p:sp>
      <p:sp>
        <p:nvSpPr>
          <p:cNvPr id="59399" name="Text Box 3"/>
          <p:cNvSpPr txBox="1">
            <a:spLocks noChangeArrowheads="1"/>
          </p:cNvSpPr>
          <p:nvPr/>
        </p:nvSpPr>
        <p:spPr bwMode="auto">
          <a:xfrm>
            <a:off x="2768600" y="6091238"/>
            <a:ext cx="2936875" cy="650875"/>
          </a:xfrm>
          <a:prstGeom prst="rect">
            <a:avLst/>
          </a:prstGeom>
          <a:solidFill>
            <a:schemeClr val="bg1"/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3600" dirty="0"/>
              <a:t>実行結果の例</a:t>
            </a:r>
          </a:p>
        </p:txBody>
      </p:sp>
    </p:spTree>
    <p:extLst>
      <p:ext uri="{BB962C8B-B14F-4D97-AF65-F5344CB8AC3E}">
        <p14:creationId xmlns:p14="http://schemas.microsoft.com/office/powerpoint/2010/main" val="4220338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普通，プログラム中の文は，上から下へ順に実行される</a:t>
            </a:r>
          </a:p>
          <a:p>
            <a:r>
              <a:rPr lang="ja-JP" altLang="en-US" dirty="0"/>
              <a:t>関数呼び出しでは，関数の先頭に「ジャンプ」する．</a:t>
            </a:r>
          </a:p>
          <a:p>
            <a:pPr marL="457200" lvl="1" indent="0">
              <a:buNone/>
            </a:pPr>
            <a:r>
              <a:rPr lang="ja-JP" altLang="en-US" dirty="0"/>
              <a:t>    関数呼び出しの例） </a:t>
            </a:r>
            <a:r>
              <a:rPr lang="en-US" altLang="ja-JP" b="1" dirty="0"/>
              <a:t>bar( </a:t>
            </a:r>
            <a:r>
              <a:rPr lang="en-US" altLang="ja-JP" b="1" dirty="0" err="1"/>
              <a:t>len</a:t>
            </a:r>
            <a:r>
              <a:rPr lang="en-US" altLang="ja-JP" b="1" dirty="0"/>
              <a:t> ); </a:t>
            </a:r>
          </a:p>
          <a:p>
            <a:r>
              <a:rPr lang="ja-JP" altLang="en-US" dirty="0"/>
              <a:t>呼び出された関数の中で </a:t>
            </a:r>
            <a:r>
              <a:rPr lang="en-US" altLang="ja-JP" dirty="0"/>
              <a:t>return </a:t>
            </a:r>
            <a:r>
              <a:rPr lang="ja-JP" altLang="en-US" dirty="0"/>
              <a:t>文に出会うと，関数呼び出しの場所に戻る．</a:t>
            </a:r>
          </a:p>
        </p:txBody>
      </p:sp>
      <p:sp>
        <p:nvSpPr>
          <p:cNvPr id="61445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67BBF34-1B14-4592-B057-EF21B353DEE8}" type="slidenum">
              <a:rPr lang="ja-JP" altLang="en-US" smtClean="0"/>
              <a:pPr/>
              <a:t>9</a:t>
            </a:fld>
            <a:endParaRPr lang="en-US" altLang="ja-JP" dirty="0"/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2918666" y="2312615"/>
            <a:ext cx="5161991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/>
              <a:t>このことは，</a:t>
            </a:r>
            <a:r>
              <a:rPr lang="en-US" altLang="ja-JP" sz="1400" dirty="0"/>
              <a:t>C</a:t>
            </a:r>
            <a:r>
              <a:rPr lang="ja-JP" altLang="en-US" sz="1400" dirty="0"/>
              <a:t>言語が「手続き型言語」と言われる理由の１つ</a:t>
            </a:r>
          </a:p>
        </p:txBody>
      </p:sp>
    </p:spTree>
    <p:extLst>
      <p:ext uri="{BB962C8B-B14F-4D97-AF65-F5344CB8AC3E}">
        <p14:creationId xmlns:p14="http://schemas.microsoft.com/office/powerpoint/2010/main" val="1074886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1767</Words>
  <Application>Microsoft Office PowerPoint</Application>
  <PresentationFormat>画面に合わせる (4:3)</PresentationFormat>
  <Paragraphs>439</Paragraphs>
  <Slides>25</Slides>
  <Notes>25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1" baseType="lpstr">
      <vt:lpstr>ＭＳ Ｐゴシック</vt:lpstr>
      <vt:lpstr>メイリオ</vt:lpstr>
      <vt:lpstr>游ゴシック</vt:lpstr>
      <vt:lpstr>Arial</vt:lpstr>
      <vt:lpstr>Segoe UI</vt:lpstr>
      <vt:lpstr>Office テーマ</vt:lpstr>
      <vt:lpstr>ce-1. C プログラミング入門   </vt:lpstr>
      <vt:lpstr>C言語</vt:lpstr>
      <vt:lpstr>メッセージ表示プログラム</vt:lpstr>
      <vt:lpstr>メッセージ表示プログラム</vt:lpstr>
      <vt:lpstr>メッセージ表示プログラム</vt:lpstr>
      <vt:lpstr>プログラムの流れ</vt:lpstr>
      <vt:lpstr>例題１．棒グラフ</vt:lpstr>
      <vt:lpstr>棒グラフ</vt:lpstr>
      <vt:lpstr>プログラム実行順</vt:lpstr>
      <vt:lpstr>棒グラフ</vt:lpstr>
      <vt:lpstr>プログラム実行順</vt:lpstr>
      <vt:lpstr>プログラムの流れ</vt:lpstr>
      <vt:lpstr>変数</vt:lpstr>
      <vt:lpstr>PowerPoint プレゼンテーション</vt:lpstr>
      <vt:lpstr>PowerPoint プレゼンテーション</vt:lpstr>
      <vt:lpstr>例題．平方根の計算</vt:lpstr>
      <vt:lpstr>条件分岐とは</vt:lpstr>
      <vt:lpstr>平方根の計算</vt:lpstr>
      <vt:lpstr>PowerPoint プレゼンテーション</vt:lpstr>
      <vt:lpstr>PowerPoint プレゼンテーション</vt:lpstr>
      <vt:lpstr>PowerPoint プレゼンテーション</vt:lpstr>
      <vt:lpstr>繰り返しとは</vt:lpstr>
      <vt:lpstr>繰り返し</vt:lpstr>
      <vt:lpstr>for 文による繰り返し</vt:lpstr>
      <vt:lpstr>例題．繰り返し計算と ファイル出力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プログラミング入門</dc:title>
  <dc:creator>kaneko kunihiko</dc:creator>
  <cp:lastModifiedBy>me</cp:lastModifiedBy>
  <cp:revision>37</cp:revision>
  <dcterms:created xsi:type="dcterms:W3CDTF">2019-11-02T00:06:04Z</dcterms:created>
  <dcterms:modified xsi:type="dcterms:W3CDTF">2023-02-03T07:36:58Z</dcterms:modified>
</cp:coreProperties>
</file>