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573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281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ECD3A0E-B6DB-4A33-82B8-19C18CF1E161}" type="slidenum">
              <a:rPr lang="ja-JP" altLang="en-US" sz="1200" smtClean="0">
                <a:latin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8790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75E639-0C2E-47B8-AB68-49AC4123E86D}" type="slidenum">
              <a:rPr lang="ja-JP" altLang="en-US" sz="1200" smtClean="0">
                <a:latin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907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B73DFDE-771E-477A-9C5F-2A145E63A87D}" type="slidenum">
              <a:rPr lang="ja-JP" altLang="en-US" sz="1200" smtClean="0">
                <a:latin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1736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2CA4E9-4BEE-40E2-90F2-74DA51D190BA}" type="slidenum">
              <a:rPr lang="ja-JP" altLang="en-US" sz="1200" smtClean="0">
                <a:latin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589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C2DF51D-C982-40E0-A574-D2F605971C88}" type="slidenum">
              <a:rPr lang="ja-JP" altLang="en-US" sz="1200" smtClean="0">
                <a:latin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2428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C9A065-2289-47EC-B04A-499A76FF6C72}" type="slidenum">
              <a:rPr lang="ja-JP" altLang="en-US" sz="1200" smtClean="0">
                <a:latin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236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84B9A4-C5F5-4BAE-929D-166EA0DA6327}" type="slidenum">
              <a:rPr lang="ja-JP" altLang="en-US" sz="1200" smtClean="0">
                <a:latin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1940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300ABEB-994F-49B6-B666-671F612526B0}" type="slidenum">
              <a:rPr lang="ja-JP" altLang="en-US" sz="1200" smtClean="0">
                <a:latin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470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B58F91-4ADB-4AB5-8021-D31EA0A8F976}" type="slidenum">
              <a:rPr lang="ja-JP" altLang="en-US" sz="1200" smtClean="0">
                <a:latin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72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8B99098-3EAD-4C9C-87DF-A9C3AF11A066}" type="slidenum">
              <a:rPr lang="ja-JP" altLang="en-US" sz="1200" smtClean="0">
                <a:latin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077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10BA9A-621D-4455-B20A-01CE137B86E3}" type="slidenum">
              <a:rPr lang="ja-JP" altLang="en-US" sz="1200" smtClean="0">
                <a:latin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2025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31E47F-E7CE-4FB3-8B8B-13C5A26765A6}" type="slidenum">
              <a:rPr lang="ja-JP" altLang="en-US" sz="1200" smtClean="0">
                <a:latin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0135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CABB7F7-0F37-4139-8558-722FF4359413}" type="slidenum">
              <a:rPr lang="ja-JP" altLang="en-US" sz="1200" smtClean="0">
                <a:latin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15426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E796D5-16C6-4E71-999E-750A27A880FE}" type="slidenum">
              <a:rPr lang="ja-JP" altLang="en-US" sz="1200" smtClean="0">
                <a:latin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9917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AEAA241-F628-46CE-9F0A-5E3A639EACFF}" type="slidenum">
              <a:rPr lang="ja-JP" altLang="en-US" sz="1200" smtClean="0">
                <a:latin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29620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C372303-4871-4C14-8404-FB5B0D4A39DB}" type="slidenum">
              <a:rPr lang="ja-JP" altLang="en-US" sz="1200" smtClean="0">
                <a:latin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598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40F4F7-4AD3-4D06-9A7B-860CC1617BDA}" type="slidenum">
              <a:rPr lang="ja-JP" altLang="en-US" sz="1200" smtClean="0">
                <a:latin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4471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BB24831-85DD-41CA-B25D-0461421D8F69}" type="slidenum">
              <a:rPr lang="ja-JP" altLang="en-US" sz="1200" smtClean="0">
                <a:latin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7775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34FE38-94B9-4D28-A292-46E295203EBC}" type="slidenum">
              <a:rPr lang="ja-JP" altLang="en-US" sz="1200" smtClean="0">
                <a:latin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97013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AAC6A9-544F-4240-896E-088B6299A27E}" type="slidenum">
              <a:rPr lang="ja-JP" altLang="en-US" sz="1200" smtClean="0">
                <a:latin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875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7ED1D4A-94C9-4910-A22B-1BA0572D40D3}" type="slidenum">
              <a:rPr lang="ja-JP" altLang="en-US" sz="1200" smtClean="0">
                <a:latin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6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08C7FD-6ABC-4D18-9064-575C45E3C521}" type="slidenum">
              <a:rPr lang="ja-JP" altLang="en-US" sz="1200" smtClean="0">
                <a:latin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859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5428DB-4628-438F-92AB-ADB3469A5F4E}" type="slidenum">
              <a:rPr lang="ja-JP" altLang="en-US" sz="1200" smtClean="0">
                <a:latin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8654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000BE07-1CA5-479F-A8D0-F869F7155CF7}" type="slidenum">
              <a:rPr lang="ja-JP" altLang="en-US" sz="1200" smtClean="0">
                <a:latin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87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A6AB988-F62C-455B-9483-C8DCAA1DEFC0}" type="slidenum">
              <a:rPr lang="ja-JP" altLang="en-US" sz="1200" smtClean="0">
                <a:latin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82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894883-F2B9-4210-9BAB-B72EE9CE346F}" type="slidenum">
              <a:rPr lang="ja-JP" altLang="en-US" sz="1200" smtClean="0">
                <a:latin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7282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695181-99A6-495A-94DD-C369A9457D6D}" type="slidenum">
              <a:rPr lang="ja-JP" altLang="en-US" sz="1200" smtClean="0">
                <a:latin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242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2023/2/3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-12. </a:t>
            </a:r>
            <a:r>
              <a:rPr lang="ja-JP" altLang="en-US" dirty="0" smtClean="0"/>
              <a:t>ニュートン法</a:t>
            </a:r>
            <a:r>
              <a:rPr lang="ja-JP" altLang="en-US" dirty="0"/>
              <a:t>による方程式の求解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0036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0" y="3887788"/>
            <a:ext cx="4303713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84700" y="5170488"/>
            <a:ext cx="4291013" cy="149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41350" y="54117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581150" y="32781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482600" y="647700"/>
            <a:ext cx="2489200" cy="551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55688" y="5156200"/>
            <a:ext cx="35381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関数上の点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, 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f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))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47663" y="1776413"/>
            <a:ext cx="2951162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接線と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x </a:t>
            </a: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軸の交点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– 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f 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)/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 '(</a:t>
            </a:r>
            <a:r>
              <a:rPr lang="en-US" altLang="ja-JP" sz="24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), 0)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1677988" y="2741613"/>
            <a:ext cx="3175" cy="4540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844800" y="976313"/>
            <a:ext cx="47035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 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 = 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 '(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)(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 – 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) + 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f 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8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chemeClr val="tx2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)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606925" y="3941763"/>
            <a:ext cx="43402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関数上の点 　　　　　　から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接線と </a:t>
            </a:r>
            <a:r>
              <a:rPr lang="en-US" altLang="ja-JP" sz="2400" i="1" dirty="0">
                <a:latin typeface="メイリオ" panose="020B0604030504040204" pitchFamily="50" charset="-128"/>
              </a:rPr>
              <a:t>x </a:t>
            </a:r>
            <a:r>
              <a:rPr lang="ja-JP" altLang="en-US" sz="2400" dirty="0">
                <a:latin typeface="メイリオ" panose="020B0604030504040204" pitchFamily="50" charset="-128"/>
              </a:rPr>
              <a:t>軸の交点の </a:t>
            </a:r>
            <a:r>
              <a:rPr lang="en-US" altLang="ja-JP" sz="2400" i="1" dirty="0">
                <a:latin typeface="メイリオ" panose="020B0604030504040204" pitchFamily="50" charset="-128"/>
              </a:rPr>
              <a:t>x </a:t>
            </a:r>
            <a:r>
              <a:rPr lang="ja-JP" altLang="en-US" sz="2400" dirty="0">
                <a:latin typeface="メイリオ" panose="020B0604030504040204" pitchFamily="50" charset="-128"/>
              </a:rPr>
              <a:t>座標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を求めることを繰返す</a:t>
            </a:r>
            <a:endParaRPr lang="ja-JP" altLang="en-US" sz="20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6445250" y="3956050"/>
          <a:ext cx="1524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数式" r:id="rId6" imgW="647700" imgH="228600" progId="Equation.3">
                  <p:embed/>
                </p:oleObj>
              </mc:Choice>
              <mc:Fallback>
                <p:oleObj name="数式" r:id="rId6" imgW="647700" imgH="228600" progId="Equation.3">
                  <p:embed/>
                  <p:pic>
                    <p:nvPicPr>
                      <p:cNvPr id="225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956050"/>
                        <a:ext cx="1524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6388100" y="4675188"/>
            <a:ext cx="698500" cy="482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47768"/>
              </p:ext>
            </p:extLst>
          </p:nvPr>
        </p:nvGraphicFramePr>
        <p:xfrm>
          <a:off x="4908457" y="5458560"/>
          <a:ext cx="34099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数式" r:id="rId8" imgW="1447800" imgH="228600" progId="Equation.3">
                  <p:embed/>
                </p:oleObj>
              </mc:Choice>
              <mc:Fallback>
                <p:oleObj name="数式" r:id="rId8" imgW="1447800" imgH="228600" progId="Equation.3">
                  <p:embed/>
                  <p:pic>
                    <p:nvPicPr>
                      <p:cNvPr id="22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457" y="5458560"/>
                        <a:ext cx="34099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C2F2FF8-9E73-46BF-89C2-575406F581D3}" type="slidenum">
              <a:rPr lang="ja-JP" altLang="en-US" smtClean="0">
                <a:latin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81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245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41350" y="54117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41525" y="5314950"/>
            <a:ext cx="3647152" cy="107721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関数上の点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(0, –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= 0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 flipV="1">
            <a:off x="914400" y="5575300"/>
            <a:ext cx="1130300" cy="1651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581150" y="32781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82600" y="647700"/>
            <a:ext cx="2489200" cy="551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11188" y="1052513"/>
            <a:ext cx="6835526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接線と </a:t>
            </a: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軸の交点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(0.54545454..., 0)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1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= 0.54545454...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476375" y="2133600"/>
            <a:ext cx="174625" cy="1130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1701800" y="3111500"/>
            <a:ext cx="0" cy="142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5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45E6372-200F-46A3-811D-F2CDF0C1951D}" type="slidenum">
              <a:rPr lang="ja-JP" altLang="en-US" smtClean="0">
                <a:latin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32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581150" y="38750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03351" y="4718050"/>
            <a:ext cx="7512050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関数上の点 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(0.54545454..., – 1.62283996...)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1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 = 0.54545454...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 flipV="1">
            <a:off x="1803400" y="4076700"/>
            <a:ext cx="736600" cy="596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171700" y="2082800"/>
            <a:ext cx="82550" cy="11382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701800" y="3111500"/>
            <a:ext cx="0" cy="142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647700" y="863600"/>
            <a:ext cx="3911600" cy="426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114550" y="32654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08013" y="1057275"/>
            <a:ext cx="6835526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接線と </a:t>
            </a: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軸の交点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(0.84895321..., 0)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= 0.84895321...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222500" y="3073400"/>
            <a:ext cx="0" cy="939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3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BCD5ECD-6963-4DD3-9E24-47FA32E8B0F5}" type="slidenum">
              <a:rPr lang="ja-JP" altLang="en-US" smtClean="0">
                <a:latin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30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101850" y="34178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03351" y="4367213"/>
            <a:ext cx="765100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関数上の点 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(0.84895321..., – 0.37398512...)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 = 0.84895321...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 flipV="1">
            <a:off x="2298700" y="3644900"/>
            <a:ext cx="720725" cy="6889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15950" y="1057275"/>
            <a:ext cx="6835526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接線と </a:t>
            </a: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軸の交点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(0.97467407..., 0)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= 0.97467407...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38175" y="2922588"/>
            <a:ext cx="2657475" cy="15827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2222500" y="3073400"/>
            <a:ext cx="0" cy="939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320925" y="3260725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2436813" y="3074988"/>
            <a:ext cx="1587" cy="6651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2133600"/>
            <a:ext cx="200025" cy="1130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68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F335FFF-5FF7-49AB-A11F-88B082DA413E}" type="slidenum">
              <a:rPr lang="ja-JP" altLang="en-US" smtClean="0">
                <a:latin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28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30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317750" y="3324225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87451" y="4368800"/>
            <a:ext cx="7831044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関数上の点 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(0.97460407..., – 0.052592310...)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 = 0.97467407...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 flipV="1">
            <a:off x="2484438" y="3644900"/>
            <a:ext cx="431800" cy="7207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15950" y="1052513"/>
            <a:ext cx="6835526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接線と </a:t>
            </a: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軸の交点 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(0.99909154..., 0)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 = 0.999909154...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195513" y="2133600"/>
            <a:ext cx="227012" cy="11303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704850" y="3027363"/>
            <a:ext cx="2609850" cy="12207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374900" y="3279775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2436813" y="3074988"/>
            <a:ext cx="1587" cy="6651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2495550" y="3076575"/>
            <a:ext cx="1588" cy="6270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3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DA7079C-F14E-4AD0-A031-7D7D24F9A65E}" type="slidenum">
              <a:rPr lang="ja-JP" altLang="en-US" smtClean="0">
                <a:latin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46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ニュートン法での収束の判定</a:t>
            </a:r>
            <a:endParaRPr lang="en-US" altLang="ja-JP" dirty="0"/>
          </a:p>
        </p:txBody>
      </p:sp>
      <p:sp>
        <p:nvSpPr>
          <p:cNvPr id="3277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622E9A8-6388-4233-B221-7CA40927FC7C}" type="slidenum">
              <a:rPr lang="ja-JP" altLang="en-US" smtClean="0">
                <a:latin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806575" y="2836863"/>
            <a:ext cx="628890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（解そのものが分かっていないから）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005263" y="3354388"/>
            <a:ext cx="1133475" cy="406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68450" y="3838575"/>
            <a:ext cx="628890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今日の授業では次の方法で行ってみる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017713" y="4481513"/>
            <a:ext cx="5338321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1000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ある小さな正の数</a:t>
            </a:r>
            <a:r>
              <a:rPr lang="en-US" altLang="ja-JP" dirty="0">
                <a:latin typeface="メイリオ" panose="020B0604030504040204" pitchFamily="50" charset="-128"/>
              </a:rPr>
              <a:t>δ</a:t>
            </a:r>
            <a:r>
              <a:rPr lang="ja-JP" altLang="en-US" dirty="0">
                <a:latin typeface="メイリオ" panose="020B0604030504040204" pitchFamily="50" charset="-128"/>
              </a:rPr>
              <a:t>に対して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800350" y="4979988"/>
          <a:ext cx="3530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数式" r:id="rId4" imgW="660113" imgH="253890" progId="Equation.3">
                  <p:embed/>
                </p:oleObj>
              </mc:Choice>
              <mc:Fallback>
                <p:oleObj name="数式" r:id="rId4" imgW="660113" imgH="253890" progId="Equation.3">
                  <p:embed/>
                  <p:pic>
                    <p:nvPicPr>
                      <p:cNvPr id="327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4979988"/>
                        <a:ext cx="35306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06625" y="6148388"/>
            <a:ext cx="5109091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となった時点で計算を終了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900113" y="4491038"/>
            <a:ext cx="7329487" cy="221138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66725" y="1270000"/>
            <a:ext cx="8208963" cy="190267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 tIns="82800" rIns="198000" bIns="1908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115000"/>
              </a:lnSpc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ニュートン法では，現在の </a:t>
            </a:r>
            <a:r>
              <a:rPr lang="en-US" altLang="ja-JP" i="1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i</a:t>
            </a:r>
            <a:r>
              <a:rPr lang="ja-JP" altLang="en-US" dirty="0">
                <a:latin typeface="メイリオ" panose="020B0604030504040204" pitchFamily="50" charset="-128"/>
              </a:rPr>
              <a:t> の誤差（どれだけ</a:t>
            </a: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</a:rPr>
              <a:t>真の解に近いか）</a:t>
            </a:r>
            <a:r>
              <a:rPr lang="ja-JP" altLang="en-US" dirty="0">
                <a:latin typeface="メイリオ" panose="020B0604030504040204" pitchFamily="50" charset="-128"/>
              </a:rPr>
              <a:t>は，正確には</a:t>
            </a: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</a:rPr>
              <a:t>分からない</a:t>
            </a:r>
          </a:p>
        </p:txBody>
      </p:sp>
    </p:spTree>
    <p:extLst>
      <p:ext uri="{BB962C8B-B14F-4D97-AF65-F5344CB8AC3E}">
        <p14:creationId xmlns:p14="http://schemas.microsoft.com/office/powerpoint/2010/main" val="3770059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グラフ" r:id="rId4" imgW="5819775" imgH="3771798" progId="Excel.Chart.8">
                  <p:embed/>
                </p:oleObj>
              </mc:Choice>
              <mc:Fallback>
                <p:oleObj name="グラフ" r:id="rId4" imgW="5819775" imgH="3771798" progId="Excel.Chart.8">
                  <p:embed/>
                  <p:pic>
                    <p:nvPicPr>
                      <p:cNvPr id="348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711950" y="658813"/>
            <a:ext cx="10695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i="1" dirty="0">
                <a:latin typeface="メイリオ" panose="020B0604030504040204" pitchFamily="50" charset="-128"/>
              </a:rPr>
              <a:t>f </a:t>
            </a:r>
            <a:r>
              <a:rPr lang="en-US" altLang="ja-JP" sz="4000" dirty="0">
                <a:latin typeface="メイリオ" panose="020B0604030504040204" pitchFamily="50" charset="-128"/>
              </a:rPr>
              <a:t>(</a:t>
            </a:r>
            <a:r>
              <a:rPr lang="en-US" altLang="ja-JP" sz="4000" i="1" dirty="0">
                <a:latin typeface="メイリオ" panose="020B0604030504040204" pitchFamily="50" charset="-128"/>
              </a:rPr>
              <a:t>x</a:t>
            </a:r>
            <a:r>
              <a:rPr lang="en-US" altLang="ja-JP" sz="4000" dirty="0">
                <a:latin typeface="メイリオ" panose="020B0604030504040204" pitchFamily="50" charset="-128"/>
              </a:rPr>
              <a:t>)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752475" y="3341688"/>
            <a:ext cx="765016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757238" y="3502025"/>
            <a:ext cx="765016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857250" y="3519488"/>
            <a:ext cx="428625" cy="35877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flipV="1">
            <a:off x="841375" y="2981325"/>
            <a:ext cx="428625" cy="360363"/>
          </a:xfrm>
          <a:prstGeom prst="up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822325" y="2430463"/>
            <a:ext cx="1103187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幅２</a:t>
            </a:r>
            <a:r>
              <a:rPr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δ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289175" y="2616200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760663" y="2609850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787775" y="2603500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648200" y="2574925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630863" y="2546350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124575" y="2517775"/>
            <a:ext cx="0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292350" y="2627313"/>
            <a:ext cx="461963" cy="1585912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770313" y="2589213"/>
            <a:ext cx="877887" cy="1585912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629275" y="2551113"/>
            <a:ext cx="496888" cy="1585912"/>
          </a:xfrm>
          <a:prstGeom prst="rect">
            <a:avLst/>
          </a:prstGeom>
          <a:solidFill>
            <a:srgbClr val="008000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 flipV="1">
            <a:off x="2662238" y="4421188"/>
            <a:ext cx="496887" cy="612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V="1">
            <a:off x="3757613" y="4348163"/>
            <a:ext cx="393700" cy="7286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4494213" y="4262438"/>
            <a:ext cx="1238250" cy="8207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4838" name="Object 22"/>
          <p:cNvGraphicFramePr>
            <a:graphicFrameLocks noChangeAspect="1"/>
          </p:cNvGraphicFramePr>
          <p:nvPr/>
        </p:nvGraphicFramePr>
        <p:xfrm>
          <a:off x="2273300" y="5233988"/>
          <a:ext cx="1774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数式" r:id="rId6" imgW="660113" imgH="253890" progId="Equation.3">
                  <p:embed/>
                </p:oleObj>
              </mc:Choice>
              <mc:Fallback>
                <p:oleObj name="数式" r:id="rId6" imgW="660113" imgH="253890" progId="Equation.3">
                  <p:embed/>
                  <p:pic>
                    <p:nvPicPr>
                      <p:cNvPr id="348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5233988"/>
                        <a:ext cx="17748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2036763" y="5116513"/>
            <a:ext cx="6389687" cy="1365250"/>
          </a:xfrm>
          <a:prstGeom prst="rect">
            <a:avLst/>
          </a:prstGeom>
          <a:noFill/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165350" y="5884863"/>
            <a:ext cx="6620723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en-US" altLang="ja-JP" sz="2800" i="1" dirty="0">
                <a:solidFill>
                  <a:schemeClr val="hlink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chemeClr val="hlink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800" dirty="0">
                <a:solidFill>
                  <a:schemeClr val="hlink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solidFill>
                  <a:schemeClr val="hlink"/>
                </a:solidFill>
                <a:latin typeface="メイリオ" panose="020B0604030504040204" pitchFamily="50" charset="-128"/>
              </a:rPr>
              <a:t>の値がこの範囲に入ったら計算を終了</a:t>
            </a:r>
          </a:p>
        </p:txBody>
      </p:sp>
      <p:sp>
        <p:nvSpPr>
          <p:cNvPr id="3484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C2C57D4-B4C3-4853-BF79-9F99B956B0B3}" type="slidenum">
              <a:rPr lang="ja-JP" altLang="en-US" smtClean="0">
                <a:latin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48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ニュートン法の能力と限界</a:t>
            </a:r>
          </a:p>
        </p:txBody>
      </p:sp>
      <p:sp>
        <p:nvSpPr>
          <p:cNvPr id="368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E837FEE-7A84-43E2-AA64-980AD36E97C3}" type="slidenum">
              <a:rPr lang="ja-JP" altLang="en-US" smtClean="0">
                <a:latin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9388" y="1274763"/>
            <a:ext cx="3814762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初期近似値 </a:t>
            </a: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メイリオ" panose="020B0604030504040204" pitchFamily="50" charset="-128"/>
              </a:rPr>
              <a:t>で十分近い解を指定できれば，収束が早い</a:t>
            </a:r>
            <a:r>
              <a:rPr lang="en-US" altLang="ja-JP" sz="2400" dirty="0">
                <a:latin typeface="メイリオ" panose="020B0604030504040204" pitchFamily="50" charset="-128"/>
              </a:rPr>
              <a:t>.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654175" y="2565400"/>
            <a:ext cx="684213" cy="411163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000625" y="3013075"/>
            <a:ext cx="340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5757863" y="1338263"/>
            <a:ext cx="0" cy="260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5567363" y="1619250"/>
            <a:ext cx="2462212" cy="2136775"/>
          </a:xfrm>
          <a:custGeom>
            <a:avLst/>
            <a:gdLst>
              <a:gd name="T0" fmla="*/ 0 w 1180"/>
              <a:gd name="T1" fmla="*/ 2147483646 h 1043"/>
              <a:gd name="T2" fmla="*/ 792425373 w 1180"/>
              <a:gd name="T3" fmla="*/ 2147483646 h 1043"/>
              <a:gd name="T4" fmla="*/ 2147483646 w 1180"/>
              <a:gd name="T5" fmla="*/ 1330479446 h 1043"/>
              <a:gd name="T6" fmla="*/ 2147483646 w 1180"/>
              <a:gd name="T7" fmla="*/ 2147483646 h 1043"/>
              <a:gd name="T8" fmla="*/ 2147483646 w 1180"/>
              <a:gd name="T9" fmla="*/ 0 h 10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80" h="1043">
                <a:moveTo>
                  <a:pt x="0" y="861"/>
                </a:moveTo>
                <a:cubicBezTo>
                  <a:pt x="49" y="952"/>
                  <a:pt x="99" y="1043"/>
                  <a:pt x="182" y="952"/>
                </a:cubicBezTo>
                <a:cubicBezTo>
                  <a:pt x="265" y="861"/>
                  <a:pt x="378" y="385"/>
                  <a:pt x="499" y="317"/>
                </a:cubicBezTo>
                <a:cubicBezTo>
                  <a:pt x="620" y="249"/>
                  <a:pt x="795" y="597"/>
                  <a:pt x="908" y="544"/>
                </a:cubicBezTo>
                <a:cubicBezTo>
                  <a:pt x="1021" y="491"/>
                  <a:pt x="1100" y="245"/>
                  <a:pt x="1180" y="0"/>
                </a:cubicBez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137275" y="3013075"/>
            <a:ext cx="93663" cy="9207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7400925" y="2727325"/>
            <a:ext cx="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6988175" y="3013075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7399338" y="2536825"/>
            <a:ext cx="27463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7589838" y="2466975"/>
            <a:ext cx="122237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453313" y="201453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１</a:t>
            </a: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7340600" y="2651125"/>
            <a:ext cx="122238" cy="1365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196138" y="2238375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２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99063" y="2749550"/>
            <a:ext cx="22034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102225" y="231775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３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851275" y="3845947"/>
            <a:ext cx="5500224" cy="26776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関数 </a:t>
            </a:r>
            <a:r>
              <a:rPr lang="en-US" altLang="ja-JP" sz="2400" i="1" dirty="0">
                <a:latin typeface="メイリオ" panose="020B0604030504040204" pitchFamily="50" charset="-128"/>
              </a:rPr>
              <a:t>f </a:t>
            </a: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  <a:r>
              <a:rPr lang="en-US" altLang="ja-JP" sz="2400" dirty="0">
                <a:latin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メイリオ" panose="020B0604030504040204" pitchFamily="50" charset="-128"/>
              </a:rPr>
              <a:t>が単調でなくて変曲点を持つ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（つまり </a:t>
            </a:r>
            <a:r>
              <a:rPr lang="en-US" altLang="ja-JP" sz="2400" i="1" dirty="0">
                <a:latin typeface="メイリオ" panose="020B0604030504040204" pitchFamily="50" charset="-128"/>
              </a:rPr>
              <a:t>f </a:t>
            </a:r>
            <a:r>
              <a:rPr lang="en-US" altLang="ja-JP" sz="2400" dirty="0">
                <a:latin typeface="メイリオ" panose="020B0604030504040204" pitchFamily="50" charset="-128"/>
              </a:rPr>
              <a:t>'(</a:t>
            </a: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  <a:r>
              <a:rPr lang="en-US" altLang="ja-JP" sz="2400" dirty="0">
                <a:latin typeface="メイリオ" panose="020B0604030504040204" pitchFamily="50" charset="-128"/>
              </a:rPr>
              <a:t>) </a:t>
            </a:r>
            <a:r>
              <a:rPr lang="ja-JP" altLang="en-US" sz="2400" dirty="0">
                <a:latin typeface="メイリオ" panose="020B0604030504040204" pitchFamily="50" charset="-128"/>
              </a:rPr>
              <a:t>の符号が変わる）とき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例）上の図の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から開始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　　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2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  (</a:t>
            </a:r>
            <a:r>
              <a:rPr lang="en-US" altLang="ja-JP" sz="2400" i="1" dirty="0">
                <a:solidFill>
                  <a:srgbClr val="003300"/>
                </a:solidFill>
                <a:latin typeface="メイリオ" panose="020B0604030504040204" pitchFamily="50" charset="-128"/>
              </a:rPr>
              <a:t>f 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'(</a:t>
            </a:r>
            <a:r>
              <a:rPr lang="en-US" altLang="ja-JP" sz="2400" i="1" dirty="0">
                <a:solidFill>
                  <a:srgbClr val="0033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) = 0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となる点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)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が選ばれる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　　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3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  </a:t>
            </a:r>
            <a:r>
              <a:rPr lang="en-US" altLang="ja-JP" sz="2400" i="1" dirty="0">
                <a:solidFill>
                  <a:srgbClr val="003300"/>
                </a:solidFill>
                <a:latin typeface="メイリオ" panose="020B0604030504040204" pitchFamily="50" charset="-128"/>
              </a:rPr>
              <a:t>y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軸との交点が求まらない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		（負の無限大に発散）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</a:rPr>
              <a:t>	→　収束しない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179388" y="3027363"/>
            <a:ext cx="361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初期近似値 </a:t>
            </a: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  <a:r>
              <a:rPr lang="en-US" altLang="ja-JP" sz="2400" baseline="-25000" dirty="0">
                <a:latin typeface="メイリオ" panose="020B0604030504040204" pitchFamily="50" charset="-128"/>
              </a:rPr>
              <a:t>0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メイリオ" panose="020B0604030504040204" pitchFamily="50" charset="-128"/>
              </a:rPr>
              <a:t>の選び方によっては，収束が遅いことがある</a:t>
            </a:r>
            <a:endParaRPr lang="en-US" altLang="ja-JP" sz="2400" dirty="0">
              <a:latin typeface="メイリオ" panose="020B0604030504040204" pitchFamily="50" charset="-128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79388" y="4141699"/>
            <a:ext cx="361315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収束しないこともありえる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（右図）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8243888" y="3025775"/>
            <a:ext cx="338554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076825" y="1196975"/>
            <a:ext cx="713657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en-US" altLang="ja-JP" sz="2400" i="1" dirty="0">
                <a:latin typeface="メイリオ" panose="020B0604030504040204" pitchFamily="50" charset="-128"/>
              </a:rPr>
              <a:t>f </a:t>
            </a:r>
            <a:r>
              <a:rPr lang="en-US" altLang="ja-JP" sz="2400" dirty="0">
                <a:latin typeface="メイリオ" panose="020B0604030504040204" pitchFamily="50" charset="-128"/>
              </a:rPr>
              <a:t>(</a:t>
            </a:r>
            <a:r>
              <a:rPr lang="en-US" altLang="ja-JP" sz="2400" i="1" dirty="0">
                <a:latin typeface="メイリオ" panose="020B0604030504040204" pitchFamily="50" charset="-128"/>
              </a:rPr>
              <a:t>x</a:t>
            </a:r>
            <a:r>
              <a:rPr lang="en-US" altLang="ja-JP" sz="2400" dirty="0">
                <a:latin typeface="メイリオ" panose="020B0604030504040204" pitchFamily="50" charset="-128"/>
              </a:rPr>
              <a:t>)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5459413" y="2997200"/>
            <a:ext cx="356188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fontAlgn="b" hangingPunct="1">
              <a:lnSpc>
                <a:spcPct val="85000"/>
              </a:lnSpc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5292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ニュートン法の注意点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虚数解は求まらない</a:t>
            </a:r>
          </a:p>
          <a:p>
            <a:r>
              <a:rPr lang="en-US" altLang="ja-JP" dirty="0"/>
              <a:t>f (x) = 0 </a:t>
            </a:r>
            <a:r>
              <a:rPr lang="ja-JP" altLang="en-US" dirty="0"/>
              <a:t>の解が複数あっても，１回に求まる解は１つだけ</a:t>
            </a:r>
          </a:p>
          <a:p>
            <a:r>
              <a:rPr lang="ja-JP" altLang="en-US" dirty="0"/>
              <a:t>初期近似値 </a:t>
            </a:r>
            <a:r>
              <a:rPr lang="en-US" altLang="ja-JP" dirty="0"/>
              <a:t>x0 </a:t>
            </a:r>
            <a:endParaRPr lang="ja-JP" altLang="en-US" dirty="0"/>
          </a:p>
          <a:p>
            <a:pPr lvl="1"/>
            <a:r>
              <a:rPr lang="en-US" altLang="ja-JP" dirty="0"/>
              <a:t>x0 </a:t>
            </a:r>
            <a:r>
              <a:rPr lang="ja-JP" altLang="en-US" dirty="0"/>
              <a:t>は，コンピュータでなく，人間が決める</a:t>
            </a:r>
          </a:p>
          <a:p>
            <a:pPr lvl="1"/>
            <a:r>
              <a:rPr lang="en-US" altLang="ja-JP" dirty="0"/>
              <a:t>x0 </a:t>
            </a:r>
            <a:r>
              <a:rPr lang="ja-JP" altLang="en-US" dirty="0"/>
              <a:t>の値によっては，収束しないこともありえる</a:t>
            </a:r>
          </a:p>
          <a:p>
            <a:pPr lvl="1"/>
            <a:r>
              <a:rPr lang="en-US" altLang="ja-JP" dirty="0"/>
              <a:t>x0 </a:t>
            </a:r>
            <a:r>
              <a:rPr lang="ja-JP" altLang="en-US" dirty="0"/>
              <a:t>の値によって，求まる解が変わってくる（</a:t>
            </a:r>
            <a:r>
              <a:rPr lang="en-US" altLang="ja-JP" dirty="0"/>
              <a:t>f (x) = 0 </a:t>
            </a:r>
            <a:r>
              <a:rPr lang="ja-JP" altLang="en-US" dirty="0"/>
              <a:t>が複数の解を持つ場合）</a:t>
            </a:r>
          </a:p>
          <a:p>
            <a:r>
              <a:rPr lang="ja-JP" altLang="en-US" dirty="0"/>
              <a:t>求まる解は近似解</a:t>
            </a:r>
          </a:p>
        </p:txBody>
      </p:sp>
      <p:sp>
        <p:nvSpPr>
          <p:cNvPr id="3891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DD91A5C-A5CD-4B69-AB4F-A9AEFA166FAA}" type="slidenum">
              <a:rPr lang="ja-JP" altLang="en-US" smtClean="0">
                <a:latin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193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例題１．ニュートン法のプログラム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f(x)=x2 –2 </a:t>
            </a:r>
            <a:r>
              <a:rPr lang="ja-JP" altLang="en-US" dirty="0"/>
              <a:t>をニュートン法で解くプログラム</a:t>
            </a:r>
          </a:p>
          <a:p>
            <a:endParaRPr lang="ja-JP" altLang="en-US" dirty="0"/>
          </a:p>
        </p:txBody>
      </p:sp>
      <p:sp>
        <p:nvSpPr>
          <p:cNvPr id="4096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DE5447B-A268-40FC-B2A3-3E09F699ACED}" type="slidenum">
              <a:rPr lang="ja-JP" altLang="en-US" smtClean="0">
                <a:latin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51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ニュートン法による求解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　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2B08B1D-C499-4EAE-A829-C823376CE66B}" type="slidenum">
              <a:rPr lang="ja-JP" altLang="en-US" smtClean="0">
                <a:latin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805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96" y="81265"/>
            <a:ext cx="8461208" cy="5333166"/>
          </a:xfrm>
        </p:spPr>
        <p:txBody>
          <a:bodyPr>
            <a:noAutofit/>
          </a:bodyPr>
          <a:lstStyle/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#include "</a:t>
            </a:r>
            <a:r>
              <a:rPr lang="en-US" altLang="ja-JP" sz="1200" b="1" dirty="0" err="1"/>
              <a:t>stdio.h</a:t>
            </a:r>
            <a:r>
              <a:rPr lang="en-US" altLang="ja-JP" sz="1200" b="1" dirty="0"/>
              <a:t>"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#include &lt;</a:t>
            </a:r>
            <a:r>
              <a:rPr lang="en-US" altLang="ja-JP" sz="1200" b="1" dirty="0" err="1"/>
              <a:t>math.h</a:t>
            </a:r>
            <a:r>
              <a:rPr lang="en-US" altLang="ja-JP" sz="1200" b="1" dirty="0"/>
              <a:t>&gt;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/* f(x) */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double f(double x)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return pow(</a:t>
            </a:r>
            <a:r>
              <a:rPr lang="en-US" altLang="ja-JP" sz="1200" b="1" dirty="0" err="1"/>
              <a:t>x,2</a:t>
            </a:r>
            <a:r>
              <a:rPr lang="en-US" altLang="ja-JP" sz="1200" b="1" dirty="0"/>
              <a:t>) - 2;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}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/* f(x)</a:t>
            </a:r>
            <a:r>
              <a:rPr lang="ja-JP" altLang="en-US" sz="1200" b="1" dirty="0"/>
              <a:t>の導関数 *</a:t>
            </a:r>
            <a:r>
              <a:rPr lang="en-US" altLang="ja-JP" sz="1200" b="1" dirty="0"/>
              <a:t>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double g(double x)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return 2 * x;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} 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 err="1"/>
              <a:t>int</a:t>
            </a:r>
            <a:r>
              <a:rPr lang="en-US" altLang="ja-JP" sz="1200" b="1" dirty="0"/>
              <a:t> main()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double x;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double </a:t>
            </a:r>
            <a:r>
              <a:rPr lang="en-US" altLang="ja-JP" sz="1200" b="1" dirty="0" err="1"/>
              <a:t>new_x</a:t>
            </a:r>
            <a:r>
              <a:rPr lang="en-US" altLang="ja-JP" sz="1200" b="1" dirty="0"/>
              <a:t>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double delta;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int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int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/* </a:t>
            </a:r>
            <a:r>
              <a:rPr lang="ja-JP" altLang="en-US" sz="1200" b="1" dirty="0"/>
              <a:t>初期値 *</a:t>
            </a:r>
            <a:r>
              <a:rPr lang="en-US" altLang="ja-JP" sz="1200" b="1" dirty="0"/>
              <a:t>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x = 10;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/* </a:t>
            </a:r>
            <a:r>
              <a:rPr lang="ja-JP" altLang="en-US" sz="1200" b="1" dirty="0"/>
              <a:t>収束判定のための </a:t>
            </a:r>
            <a:r>
              <a:rPr lang="en-US" altLang="ja-JP" sz="1200" b="1" dirty="0"/>
              <a:t>delta </a:t>
            </a:r>
            <a:r>
              <a:rPr lang="ja-JP" altLang="en-US" sz="1200" b="1" dirty="0"/>
              <a:t>値 *</a:t>
            </a:r>
            <a:r>
              <a:rPr lang="en-US" altLang="ja-JP" sz="1200" b="1" dirty="0"/>
              <a:t>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delta = 0.000001;</a:t>
            </a:r>
          </a:p>
          <a:p>
            <a:pPr marL="0" indent="0">
              <a:lnSpc>
                <a:spcPct val="20000"/>
              </a:lnSpc>
              <a:buNone/>
            </a:pPr>
            <a:endParaRPr lang="en-US" altLang="ja-JP" sz="1200" b="1" dirty="0"/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("</a:t>
            </a:r>
            <a:r>
              <a:rPr lang="ja-JP" altLang="en-US" sz="1200" b="1" dirty="0"/>
              <a:t>繰り返し回数</a:t>
            </a:r>
            <a:r>
              <a:rPr lang="en-US" altLang="ja-JP" sz="1200" b="1" dirty="0"/>
              <a:t>\</a:t>
            </a:r>
            <a:r>
              <a:rPr lang="en-US" altLang="ja-JP" sz="1200" b="1" dirty="0" err="1"/>
              <a:t>tnew_x</a:t>
            </a:r>
            <a:r>
              <a:rPr lang="en-US" altLang="ja-JP" sz="1200" b="1" dirty="0"/>
              <a:t>\t\</a:t>
            </a:r>
            <a:r>
              <a:rPr lang="en-US" altLang="ja-JP" sz="1200" b="1" dirty="0" err="1"/>
              <a:t>tf</a:t>
            </a:r>
            <a:r>
              <a:rPr lang="en-US" altLang="ja-JP" sz="1200" b="1" dirty="0"/>
              <a:t>(x)\t\</a:t>
            </a:r>
            <a:r>
              <a:rPr lang="en-US" altLang="ja-JP" sz="1200" b="1" dirty="0" err="1"/>
              <a:t>tg</a:t>
            </a:r>
            <a:r>
              <a:rPr lang="en-US" altLang="ja-JP" sz="1200" b="1" dirty="0"/>
              <a:t>(x)\n");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/* for ... </a:t>
            </a:r>
            <a:r>
              <a:rPr lang="ja-JP" altLang="en-US" sz="1200" b="1" dirty="0"/>
              <a:t>になっているのは </a:t>
            </a:r>
            <a:r>
              <a:rPr lang="en-US" altLang="ja-JP" sz="1200" b="1" dirty="0"/>
              <a:t>100 </a:t>
            </a:r>
            <a:r>
              <a:rPr lang="ja-JP" altLang="en-US" sz="1200" b="1" dirty="0"/>
              <a:t>回繰り返しても収束しなかったら計算を終わりたいから *</a:t>
            </a:r>
            <a:r>
              <a:rPr lang="en-US" altLang="ja-JP" sz="1200" b="1" dirty="0"/>
              <a:t>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for(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 = 0 ;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 &lt; 100 ; </a:t>
            </a:r>
            <a:r>
              <a:rPr lang="en-US" altLang="ja-JP" sz="1200" b="1" dirty="0" err="1"/>
              <a:t>i</a:t>
            </a:r>
            <a:r>
              <a:rPr lang="en-US" altLang="ja-JP" sz="1200" b="1" dirty="0"/>
              <a:t>++) 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new_x</a:t>
            </a:r>
            <a:r>
              <a:rPr lang="en-US" altLang="ja-JP" sz="1200" b="1" dirty="0"/>
              <a:t> = x - f(x) / g(x);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("%</a:t>
            </a:r>
            <a:r>
              <a:rPr lang="en-US" altLang="ja-JP" sz="1200" b="1" dirty="0" err="1"/>
              <a:t>2d</a:t>
            </a:r>
            <a:r>
              <a:rPr lang="en-US" altLang="ja-JP" sz="1200" b="1" dirty="0"/>
              <a:t>\t\</a:t>
            </a:r>
            <a:r>
              <a:rPr lang="en-US" altLang="ja-JP" sz="1200" b="1" dirty="0" err="1"/>
              <a:t>t%lf</a:t>
            </a:r>
            <a:r>
              <a:rPr lang="en-US" altLang="ja-JP" sz="1200" b="1" dirty="0"/>
              <a:t>\</a:t>
            </a:r>
            <a:r>
              <a:rPr lang="en-US" altLang="ja-JP" sz="1200" b="1" dirty="0" err="1"/>
              <a:t>t%lf</a:t>
            </a:r>
            <a:r>
              <a:rPr lang="en-US" altLang="ja-JP" sz="1200" b="1" dirty="0"/>
              <a:t>\</a:t>
            </a:r>
            <a:r>
              <a:rPr lang="en-US" altLang="ja-JP" sz="1200" b="1" dirty="0" err="1"/>
              <a:t>t%lf</a:t>
            </a:r>
            <a:r>
              <a:rPr lang="en-US" altLang="ja-JP" sz="1200" b="1" dirty="0"/>
              <a:t>\n",</a:t>
            </a:r>
            <a:r>
              <a:rPr lang="en-US" altLang="ja-JP" sz="1200" b="1" dirty="0" err="1"/>
              <a:t>i,new_x,f</a:t>
            </a:r>
            <a:r>
              <a:rPr lang="en-US" altLang="ja-JP" sz="1200" b="1" dirty="0"/>
              <a:t>(x),g(x));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/* </a:t>
            </a:r>
            <a:r>
              <a:rPr lang="en-US" altLang="ja-JP" sz="1200" b="1" dirty="0" err="1"/>
              <a:t>fabs</a:t>
            </a:r>
            <a:r>
              <a:rPr lang="en-US" altLang="ja-JP" sz="1200" b="1" dirty="0"/>
              <a:t> </a:t>
            </a:r>
            <a:r>
              <a:rPr lang="ja-JP" altLang="en-US" sz="1200" b="1" dirty="0"/>
              <a:t>は </a:t>
            </a:r>
            <a:r>
              <a:rPr lang="en-US" altLang="ja-JP" sz="1200" b="1" dirty="0"/>
              <a:t>double </a:t>
            </a:r>
            <a:r>
              <a:rPr lang="ja-JP" altLang="en-US" sz="1200" b="1" dirty="0"/>
              <a:t>型の変数について絶対値を求める関数 *</a:t>
            </a:r>
            <a:r>
              <a:rPr lang="en-US" altLang="ja-JP" sz="1200" b="1" dirty="0"/>
              <a:t>/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if( </a:t>
            </a:r>
            <a:r>
              <a:rPr lang="en-US" altLang="ja-JP" sz="1200" b="1" dirty="0" err="1"/>
              <a:t>fabs</a:t>
            </a:r>
            <a:r>
              <a:rPr lang="en-US" altLang="ja-JP" sz="1200" b="1" dirty="0"/>
              <a:t>(f(</a:t>
            </a:r>
            <a:r>
              <a:rPr lang="en-US" altLang="ja-JP" sz="1200" b="1" dirty="0" err="1"/>
              <a:t>new_x</a:t>
            </a:r>
            <a:r>
              <a:rPr lang="en-US" altLang="ja-JP" sz="1200" b="1" dirty="0"/>
              <a:t>)) &lt; delta ) 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 "</a:t>
            </a:r>
            <a:r>
              <a:rPr lang="ja-JP" altLang="en-US" sz="1200" b="1" dirty="0"/>
              <a:t>収束した</a:t>
            </a:r>
            <a:r>
              <a:rPr lang="en-US" altLang="ja-JP" sz="1200" b="1" dirty="0"/>
              <a:t>\n" 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 "</a:t>
            </a:r>
            <a:r>
              <a:rPr lang="ja-JP" altLang="en-US" sz="1200" b="1" dirty="0"/>
              <a:t>解は </a:t>
            </a:r>
            <a:r>
              <a:rPr lang="en-US" altLang="ja-JP" sz="1200" b="1" dirty="0"/>
              <a:t>%lf\n", </a:t>
            </a:r>
            <a:r>
              <a:rPr lang="en-US" altLang="ja-JP" sz="1200" b="1" dirty="0" err="1"/>
              <a:t>new_x</a:t>
            </a:r>
            <a:r>
              <a:rPr lang="en-US" altLang="ja-JP" sz="1200" b="1" dirty="0"/>
              <a:t>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  break;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}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  x = </a:t>
            </a:r>
            <a:r>
              <a:rPr lang="en-US" altLang="ja-JP" sz="1200" b="1" dirty="0" err="1"/>
              <a:t>new_x</a:t>
            </a:r>
            <a:r>
              <a:rPr lang="en-US" altLang="ja-JP" sz="1200" b="1" dirty="0"/>
              <a:t>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}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printf</a:t>
            </a:r>
            <a:r>
              <a:rPr lang="en-US" altLang="ja-JP" sz="1200" b="1" dirty="0"/>
              <a:t>( "Enter </a:t>
            </a:r>
            <a:r>
              <a:rPr lang="ja-JP" altLang="en-US" sz="1200" b="1" dirty="0"/>
              <a:t>キーを</a:t>
            </a:r>
            <a:r>
              <a:rPr lang="en-US" altLang="ja-JP" sz="1200" b="1" dirty="0"/>
              <a:t>1,2</a:t>
            </a:r>
            <a:r>
              <a:rPr lang="ja-JP" altLang="en-US" sz="1200" b="1" dirty="0"/>
              <a:t>回押してください</a:t>
            </a:r>
            <a:r>
              <a:rPr lang="en-US" altLang="ja-JP" sz="1200" b="1" dirty="0"/>
              <a:t>. </a:t>
            </a:r>
            <a:r>
              <a:rPr lang="ja-JP" altLang="en-US" sz="1200" b="1" dirty="0"/>
              <a:t>プログラムを終了します</a:t>
            </a:r>
            <a:r>
              <a:rPr lang="en-US" altLang="ja-JP" sz="1200" b="1" dirty="0"/>
              <a:t>\n"); 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 = </a:t>
            </a:r>
            <a:r>
              <a:rPr lang="en-US" altLang="ja-JP" sz="1200" b="1" dirty="0" err="1"/>
              <a:t>getchar</a:t>
            </a:r>
            <a:r>
              <a:rPr lang="en-US" altLang="ja-JP" sz="1200" b="1" dirty="0"/>
              <a:t>();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</a:t>
            </a:r>
            <a:r>
              <a:rPr lang="en-US" altLang="ja-JP" sz="1200" b="1" dirty="0" err="1"/>
              <a:t>ch</a:t>
            </a:r>
            <a:r>
              <a:rPr lang="en-US" altLang="ja-JP" sz="1200" b="1" dirty="0"/>
              <a:t> = </a:t>
            </a:r>
            <a:r>
              <a:rPr lang="en-US" altLang="ja-JP" sz="1200" b="1" dirty="0" err="1"/>
              <a:t>getchar</a:t>
            </a:r>
            <a:r>
              <a:rPr lang="en-US" altLang="ja-JP" sz="1200" b="1" dirty="0"/>
              <a:t>();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  return 0;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altLang="ja-JP" sz="1200" b="1" dirty="0"/>
              <a:t>} </a:t>
            </a:r>
            <a:endParaRPr lang="ja-JP" altLang="en-US" sz="1200" b="1" dirty="0"/>
          </a:p>
        </p:txBody>
      </p:sp>
      <p:sp>
        <p:nvSpPr>
          <p:cNvPr id="4301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7FE05EC-B1C5-4B47-9F59-1FA88D68A147}" type="slidenum">
              <a:rPr lang="ja-JP" altLang="en-US" smtClean="0">
                <a:latin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 flipH="1">
            <a:off x="3173413" y="5126038"/>
            <a:ext cx="7524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4132262" y="4927921"/>
            <a:ext cx="29546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収束したかの判定を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行っている部分</a:t>
            </a: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-3431117" y="6274594"/>
            <a:ext cx="3370263" cy="163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 flipH="1">
            <a:off x="3199341" y="4437062"/>
            <a:ext cx="1635125" cy="1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4907914" y="433048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反復公式</a:t>
            </a:r>
          </a:p>
        </p:txBody>
      </p:sp>
    </p:spTree>
    <p:extLst>
      <p:ext uri="{BB962C8B-B14F-4D97-AF65-F5344CB8AC3E}">
        <p14:creationId xmlns:p14="http://schemas.microsoft.com/office/powerpoint/2010/main" val="156447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200025"/>
            <a:ext cx="292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4505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63FADFA-E194-411A-977D-DC7F43F03F69}" type="slidenum">
              <a:rPr lang="ja-JP" altLang="en-US" smtClean="0">
                <a:latin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45060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14413"/>
            <a:ext cx="8855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台形則による数値積分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FF5AA998-5298-426C-B568-EE2D7B274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710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EDAD6B6-6B65-4B2A-8BCC-F10D095EAB77}" type="slidenum">
              <a:rPr lang="ja-JP" altLang="en-US" smtClean="0">
                <a:latin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350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2508780" y="24876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5452005" y="2673350"/>
            <a:ext cx="9525" cy="12525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定積分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　区間 </a:t>
            </a:r>
            <a:r>
              <a:rPr lang="en-US" altLang="ja-JP" dirty="0"/>
              <a:t>[a, b] </a:t>
            </a:r>
            <a:r>
              <a:rPr lang="ja-JP" altLang="en-US" dirty="0"/>
              <a:t>で，連続関数 </a:t>
            </a:r>
            <a:r>
              <a:rPr lang="en-US" altLang="ja-JP" dirty="0"/>
              <a:t>f, x</a:t>
            </a:r>
            <a:r>
              <a:rPr lang="ja-JP" altLang="en-US" dirty="0"/>
              <a:t>軸</a:t>
            </a:r>
            <a:r>
              <a:rPr lang="en-US" altLang="ja-JP" dirty="0"/>
              <a:t>, x=a, x=b </a:t>
            </a:r>
            <a:r>
              <a:rPr lang="ja-JP" altLang="en-US" dirty="0"/>
              <a:t>で囲まれた面積</a:t>
            </a:r>
          </a:p>
          <a:p>
            <a:endParaRPr lang="ja-JP" altLang="en-US" dirty="0"/>
          </a:p>
        </p:txBody>
      </p:sp>
      <p:sp>
        <p:nvSpPr>
          <p:cNvPr id="4916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E00B078-8BDB-4801-8E64-3A63E8C47ED0}" type="slidenum">
              <a:rPr lang="ja-JP" altLang="en-US" smtClean="0">
                <a:latin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902355" y="39258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902355" y="19415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586942" y="2035175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f(x)</a:t>
            </a:r>
            <a:endParaRPr lang="ja-JP" altLang="en-US" sz="3600" dirty="0">
              <a:latin typeface="メイリオ" panose="020B0604030504040204" pitchFamily="50" charset="-128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316692" y="382746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a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290080" y="385286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b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423555" y="33274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625809"/>
              </p:ext>
            </p:extLst>
          </p:nvPr>
        </p:nvGraphicFramePr>
        <p:xfrm>
          <a:off x="3824817" y="4748213"/>
          <a:ext cx="345440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数式" r:id="rId4" imgW="850531" imgH="330057" progId="Equation.3">
                  <p:embed/>
                </p:oleObj>
              </mc:Choice>
              <mc:Fallback>
                <p:oleObj name="数式" r:id="rId4" imgW="850531" imgH="330057" progId="Equation.3">
                  <p:embed/>
                  <p:pic>
                    <p:nvPicPr>
                      <p:cNvPr id="491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817" y="4748213"/>
                        <a:ext cx="3454400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08692" y="4891088"/>
            <a:ext cx="22365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</a:rPr>
              <a:t>定積分：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278467" y="4660900"/>
            <a:ext cx="6261100" cy="119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632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5393796" y="3651780"/>
            <a:ext cx="0" cy="12477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120746" y="3620030"/>
            <a:ext cx="0" cy="128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441046" y="3461280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733146" y="3270780"/>
            <a:ext cx="0" cy="1628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3025246" y="3118380"/>
            <a:ext cx="12700" cy="178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区間 </a:t>
            </a:r>
            <a:r>
              <a:rPr lang="en-US" altLang="ja-JP" dirty="0"/>
              <a:t>[a, b] </a:t>
            </a:r>
            <a:r>
              <a:rPr lang="ja-JP" altLang="en-US" dirty="0"/>
              <a:t>の小区間への分割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 </a:t>
            </a:r>
            <a:r>
              <a:rPr lang="ja-JP" altLang="en-US" dirty="0"/>
              <a:t>個の等間隔な小区間に分割</a:t>
            </a:r>
          </a:p>
          <a:p>
            <a:pPr lvl="1"/>
            <a:r>
              <a:rPr lang="ja-JP" altLang="en-US" dirty="0"/>
              <a:t>幅：　</a:t>
            </a:r>
            <a:r>
              <a:rPr lang="en-US" altLang="ja-JP" dirty="0"/>
              <a:t>h = (b-a) / n</a:t>
            </a:r>
          </a:p>
          <a:p>
            <a:pPr lvl="1"/>
            <a:r>
              <a:rPr lang="ja-JP" altLang="en-US" dirty="0"/>
              <a:t>小区間：　</a:t>
            </a:r>
            <a:r>
              <a:rPr lang="en-US" altLang="ja-JP" dirty="0"/>
              <a:t>[x0, x1], [x1, x2], ..., [xn-1, </a:t>
            </a:r>
            <a:r>
              <a:rPr lang="en-US" altLang="ja-JP" dirty="0" err="1"/>
              <a:t>xn</a:t>
            </a:r>
            <a:r>
              <a:rPr lang="en-US" altLang="ja-JP" dirty="0"/>
              <a:t>]</a:t>
            </a:r>
          </a:p>
          <a:p>
            <a:pPr marL="457200" lvl="1" indent="0">
              <a:buNone/>
            </a:pPr>
            <a:r>
              <a:rPr lang="en-US" altLang="ja-JP" dirty="0"/>
              <a:t>			     </a:t>
            </a:r>
            <a:r>
              <a:rPr lang="ja-JP" altLang="en-US" dirty="0"/>
              <a:t>但し，</a:t>
            </a:r>
            <a:r>
              <a:rPr lang="en-US" altLang="ja-JP" dirty="0"/>
              <a:t>x0 = a, xi = x0 + </a:t>
            </a:r>
            <a:r>
              <a:rPr lang="en-US" altLang="ja-JP" dirty="0" err="1"/>
              <a:t>i</a:t>
            </a:r>
            <a:r>
              <a:rPr lang="en-US" altLang="ja-JP" dirty="0"/>
              <a:t> × h</a:t>
            </a:r>
          </a:p>
        </p:txBody>
      </p:sp>
      <p:sp>
        <p:nvSpPr>
          <p:cNvPr id="51223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0E98547-7B2D-4688-90D3-F9AB472B131B}" type="slidenum">
              <a:rPr lang="ja-JP" altLang="en-US" smtClean="0">
                <a:latin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834621" y="4899555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1834621" y="2915180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19208" y="3008842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334558" y="5144030"/>
            <a:ext cx="13692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0</a:t>
            </a:r>
            <a:r>
              <a:rPr lang="en-US" altLang="ja-JP" sz="3600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692246" y="5118630"/>
            <a:ext cx="13692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sz="3600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368521" y="4339167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547533" y="4123267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3763433" y="4123267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3979333" y="4123267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2515658" y="4712230"/>
            <a:ext cx="587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858558" y="4712230"/>
            <a:ext cx="587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801658" y="4724930"/>
            <a:ext cx="8611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n-1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V="1">
            <a:off x="1985433" y="4897967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5427133" y="4910667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418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5529263" y="2478382"/>
            <a:ext cx="0" cy="12461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2576513" y="2286295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小台形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小台形の面積は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endParaRPr lang="en-US" altLang="ja-JP" dirty="0"/>
          </a:p>
        </p:txBody>
      </p:sp>
      <p:sp>
        <p:nvSpPr>
          <p:cNvPr id="5327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B8A86CC-3E4A-441E-88F1-C4CA0E610194}" type="slidenum">
              <a:rPr lang="ja-JP" altLang="en-US" smtClean="0">
                <a:latin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970088" y="3724570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55" name="Freeform 7"/>
          <p:cNvSpPr>
            <a:spLocks/>
          </p:cNvSpPr>
          <p:nvPr/>
        </p:nvSpPr>
        <p:spPr bwMode="auto">
          <a:xfrm>
            <a:off x="1970088" y="1740195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54675" y="1884657"/>
            <a:ext cx="79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470025" y="4019845"/>
            <a:ext cx="12378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827713" y="3994445"/>
            <a:ext cx="12378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491288" y="3557882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011613" y="1917995"/>
            <a:ext cx="0" cy="18065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4303713" y="2079920"/>
            <a:ext cx="12700" cy="1644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743325" y="3588045"/>
            <a:ext cx="461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i</a:t>
            </a:r>
            <a:endParaRPr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4137025" y="3588045"/>
            <a:ext cx="7633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i+1</a:t>
            </a:r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2120900" y="3722982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 flipV="1">
            <a:off x="5562600" y="3735682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266" name="AutoShape 18"/>
          <p:cNvSpPr>
            <a:spLocks/>
          </p:cNvSpPr>
          <p:nvPr/>
        </p:nvSpPr>
        <p:spPr bwMode="auto">
          <a:xfrm rot="5400000">
            <a:off x="4041775" y="3792832"/>
            <a:ext cx="254000" cy="11430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3441700" y="4477045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メイリオ" panose="020B0604030504040204" pitchFamily="50" charset="-128"/>
              </a:rPr>
              <a:t>小台形</a:t>
            </a:r>
            <a:endParaRPr lang="en-US" altLang="ja-JP" dirty="0">
              <a:solidFill>
                <a:schemeClr val="accent2"/>
              </a:solidFill>
              <a:latin typeface="メイリオ" panose="020B0604030504040204" pitchFamily="50" charset="-128"/>
            </a:endParaRPr>
          </a:p>
        </p:txBody>
      </p:sp>
      <p:sp>
        <p:nvSpPr>
          <p:cNvPr id="53268" name="AutoShape 20"/>
          <p:cNvSpPr>
            <a:spLocks/>
          </p:cNvSpPr>
          <p:nvPr/>
        </p:nvSpPr>
        <p:spPr bwMode="auto">
          <a:xfrm>
            <a:off x="3765550" y="1906882"/>
            <a:ext cx="227013" cy="1809750"/>
          </a:xfrm>
          <a:prstGeom prst="leftBracket">
            <a:avLst>
              <a:gd name="adj" fmla="val 66433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3055938" y="2495845"/>
            <a:ext cx="866775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f(x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</p:txBody>
      </p:sp>
      <p:sp>
        <p:nvSpPr>
          <p:cNvPr id="53270" name="AutoShape 22"/>
          <p:cNvSpPr>
            <a:spLocks/>
          </p:cNvSpPr>
          <p:nvPr/>
        </p:nvSpPr>
        <p:spPr bwMode="auto">
          <a:xfrm flipH="1">
            <a:off x="4332288" y="2084682"/>
            <a:ext cx="203200" cy="1625600"/>
          </a:xfrm>
          <a:prstGeom prst="leftBracket">
            <a:avLst>
              <a:gd name="adj" fmla="val 66667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4357688" y="2635545"/>
            <a:ext cx="1150937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f(x</a:t>
            </a:r>
            <a:r>
              <a:rPr lang="en-US" altLang="ja-JP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i+1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)</a:t>
            </a:r>
          </a:p>
        </p:txBody>
      </p:sp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2466975" y="5421313"/>
          <a:ext cx="44418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数式" r:id="rId4" imgW="1155700" imgH="393700" progId="Equation.3">
                  <p:embed/>
                </p:oleObj>
              </mc:Choice>
              <mc:Fallback>
                <p:oleObj name="数式" r:id="rId4" imgW="1155700" imgH="393700" progId="Equation.3">
                  <p:embed/>
                  <p:pic>
                    <p:nvPicPr>
                      <p:cNvPr id="532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421313"/>
                        <a:ext cx="44418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3" name="Freeform 25"/>
          <p:cNvSpPr>
            <a:spLocks/>
          </p:cNvSpPr>
          <p:nvPr/>
        </p:nvSpPr>
        <p:spPr bwMode="auto">
          <a:xfrm>
            <a:off x="4010025" y="1900532"/>
            <a:ext cx="301625" cy="1822450"/>
          </a:xfrm>
          <a:custGeom>
            <a:avLst/>
            <a:gdLst>
              <a:gd name="T0" fmla="*/ 0 w 190"/>
              <a:gd name="T1" fmla="*/ 0 h 1148"/>
              <a:gd name="T2" fmla="*/ 0 w 190"/>
              <a:gd name="T3" fmla="*/ 2147483646 h 1148"/>
              <a:gd name="T4" fmla="*/ 463708750 w 190"/>
              <a:gd name="T5" fmla="*/ 2147483646 h 1148"/>
              <a:gd name="T6" fmla="*/ 478829688 w 190"/>
              <a:gd name="T7" fmla="*/ 297378438 h 1148"/>
              <a:gd name="T8" fmla="*/ 0 w 190"/>
              <a:gd name="T9" fmla="*/ 0 h 1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0" h="1148">
                <a:moveTo>
                  <a:pt x="0" y="0"/>
                </a:moveTo>
                <a:lnTo>
                  <a:pt x="0" y="1148"/>
                </a:lnTo>
                <a:lnTo>
                  <a:pt x="184" y="1146"/>
                </a:lnTo>
                <a:lnTo>
                  <a:pt x="19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382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>
            <a:off x="2709863" y="1395413"/>
            <a:ext cx="303212" cy="1793875"/>
          </a:xfrm>
          <a:custGeom>
            <a:avLst/>
            <a:gdLst>
              <a:gd name="T0" fmla="*/ 0 w 191"/>
              <a:gd name="T1" fmla="*/ 257055938 h 1130"/>
              <a:gd name="T2" fmla="*/ 7559663 w 191"/>
              <a:gd name="T3" fmla="*/ 2147483646 h 1130"/>
              <a:gd name="T4" fmla="*/ 466227344 w 191"/>
              <a:gd name="T5" fmla="*/ 2147483646 h 1130"/>
              <a:gd name="T6" fmla="*/ 481348256 w 191"/>
              <a:gd name="T7" fmla="*/ 0 h 1130"/>
              <a:gd name="T8" fmla="*/ 0 w 191"/>
              <a:gd name="T9" fmla="*/ 257055938 h 1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" h="1130">
                <a:moveTo>
                  <a:pt x="0" y="102"/>
                </a:moveTo>
                <a:lnTo>
                  <a:pt x="3" y="1130"/>
                </a:lnTo>
                <a:lnTo>
                  <a:pt x="185" y="1130"/>
                </a:lnTo>
                <a:lnTo>
                  <a:pt x="191" y="0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299" name="Freeform 3"/>
          <p:cNvSpPr>
            <a:spLocks/>
          </p:cNvSpPr>
          <p:nvPr/>
        </p:nvSpPr>
        <p:spPr bwMode="auto">
          <a:xfrm>
            <a:off x="2414588" y="1562100"/>
            <a:ext cx="295275" cy="1628775"/>
          </a:xfrm>
          <a:custGeom>
            <a:avLst/>
            <a:gdLst>
              <a:gd name="T0" fmla="*/ 0 w 186"/>
              <a:gd name="T1" fmla="*/ 309980013 h 1026"/>
              <a:gd name="T2" fmla="*/ 0 w 186"/>
              <a:gd name="T3" fmla="*/ 2147483646 h 1026"/>
              <a:gd name="T4" fmla="*/ 468749063 w 186"/>
              <a:gd name="T5" fmla="*/ 2147483646 h 1026"/>
              <a:gd name="T6" fmla="*/ 468749063 w 186"/>
              <a:gd name="T7" fmla="*/ 0 h 1026"/>
              <a:gd name="T8" fmla="*/ 0 w 186"/>
              <a:gd name="T9" fmla="*/ 309980013 h 10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" h="1026">
                <a:moveTo>
                  <a:pt x="0" y="123"/>
                </a:moveTo>
                <a:lnTo>
                  <a:pt x="0" y="1026"/>
                </a:lnTo>
                <a:lnTo>
                  <a:pt x="186" y="1026"/>
                </a:lnTo>
                <a:lnTo>
                  <a:pt x="186" y="0"/>
                </a:lnTo>
                <a:lnTo>
                  <a:pt x="0" y="123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5376863" y="1943100"/>
            <a:ext cx="0" cy="12461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5081588" y="1906588"/>
            <a:ext cx="0" cy="128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4802188" y="1865313"/>
            <a:ext cx="0" cy="1320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台形則 </a:t>
            </a:r>
            <a:r>
              <a:rPr lang="en-US" altLang="ja-JP" dirty="0"/>
              <a:t>trapezoidal rule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小台形の面積の和は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  <a:p>
            <a:r>
              <a:rPr lang="ja-JP" altLang="en-US" dirty="0"/>
              <a:t>定積分 </a:t>
            </a:r>
            <a:r>
              <a:rPr lang="en-US" altLang="ja-JP" dirty="0"/>
              <a:t>I </a:t>
            </a:r>
            <a:r>
              <a:rPr lang="ja-JP" altLang="en-US" dirty="0"/>
              <a:t>を，この和 </a:t>
            </a:r>
            <a:r>
              <a:rPr lang="en-US" altLang="ja-JP" dirty="0"/>
              <a:t>Sn </a:t>
            </a:r>
            <a:r>
              <a:rPr lang="ja-JP" altLang="en-US" dirty="0"/>
              <a:t>で近似 </a:t>
            </a:r>
            <a:r>
              <a:rPr lang="en-US" altLang="ja-JP" dirty="0"/>
              <a:t>⇒ </a:t>
            </a:r>
            <a:r>
              <a:rPr lang="ja-JP" altLang="en-US" dirty="0"/>
              <a:t>台形則という</a:t>
            </a:r>
          </a:p>
        </p:txBody>
      </p:sp>
      <p:sp>
        <p:nvSpPr>
          <p:cNvPr id="5533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CECE209-C441-40FC-9166-B3BE88F54109}" type="slidenum">
              <a:rPr lang="ja-JP" altLang="en-US" smtClean="0">
                <a:latin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817688" y="3189288"/>
            <a:ext cx="461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1817688" y="1204913"/>
            <a:ext cx="4314825" cy="1025525"/>
          </a:xfrm>
          <a:custGeom>
            <a:avLst/>
            <a:gdLst>
              <a:gd name="T0" fmla="*/ 0 w 2585"/>
              <a:gd name="T1" fmla="*/ 1807047295 h 582"/>
              <a:gd name="T2" fmla="*/ 2147483646 w 2585"/>
              <a:gd name="T3" fmla="*/ 117986475 h 582"/>
              <a:gd name="T4" fmla="*/ 2147483646 w 2585"/>
              <a:gd name="T5" fmla="*/ 1105341505 h 582"/>
              <a:gd name="T6" fmla="*/ 2147483646 w 2585"/>
              <a:gd name="T7" fmla="*/ 1384781209 h 5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85" h="582">
                <a:moveTo>
                  <a:pt x="0" y="582"/>
                </a:moveTo>
                <a:cubicBezTo>
                  <a:pt x="332" y="329"/>
                  <a:pt x="665" y="76"/>
                  <a:pt x="952" y="38"/>
                </a:cubicBezTo>
                <a:cubicBezTo>
                  <a:pt x="1239" y="0"/>
                  <a:pt x="1451" y="288"/>
                  <a:pt x="1723" y="356"/>
                </a:cubicBezTo>
                <a:cubicBezTo>
                  <a:pt x="1995" y="424"/>
                  <a:pt x="2290" y="435"/>
                  <a:pt x="2585" y="44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2424113" y="1751013"/>
            <a:ext cx="0" cy="14382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502275" y="1349375"/>
            <a:ext cx="79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f(x)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317625" y="3484563"/>
            <a:ext cx="12378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>
                <a:latin typeface="メイリオ" panose="020B0604030504040204" pitchFamily="50" charset="-128"/>
              </a:rPr>
              <a:t>0</a:t>
            </a:r>
            <a:r>
              <a:rPr lang="en-US" altLang="ja-JP" dirty="0">
                <a:latin typeface="メイリオ" panose="020B0604030504040204" pitchFamily="50" charset="-128"/>
              </a:rPr>
              <a:t> = a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675313" y="3459163"/>
            <a:ext cx="12378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メイリオ" panose="020B0604030504040204" pitchFamily="50" charset="-128"/>
              </a:rPr>
              <a:t>x</a:t>
            </a:r>
            <a:r>
              <a:rPr lang="en-US" altLang="ja-JP" baseline="-25000" dirty="0" err="1">
                <a:latin typeface="メイリオ" panose="020B0604030504040204" pitchFamily="50" charset="-128"/>
              </a:rPr>
              <a:t>n</a:t>
            </a:r>
            <a:r>
              <a:rPr lang="en-US" altLang="ja-JP" dirty="0">
                <a:latin typeface="メイリオ" panose="020B0604030504040204" pitchFamily="50" charset="-128"/>
              </a:rPr>
              <a:t> = b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338888" y="3022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1968500" y="3187700"/>
            <a:ext cx="393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H="1" flipV="1">
            <a:off x="5410200" y="3200400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2471738" y="5005388"/>
          <a:ext cx="504031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数式" r:id="rId4" imgW="1625600" imgH="431800" progId="Equation.3">
                  <p:embed/>
                </p:oleObj>
              </mc:Choice>
              <mc:Fallback>
                <p:oleObj name="数式" r:id="rId4" imgW="1625600" imgH="431800" progId="Equation.3">
                  <p:embed/>
                  <p:pic>
                    <p:nvPicPr>
                      <p:cNvPr id="553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5005388"/>
                        <a:ext cx="5040312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2713038" y="1557338"/>
            <a:ext cx="0" cy="1628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3005138" y="1404938"/>
            <a:ext cx="12700" cy="1781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38703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5318" name="Oval 22"/>
          <p:cNvSpPr>
            <a:spLocks noChangeArrowheads="1"/>
          </p:cNvSpPr>
          <p:nvPr/>
        </p:nvSpPr>
        <p:spPr bwMode="auto">
          <a:xfrm>
            <a:off x="40862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4302125" y="2409825"/>
            <a:ext cx="88900" cy="10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495550" y="2998788"/>
            <a:ext cx="587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2838450" y="2998788"/>
            <a:ext cx="587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781550" y="3011488"/>
            <a:ext cx="8611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n-1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H="1" flipV="1">
            <a:off x="5407025" y="3197225"/>
            <a:ext cx="48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H="1">
            <a:off x="3306763" y="1277938"/>
            <a:ext cx="12700" cy="1914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3140075" y="3005138"/>
            <a:ext cx="587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3</a:t>
            </a:r>
            <a:endParaRPr lang="ja-JP" altLang="en-US" sz="3600" dirty="0">
              <a:latin typeface="メイリオ" panose="020B0604030504040204" pitchFamily="50" charset="-128"/>
            </a:endParaRP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425950" y="3275013"/>
            <a:ext cx="8611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n-2</a:t>
            </a:r>
            <a:endParaRPr lang="en-US" altLang="ja-JP" sz="3600" dirty="0">
              <a:latin typeface="メイリオ" panose="020B0604030504040204" pitchFamily="50" charset="-128"/>
            </a:endParaRP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3006725" y="1289050"/>
            <a:ext cx="311150" cy="1901825"/>
          </a:xfrm>
          <a:custGeom>
            <a:avLst/>
            <a:gdLst>
              <a:gd name="T0" fmla="*/ 15120938 w 196"/>
              <a:gd name="T1" fmla="*/ 161290000 h 1198"/>
              <a:gd name="T2" fmla="*/ 0 w 196"/>
              <a:gd name="T3" fmla="*/ 2147483646 h 1198"/>
              <a:gd name="T4" fmla="*/ 473789375 w 196"/>
              <a:gd name="T5" fmla="*/ 2147483646 h 1198"/>
              <a:gd name="T6" fmla="*/ 493950625 w 196"/>
              <a:gd name="T7" fmla="*/ 0 h 1198"/>
              <a:gd name="T8" fmla="*/ 15120938 w 196"/>
              <a:gd name="T9" fmla="*/ 161290000 h 1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" h="1198">
                <a:moveTo>
                  <a:pt x="6" y="64"/>
                </a:moveTo>
                <a:lnTo>
                  <a:pt x="0" y="1198"/>
                </a:lnTo>
                <a:lnTo>
                  <a:pt x="188" y="1198"/>
                </a:lnTo>
                <a:lnTo>
                  <a:pt x="196" y="0"/>
                </a:lnTo>
                <a:lnTo>
                  <a:pt x="6" y="64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28" name="Freeform 32"/>
          <p:cNvSpPr>
            <a:spLocks/>
          </p:cNvSpPr>
          <p:nvPr/>
        </p:nvSpPr>
        <p:spPr bwMode="auto">
          <a:xfrm>
            <a:off x="4795838" y="1860550"/>
            <a:ext cx="284162" cy="1325563"/>
          </a:xfrm>
          <a:custGeom>
            <a:avLst/>
            <a:gdLst>
              <a:gd name="T0" fmla="*/ 0 w 179"/>
              <a:gd name="T1" fmla="*/ 0 h 835"/>
              <a:gd name="T2" fmla="*/ 2519358 w 179"/>
              <a:gd name="T3" fmla="*/ 2104332056 h 835"/>
              <a:gd name="T4" fmla="*/ 451106381 w 179"/>
              <a:gd name="T5" fmla="*/ 2104332056 h 835"/>
              <a:gd name="T6" fmla="*/ 451106381 w 179"/>
              <a:gd name="T7" fmla="*/ 78125667 h 835"/>
              <a:gd name="T8" fmla="*/ 0 w 179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9" h="835">
                <a:moveTo>
                  <a:pt x="0" y="0"/>
                </a:moveTo>
                <a:lnTo>
                  <a:pt x="1" y="835"/>
                </a:lnTo>
                <a:lnTo>
                  <a:pt x="179" y="835"/>
                </a:lnTo>
                <a:lnTo>
                  <a:pt x="179" y="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329" name="Freeform 33"/>
          <p:cNvSpPr>
            <a:spLocks/>
          </p:cNvSpPr>
          <p:nvPr/>
        </p:nvSpPr>
        <p:spPr bwMode="auto">
          <a:xfrm>
            <a:off x="5080000" y="1909763"/>
            <a:ext cx="295275" cy="1277937"/>
          </a:xfrm>
          <a:custGeom>
            <a:avLst/>
            <a:gdLst>
              <a:gd name="T0" fmla="*/ 0 w 186"/>
              <a:gd name="T1" fmla="*/ 0 h 805"/>
              <a:gd name="T2" fmla="*/ 0 w 186"/>
              <a:gd name="T3" fmla="*/ 2028724194 h 805"/>
              <a:gd name="T4" fmla="*/ 468749063 w 186"/>
              <a:gd name="T5" fmla="*/ 2028724194 h 805"/>
              <a:gd name="T6" fmla="*/ 468749063 w 186"/>
              <a:gd name="T7" fmla="*/ 57962777 h 805"/>
              <a:gd name="T8" fmla="*/ 0 w 186"/>
              <a:gd name="T9" fmla="*/ 0 h 8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" h="805">
                <a:moveTo>
                  <a:pt x="0" y="0"/>
                </a:moveTo>
                <a:lnTo>
                  <a:pt x="0" y="805"/>
                </a:lnTo>
                <a:lnTo>
                  <a:pt x="186" y="805"/>
                </a:lnTo>
                <a:lnTo>
                  <a:pt x="186" y="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437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台形則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両端 </a:t>
            </a:r>
            <a:r>
              <a:rPr lang="en-US" altLang="ja-JP" dirty="0"/>
              <a:t>x0 = a </a:t>
            </a:r>
            <a:r>
              <a:rPr lang="ja-JP" altLang="en-US" dirty="0"/>
              <a:t>と </a:t>
            </a:r>
            <a:r>
              <a:rPr lang="en-US" altLang="ja-JP" dirty="0" err="1"/>
              <a:t>xn</a:t>
            </a:r>
            <a:r>
              <a:rPr lang="en-US" altLang="ja-JP" dirty="0"/>
              <a:t> = b </a:t>
            </a:r>
            <a:r>
              <a:rPr lang="ja-JP" altLang="en-US" dirty="0"/>
              <a:t>を除いて，</a:t>
            </a:r>
            <a:r>
              <a:rPr lang="en-US" altLang="ja-JP" dirty="0"/>
              <a:t>f(xi) </a:t>
            </a:r>
            <a:r>
              <a:rPr lang="ja-JP" altLang="en-US" dirty="0"/>
              <a:t>は</a:t>
            </a:r>
            <a:r>
              <a:rPr lang="en-US" altLang="ja-JP" dirty="0"/>
              <a:t>2</a:t>
            </a:r>
            <a:r>
              <a:rPr lang="ja-JP" altLang="en-US" dirty="0"/>
              <a:t>度出現</a:t>
            </a:r>
          </a:p>
        </p:txBody>
      </p:sp>
      <p:sp>
        <p:nvSpPr>
          <p:cNvPr id="5735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7392CC7-A56F-4FF9-BDF0-AE01D9EB84E9}" type="slidenum">
              <a:rPr lang="ja-JP" altLang="en-US" smtClean="0">
                <a:latin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728663" y="2093913"/>
          <a:ext cx="41767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数式" r:id="rId4" imgW="1612900" imgH="431800" progId="Equation.3">
                  <p:embed/>
                </p:oleObj>
              </mc:Choice>
              <mc:Fallback>
                <p:oleObj name="数式" r:id="rId4" imgW="1612900" imgH="431800" progId="Equation.3">
                  <p:embed/>
                  <p:pic>
                    <p:nvPicPr>
                      <p:cNvPr id="573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2093913"/>
                        <a:ext cx="417671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206500" y="3016250"/>
          <a:ext cx="70040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数式" r:id="rId6" imgW="2705100" imgH="393700" progId="Equation.3">
                  <p:embed/>
                </p:oleObj>
              </mc:Choice>
              <mc:Fallback>
                <p:oleObj name="数式" r:id="rId6" imgW="2705100" imgH="393700" progId="Equation.3">
                  <p:embed/>
                  <p:pic>
                    <p:nvPicPr>
                      <p:cNvPr id="573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016250"/>
                        <a:ext cx="70040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65060" y="6231806"/>
            <a:ext cx="2961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但し　 </a:t>
            </a:r>
            <a:r>
              <a:rPr lang="en-US" altLang="ja-JP" sz="2400" dirty="0">
                <a:solidFill>
                  <a:schemeClr val="folHlink"/>
                </a:solidFill>
                <a:latin typeface="メイリオ" panose="020B0604030504040204" pitchFamily="50" charset="-128"/>
              </a:rPr>
              <a:t>h = (b - a) / n</a:t>
            </a:r>
          </a:p>
        </p:txBody>
      </p:sp>
      <p:sp>
        <p:nvSpPr>
          <p:cNvPr id="57351" name="AutoShape 7"/>
          <p:cNvSpPr>
            <a:spLocks/>
          </p:cNvSpPr>
          <p:nvPr/>
        </p:nvSpPr>
        <p:spPr bwMode="auto">
          <a:xfrm rot="5400000">
            <a:off x="5056982" y="2083594"/>
            <a:ext cx="284162" cy="3429000"/>
          </a:xfrm>
          <a:prstGeom prst="rightBrace">
            <a:avLst>
              <a:gd name="adj1" fmla="val 100559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129088" y="3932238"/>
            <a:ext cx="2202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2</a:t>
            </a:r>
            <a:r>
              <a:rPr lang="ja-JP" altLang="en-US" sz="2400" dirty="0">
                <a:solidFill>
                  <a:srgbClr val="008000"/>
                </a:solidFill>
                <a:latin typeface="メイリオ" panose="020B0604030504040204" pitchFamily="50" charset="-128"/>
              </a:rPr>
              <a:t>回現れる部分</a:t>
            </a: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1212850" y="4237038"/>
          <a:ext cx="55911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数式" r:id="rId8" imgW="2159000" imgH="457200" progId="Equation.3">
                  <p:embed/>
                </p:oleObj>
              </mc:Choice>
              <mc:Fallback>
                <p:oleObj name="数式" r:id="rId8" imgW="2159000" imgH="457200" progId="Equation.3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237038"/>
                        <a:ext cx="55911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1233488" y="5219700"/>
          <a:ext cx="58547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数式" r:id="rId10" imgW="2260600" imgH="457200" progId="Equation.3">
                  <p:embed/>
                </p:oleObj>
              </mc:Choice>
              <mc:Fallback>
                <p:oleObj name="数式" r:id="rId10" imgW="2260600" imgH="457200" progId="Equation.3">
                  <p:embed/>
                  <p:pic>
                    <p:nvPicPr>
                      <p:cNvPr id="573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5219700"/>
                        <a:ext cx="58547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4655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台形則による数値積分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区間［</a:t>
            </a:r>
            <a:r>
              <a:rPr lang="en-US" altLang="ja-JP" dirty="0"/>
              <a:t>a</a:t>
            </a:r>
            <a:r>
              <a:rPr lang="ja-JP" altLang="en-US" dirty="0"/>
              <a:t>，</a:t>
            </a:r>
            <a:r>
              <a:rPr lang="en-US" altLang="ja-JP" dirty="0"/>
              <a:t>b</a:t>
            </a:r>
            <a:r>
              <a:rPr lang="ja-JP" altLang="en-US" dirty="0"/>
              <a:t>］を </a:t>
            </a:r>
            <a:r>
              <a:rPr lang="en-US" altLang="ja-JP" dirty="0"/>
              <a:t>n </a:t>
            </a:r>
            <a:r>
              <a:rPr lang="ja-JP" altLang="en-US" dirty="0"/>
              <a:t>等分 </a:t>
            </a:r>
            <a:r>
              <a:rPr lang="en-US" altLang="ja-JP" dirty="0"/>
              <a:t>(1</a:t>
            </a:r>
            <a:r>
              <a:rPr lang="ja-JP" altLang="en-US" dirty="0"/>
              <a:t>区間の幅</a:t>
            </a:r>
            <a:r>
              <a:rPr lang="en-US" altLang="ja-JP" dirty="0"/>
              <a:t>h=(b-a)/n)</a:t>
            </a:r>
            <a:endParaRPr lang="ja-JP" altLang="en-US" dirty="0"/>
          </a:p>
          <a:p>
            <a:r>
              <a:rPr lang="en-US" altLang="ja-JP" dirty="0"/>
              <a:t>n </a:t>
            </a:r>
            <a:r>
              <a:rPr lang="ja-JP" altLang="en-US" dirty="0"/>
              <a:t>個の台形を考え</a:t>
            </a:r>
            <a:r>
              <a:rPr lang="en-US" altLang="ja-JP" dirty="0"/>
              <a:t>, </a:t>
            </a:r>
            <a:r>
              <a:rPr lang="ja-JP" altLang="en-US" dirty="0"/>
              <a:t>その面積の和 </a:t>
            </a:r>
            <a:r>
              <a:rPr lang="en-US" altLang="ja-JP" dirty="0"/>
              <a:t>Sn </a:t>
            </a:r>
            <a:r>
              <a:rPr lang="ja-JP" altLang="en-US" dirty="0"/>
              <a:t>で，定積分 </a:t>
            </a:r>
            <a:r>
              <a:rPr lang="en-US" altLang="ja-JP" dirty="0"/>
              <a:t>I </a:t>
            </a:r>
            <a:r>
              <a:rPr lang="ja-JP" altLang="en-US" dirty="0"/>
              <a:t>を近似</a:t>
            </a:r>
          </a:p>
          <a:p>
            <a:pPr lvl="1"/>
            <a:r>
              <a:rPr lang="en-US" altLang="ja-JP" dirty="0"/>
              <a:t>f(x) </a:t>
            </a:r>
            <a:r>
              <a:rPr lang="ja-JP" altLang="en-US" dirty="0"/>
              <a:t>が連続関数のときは，</a:t>
            </a:r>
            <a:r>
              <a:rPr lang="en-US" altLang="ja-JP" dirty="0"/>
              <a:t>n </a:t>
            </a:r>
            <a:r>
              <a:rPr lang="ja-JP" altLang="en-US" dirty="0"/>
              <a:t>を無限大に近づければ，</a:t>
            </a:r>
            <a:r>
              <a:rPr lang="en-US" altLang="ja-JP" dirty="0"/>
              <a:t>Sn </a:t>
            </a:r>
            <a:r>
              <a:rPr lang="ja-JP" altLang="en-US" dirty="0"/>
              <a:t>は </a:t>
            </a:r>
            <a:r>
              <a:rPr lang="en-US" altLang="ja-JP" dirty="0"/>
              <a:t>I </a:t>
            </a:r>
            <a:r>
              <a:rPr lang="ja-JP" altLang="en-US" dirty="0"/>
              <a:t>に近づく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但し，単純に「</a:t>
            </a:r>
            <a:r>
              <a:rPr lang="en-US" altLang="ja-JP" dirty="0"/>
              <a:t>n </a:t>
            </a:r>
            <a:r>
              <a:rPr lang="ja-JP" altLang="en-US" dirty="0"/>
              <a:t>を大きくすればよい」とは言えない</a:t>
            </a:r>
          </a:p>
          <a:p>
            <a:pPr lvl="1"/>
            <a:r>
              <a:rPr lang="en-US" altLang="ja-JP" dirty="0"/>
              <a:t>n </a:t>
            </a:r>
            <a:r>
              <a:rPr lang="ja-JP" altLang="en-US" dirty="0"/>
              <a:t>を大きくすると　</a:t>
            </a:r>
            <a:r>
              <a:rPr lang="en-US" altLang="ja-JP" dirty="0"/>
              <a:t>⇒</a:t>
            </a:r>
            <a:r>
              <a:rPr lang="ja-JP" altLang="en-US" dirty="0"/>
              <a:t>　計算時間の問題，丸め誤差の問題が発生</a:t>
            </a:r>
          </a:p>
        </p:txBody>
      </p:sp>
      <p:sp>
        <p:nvSpPr>
          <p:cNvPr id="5939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4EE6DFF-F567-4FCE-8C0F-D06F4F1B0364}" type="slidenum">
              <a:rPr lang="ja-JP" altLang="en-US" smtClean="0">
                <a:latin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640262"/>
              </p:ext>
            </p:extLst>
          </p:nvPr>
        </p:nvGraphicFramePr>
        <p:xfrm>
          <a:off x="1661055" y="3142721"/>
          <a:ext cx="6462712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数式" r:id="rId4" imgW="2298700" imgH="431800" progId="Equation.3">
                  <p:embed/>
                </p:oleObj>
              </mc:Choice>
              <mc:Fallback>
                <p:oleObj name="数式" r:id="rId4" imgW="2298700" imgH="431800" progId="Equation.3">
                  <p:embed/>
                  <p:pic>
                    <p:nvPicPr>
                      <p:cNvPr id="59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055" y="3142721"/>
                        <a:ext cx="6462712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ニュートン法による非線形方程式 </a:t>
            </a:r>
            <a:r>
              <a:rPr lang="en-US" altLang="ja-JP" dirty="0"/>
              <a:t>f (x) = 0 </a:t>
            </a:r>
            <a:r>
              <a:rPr lang="ja-JP" altLang="en-US" dirty="0"/>
              <a:t>の求解</a:t>
            </a:r>
          </a:p>
        </p:txBody>
      </p:sp>
      <p:sp>
        <p:nvSpPr>
          <p:cNvPr id="820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579A5F4-4F30-471F-AFE1-CCD698D97B53}" type="slidenum">
              <a:rPr lang="ja-JP" altLang="en-US" smtClean="0">
                <a:latin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4194175" y="29781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627688" y="2771775"/>
            <a:ext cx="29482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出力：</a:t>
            </a:r>
            <a:r>
              <a:rPr lang="en-US" altLang="ja-JP" sz="2800" i="1" dirty="0">
                <a:solidFill>
                  <a:srgbClr val="008000"/>
                </a:solidFill>
                <a:latin typeface="メイリオ" panose="020B0604030504040204" pitchFamily="50" charset="-128"/>
              </a:rPr>
              <a:t>f 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(</a:t>
            </a:r>
            <a:r>
              <a:rPr lang="en-US" altLang="ja-JP" sz="2800" i="1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) = 0 </a:t>
            </a:r>
            <a:r>
              <a:rPr lang="ja-JP" altLang="en-US" sz="2800" dirty="0">
                <a:latin typeface="メイリオ" panose="020B0604030504040204" pitchFamily="50" charset="-128"/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近似解の</a:t>
            </a:r>
            <a:r>
              <a:rPr lang="en-US" altLang="ja-JP" sz="2800" dirty="0">
                <a:latin typeface="メイリオ" panose="020B0604030504040204" pitchFamily="50" charset="-128"/>
              </a:rPr>
              <a:t>1</a:t>
            </a:r>
            <a:r>
              <a:rPr lang="ja-JP" altLang="en-US" sz="2800" dirty="0">
                <a:latin typeface="メイリオ" panose="020B0604030504040204" pitchFamily="50" charset="-128"/>
              </a:rPr>
              <a:t>つ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603250" y="2792413"/>
            <a:ext cx="30171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入力：関数 </a:t>
            </a:r>
            <a:r>
              <a:rPr lang="en-US" altLang="ja-JP" sz="2800" b="1" dirty="0">
                <a:solidFill>
                  <a:srgbClr val="008000"/>
                </a:solidFill>
                <a:latin typeface="メイリオ" panose="020B0604030504040204" pitchFamily="50" charset="-128"/>
              </a:rPr>
              <a:t>f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初期近似値</a:t>
            </a:r>
            <a:r>
              <a:rPr lang="ja-JP" altLang="en-US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rgbClr val="008000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2800" baseline="-25000" dirty="0">
                <a:solidFill>
                  <a:srgbClr val="008000"/>
                </a:solidFill>
                <a:latin typeface="メイリオ" panose="020B0604030504040204" pitchFamily="50" charset="-128"/>
              </a:rPr>
              <a:t>0</a:t>
            </a:r>
          </a:p>
        </p:txBody>
      </p:sp>
      <p:sp>
        <p:nvSpPr>
          <p:cNvPr id="1564682" name="Text Box 10"/>
          <p:cNvSpPr txBox="1">
            <a:spLocks noChangeArrowheads="1"/>
          </p:cNvSpPr>
          <p:nvPr/>
        </p:nvSpPr>
        <p:spPr bwMode="auto">
          <a:xfrm>
            <a:off x="174625" y="4797425"/>
            <a:ext cx="8369300" cy="18129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609600" indent="-609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indent="0" eaLnBrk="1" fontAlgn="b" hangingPunct="1">
              <a:lnSpc>
                <a:spcPct val="85000"/>
              </a:lnSpc>
              <a:spcBef>
                <a:spcPct val="20000"/>
              </a:spcBef>
              <a:defRPr/>
            </a:pPr>
            <a:r>
              <a:rPr lang="ja-JP" altLang="en-US" sz="28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再帰による繰返し計算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により，</a:t>
            </a:r>
            <a:r>
              <a:rPr lang="en-US" altLang="ja-JP" sz="2800" i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en-US" altLang="ja-JP" sz="28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lang="en-US" altLang="ja-JP" sz="2800" i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en-US" altLang="ja-JP" sz="28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...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を求める</a:t>
            </a:r>
          </a:p>
          <a:p>
            <a:pPr eaLnBrk="1" fontAlgn="b" hangingPunct="1">
              <a:lnSpc>
                <a:spcPct val="85000"/>
              </a:lnSpc>
              <a:spcBef>
                <a:spcPct val="20000"/>
              </a:spcBef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（手順は次ページ）</a:t>
            </a:r>
          </a:p>
          <a:p>
            <a:pPr eaLnBrk="1" fontAlgn="b" hangingPunct="1">
              <a:lnSpc>
                <a:spcPct val="85000"/>
              </a:lnSpc>
              <a:spcBef>
                <a:spcPct val="20000"/>
              </a:spcBef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⇒　収束すれば，解の近似値が得られる</a:t>
            </a:r>
          </a:p>
          <a:p>
            <a:pPr eaLnBrk="1" fontAlgn="b" hangingPunct="1">
              <a:lnSpc>
                <a:spcPct val="85000"/>
              </a:lnSpc>
              <a:spcBef>
                <a:spcPct val="20000"/>
              </a:spcBef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　　（注）収束しない場合もありえる</a:t>
            </a:r>
          </a:p>
        </p:txBody>
      </p:sp>
    </p:spTree>
    <p:extLst>
      <p:ext uri="{BB962C8B-B14F-4D97-AF65-F5344CB8AC3E}">
        <p14:creationId xmlns:p14="http://schemas.microsoft.com/office/powerpoint/2010/main" val="368557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初期近似値 </a:t>
            </a:r>
            <a:r>
              <a:rPr lang="en-US" altLang="ja-JP" dirty="0"/>
              <a:t>x0 </a:t>
            </a:r>
            <a:r>
              <a:rPr lang="ja-JP" altLang="en-US" dirty="0"/>
              <a:t>から出発</a:t>
            </a:r>
          </a:p>
          <a:p>
            <a:r>
              <a:rPr lang="ja-JP" altLang="en-US" dirty="0"/>
              <a:t>反復公式</a:t>
            </a:r>
          </a:p>
          <a:p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pPr marL="0" indent="0">
              <a:buNone/>
            </a:pPr>
            <a:r>
              <a:rPr lang="ja-JP" altLang="en-US" dirty="0"/>
              <a:t>	を繰り返す</a:t>
            </a:r>
          </a:p>
          <a:p>
            <a:r>
              <a:rPr lang="en-US" altLang="ja-JP" dirty="0"/>
              <a:t>x1</a:t>
            </a:r>
            <a:r>
              <a:rPr lang="ja-JP" altLang="en-US" dirty="0"/>
              <a:t>，</a:t>
            </a:r>
            <a:r>
              <a:rPr lang="en-US" altLang="ja-JP" dirty="0"/>
              <a:t>x2</a:t>
            </a:r>
            <a:r>
              <a:rPr lang="ja-JP" altLang="en-US" dirty="0"/>
              <a:t>，</a:t>
            </a:r>
            <a:r>
              <a:rPr lang="en-US" altLang="ja-JP" dirty="0"/>
              <a:t>x3 ... </a:t>
            </a:r>
            <a:r>
              <a:rPr lang="ja-JP" altLang="en-US" dirty="0"/>
              <a:t>は，徐々に解に近づいていく（と期待できる）</a:t>
            </a:r>
          </a:p>
        </p:txBody>
      </p:sp>
      <p:sp>
        <p:nvSpPr>
          <p:cNvPr id="1024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CF61BE6-6890-4E38-BEB0-B37AA474E1ED}" type="slidenum">
              <a:rPr lang="ja-JP" altLang="en-US" smtClean="0">
                <a:latin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84165"/>
              </p:ext>
            </p:extLst>
          </p:nvPr>
        </p:nvGraphicFramePr>
        <p:xfrm>
          <a:off x="1430244" y="2082800"/>
          <a:ext cx="38862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数式" r:id="rId4" imgW="1054100" imgH="431800" progId="Equation.3">
                  <p:embed/>
                </p:oleObj>
              </mc:Choice>
              <mc:Fallback>
                <p:oleObj name="数式" r:id="rId4" imgW="1054100" imgH="43180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244" y="2082800"/>
                        <a:ext cx="3886200" cy="13462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50195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24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ニュートン法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初期近似値 </a:t>
            </a:r>
            <a:r>
              <a:rPr lang="en-US" altLang="ja-JP" dirty="0"/>
              <a:t>x0 </a:t>
            </a:r>
            <a:r>
              <a:rPr lang="ja-JP" altLang="en-US" dirty="0"/>
              <a:t>から出発</a:t>
            </a:r>
          </a:p>
          <a:p>
            <a:r>
              <a:rPr lang="ja-JP" altLang="en-US" dirty="0"/>
              <a:t>反復公式</a:t>
            </a:r>
          </a:p>
          <a:p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pPr marL="0" indent="0">
              <a:buNone/>
            </a:pPr>
            <a:r>
              <a:rPr lang="ja-JP" altLang="en-US" dirty="0"/>
              <a:t>	を繰り返す</a:t>
            </a:r>
          </a:p>
          <a:p>
            <a:r>
              <a:rPr lang="en-US" altLang="ja-JP" dirty="0"/>
              <a:t>x1</a:t>
            </a:r>
            <a:r>
              <a:rPr lang="ja-JP" altLang="en-US" dirty="0"/>
              <a:t>，</a:t>
            </a:r>
            <a:r>
              <a:rPr lang="en-US" altLang="ja-JP" dirty="0"/>
              <a:t>x2</a:t>
            </a:r>
            <a:r>
              <a:rPr lang="ja-JP" altLang="en-US" dirty="0"/>
              <a:t>，</a:t>
            </a:r>
            <a:r>
              <a:rPr lang="en-US" altLang="ja-JP" dirty="0"/>
              <a:t>x3 ... </a:t>
            </a:r>
            <a:r>
              <a:rPr lang="ja-JP" altLang="en-US" dirty="0"/>
              <a:t>は，徐々に解に近づいていく（と期待できる）</a:t>
            </a:r>
          </a:p>
        </p:txBody>
      </p:sp>
      <p:sp>
        <p:nvSpPr>
          <p:cNvPr id="12295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5154F79-2C02-4230-B6B5-858250E63936}" type="slidenum">
              <a:rPr lang="ja-JP" altLang="en-US" smtClean="0">
                <a:latin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62607"/>
              </p:ext>
            </p:extLst>
          </p:nvPr>
        </p:nvGraphicFramePr>
        <p:xfrm>
          <a:off x="1800785" y="1964017"/>
          <a:ext cx="38862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数式" r:id="rId4" imgW="1054100" imgH="431800" progId="Equation.3">
                  <p:embed/>
                </p:oleObj>
              </mc:Choice>
              <mc:Fallback>
                <p:oleObj name="数式" r:id="rId4" imgW="1054100" imgH="43180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785" y="1964017"/>
                        <a:ext cx="3886200" cy="134620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50195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1845" y="5160785"/>
            <a:ext cx="879920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メイリオ" panose="020B0604030504040204" pitchFamily="50" charset="-128"/>
              </a:rPr>
              <a:t>これは，点（</a:t>
            </a:r>
            <a:r>
              <a:rPr lang="en-US" altLang="ja-JP" sz="3600" i="1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i</a:t>
            </a:r>
            <a:r>
              <a:rPr lang="en-US" altLang="ja-JP" sz="3600" dirty="0">
                <a:latin typeface="メイリオ" panose="020B0604030504040204" pitchFamily="50" charset="-128"/>
              </a:rPr>
              <a:t>, </a:t>
            </a:r>
            <a:r>
              <a:rPr lang="en-US" altLang="ja-JP" sz="3600" i="1" dirty="0">
                <a:latin typeface="メイリオ" panose="020B0604030504040204" pitchFamily="50" charset="-128"/>
              </a:rPr>
              <a:t>f </a:t>
            </a:r>
            <a:r>
              <a:rPr lang="en-US" altLang="ja-JP" sz="3600" dirty="0">
                <a:latin typeface="メイリオ" panose="020B0604030504040204" pitchFamily="50" charset="-128"/>
              </a:rPr>
              <a:t>(</a:t>
            </a:r>
            <a:r>
              <a:rPr lang="en-US" altLang="ja-JP" sz="3600" i="1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i</a:t>
            </a:r>
            <a:r>
              <a:rPr lang="en-US" altLang="ja-JP" sz="3600" dirty="0">
                <a:latin typeface="メイリオ" panose="020B0604030504040204" pitchFamily="50" charset="-128"/>
              </a:rPr>
              <a:t>) </a:t>
            </a:r>
            <a:r>
              <a:rPr lang="ja-JP" altLang="en-US" sz="3600" dirty="0">
                <a:latin typeface="メイリオ" panose="020B0604030504040204" pitchFamily="50" charset="-128"/>
              </a:rPr>
              <a:t>）における </a:t>
            </a: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</a:t>
            </a:r>
            <a:r>
              <a:rPr lang="ja-JP" altLang="en-US" sz="3600" dirty="0">
                <a:latin typeface="メイリオ" panose="020B0604030504040204" pitchFamily="50" charset="-128"/>
              </a:rPr>
              <a:t>と，</a:t>
            </a:r>
            <a:endParaRPr lang="en-US" altLang="ja-JP" sz="3600" dirty="0">
              <a:latin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軸</a:t>
            </a:r>
            <a:r>
              <a:rPr lang="ja-JP" altLang="en-US" sz="3600" dirty="0">
                <a:latin typeface="メイリオ" panose="020B0604030504040204" pitchFamily="50" charset="-128"/>
              </a:rPr>
              <a:t> </a:t>
            </a:r>
            <a:r>
              <a:rPr lang="en-US" altLang="ja-JP" sz="3600" dirty="0">
                <a:latin typeface="メイリオ" panose="020B0604030504040204" pitchFamily="50" charset="-128"/>
              </a:rPr>
              <a:t>(</a:t>
            </a:r>
            <a:r>
              <a:rPr lang="en-US" altLang="ja-JP" sz="3600" i="1" dirty="0">
                <a:latin typeface="メイリオ" panose="020B0604030504040204" pitchFamily="50" charset="-128"/>
              </a:rPr>
              <a:t>y </a:t>
            </a:r>
            <a:r>
              <a:rPr lang="en-US" altLang="ja-JP" sz="3600" dirty="0">
                <a:latin typeface="メイリオ" panose="020B0604030504040204" pitchFamily="50" charset="-128"/>
              </a:rPr>
              <a:t>= 0) </a:t>
            </a:r>
            <a:r>
              <a:rPr lang="ja-JP" altLang="en-US" sz="3600" dirty="0">
                <a:latin typeface="メイリオ" panose="020B0604030504040204" pitchFamily="50" charset="-128"/>
              </a:rPr>
              <a:t>との</a:t>
            </a:r>
            <a:r>
              <a:rPr lang="ja-JP" altLang="en-US" sz="3600" dirty="0">
                <a:solidFill>
                  <a:schemeClr val="tx2"/>
                </a:solidFill>
                <a:latin typeface="メイリオ" panose="020B0604030504040204" pitchFamily="50" charset="-128"/>
              </a:rPr>
              <a:t>交点</a:t>
            </a:r>
            <a:r>
              <a:rPr lang="ja-JP" altLang="en-US" sz="3600" dirty="0">
                <a:latin typeface="メイリオ" panose="020B0604030504040204" pitchFamily="50" charset="-128"/>
              </a:rPr>
              <a:t> </a:t>
            </a:r>
            <a:r>
              <a:rPr lang="en-US" altLang="ja-JP" sz="3600" dirty="0">
                <a:latin typeface="メイリオ" panose="020B0604030504040204" pitchFamily="50" charset="-128"/>
              </a:rPr>
              <a:t>(</a:t>
            </a:r>
            <a:r>
              <a:rPr lang="en-US" altLang="ja-JP" sz="3600" i="1" dirty="0">
                <a:latin typeface="メイリオ" panose="020B0604030504040204" pitchFamily="50" charset="-128"/>
              </a:rPr>
              <a:t>x</a:t>
            </a:r>
            <a:r>
              <a:rPr lang="en-US" altLang="ja-JP" sz="3600" baseline="-25000" dirty="0">
                <a:latin typeface="メイリオ" panose="020B0604030504040204" pitchFamily="50" charset="-128"/>
              </a:rPr>
              <a:t>i+1</a:t>
            </a:r>
            <a:r>
              <a:rPr lang="en-US" altLang="ja-JP" sz="3600" dirty="0">
                <a:latin typeface="メイリオ" panose="020B0604030504040204" pitchFamily="50" charset="-128"/>
              </a:rPr>
              <a:t>, 0) </a:t>
            </a:r>
            <a:r>
              <a:rPr lang="ja-JP" altLang="en-US" sz="3600" dirty="0">
                <a:latin typeface="メイリオ" panose="020B0604030504040204" pitchFamily="50" charset="-128"/>
              </a:rPr>
              <a:t>を求めている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3995738" y="3933825"/>
            <a:ext cx="0" cy="11509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14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グラフ" r:id="rId4" imgW="5819775" imgH="3771798" progId="Excel.Chart.8">
                  <p:embed/>
                </p:oleObj>
              </mc:Choice>
              <mc:Fallback>
                <p:oleObj name="グラフ" r:id="rId4" imgW="5819775" imgH="3771798" progId="Excel.Chart.8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87825" y="669925"/>
            <a:ext cx="3974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i="1" dirty="0">
                <a:latin typeface="メイリオ" panose="020B0604030504040204" pitchFamily="50" charset="-128"/>
              </a:rPr>
              <a:t>x</a:t>
            </a:r>
            <a:r>
              <a:rPr lang="en-US" altLang="ja-JP" sz="4000" baseline="30000" dirty="0">
                <a:latin typeface="メイリオ" panose="020B0604030504040204" pitchFamily="50" charset="-128"/>
              </a:rPr>
              <a:t>3</a:t>
            </a:r>
            <a:r>
              <a:rPr lang="en-US" altLang="ja-JP" sz="4000" dirty="0">
                <a:latin typeface="メイリオ" panose="020B0604030504040204" pitchFamily="50" charset="-128"/>
              </a:rPr>
              <a:t> – 6</a:t>
            </a:r>
            <a:r>
              <a:rPr lang="en-US" altLang="ja-JP" sz="4000" i="1" dirty="0">
                <a:latin typeface="メイリオ" panose="020B0604030504040204" pitchFamily="50" charset="-128"/>
              </a:rPr>
              <a:t>x</a:t>
            </a:r>
            <a:r>
              <a:rPr lang="en-US" altLang="ja-JP" sz="4000" baseline="30000" dirty="0">
                <a:latin typeface="メイリオ" panose="020B0604030504040204" pitchFamily="50" charset="-128"/>
              </a:rPr>
              <a:t>2 </a:t>
            </a:r>
            <a:r>
              <a:rPr lang="en-US" altLang="ja-JP" sz="4000" dirty="0">
                <a:latin typeface="メイリオ" panose="020B0604030504040204" pitchFamily="50" charset="-128"/>
              </a:rPr>
              <a:t>+11</a:t>
            </a:r>
            <a:r>
              <a:rPr lang="en-US" altLang="ja-JP" sz="4000" i="1" dirty="0">
                <a:latin typeface="メイリオ" panose="020B0604030504040204" pitchFamily="50" charset="-128"/>
              </a:rPr>
              <a:t>x</a:t>
            </a:r>
            <a:r>
              <a:rPr lang="en-US" altLang="ja-JP" sz="4000" dirty="0">
                <a:latin typeface="メイリオ" panose="020B0604030504040204" pitchFamily="50" charset="-128"/>
              </a:rPr>
              <a:t> – 6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286000" y="3154363"/>
            <a:ext cx="422275" cy="457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998913" y="3141663"/>
            <a:ext cx="422275" cy="457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711825" y="3140075"/>
            <a:ext cx="422275" cy="457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93925" y="24606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解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95725" y="24923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解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597525" y="25241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解</a:t>
            </a:r>
          </a:p>
        </p:txBody>
      </p:sp>
      <p:sp>
        <p:nvSpPr>
          <p:cNvPr id="1434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0DC48C0-3750-454B-8326-A6A7E8669983}" type="slidenum">
              <a:rPr lang="ja-JP" altLang="en-US" smtClean="0">
                <a:latin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22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41350" y="54117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81175" y="5503863"/>
            <a:ext cx="5600700" cy="771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chemeClr val="tx2"/>
                </a:solidFill>
                <a:latin typeface="メイリオ" panose="020B0604030504040204" pitchFamily="50" charset="-128"/>
              </a:rPr>
              <a:t>関数上の点を</a:t>
            </a:r>
            <a:r>
              <a:rPr lang="en-US" altLang="ja-JP" sz="44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ja-JP" altLang="en-US" sz="4400" dirty="0">
                <a:solidFill>
                  <a:schemeClr val="tx2"/>
                </a:solidFill>
                <a:latin typeface="メイリオ" panose="020B0604030504040204" pitchFamily="50" charset="-128"/>
              </a:rPr>
              <a:t>つ選ぶ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 flipV="1">
            <a:off x="1143000" y="5754688"/>
            <a:ext cx="592138" cy="246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65200" y="495776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関数上の点</a:t>
            </a:r>
          </a:p>
        </p:txBody>
      </p:sp>
      <p:sp>
        <p:nvSpPr>
          <p:cNvPr id="1639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55E8FAD-C982-49D5-B8C6-65244F968738}" type="slidenum">
              <a:rPr lang="ja-JP" altLang="en-US" smtClean="0">
                <a:latin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80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41350" y="54117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482600" y="647700"/>
            <a:ext cx="2489200" cy="551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65200" y="495776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関数上の点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379788" y="4324350"/>
            <a:ext cx="29845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接線を引く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 flipV="1">
            <a:off x="1847850" y="3175000"/>
            <a:ext cx="1498600" cy="1155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616075" y="10652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</a:t>
            </a:r>
          </a:p>
        </p:txBody>
      </p:sp>
      <p:sp>
        <p:nvSpPr>
          <p:cNvPr id="1844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C1350C8-41F5-4B28-8F9C-7CB468371607}" type="slidenum">
              <a:rPr lang="ja-JP" altLang="en-US" smtClean="0">
                <a:latin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36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87325" y="182563"/>
          <a:ext cx="8688388" cy="64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グラフ" r:id="rId4" imgW="5762625" imgH="3600298" progId="Excel.Chart.8">
                  <p:embed/>
                </p:oleObj>
              </mc:Choice>
              <mc:Fallback>
                <p:oleObj name="グラフ" r:id="rId4" imgW="5762625" imgH="3600298" progId="Excel.Chart.8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2563"/>
                        <a:ext cx="8688388" cy="646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194675" y="2405063"/>
            <a:ext cx="4924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i="1" dirty="0">
                <a:latin typeface="メイリオ" panose="020B0604030504040204" pitchFamily="50" charset="-128"/>
              </a:rPr>
              <a:t>x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41350" y="54117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81150" y="3278188"/>
            <a:ext cx="241300" cy="263525"/>
          </a:xfrm>
          <a:prstGeom prst="ellipse">
            <a:avLst/>
          </a:prstGeom>
          <a:solidFill>
            <a:schemeClr val="tx2">
              <a:alpha val="50195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482600" y="647700"/>
            <a:ext cx="2489200" cy="5511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616075" y="10652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接線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65200" y="495776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</a:rPr>
              <a:t>関数上の点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2286000" y="3154363"/>
            <a:ext cx="422275" cy="457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36825" y="2652713"/>
            <a:ext cx="16433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解の</a:t>
            </a:r>
            <a:r>
              <a:rPr lang="en-US" altLang="ja-JP" dirty="0">
                <a:solidFill>
                  <a:srgbClr val="008000"/>
                </a:solidFill>
                <a:latin typeface="メイリオ" panose="020B0604030504040204" pitchFamily="50" charset="-128"/>
              </a:rPr>
              <a:t>1</a:t>
            </a:r>
            <a:r>
              <a:rPr lang="ja-JP" altLang="en-US" dirty="0">
                <a:solidFill>
                  <a:srgbClr val="008000"/>
                </a:solidFill>
                <a:latin typeface="メイリオ" panose="020B0604030504040204" pitchFamily="50" charset="-128"/>
              </a:rPr>
              <a:t>つ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89288" y="4384675"/>
            <a:ext cx="5376862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tx2"/>
                </a:solidFill>
                <a:latin typeface="メイリオ" panose="020B0604030504040204" pitchFamily="50" charset="-128"/>
              </a:rPr>
              <a:t>この場合，接線と </a:t>
            </a:r>
            <a:r>
              <a:rPr lang="en-US" altLang="ja-JP" sz="4000" i="1" dirty="0">
                <a:solidFill>
                  <a:schemeClr val="tx2"/>
                </a:solidFill>
                <a:latin typeface="メイリオ" panose="020B0604030504040204" pitchFamily="50" charset="-128"/>
              </a:rPr>
              <a:t>x</a:t>
            </a:r>
            <a:r>
              <a:rPr lang="en-US" altLang="ja-JP" sz="4000" dirty="0">
                <a:solidFill>
                  <a:schemeClr val="tx2"/>
                </a:solidFill>
                <a:latin typeface="メイリオ" panose="020B0604030504040204" pitchFamily="50" charset="-128"/>
              </a:rPr>
              <a:t> </a:t>
            </a:r>
            <a:r>
              <a:rPr lang="ja-JP" altLang="en-US" sz="4000" dirty="0">
                <a:solidFill>
                  <a:schemeClr val="tx2"/>
                </a:solidFill>
                <a:latin typeface="メイリオ" panose="020B0604030504040204" pitchFamily="50" charset="-128"/>
              </a:rPr>
              <a:t>軸の交点は解の</a:t>
            </a:r>
            <a:r>
              <a:rPr lang="en-US" altLang="ja-JP" sz="4000" dirty="0">
                <a:solidFill>
                  <a:schemeClr val="tx2"/>
                </a:solidFill>
                <a:latin typeface="メイリオ" panose="020B0604030504040204" pitchFamily="50" charset="-128"/>
              </a:rPr>
              <a:t>1</a:t>
            </a:r>
            <a:r>
              <a:rPr lang="ja-JP" altLang="en-US" sz="4000" dirty="0">
                <a:solidFill>
                  <a:schemeClr val="tx2"/>
                </a:solidFill>
                <a:latin typeface="メイリオ" panose="020B0604030504040204" pitchFamily="50" charset="-128"/>
              </a:rPr>
              <a:t>つに近づいている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1803400" y="3482975"/>
            <a:ext cx="1350963" cy="893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179388" y="2276475"/>
            <a:ext cx="2098674" cy="954088"/>
            <a:chOff x="476" y="0"/>
            <a:chExt cx="1322" cy="601"/>
          </a:xfrm>
        </p:grpSpPr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476" y="0"/>
              <a:ext cx="953" cy="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メイリオ" panose="020B0604030504040204" pitchFamily="50" charset="-128"/>
              </a:endParaRP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498" y="0"/>
              <a:ext cx="130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chemeClr val="tx2"/>
                  </a:solidFill>
                  <a:latin typeface="メイリオ" panose="020B0604030504040204" pitchFamily="50" charset="-128"/>
                </a:rPr>
                <a:t>接線と </a:t>
              </a:r>
              <a:r>
                <a:rPr lang="en-US" altLang="ja-JP" sz="2800" i="1" dirty="0">
                  <a:solidFill>
                    <a:schemeClr val="tx2"/>
                  </a:solidFill>
                  <a:latin typeface="メイリオ" panose="020B0604030504040204" pitchFamily="50" charset="-128"/>
                </a:rPr>
                <a:t>x </a:t>
              </a:r>
              <a:r>
                <a:rPr lang="ja-JP" altLang="en-US" sz="2800" dirty="0">
                  <a:solidFill>
                    <a:schemeClr val="tx2"/>
                  </a:solidFill>
                  <a:latin typeface="メイリオ" panose="020B0604030504040204" pitchFamily="50" charset="-128"/>
                </a:rPr>
                <a:t>軸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chemeClr val="tx2"/>
                  </a:solidFill>
                  <a:latin typeface="メイリオ" panose="020B0604030504040204" pitchFamily="50" charset="-128"/>
                </a:rPr>
                <a:t>の交点</a:t>
              </a:r>
            </a:p>
          </p:txBody>
        </p:sp>
      </p:grpSp>
      <p:sp>
        <p:nvSpPr>
          <p:cNvPr id="2049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BAD9EF0-395F-4C14-8B13-BC319B389854}" type="slidenum">
              <a:rPr lang="ja-JP" altLang="en-US" smtClean="0">
                <a:latin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67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1160</Words>
  <Application>Microsoft Office PowerPoint</Application>
  <PresentationFormat>画面に合わせる (4:3)</PresentationFormat>
  <Paragraphs>285</Paragraphs>
  <Slides>28</Slides>
  <Notes>28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28</vt:i4>
      </vt:variant>
    </vt:vector>
  </HeadingPairs>
  <TitlesOfParts>
    <vt:vector size="36" baseType="lpstr">
      <vt:lpstr>ＭＳ Ｐゴシック</vt:lpstr>
      <vt:lpstr>メイリオ</vt:lpstr>
      <vt:lpstr>游ゴシック</vt:lpstr>
      <vt:lpstr>Arial</vt:lpstr>
      <vt:lpstr>Segoe UI</vt:lpstr>
      <vt:lpstr>Office テーマ</vt:lpstr>
      <vt:lpstr>数式</vt:lpstr>
      <vt:lpstr>グラフ</vt:lpstr>
      <vt:lpstr>ce-12. ニュートン法による方程式の求解  </vt:lpstr>
      <vt:lpstr>ニュートン法による求解</vt:lpstr>
      <vt:lpstr>ニュートン法</vt:lpstr>
      <vt:lpstr>ニュートン法</vt:lpstr>
      <vt:lpstr>ニュートン法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ニュートン法での収束の判定</vt:lpstr>
      <vt:lpstr>PowerPoint プレゼンテーション</vt:lpstr>
      <vt:lpstr>ニュートン法の能力と限界</vt:lpstr>
      <vt:lpstr>ニュートン法の注意点</vt:lpstr>
      <vt:lpstr>例題１．ニュートン法のプログラム</vt:lpstr>
      <vt:lpstr>PowerPoint プレゼンテーション</vt:lpstr>
      <vt:lpstr>PowerPoint プレゼンテーション</vt:lpstr>
      <vt:lpstr>台形則による数値積分</vt:lpstr>
      <vt:lpstr>定積分</vt:lpstr>
      <vt:lpstr>区間 [a, b] の小区間への分割</vt:lpstr>
      <vt:lpstr>小台形</vt:lpstr>
      <vt:lpstr>台形則 trapezoidal rule</vt:lpstr>
      <vt:lpstr>台形則</vt:lpstr>
      <vt:lpstr>台形則による数値積分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ニュートン法による方程式の求解</dc:title>
  <dc:creator>kaneko kunihiko</dc:creator>
  <cp:lastModifiedBy>me</cp:lastModifiedBy>
  <cp:revision>37</cp:revision>
  <dcterms:created xsi:type="dcterms:W3CDTF">2019-11-02T00:06:04Z</dcterms:created>
  <dcterms:modified xsi:type="dcterms:W3CDTF">2023-02-03T07:32:43Z</dcterms:modified>
</cp:coreProperties>
</file>