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578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67" r:id="rId23"/>
    <p:sldId id="568" r:id="rId24"/>
    <p:sldId id="569" r:id="rId25"/>
    <p:sldId id="570" r:id="rId26"/>
    <p:sldId id="571" r:id="rId27"/>
    <p:sldId id="572" r:id="rId28"/>
    <p:sldId id="573" r:id="rId29"/>
    <p:sldId id="574" r:id="rId30"/>
    <p:sldId id="575" r:id="rId31"/>
    <p:sldId id="576" r:id="rId32"/>
    <p:sldId id="577" r:id="rId3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318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9B23F3-8055-492D-81B3-D5D689EA0832}" type="slidenum">
              <a:rPr lang="en-US" altLang="ja-JP" sz="1200" smtClean="0">
                <a:latin typeface="Segoe UI" panose="020B0502040204020203" pitchFamily="34" charset="0"/>
              </a:rPr>
              <a:pPr/>
              <a:t>10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29208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7FB8765-BCE1-4B84-87AE-0443F2523174}" type="slidenum">
              <a:rPr lang="en-US" altLang="ja-JP" sz="1200" smtClean="0">
                <a:latin typeface="Segoe UI" panose="020B0502040204020203" pitchFamily="34" charset="0"/>
              </a:rPr>
              <a:pPr/>
              <a:t>11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92999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89019A-E64E-4352-9E25-6354D3A480CE}" type="slidenum">
              <a:rPr lang="en-US" altLang="ja-JP" sz="1200" smtClean="0">
                <a:latin typeface="Segoe UI" panose="020B0502040204020203" pitchFamily="34" charset="0"/>
              </a:rPr>
              <a:pPr/>
              <a:t>12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4136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79D1ED-46DF-481B-A56D-BA5C7E247B19}" type="slidenum">
              <a:rPr lang="en-US" altLang="ja-JP" sz="1200" smtClean="0">
                <a:latin typeface="Segoe UI" panose="020B0502040204020203" pitchFamily="34" charset="0"/>
              </a:rPr>
              <a:pPr/>
              <a:t>13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11650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82AB30E-C9E5-491C-8E3F-9B7817B0FA09}" type="slidenum">
              <a:rPr lang="en-US" altLang="ja-JP" sz="1200" smtClean="0">
                <a:latin typeface="Segoe UI" panose="020B0502040204020203" pitchFamily="34" charset="0"/>
              </a:rPr>
              <a:pPr/>
              <a:t>14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09068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7FCB38-77E5-4901-AB25-2235BFD9FAC0}" type="slidenum">
              <a:rPr lang="en-US" altLang="ja-JP" sz="1200" smtClean="0">
                <a:latin typeface="Segoe UI" panose="020B0502040204020203" pitchFamily="34" charset="0"/>
              </a:rPr>
              <a:pPr/>
              <a:t>15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692015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CE4825-A93D-4034-B73D-8F584F633039}" type="slidenum">
              <a:rPr lang="en-US" altLang="ja-JP" sz="1200" smtClean="0">
                <a:latin typeface="Segoe UI" panose="020B0502040204020203" pitchFamily="34" charset="0"/>
              </a:rPr>
              <a:pPr/>
              <a:t>16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2327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2B286A-AE1B-4637-8ABD-511D552D2E15}" type="slidenum">
              <a:rPr lang="en-US" altLang="ja-JP" sz="1200" smtClean="0">
                <a:latin typeface="Segoe UI" panose="020B0502040204020203" pitchFamily="34" charset="0"/>
              </a:rPr>
              <a:pPr/>
              <a:t>17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47374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71959B8-6BAE-4956-8EC6-2B7602E73B23}" type="slidenum">
              <a:rPr lang="en-US" altLang="ja-JP" sz="1200" smtClean="0">
                <a:latin typeface="Segoe UI" panose="020B0502040204020203" pitchFamily="34" charset="0"/>
              </a:rPr>
              <a:pPr/>
              <a:t>18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4999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3E49CFC-5D95-4E07-91B1-A6E5819DB139}" type="slidenum">
              <a:rPr lang="en-US" altLang="ja-JP" sz="1200" smtClean="0">
                <a:latin typeface="Segoe UI" panose="020B0502040204020203" pitchFamily="34" charset="0"/>
              </a:rPr>
              <a:pPr/>
              <a:t>19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3212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FD48EF-F38C-420A-A9FA-3196D70182F8}" type="slidenum">
              <a:rPr lang="en-US" altLang="ja-JP" sz="1200" smtClean="0">
                <a:latin typeface="Segoe UI" panose="020B0502040204020203" pitchFamily="34" charset="0"/>
              </a:rPr>
              <a:pPr/>
              <a:t>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14694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AF243B8-5FBD-4CF1-9B08-36C4190E556C}" type="slidenum">
              <a:rPr lang="en-US" altLang="ja-JP" sz="1200" smtClean="0">
                <a:latin typeface="Segoe UI" panose="020B0502040204020203" pitchFamily="34" charset="0"/>
              </a:rPr>
              <a:pPr/>
              <a:t>20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40518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78C3ED-3799-45D6-AE7F-E036916BAB05}" type="slidenum">
              <a:rPr lang="en-US" altLang="ja-JP" sz="1200" smtClean="0">
                <a:latin typeface="Segoe UI" panose="020B0502040204020203" pitchFamily="34" charset="0"/>
              </a:rPr>
              <a:pPr/>
              <a:t>21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493730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3E4B832-B832-4296-AD6B-0AAE0F2DD690}" type="slidenum">
              <a:rPr lang="en-US" altLang="ja-JP" sz="1200" smtClean="0">
                <a:latin typeface="Segoe UI" panose="020B0502040204020203" pitchFamily="34" charset="0"/>
              </a:rPr>
              <a:pPr/>
              <a:t>22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55781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5E5E8BE-ED1E-4DCD-B294-F3F9CACB8D19}" type="slidenum">
              <a:rPr lang="en-US" altLang="ja-JP" sz="1200" smtClean="0">
                <a:latin typeface="Segoe UI" panose="020B0502040204020203" pitchFamily="34" charset="0"/>
              </a:rPr>
              <a:pPr/>
              <a:t>23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770853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2E06B50-B594-4C91-92FE-AB14C75CD545}" type="slidenum">
              <a:rPr lang="en-US" altLang="ja-JP" sz="1200" smtClean="0">
                <a:latin typeface="Segoe UI" panose="020B0502040204020203" pitchFamily="34" charset="0"/>
              </a:rPr>
              <a:pPr/>
              <a:t>24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7099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546DF67-26A4-4B9A-8EFC-913437443966}" type="slidenum">
              <a:rPr lang="en-US" altLang="ja-JP" sz="1200" smtClean="0">
                <a:latin typeface="Segoe UI" panose="020B0502040204020203" pitchFamily="34" charset="0"/>
              </a:rPr>
              <a:pPr/>
              <a:t>25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042364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54556D7-2109-4E00-BEC0-1DC88AAFA506}" type="slidenum">
              <a:rPr lang="en-US" altLang="ja-JP" sz="1200" smtClean="0">
                <a:latin typeface="Segoe UI" panose="020B0502040204020203" pitchFamily="34" charset="0"/>
              </a:rPr>
              <a:pPr/>
              <a:t>26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590815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9AB280-B20A-406B-9163-95D957294D21}" type="slidenum">
              <a:rPr lang="en-US" altLang="ja-JP" sz="1200" smtClean="0">
                <a:latin typeface="Segoe UI" panose="020B0502040204020203" pitchFamily="34" charset="0"/>
              </a:rPr>
              <a:pPr/>
              <a:t>27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47131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37907EC-8E41-4EAD-8867-E8EABFCF48DB}" type="slidenum">
              <a:rPr lang="en-US" altLang="ja-JP" sz="1200" smtClean="0">
                <a:latin typeface="Segoe UI" panose="020B0502040204020203" pitchFamily="34" charset="0"/>
              </a:rPr>
              <a:pPr/>
              <a:t>28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963015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791FF79-DDA7-4C74-A324-6911BD9971B3}" type="slidenum">
              <a:rPr lang="en-US" altLang="ja-JP" sz="1200" smtClean="0">
                <a:latin typeface="Segoe UI" panose="020B0502040204020203" pitchFamily="34" charset="0"/>
              </a:rPr>
              <a:pPr/>
              <a:t>29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6760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0BDF378-D244-42F7-B73D-983E7B8E32A5}" type="slidenum">
              <a:rPr lang="en-US" altLang="ja-JP" sz="1200" smtClean="0">
                <a:latin typeface="Segoe UI" panose="020B0502040204020203" pitchFamily="34" charset="0"/>
              </a:rPr>
              <a:pPr/>
              <a:t>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888654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F63B18-96F1-4128-9B46-4B7A3E82C009}" type="slidenum">
              <a:rPr lang="en-US" altLang="ja-JP" sz="1200" smtClean="0">
                <a:latin typeface="Segoe UI" panose="020B0502040204020203" pitchFamily="34" charset="0"/>
              </a:rPr>
              <a:pPr/>
              <a:t>30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52287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6C26D4-2890-482E-80DC-838DD2FDDF08}" type="slidenum">
              <a:rPr lang="en-US" altLang="ja-JP" sz="1200" smtClean="0">
                <a:latin typeface="Segoe UI" panose="020B0502040204020203" pitchFamily="34" charset="0"/>
              </a:rPr>
              <a:pPr/>
              <a:t>31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92796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3111D73-AC82-4A21-A186-FECC07510ACF}" type="slidenum">
              <a:rPr lang="en-US" altLang="ja-JP" sz="1200" smtClean="0">
                <a:latin typeface="Segoe UI" panose="020B0502040204020203" pitchFamily="34" charset="0"/>
              </a:rPr>
              <a:pPr/>
              <a:t>32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1582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D525A45-B424-4B8C-A3D2-05CBB9361475}" type="slidenum">
              <a:rPr lang="en-US" altLang="ja-JP" sz="1200" smtClean="0">
                <a:latin typeface="Segoe UI" panose="020B0502040204020203" pitchFamily="34" charset="0"/>
              </a:rPr>
              <a:pPr/>
              <a:t>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415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D0CFE30-A561-4423-B19F-1BD0796A80AA}" type="slidenum">
              <a:rPr lang="en-US" altLang="ja-JP" sz="1200" smtClean="0">
                <a:latin typeface="Segoe UI" panose="020B0502040204020203" pitchFamily="34" charset="0"/>
              </a:rPr>
              <a:pPr/>
              <a:t>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25383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0E2E633-E464-48C0-9543-23F690ABDDEF}" type="slidenum">
              <a:rPr lang="en-US" altLang="ja-JP" sz="1200" smtClean="0">
                <a:latin typeface="Segoe UI" panose="020B0502040204020203" pitchFamily="34" charset="0"/>
              </a:rPr>
              <a:pPr/>
              <a:t>6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86608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EBCF437-FF47-4210-889F-0C6EB27D08A6}" type="slidenum">
              <a:rPr lang="en-US" altLang="ja-JP" sz="1200" smtClean="0">
                <a:latin typeface="Segoe UI" panose="020B0502040204020203" pitchFamily="34" charset="0"/>
              </a:rPr>
              <a:pPr/>
              <a:t>7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92762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1020C9-A149-45CE-995B-BDE69D2DD72E}" type="slidenum">
              <a:rPr lang="en-US" altLang="ja-JP" sz="1200" smtClean="0">
                <a:latin typeface="Segoe UI" panose="020B0502040204020203" pitchFamily="34" charset="0"/>
              </a:rPr>
              <a:pPr/>
              <a:t>8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37082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B7FFE7-AC2A-4D5B-9CBF-44DDDC725F05}" type="slidenum">
              <a:rPr lang="en-US" altLang="ja-JP" sz="1200" smtClean="0">
                <a:latin typeface="Segoe UI" panose="020B0502040204020203" pitchFamily="34" charset="0"/>
              </a:rPr>
              <a:pPr/>
              <a:t>9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6075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-3. </a:t>
            </a:r>
            <a:r>
              <a:rPr lang="zh-CN" altLang="en-US" dirty="0" smtClean="0">
                <a:latin typeface="メイリオ" panose="020B0604030504040204" pitchFamily="50" charset="-128"/>
              </a:rPr>
              <a:t>式</a:t>
            </a:r>
            <a:r>
              <a:rPr lang="zh-CN" altLang="en-US" dirty="0">
                <a:latin typeface="メイリオ" panose="020B0604030504040204" pitchFamily="50" charset="-128"/>
              </a:rPr>
              <a:t>，変数，入力，</a:t>
            </a:r>
            <a:r>
              <a:rPr lang="zh-CN" altLang="en-US" dirty="0" smtClean="0">
                <a:latin typeface="メイリオ" panose="020B0604030504040204" pitchFamily="50" charset="-128"/>
              </a:rPr>
              <a:t>出力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501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実行手順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実行すると，新しいウインドウが現れるので， </a:t>
            </a:r>
            <a:r>
              <a:rPr lang="en-US" altLang="ja-JP" dirty="0" err="1"/>
              <a:t>start_x</a:t>
            </a:r>
            <a:r>
              <a:rPr lang="en-US" altLang="ja-JP" dirty="0"/>
              <a:t>, </a:t>
            </a:r>
            <a:r>
              <a:rPr lang="en-US" altLang="ja-JP" dirty="0" err="1"/>
              <a:t>step_x</a:t>
            </a:r>
            <a:r>
              <a:rPr lang="en-US" altLang="ja-JP" dirty="0"/>
              <a:t> </a:t>
            </a:r>
            <a:r>
              <a:rPr lang="ja-JP" altLang="en-US" dirty="0"/>
              <a:t>の値をキーボードから与える</a:t>
            </a:r>
          </a:p>
          <a:p>
            <a:pPr marL="457200" lvl="1" indent="0">
              <a:buNone/>
            </a:pPr>
            <a:r>
              <a:rPr lang="ja-JP" altLang="en-US" dirty="0"/>
              <a:t>	例えば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 err="1"/>
              <a:t>start_x</a:t>
            </a:r>
            <a:r>
              <a:rPr lang="en-US" altLang="ja-JP" dirty="0"/>
              <a:t> = 0</a:t>
            </a:r>
          </a:p>
          <a:p>
            <a:pPr marL="457200" lvl="1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step_x</a:t>
            </a:r>
            <a:r>
              <a:rPr lang="en-US" altLang="ja-JP" dirty="0"/>
              <a:t> = 0.1</a:t>
            </a:r>
          </a:p>
          <a:p>
            <a:pPr lvl="1"/>
            <a:endParaRPr lang="en-US" altLang="ja-JP" dirty="0"/>
          </a:p>
          <a:p>
            <a:r>
              <a:rPr lang="ja-JP" altLang="en-US" dirty="0"/>
              <a:t>ウインドウは消えるが，</a:t>
            </a:r>
            <a:r>
              <a:rPr lang="en-US" altLang="ja-JP" dirty="0"/>
              <a:t>d: </a:t>
            </a:r>
            <a:r>
              <a:rPr lang="ja-JP" altLang="en-US" dirty="0"/>
              <a:t>ドライブに </a:t>
            </a:r>
            <a:r>
              <a:rPr lang="en-US" altLang="ja-JP" dirty="0"/>
              <a:t>data.csv </a:t>
            </a:r>
            <a:r>
              <a:rPr lang="ja-JP" altLang="en-US" dirty="0"/>
              <a:t>（データファイル）が作成されるので，</a:t>
            </a:r>
            <a:r>
              <a:rPr lang="en-US" altLang="ja-JP" dirty="0"/>
              <a:t>Excel </a:t>
            </a:r>
            <a:r>
              <a:rPr lang="ja-JP" altLang="en-US" dirty="0"/>
              <a:t>等で開き確認する</a:t>
            </a:r>
          </a:p>
        </p:txBody>
      </p:sp>
      <p:sp>
        <p:nvSpPr>
          <p:cNvPr id="2458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28930FE-D3DB-4C68-BCBE-1E9D51595BE3}" type="slidenum">
              <a:rPr lang="en-US" altLang="ja-JP" smtClean="0"/>
              <a:pPr/>
              <a:t>10</a:t>
            </a:fld>
            <a:endParaRPr lang="en-US" altLang="ja-JP" dirty="0"/>
          </a:p>
        </p:txBody>
      </p:sp>
      <p:pic>
        <p:nvPicPr>
          <p:cNvPr id="2458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492" y="4622304"/>
            <a:ext cx="1924252" cy="206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98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Excel</a:t>
            </a:r>
            <a:r>
              <a:rPr lang="ja-JP" altLang="en-US"/>
              <a:t>でデータファイルを開いたとき</a:t>
            </a:r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2EF97A6-5037-4ABD-A5C9-72F94CFBDFF5}" type="slidenum">
              <a:rPr lang="en-US" altLang="ja-JP" smtClean="0"/>
              <a:pPr/>
              <a:t>11</a:t>
            </a:fld>
            <a:endParaRPr lang="en-US" altLang="ja-JP" dirty="0"/>
          </a:p>
        </p:txBody>
      </p:sp>
      <p:pic>
        <p:nvPicPr>
          <p:cNvPr id="26627" name="Picture 102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5" y="966788"/>
            <a:ext cx="5275263" cy="534035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84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四則演算のための演算子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+	</a:t>
            </a:r>
            <a:r>
              <a:rPr lang="ja-JP" altLang="en-US" dirty="0"/>
              <a:t>和</a:t>
            </a:r>
          </a:p>
          <a:p>
            <a:pPr marL="0" indent="0">
              <a:buNone/>
            </a:pPr>
            <a:r>
              <a:rPr lang="en-US" altLang="ja-JP" dirty="0"/>
              <a:t>- 	</a:t>
            </a:r>
            <a:r>
              <a:rPr lang="ja-JP" altLang="en-US" dirty="0"/>
              <a:t>差 </a:t>
            </a:r>
          </a:p>
          <a:p>
            <a:pPr marL="0" indent="0">
              <a:buNone/>
            </a:pPr>
            <a:r>
              <a:rPr lang="ja-JP" altLang="en-US" dirty="0"/>
              <a:t>* 	積</a:t>
            </a:r>
          </a:p>
          <a:p>
            <a:pPr marL="0" indent="0">
              <a:buNone/>
            </a:pPr>
            <a:r>
              <a:rPr lang="en-US" altLang="ja-JP" dirty="0"/>
              <a:t>/ 	</a:t>
            </a:r>
            <a:r>
              <a:rPr lang="ja-JP" altLang="en-US" dirty="0"/>
              <a:t>商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245185A-7840-4EA1-9184-6E210577A678}" type="slidenum">
              <a:rPr lang="en-US" altLang="ja-JP" smtClean="0"/>
              <a:pPr/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7654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例題２．三角形の面積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底辺と高さを読み込んで，面積を計算するプログラムを作る</a:t>
            </a:r>
          </a:p>
          <a:p>
            <a:pPr marL="0" indent="0">
              <a:buNone/>
            </a:pPr>
            <a:r>
              <a:rPr lang="ja-JP" altLang="en-US" dirty="0"/>
              <a:t>		例） 底辺が２．５，高さが５のとき，</a:t>
            </a:r>
          </a:p>
          <a:p>
            <a:pPr marL="0" indent="0">
              <a:buNone/>
            </a:pPr>
            <a:r>
              <a:rPr lang="ja-JP" altLang="en-US" dirty="0"/>
              <a:t>     		面積： ６．２５</a:t>
            </a:r>
          </a:p>
          <a:p>
            <a:r>
              <a:rPr lang="ja-JP" altLang="en-US" dirty="0"/>
              <a:t>底辺，高さ，面積を扱うために，浮動小数の変数を３つ使う</a:t>
            </a:r>
          </a:p>
        </p:txBody>
      </p:sp>
      <p:sp>
        <p:nvSpPr>
          <p:cNvPr id="3072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E5A37BC-9A94-4618-AC8F-E354A28C1A23}" type="slidenum">
              <a:rPr lang="en-US" altLang="ja-JP" smtClean="0"/>
              <a:pPr/>
              <a:t>13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58993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#pragma warning(</a:t>
            </a:r>
            <a:r>
              <a:rPr lang="en-US" altLang="ja-JP" sz="1600" b="1" dirty="0" err="1"/>
              <a:t>disable:4996</a:t>
            </a:r>
            <a:r>
              <a:rPr lang="en-US" altLang="ja-JP" sz="1600" b="1" dirty="0"/>
              <a:t>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teihen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takasa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menseki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</a:t>
            </a:r>
            <a:r>
              <a:rPr lang="en-US" altLang="ja-JP" sz="1600" b="1" dirty="0" err="1"/>
              <a:t>teihen</a:t>
            </a:r>
            <a:r>
              <a:rPr lang="en-US" altLang="ja-JP" sz="1600" b="1" dirty="0"/>
              <a:t>=");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scanf</a:t>
            </a:r>
            <a:r>
              <a:rPr lang="en-US" altLang="ja-JP" sz="1600" b="1" dirty="0"/>
              <a:t>("%lf", &amp;</a:t>
            </a:r>
            <a:r>
              <a:rPr lang="en-US" altLang="ja-JP" sz="1600" b="1" dirty="0" err="1"/>
              <a:t>teihen</a:t>
            </a:r>
            <a:r>
              <a:rPr lang="en-US" altLang="ja-JP" sz="1600" b="1" dirty="0"/>
              <a:t>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</a:t>
            </a:r>
            <a:r>
              <a:rPr lang="en-US" altLang="ja-JP" sz="1600" b="1" dirty="0" err="1"/>
              <a:t>takasa</a:t>
            </a:r>
            <a:r>
              <a:rPr lang="en-US" altLang="ja-JP" sz="1600" b="1" dirty="0"/>
              <a:t>=");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scanf</a:t>
            </a:r>
            <a:r>
              <a:rPr lang="en-US" altLang="ja-JP" sz="1600" b="1" dirty="0"/>
              <a:t>("%lf", &amp;</a:t>
            </a:r>
            <a:r>
              <a:rPr lang="en-US" altLang="ja-JP" sz="1600" b="1" dirty="0" err="1"/>
              <a:t>takasa</a:t>
            </a:r>
            <a:r>
              <a:rPr lang="en-US" altLang="ja-JP" sz="1600" b="1" dirty="0"/>
              <a:t>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menseki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teihen</a:t>
            </a:r>
            <a:r>
              <a:rPr lang="en-US" altLang="ja-JP" sz="1600" b="1" dirty="0"/>
              <a:t>*</a:t>
            </a:r>
            <a:r>
              <a:rPr lang="en-US" altLang="ja-JP" sz="1600" b="1" dirty="0" err="1"/>
              <a:t>takasa</a:t>
            </a:r>
            <a:r>
              <a:rPr lang="en-US" altLang="ja-JP" sz="1600" b="1" dirty="0"/>
              <a:t>*0.5;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</a:t>
            </a:r>
            <a:r>
              <a:rPr lang="en-US" altLang="ja-JP" sz="1600" b="1" dirty="0" err="1"/>
              <a:t>menseki</a:t>
            </a:r>
            <a:r>
              <a:rPr lang="en-US" altLang="ja-JP" sz="1600" b="1" dirty="0"/>
              <a:t>=%f\n", </a:t>
            </a:r>
            <a:r>
              <a:rPr lang="en-US" altLang="ja-JP" sz="1600" b="1" dirty="0" err="1"/>
              <a:t>menseki</a:t>
            </a:r>
            <a:r>
              <a:rPr lang="en-US" altLang="ja-JP" sz="1600" b="1" dirty="0"/>
              <a:t>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/>
              <a:t>}</a:t>
            </a:r>
          </a:p>
        </p:txBody>
      </p:sp>
      <p:sp>
        <p:nvSpPr>
          <p:cNvPr id="3278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17E1E62-5F7D-4972-AF3B-F34699AF9EE3}" type="slidenum">
              <a:rPr lang="en-US" altLang="ja-JP" smtClean="0"/>
              <a:pPr/>
              <a:t>14</a:t>
            </a:fld>
            <a:endParaRPr lang="en-US" altLang="ja-JP" dirty="0"/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3418541" y="2870759"/>
            <a:ext cx="3057247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読み込み部分</a:t>
            </a: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4482340" y="4257912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出力部分</a:t>
            </a:r>
          </a:p>
        </p:txBody>
      </p:sp>
      <p:sp>
        <p:nvSpPr>
          <p:cNvPr id="32773" name="Text Box 9"/>
          <p:cNvSpPr txBox="1">
            <a:spLocks noChangeArrowheads="1"/>
          </p:cNvSpPr>
          <p:nvPr/>
        </p:nvSpPr>
        <p:spPr bwMode="auto">
          <a:xfrm>
            <a:off x="4462169" y="3911044"/>
            <a:ext cx="16065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計算部分</a:t>
            </a: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515938" y="3033712"/>
            <a:ext cx="2789050" cy="973932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533400" y="4018757"/>
            <a:ext cx="3578412" cy="228524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512949" y="4269600"/>
            <a:ext cx="3598863" cy="228524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2780" name="Rectangle 18"/>
          <p:cNvSpPr>
            <a:spLocks noChangeArrowheads="1"/>
          </p:cNvSpPr>
          <p:nvPr/>
        </p:nvSpPr>
        <p:spPr bwMode="auto">
          <a:xfrm>
            <a:off x="597018" y="4495605"/>
            <a:ext cx="1775641" cy="519114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2782" name="Text Box 20"/>
          <p:cNvSpPr txBox="1">
            <a:spLocks noChangeArrowheads="1"/>
          </p:cNvSpPr>
          <p:nvPr/>
        </p:nvSpPr>
        <p:spPr bwMode="auto">
          <a:xfrm>
            <a:off x="2427753" y="4693986"/>
            <a:ext cx="32624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/>
                </a:solidFill>
              </a:rPr>
              <a:t>終了確認のため，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/>
                </a:solidFill>
              </a:rPr>
              <a:t>キーボードからの読み込み</a:t>
            </a:r>
          </a:p>
        </p:txBody>
      </p:sp>
    </p:spTree>
    <p:extLst>
      <p:ext uri="{BB962C8B-B14F-4D97-AF65-F5344CB8AC3E}">
        <p14:creationId xmlns:p14="http://schemas.microsoft.com/office/powerpoint/2010/main" val="3335853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2427288"/>
            <a:ext cx="54292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実行手順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実行すると，新しいウインドウが現れるので，</a:t>
            </a:r>
            <a:r>
              <a:rPr lang="en-US" altLang="ja-JP"/>
              <a:t>teihen, takasa </a:t>
            </a:r>
            <a:r>
              <a:rPr lang="ja-JP" altLang="en-US"/>
              <a:t>の値をキーボードから与える</a:t>
            </a:r>
          </a:p>
          <a:p>
            <a:pPr lvl="1"/>
            <a:endParaRPr lang="ja-JP" altLang="en-US"/>
          </a:p>
          <a:p>
            <a:endParaRPr lang="en-US" altLang="ja-JP"/>
          </a:p>
        </p:txBody>
      </p:sp>
      <p:sp>
        <p:nvSpPr>
          <p:cNvPr id="3482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725CDF9-31DF-4FD1-9F54-0D6E68265709}" type="slidenum">
              <a:rPr lang="en-US" altLang="ja-JP" smtClean="0"/>
              <a:pPr/>
              <a:t>15</a:t>
            </a:fld>
            <a:endParaRPr lang="en-US" altLang="ja-JP" dirty="0"/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6305550" y="2500313"/>
            <a:ext cx="2703513" cy="157003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3200" dirty="0"/>
              <a:t>例えば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200" dirty="0" err="1">
                <a:solidFill>
                  <a:srgbClr val="006600"/>
                </a:solidFill>
              </a:rPr>
              <a:t>teihen</a:t>
            </a:r>
            <a:r>
              <a:rPr lang="en-US" altLang="ja-JP" sz="3200" dirty="0">
                <a:solidFill>
                  <a:srgbClr val="006600"/>
                </a:solidFill>
              </a:rPr>
              <a:t> = 5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200" dirty="0" err="1">
                <a:solidFill>
                  <a:srgbClr val="006600"/>
                </a:solidFill>
              </a:rPr>
              <a:t>takasa</a:t>
            </a:r>
            <a:r>
              <a:rPr lang="en-US" altLang="ja-JP" sz="3200" dirty="0">
                <a:solidFill>
                  <a:srgbClr val="006600"/>
                </a:solidFill>
              </a:rPr>
              <a:t> = 3</a:t>
            </a:r>
            <a:endParaRPr lang="en-US" altLang="ja-JP" sz="3200" dirty="0"/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 flipH="1">
            <a:off x="2282825" y="3292475"/>
            <a:ext cx="4022725" cy="8255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4823" name="Line 10"/>
          <p:cNvSpPr>
            <a:spLocks noChangeShapeType="1"/>
          </p:cNvSpPr>
          <p:nvPr/>
        </p:nvSpPr>
        <p:spPr bwMode="auto">
          <a:xfrm flipH="1" flipV="1">
            <a:off x="3482975" y="4041775"/>
            <a:ext cx="2822575" cy="92551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4824" name="Text Box 11"/>
          <p:cNvSpPr txBox="1">
            <a:spLocks noChangeArrowheads="1"/>
          </p:cNvSpPr>
          <p:nvPr/>
        </p:nvSpPr>
        <p:spPr bwMode="auto">
          <a:xfrm>
            <a:off x="6543675" y="4630738"/>
            <a:ext cx="26468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/>
              <a:t>menseki</a:t>
            </a:r>
            <a:r>
              <a:rPr lang="en-US" altLang="ja-JP" sz="2400" dirty="0"/>
              <a:t> </a:t>
            </a:r>
            <a:r>
              <a:rPr lang="ja-JP" altLang="en-US" sz="2400" dirty="0"/>
              <a:t>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表示されるので，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確認したら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Enter </a:t>
            </a:r>
            <a:r>
              <a:rPr lang="ja-JP" altLang="en-US" sz="2400" dirty="0"/>
              <a:t>キーを押す</a:t>
            </a:r>
          </a:p>
        </p:txBody>
      </p:sp>
    </p:spTree>
    <p:extLst>
      <p:ext uri="{BB962C8B-B14F-4D97-AF65-F5344CB8AC3E}">
        <p14:creationId xmlns:p14="http://schemas.microsoft.com/office/powerpoint/2010/main" val="3374345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368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7B386A1-E0F9-4D65-B28D-8C52E72AD5AC}" type="slidenum">
              <a:rPr lang="en-US" altLang="ja-JP" smtClean="0"/>
              <a:pPr/>
              <a:t>16</a:t>
            </a:fld>
            <a:endParaRPr lang="en-US" altLang="ja-JP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08238" y="2032655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52450" y="892175"/>
            <a:ext cx="2771913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teihen</a:t>
            </a:r>
            <a:r>
              <a:rPr lang="en-US" altLang="ja-JP" sz="2800" dirty="0"/>
              <a:t>=");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54038" y="1776413"/>
            <a:ext cx="3557384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/>
              <a:t>scanf</a:t>
            </a:r>
            <a:r>
              <a:rPr lang="en-US" altLang="ja-JP" sz="2800" dirty="0"/>
              <a:t>("%</a:t>
            </a:r>
            <a:r>
              <a:rPr lang="en-US" altLang="ja-JP" sz="2800" dirty="0" err="1"/>
              <a:t>lf</a:t>
            </a:r>
            <a:r>
              <a:rPr lang="en-US" altLang="ja-JP" sz="2800" dirty="0"/>
              <a:t>", &amp;</a:t>
            </a:r>
            <a:r>
              <a:rPr lang="en-US" altLang="ja-JP" sz="2800" dirty="0" err="1">
                <a:solidFill>
                  <a:schemeClr val="tx2"/>
                </a:solidFill>
              </a:rPr>
              <a:t>teihen</a:t>
            </a:r>
            <a:r>
              <a:rPr lang="en-US" altLang="ja-JP" sz="2800" dirty="0"/>
              <a:t>);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54038" y="4471988"/>
            <a:ext cx="5349541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</a:rPr>
              <a:t>menseki</a:t>
            </a:r>
            <a:r>
              <a:rPr lang="en-US" altLang="ja-JP" sz="2800" dirty="0"/>
              <a:t> = </a:t>
            </a:r>
            <a:r>
              <a:rPr lang="en-US" altLang="ja-JP" sz="2800" dirty="0" err="1">
                <a:solidFill>
                  <a:schemeClr val="tx2"/>
                </a:solidFill>
              </a:rPr>
              <a:t>teihen</a:t>
            </a:r>
            <a:r>
              <a:rPr lang="en-US" altLang="ja-JP" sz="2800" dirty="0"/>
              <a:t> * </a:t>
            </a:r>
            <a:r>
              <a:rPr lang="en-US" altLang="ja-JP" sz="2800" dirty="0" err="1">
                <a:solidFill>
                  <a:schemeClr val="tx2"/>
                </a:solidFill>
              </a:rPr>
              <a:t>takasa</a:t>
            </a:r>
            <a:r>
              <a:rPr lang="en-US" altLang="ja-JP" sz="2800" dirty="0"/>
              <a:t> * 0.5;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41338" y="5362575"/>
            <a:ext cx="568777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menseki</a:t>
            </a:r>
            <a:r>
              <a:rPr lang="en-US" altLang="ja-JP" sz="2800" dirty="0"/>
              <a:t> = %f\n", </a:t>
            </a:r>
            <a:r>
              <a:rPr lang="en-US" altLang="ja-JP" sz="2800" dirty="0" err="1">
                <a:solidFill>
                  <a:schemeClr val="tx2"/>
                </a:solidFill>
              </a:rPr>
              <a:t>menseki</a:t>
            </a:r>
            <a:r>
              <a:rPr lang="en-US" altLang="ja-JP" sz="2800" dirty="0"/>
              <a:t>);</a:t>
            </a:r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>
            <a:off x="1260475" y="1419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1260475" y="2308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74" name="Line 11"/>
          <p:cNvSpPr>
            <a:spLocks noChangeShapeType="1"/>
          </p:cNvSpPr>
          <p:nvPr/>
        </p:nvSpPr>
        <p:spPr bwMode="auto">
          <a:xfrm>
            <a:off x="1247775" y="5000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1260475" y="5889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3184957" y="972205"/>
            <a:ext cx="4966424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メッセージ「</a:t>
            </a:r>
            <a:r>
              <a:rPr lang="en-US" altLang="ja-JP" sz="2400" dirty="0" err="1">
                <a:solidFill>
                  <a:schemeClr val="accent2"/>
                </a:solidFill>
              </a:rPr>
              <a:t>teihen</a:t>
            </a:r>
            <a:r>
              <a:rPr lang="en-US" altLang="ja-JP" sz="2400" dirty="0">
                <a:solidFill>
                  <a:schemeClr val="accent2"/>
                </a:solidFill>
              </a:rPr>
              <a:t>=</a:t>
            </a:r>
            <a:r>
              <a:rPr lang="ja-JP" altLang="en-US" sz="2400" dirty="0">
                <a:solidFill>
                  <a:schemeClr val="accent2"/>
                </a:solidFill>
              </a:rPr>
              <a:t>」を表示</a:t>
            </a:r>
            <a:endParaRPr lang="ja-JP" altLang="en-US" sz="2400" dirty="0"/>
          </a:p>
        </p:txBody>
      </p:sp>
      <p:sp>
        <p:nvSpPr>
          <p:cNvPr id="36877" name="Text Box 14"/>
          <p:cNvSpPr txBox="1">
            <a:spLocks noChangeArrowheads="1"/>
          </p:cNvSpPr>
          <p:nvPr/>
        </p:nvSpPr>
        <p:spPr bwMode="auto">
          <a:xfrm>
            <a:off x="4177843" y="1808817"/>
            <a:ext cx="4493539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浮動小数データを読み込み</a:t>
            </a:r>
            <a:endParaRPr lang="ja-JP" altLang="en-US" sz="2400" dirty="0"/>
          </a:p>
        </p:txBody>
      </p:sp>
      <p:sp>
        <p:nvSpPr>
          <p:cNvPr id="36878" name="Text Box 15"/>
          <p:cNvSpPr txBox="1">
            <a:spLocks noChangeArrowheads="1"/>
          </p:cNvSpPr>
          <p:nvPr/>
        </p:nvSpPr>
        <p:spPr bwMode="auto">
          <a:xfrm>
            <a:off x="5863670" y="4521855"/>
            <a:ext cx="902811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計算</a:t>
            </a:r>
          </a:p>
        </p:txBody>
      </p:sp>
      <p:sp>
        <p:nvSpPr>
          <p:cNvPr id="36879" name="Text Box 16"/>
          <p:cNvSpPr txBox="1">
            <a:spLocks noChangeArrowheads="1"/>
          </p:cNvSpPr>
          <p:nvPr/>
        </p:nvSpPr>
        <p:spPr bwMode="auto">
          <a:xfrm>
            <a:off x="5943600" y="5436255"/>
            <a:ext cx="32004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計算結果を表示</a:t>
            </a:r>
            <a:endParaRPr lang="ja-JP" altLang="en-US" sz="2400" dirty="0"/>
          </a:p>
        </p:txBody>
      </p:sp>
      <p:sp>
        <p:nvSpPr>
          <p:cNvPr id="36880" name="Text Box 17"/>
          <p:cNvSpPr txBox="1">
            <a:spLocks noChangeArrowheads="1"/>
          </p:cNvSpPr>
          <p:nvPr/>
        </p:nvSpPr>
        <p:spPr bwMode="auto">
          <a:xfrm>
            <a:off x="82550" y="6299200"/>
            <a:ext cx="2697163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終わり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2408238" y="3747155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36882" name="Text Box 19"/>
          <p:cNvSpPr txBox="1">
            <a:spLocks noChangeArrowheads="1"/>
          </p:cNvSpPr>
          <p:nvPr/>
        </p:nvSpPr>
        <p:spPr bwMode="auto">
          <a:xfrm>
            <a:off x="552450" y="2682875"/>
            <a:ext cx="285046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takasa</a:t>
            </a:r>
            <a:r>
              <a:rPr lang="en-US" altLang="ja-JP" sz="2800" dirty="0"/>
              <a:t>=");</a:t>
            </a:r>
          </a:p>
        </p:txBody>
      </p:sp>
      <p:sp>
        <p:nvSpPr>
          <p:cNvPr id="36883" name="Text Box 20"/>
          <p:cNvSpPr txBox="1">
            <a:spLocks noChangeArrowheads="1"/>
          </p:cNvSpPr>
          <p:nvPr/>
        </p:nvSpPr>
        <p:spPr bwMode="auto">
          <a:xfrm>
            <a:off x="554038" y="3579813"/>
            <a:ext cx="363593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/>
              <a:t>scanf</a:t>
            </a:r>
            <a:r>
              <a:rPr lang="en-US" altLang="ja-JP" sz="2800" dirty="0"/>
              <a:t>("%</a:t>
            </a:r>
            <a:r>
              <a:rPr lang="en-US" altLang="ja-JP" sz="2800" dirty="0" err="1"/>
              <a:t>lf</a:t>
            </a:r>
            <a:r>
              <a:rPr lang="en-US" altLang="ja-JP" sz="2800" dirty="0"/>
              <a:t>", &amp;</a:t>
            </a:r>
            <a:r>
              <a:rPr lang="en-US" altLang="ja-JP" sz="2800" dirty="0" err="1">
                <a:solidFill>
                  <a:schemeClr val="tx2"/>
                </a:solidFill>
              </a:rPr>
              <a:t>takasa</a:t>
            </a:r>
            <a:r>
              <a:rPr lang="en-US" altLang="ja-JP" sz="2800" dirty="0"/>
              <a:t>);</a:t>
            </a:r>
          </a:p>
        </p:txBody>
      </p:sp>
      <p:sp>
        <p:nvSpPr>
          <p:cNvPr id="36884" name="Line 21"/>
          <p:cNvSpPr>
            <a:spLocks noChangeShapeType="1"/>
          </p:cNvSpPr>
          <p:nvPr/>
        </p:nvSpPr>
        <p:spPr bwMode="auto">
          <a:xfrm>
            <a:off x="1260475" y="3222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85" name="Line 22"/>
          <p:cNvSpPr>
            <a:spLocks noChangeShapeType="1"/>
          </p:cNvSpPr>
          <p:nvPr/>
        </p:nvSpPr>
        <p:spPr bwMode="auto">
          <a:xfrm>
            <a:off x="1260475" y="4111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6886" name="Text Box 23"/>
          <p:cNvSpPr txBox="1">
            <a:spLocks noChangeArrowheads="1"/>
          </p:cNvSpPr>
          <p:nvPr/>
        </p:nvSpPr>
        <p:spPr bwMode="auto">
          <a:xfrm>
            <a:off x="3155209" y="2724805"/>
            <a:ext cx="5044972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メッセージ「</a:t>
            </a:r>
            <a:r>
              <a:rPr lang="en-US" altLang="ja-JP" sz="2400" dirty="0" err="1">
                <a:solidFill>
                  <a:schemeClr val="accent2"/>
                </a:solidFill>
              </a:rPr>
              <a:t>takasa</a:t>
            </a:r>
            <a:r>
              <a:rPr lang="en-US" altLang="ja-JP" sz="2400" dirty="0">
                <a:solidFill>
                  <a:schemeClr val="accent2"/>
                </a:solidFill>
              </a:rPr>
              <a:t>=</a:t>
            </a:r>
            <a:r>
              <a:rPr lang="ja-JP" altLang="en-US" sz="2400" dirty="0">
                <a:solidFill>
                  <a:schemeClr val="accent2"/>
                </a:solidFill>
              </a:rPr>
              <a:t>」を表示</a:t>
            </a:r>
            <a:endParaRPr lang="ja-JP" altLang="en-US" sz="2400" dirty="0"/>
          </a:p>
        </p:txBody>
      </p:sp>
      <p:sp>
        <p:nvSpPr>
          <p:cNvPr id="36887" name="Text Box 24"/>
          <p:cNvSpPr txBox="1">
            <a:spLocks noChangeArrowheads="1"/>
          </p:cNvSpPr>
          <p:nvPr/>
        </p:nvSpPr>
        <p:spPr bwMode="auto">
          <a:xfrm>
            <a:off x="4208006" y="3637617"/>
            <a:ext cx="4493539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浮動小数データを読み込み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67351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3894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383C915-D8C5-417D-AAD0-808293E00053}" type="slidenum">
              <a:rPr lang="en-US" altLang="ja-JP" smtClean="0"/>
              <a:pPr/>
              <a:t>17</a:t>
            </a:fld>
            <a:endParaRPr lang="en-US" altLang="ja-JP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679700" y="2111375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71813" y="1390650"/>
            <a:ext cx="15696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 dirty="0"/>
              <a:t>メモリ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067050" y="37274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197225" y="3708400"/>
            <a:ext cx="12442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solidFill>
                  <a:srgbClr val="003300"/>
                </a:solidFill>
              </a:rPr>
              <a:t>takasa</a:t>
            </a:r>
            <a:endParaRPr lang="en-US" altLang="ja-JP" sz="2400" dirty="0">
              <a:solidFill>
                <a:srgbClr val="003300"/>
              </a:solidFill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067050" y="48831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048000" y="4864100"/>
            <a:ext cx="152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solidFill>
                  <a:srgbClr val="003300"/>
                </a:solidFill>
              </a:rPr>
              <a:t>menseki</a:t>
            </a:r>
            <a:endParaRPr lang="en-US" altLang="ja-JP" sz="2400" dirty="0">
              <a:solidFill>
                <a:srgbClr val="003300"/>
              </a:solidFill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2814638" y="582453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３つの変数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591175" y="2595563"/>
            <a:ext cx="3071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/>
              <a:t>scanf</a:t>
            </a:r>
            <a:r>
              <a:rPr lang="en-US" altLang="ja-JP" sz="2400" dirty="0"/>
              <a:t>("%</a:t>
            </a:r>
            <a:r>
              <a:rPr lang="en-US" altLang="ja-JP" sz="2400" dirty="0" err="1"/>
              <a:t>lf</a:t>
            </a:r>
            <a:r>
              <a:rPr lang="en-US" altLang="ja-JP" sz="2400" dirty="0"/>
              <a:t>", &amp;</a:t>
            </a:r>
            <a:r>
              <a:rPr lang="en-US" altLang="ja-JP" sz="2400" dirty="0" err="1">
                <a:solidFill>
                  <a:schemeClr val="tx2"/>
                </a:solidFill>
              </a:rPr>
              <a:t>teihen</a:t>
            </a:r>
            <a:r>
              <a:rPr lang="en-US" altLang="ja-JP" sz="2400" dirty="0"/>
              <a:t>);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3054350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200400" y="2540000"/>
            <a:ext cx="1165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solidFill>
                  <a:srgbClr val="003300"/>
                </a:solidFill>
              </a:rPr>
              <a:t>teihen</a:t>
            </a:r>
            <a:endParaRPr lang="en-US" altLang="ja-JP" sz="2800" dirty="0">
              <a:solidFill>
                <a:srgbClr val="003300"/>
              </a:solidFill>
            </a:endParaRPr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H="1">
            <a:off x="407511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4344988" y="28082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5051425" y="23272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216525" y="3024188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浮動小数データを読み込み</a:t>
            </a:r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H="1">
            <a:off x="4319588" y="5137150"/>
            <a:ext cx="804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106988" y="4968875"/>
            <a:ext cx="410240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 = %f\n", </a:t>
            </a:r>
            <a:r>
              <a:rPr lang="en-US" altLang="ja-JP" sz="2000" dirty="0" err="1">
                <a:solidFill>
                  <a:schemeClr val="tx2"/>
                </a:solidFill>
              </a:rPr>
              <a:t>menseki</a:t>
            </a:r>
            <a:r>
              <a:rPr lang="en-US" altLang="ja-JP" sz="2000" dirty="0"/>
              <a:t>);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768850" y="45513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5489575" y="5397500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計算結果を表示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65100" y="4392613"/>
            <a:ext cx="386195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menseki</a:t>
            </a:r>
            <a:r>
              <a:rPr lang="en-US" altLang="ja-JP" sz="2000" dirty="0"/>
              <a:t> = </a:t>
            </a:r>
            <a:r>
              <a:rPr lang="en-US" altLang="ja-JP" sz="2000" dirty="0" err="1">
                <a:solidFill>
                  <a:schemeClr val="tx2"/>
                </a:solidFill>
              </a:rPr>
              <a:t>tekhen</a:t>
            </a:r>
            <a:r>
              <a:rPr lang="en-US" altLang="ja-JP" sz="2000" dirty="0"/>
              <a:t> * </a:t>
            </a:r>
            <a:r>
              <a:rPr lang="en-US" altLang="ja-JP" sz="2000" dirty="0" err="1">
                <a:solidFill>
                  <a:schemeClr val="tx2"/>
                </a:solidFill>
              </a:rPr>
              <a:t>takasa</a:t>
            </a:r>
            <a:r>
              <a:rPr lang="en-US" altLang="ja-JP" sz="2000" dirty="0"/>
              <a:t> * 0.5;</a:t>
            </a:r>
          </a:p>
        </p:txBody>
      </p:sp>
      <p:cxnSp>
        <p:nvCxnSpPr>
          <p:cNvPr id="38934" name="AutoShape 22"/>
          <p:cNvCxnSpPr>
            <a:cxnSpLocks noChangeShapeType="1"/>
            <a:stCxn id="38923" idx="1"/>
            <a:endCxn id="38933" idx="0"/>
          </p:cNvCxnSpPr>
          <p:nvPr/>
        </p:nvCxnSpPr>
        <p:spPr bwMode="auto">
          <a:xfrm rot="10800000" flipV="1">
            <a:off x="2096078" y="2813843"/>
            <a:ext cx="958272" cy="157876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5" name="AutoShape 23"/>
          <p:cNvCxnSpPr>
            <a:cxnSpLocks noChangeShapeType="1"/>
            <a:stCxn id="38933" idx="2"/>
            <a:endCxn id="38919" idx="1"/>
          </p:cNvCxnSpPr>
          <p:nvPr/>
        </p:nvCxnSpPr>
        <p:spPr bwMode="auto">
          <a:xfrm rot="16200000" flipH="1">
            <a:off x="2408954" y="4479847"/>
            <a:ext cx="345221" cy="97097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735013" y="37052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911166" y="4953000"/>
            <a:ext cx="800219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計算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5578475" y="3763963"/>
            <a:ext cx="313900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/>
              <a:t>scanf</a:t>
            </a:r>
            <a:r>
              <a:rPr lang="en-US" altLang="ja-JP" sz="2400" dirty="0"/>
              <a:t>("%</a:t>
            </a:r>
            <a:r>
              <a:rPr lang="en-US" altLang="ja-JP" sz="2400" dirty="0" err="1"/>
              <a:t>lf</a:t>
            </a:r>
            <a:r>
              <a:rPr lang="en-US" altLang="ja-JP" sz="2400" dirty="0"/>
              <a:t>", &amp;</a:t>
            </a:r>
            <a:r>
              <a:rPr lang="en-US" altLang="ja-JP" sz="2400" dirty="0" err="1">
                <a:solidFill>
                  <a:schemeClr val="tx2"/>
                </a:solidFill>
              </a:rPr>
              <a:t>takasa</a:t>
            </a:r>
            <a:r>
              <a:rPr lang="en-US" altLang="ja-JP" sz="2400" dirty="0"/>
              <a:t>);</a:t>
            </a:r>
          </a:p>
        </p:txBody>
      </p:sp>
      <p:sp>
        <p:nvSpPr>
          <p:cNvPr id="38939" name="Line 27"/>
          <p:cNvSpPr>
            <a:spLocks noChangeShapeType="1"/>
          </p:cNvSpPr>
          <p:nvPr/>
        </p:nvSpPr>
        <p:spPr bwMode="auto">
          <a:xfrm flipH="1">
            <a:off x="4332288" y="39766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5043488" y="35194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5203825" y="4205288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浮動小数データを読み込み</a:t>
            </a:r>
          </a:p>
        </p:txBody>
      </p:sp>
      <p:cxnSp>
        <p:nvCxnSpPr>
          <p:cNvPr id="38942" name="AutoShape 30"/>
          <p:cNvCxnSpPr>
            <a:cxnSpLocks noChangeShapeType="1"/>
            <a:stCxn id="38917" idx="1"/>
            <a:endCxn id="38933" idx="0"/>
          </p:cNvCxnSpPr>
          <p:nvPr/>
        </p:nvCxnSpPr>
        <p:spPr bwMode="auto">
          <a:xfrm rot="10800000" flipV="1">
            <a:off x="2096078" y="3982243"/>
            <a:ext cx="970972" cy="41036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68230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変数宣言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変数は，データを入れるための容器</a:t>
            </a:r>
          </a:p>
          <a:p>
            <a:r>
              <a:rPr lang="ja-JP" altLang="en-US"/>
              <a:t>変数宣言とは，変数を使うために，名前と型を書いて，変数の使用をコンピュータに伝えること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en-US" altLang="ja-JP"/>
          </a:p>
        </p:txBody>
      </p:sp>
      <p:sp>
        <p:nvSpPr>
          <p:cNvPr id="4097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CB1779A-9DCE-4F1E-B0BE-191481C665F1}" type="slidenum">
              <a:rPr lang="en-US" altLang="ja-JP" smtClean="0"/>
              <a:pPr/>
              <a:t>18</a:t>
            </a:fld>
            <a:endParaRPr lang="en-US" altLang="ja-JP" dirty="0"/>
          </a:p>
        </p:txBody>
      </p:sp>
      <p:sp>
        <p:nvSpPr>
          <p:cNvPr id="40964" name="Text Box 1028"/>
          <p:cNvSpPr txBox="1">
            <a:spLocks noChangeArrowheads="1"/>
          </p:cNvSpPr>
          <p:nvPr/>
        </p:nvSpPr>
        <p:spPr bwMode="auto">
          <a:xfrm>
            <a:off x="217488" y="3638550"/>
            <a:ext cx="3249612" cy="210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 err="1">
                <a:solidFill>
                  <a:schemeClr val="tx2"/>
                </a:solidFill>
              </a:rPr>
              <a:t>teihen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 err="1">
                <a:solidFill>
                  <a:schemeClr val="tx2"/>
                </a:solidFill>
              </a:rPr>
              <a:t>takasa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 err="1">
                <a:solidFill>
                  <a:schemeClr val="tx2"/>
                </a:solidFill>
              </a:rPr>
              <a:t>menseki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</a:t>
            </a:r>
          </a:p>
        </p:txBody>
      </p:sp>
      <p:sp>
        <p:nvSpPr>
          <p:cNvPr id="40965" name="AutoShape 1029"/>
          <p:cNvSpPr>
            <a:spLocks/>
          </p:cNvSpPr>
          <p:nvPr/>
        </p:nvSpPr>
        <p:spPr bwMode="auto">
          <a:xfrm>
            <a:off x="3581400" y="3532188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0966" name="Text Box 1030"/>
          <p:cNvSpPr txBox="1">
            <a:spLocks noChangeArrowheads="1"/>
          </p:cNvSpPr>
          <p:nvPr/>
        </p:nvSpPr>
        <p:spPr bwMode="auto">
          <a:xfrm>
            <a:off x="3810000" y="3608388"/>
            <a:ext cx="56412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/>
              <a:t>浮動小数データで，変数名は「</a:t>
            </a:r>
            <a:r>
              <a:rPr lang="en-US" altLang="ja-JP" sz="2000" dirty="0" err="1">
                <a:solidFill>
                  <a:schemeClr val="tx2"/>
                </a:solidFill>
              </a:rPr>
              <a:t>teihen</a:t>
            </a:r>
            <a:r>
              <a:rPr lang="ja-JP" altLang="en-US" sz="2000" dirty="0"/>
              <a:t>」</a:t>
            </a:r>
          </a:p>
        </p:txBody>
      </p:sp>
      <p:sp>
        <p:nvSpPr>
          <p:cNvPr id="40967" name="AutoShape 1031"/>
          <p:cNvSpPr>
            <a:spLocks/>
          </p:cNvSpPr>
          <p:nvPr/>
        </p:nvSpPr>
        <p:spPr bwMode="auto">
          <a:xfrm>
            <a:off x="3581400" y="4141788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0968" name="AutoShape 1032"/>
          <p:cNvSpPr>
            <a:spLocks/>
          </p:cNvSpPr>
          <p:nvPr/>
        </p:nvSpPr>
        <p:spPr bwMode="auto">
          <a:xfrm>
            <a:off x="3581400" y="4751388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0969" name="Text Box 1033"/>
          <p:cNvSpPr txBox="1">
            <a:spLocks noChangeArrowheads="1"/>
          </p:cNvSpPr>
          <p:nvPr/>
        </p:nvSpPr>
        <p:spPr bwMode="auto">
          <a:xfrm>
            <a:off x="3810000" y="4217988"/>
            <a:ext cx="5708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/>
              <a:t>浮動小数データで，変数名は「</a:t>
            </a:r>
            <a:r>
              <a:rPr lang="en-US" altLang="ja-JP" sz="2000" dirty="0" err="1">
                <a:solidFill>
                  <a:schemeClr val="tx2"/>
                </a:solidFill>
              </a:rPr>
              <a:t>takasa</a:t>
            </a:r>
            <a:r>
              <a:rPr lang="ja-JP" altLang="en-US" sz="2000" dirty="0"/>
              <a:t>」</a:t>
            </a:r>
          </a:p>
        </p:txBody>
      </p:sp>
      <p:sp>
        <p:nvSpPr>
          <p:cNvPr id="40970" name="Text Box 1034"/>
          <p:cNvSpPr txBox="1">
            <a:spLocks noChangeArrowheads="1"/>
          </p:cNvSpPr>
          <p:nvPr/>
        </p:nvSpPr>
        <p:spPr bwMode="auto">
          <a:xfrm>
            <a:off x="3810000" y="4827588"/>
            <a:ext cx="5949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/>
              <a:t>浮動小数データで，変数名は「</a:t>
            </a:r>
            <a:r>
              <a:rPr lang="en-US" altLang="ja-JP" sz="2000" dirty="0" err="1">
                <a:solidFill>
                  <a:schemeClr val="tx2"/>
                </a:solidFill>
              </a:rPr>
              <a:t>menseki</a:t>
            </a:r>
            <a:r>
              <a:rPr lang="ja-JP" altLang="en-US" sz="2000" dirty="0"/>
              <a:t>」</a:t>
            </a:r>
          </a:p>
        </p:txBody>
      </p:sp>
      <p:sp>
        <p:nvSpPr>
          <p:cNvPr id="40971" name="Text Box 1035"/>
          <p:cNvSpPr txBox="1">
            <a:spLocks noChangeArrowheads="1"/>
          </p:cNvSpPr>
          <p:nvPr/>
        </p:nvSpPr>
        <p:spPr bwMode="auto">
          <a:xfrm>
            <a:off x="3886200" y="5738813"/>
            <a:ext cx="57278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「</a:t>
            </a:r>
            <a:r>
              <a:rPr lang="en-US" altLang="ja-JP" sz="2000" dirty="0"/>
              <a:t>double</a:t>
            </a:r>
            <a:r>
              <a:rPr lang="ja-JP" altLang="en-US" sz="2000" dirty="0"/>
              <a:t>」とは，浮動小数データという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意味．</a:t>
            </a:r>
          </a:p>
        </p:txBody>
      </p:sp>
    </p:spTree>
    <p:extLst>
      <p:ext uri="{BB962C8B-B14F-4D97-AF65-F5344CB8AC3E}">
        <p14:creationId xmlns:p14="http://schemas.microsoft.com/office/powerpoint/2010/main" val="104320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代入文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計算結果（</a:t>
            </a:r>
            <a:r>
              <a:rPr lang="en-US" altLang="ja-JP" dirty="0" err="1"/>
              <a:t>teihen</a:t>
            </a:r>
            <a:r>
              <a:rPr lang="en-US" altLang="ja-JP" dirty="0"/>
              <a:t>*</a:t>
            </a:r>
            <a:r>
              <a:rPr lang="en-US" altLang="ja-JP" dirty="0" err="1"/>
              <a:t>takasa</a:t>
            </a:r>
            <a:r>
              <a:rPr lang="en-US" altLang="ja-JP" dirty="0"/>
              <a:t>*0.5</a:t>
            </a:r>
            <a:r>
              <a:rPr lang="ja-JP" altLang="en-US" dirty="0"/>
              <a:t>）を，変数 </a:t>
            </a:r>
            <a:r>
              <a:rPr lang="en-US" altLang="ja-JP" dirty="0" err="1"/>
              <a:t>menseki</a:t>
            </a:r>
            <a:r>
              <a:rPr lang="en-US" altLang="ja-JP" dirty="0"/>
              <a:t> </a:t>
            </a:r>
            <a:r>
              <a:rPr lang="ja-JP" altLang="en-US" dirty="0"/>
              <a:t>に格納する（このことを，代入という）</a:t>
            </a:r>
          </a:p>
          <a:p>
            <a:r>
              <a:rPr lang="ja-JP" altLang="en-US" dirty="0"/>
              <a:t>「</a:t>
            </a:r>
            <a:r>
              <a:rPr lang="en-US" altLang="ja-JP" dirty="0"/>
              <a:t>=</a:t>
            </a:r>
            <a:r>
              <a:rPr lang="ja-JP" altLang="en-US" dirty="0"/>
              <a:t>」は，変数に計算結果等を格納するという意味．「両辺が等しい」という意味ではない</a:t>
            </a:r>
          </a:p>
          <a:p>
            <a:endParaRPr lang="en-US" altLang="ja-JP" dirty="0"/>
          </a:p>
        </p:txBody>
      </p:sp>
      <p:sp>
        <p:nvSpPr>
          <p:cNvPr id="4301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113D5CF-B712-4F30-ADC0-0C7BF26A025D}" type="slidenum">
              <a:rPr lang="en-US" altLang="ja-JP" smtClean="0"/>
              <a:pPr/>
              <a:t>19</a:t>
            </a:fld>
            <a:endParaRPr lang="en-US" altLang="ja-JP" dirty="0"/>
          </a:p>
        </p:txBody>
      </p:sp>
      <p:sp>
        <p:nvSpPr>
          <p:cNvPr id="43012" name="Text Box 1028"/>
          <p:cNvSpPr txBox="1">
            <a:spLocks noChangeArrowheads="1"/>
          </p:cNvSpPr>
          <p:nvPr/>
        </p:nvSpPr>
        <p:spPr bwMode="auto">
          <a:xfrm>
            <a:off x="1825917" y="2973015"/>
            <a:ext cx="5453063" cy="5889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accent2"/>
                </a:solidFill>
              </a:rPr>
              <a:t>menseki</a:t>
            </a:r>
            <a:r>
              <a:rPr lang="en-US" altLang="ja-JP" dirty="0">
                <a:solidFill>
                  <a:schemeClr val="accent2"/>
                </a:solidFill>
              </a:rPr>
              <a:t> = </a:t>
            </a:r>
            <a:r>
              <a:rPr lang="en-US" altLang="ja-JP" dirty="0" err="1">
                <a:solidFill>
                  <a:schemeClr val="accent2"/>
                </a:solidFill>
              </a:rPr>
              <a:t>teihen</a:t>
            </a:r>
            <a:r>
              <a:rPr lang="en-US" altLang="ja-JP" dirty="0">
                <a:solidFill>
                  <a:schemeClr val="accent2"/>
                </a:solidFill>
              </a:rPr>
              <a:t>*</a:t>
            </a:r>
            <a:r>
              <a:rPr lang="en-US" altLang="ja-JP" dirty="0" err="1">
                <a:solidFill>
                  <a:schemeClr val="accent2"/>
                </a:solidFill>
              </a:rPr>
              <a:t>takasa</a:t>
            </a:r>
            <a:r>
              <a:rPr lang="en-US" altLang="ja-JP" dirty="0">
                <a:solidFill>
                  <a:schemeClr val="accent2"/>
                </a:solidFill>
              </a:rPr>
              <a:t>*0.5;</a:t>
            </a:r>
          </a:p>
        </p:txBody>
      </p:sp>
    </p:spTree>
    <p:extLst>
      <p:ext uri="{BB962C8B-B14F-4D97-AF65-F5344CB8AC3E}">
        <p14:creationId xmlns:p14="http://schemas.microsoft.com/office/powerpoint/2010/main" val="397597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本日の内容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例題１．自由落下距離</a:t>
            </a:r>
          </a:p>
          <a:p>
            <a:pPr marL="0" indent="0">
              <a:buNone/>
            </a:pPr>
            <a:r>
              <a:rPr lang="ja-JP" altLang="en-US" dirty="0"/>
              <a:t>　	四則演算</a:t>
            </a:r>
          </a:p>
          <a:p>
            <a:r>
              <a:rPr lang="ja-JP" altLang="en-US" dirty="0"/>
              <a:t>例題２．三角形の面積</a:t>
            </a:r>
          </a:p>
          <a:p>
            <a:pPr marL="0" indent="0">
              <a:buNone/>
            </a:pPr>
            <a:r>
              <a:rPr lang="ja-JP" altLang="en-US" dirty="0"/>
              <a:t>   	浮動小数の変数，入力文，出力文，代入文</a:t>
            </a:r>
          </a:p>
          <a:p>
            <a:r>
              <a:rPr lang="ja-JP" altLang="en-US" dirty="0"/>
              <a:t>例題３． </a:t>
            </a:r>
            <a:r>
              <a:rPr lang="en-US" altLang="ja-JP" dirty="0"/>
              <a:t>sin </a:t>
            </a:r>
            <a:r>
              <a:rPr lang="ja-JP" altLang="en-US" dirty="0"/>
              <a:t>関数による三角形の面積</a:t>
            </a:r>
          </a:p>
          <a:p>
            <a:pPr marL="0" indent="0">
              <a:buNone/>
            </a:pPr>
            <a:r>
              <a:rPr lang="ja-JP" altLang="en-US" dirty="0"/>
              <a:t>   	ライブラリ関数</a:t>
            </a:r>
          </a:p>
          <a:p>
            <a:endParaRPr lang="en-US" altLang="ja-JP" dirty="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6427E67-6549-4C62-AA02-F095638D6E12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8055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入力，出力とは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入力</a:t>
            </a:r>
          </a:p>
          <a:p>
            <a:pPr marL="457200" lvl="1" indent="0">
              <a:buNone/>
            </a:pPr>
            <a:r>
              <a:rPr lang="ja-JP" altLang="en-US" dirty="0"/>
              <a:t>データの読み込み</a:t>
            </a:r>
          </a:p>
          <a:p>
            <a:pPr marL="457200" lvl="1" indent="0">
              <a:buNone/>
            </a:pPr>
            <a:r>
              <a:rPr lang="ja-JP" altLang="en-US" dirty="0"/>
              <a:t>	（読み込まれたデータは変数に格納される）</a:t>
            </a:r>
          </a:p>
          <a:p>
            <a:r>
              <a:rPr lang="ja-JP" altLang="en-US" dirty="0"/>
              <a:t>出力</a:t>
            </a:r>
          </a:p>
          <a:p>
            <a:pPr marL="457200" lvl="1" indent="0">
              <a:buNone/>
            </a:pPr>
            <a:r>
              <a:rPr lang="ja-JP" altLang="en-US" dirty="0"/>
              <a:t>メッセージの表示</a:t>
            </a:r>
          </a:p>
          <a:p>
            <a:pPr marL="457200" lvl="1" indent="0">
              <a:buNone/>
            </a:pPr>
            <a:r>
              <a:rPr lang="ja-JP" altLang="en-US" dirty="0"/>
              <a:t>データの表示</a:t>
            </a:r>
          </a:p>
          <a:p>
            <a:pPr marL="457200" lvl="1" indent="0">
              <a:buNone/>
            </a:pPr>
            <a:r>
              <a:rPr lang="ja-JP" altLang="en-US" dirty="0"/>
              <a:t>	（変数に格納されたデータが表示される）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956E19C-4FC8-4A6C-BAA0-E7C30343A5C0}" type="slidenum">
              <a:rPr lang="en-US" altLang="ja-JP" smtClean="0"/>
              <a:pPr/>
              <a:t>20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6034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入力文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入力文とは，データを読み込むための文</a:t>
            </a:r>
          </a:p>
          <a:p>
            <a:r>
              <a:rPr lang="ja-JP" altLang="en-US" dirty="0"/>
              <a:t>書式と読み込むべき変数名を書く</a:t>
            </a:r>
          </a:p>
          <a:p>
            <a:pPr lvl="1"/>
            <a:r>
              <a:rPr lang="ja-JP" altLang="en-US" dirty="0"/>
              <a:t>書式：　浮動小数データを読み込む場合，書式は「</a:t>
            </a:r>
            <a:r>
              <a:rPr lang="en-US" altLang="ja-JP" dirty="0"/>
              <a:t>%</a:t>
            </a:r>
            <a:r>
              <a:rPr lang="en-US" altLang="ja-JP" dirty="0" err="1"/>
              <a:t>lf</a:t>
            </a:r>
            <a:r>
              <a:rPr lang="ja-JP" altLang="en-US" dirty="0"/>
              <a:t>」 と書くことになっている</a:t>
            </a:r>
          </a:p>
          <a:p>
            <a:pPr lvl="1"/>
            <a:r>
              <a:rPr lang="ja-JP" altLang="en-US" dirty="0"/>
              <a:t>変数名：　変数名の前には「＆」を付けること</a:t>
            </a:r>
          </a:p>
        </p:txBody>
      </p:sp>
      <p:sp>
        <p:nvSpPr>
          <p:cNvPr id="4711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C739B8E-1AB7-4584-844E-29FD1EB16115}" type="slidenum">
              <a:rPr lang="en-US" altLang="ja-JP" smtClean="0"/>
              <a:pPr/>
              <a:t>21</a:t>
            </a:fld>
            <a:endParaRPr lang="en-US" altLang="ja-JP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653126" y="3287599"/>
            <a:ext cx="5000087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4000" dirty="0" err="1">
                <a:solidFill>
                  <a:schemeClr val="accent2"/>
                </a:solidFill>
              </a:rPr>
              <a:t>scanf</a:t>
            </a:r>
            <a:r>
              <a:rPr lang="en-US" altLang="ja-JP" sz="4000" dirty="0">
                <a:solidFill>
                  <a:schemeClr val="accent2"/>
                </a:solidFill>
              </a:rPr>
              <a:t>("%</a:t>
            </a:r>
            <a:r>
              <a:rPr lang="en-US" altLang="ja-JP" sz="4000" dirty="0" err="1">
                <a:solidFill>
                  <a:schemeClr val="accent2"/>
                </a:solidFill>
              </a:rPr>
              <a:t>lf</a:t>
            </a:r>
            <a:r>
              <a:rPr lang="en-US" altLang="ja-JP" sz="4000" dirty="0">
                <a:solidFill>
                  <a:schemeClr val="accent2"/>
                </a:solidFill>
              </a:rPr>
              <a:t>", &amp;</a:t>
            </a:r>
            <a:r>
              <a:rPr lang="en-US" altLang="ja-JP" sz="4000" dirty="0" err="1">
                <a:solidFill>
                  <a:schemeClr val="accent2"/>
                </a:solidFill>
              </a:rPr>
              <a:t>teihen</a:t>
            </a:r>
            <a:r>
              <a:rPr lang="en-US" altLang="ja-JP" sz="4000" dirty="0">
                <a:solidFill>
                  <a:schemeClr val="accent2"/>
                </a:solidFill>
              </a:rPr>
              <a:t>);</a:t>
            </a:r>
            <a:endParaRPr lang="en-US" altLang="ja-JP" sz="4800" b="1" dirty="0">
              <a:solidFill>
                <a:schemeClr val="accent2"/>
              </a:solidFill>
            </a:endParaRPr>
          </a:p>
        </p:txBody>
      </p:sp>
      <p:sp>
        <p:nvSpPr>
          <p:cNvPr id="47109" name="AutoShape 5"/>
          <p:cNvSpPr>
            <a:spLocks/>
          </p:cNvSpPr>
          <p:nvPr/>
        </p:nvSpPr>
        <p:spPr bwMode="auto">
          <a:xfrm rot="5400000">
            <a:off x="3457294" y="3856504"/>
            <a:ext cx="161925" cy="793750"/>
          </a:xfrm>
          <a:prstGeom prst="rightBrace">
            <a:avLst>
              <a:gd name="adj1" fmla="val 40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081057" y="4315291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書式</a:t>
            </a:r>
          </a:p>
        </p:txBody>
      </p:sp>
      <p:sp>
        <p:nvSpPr>
          <p:cNvPr id="47111" name="AutoShape 7"/>
          <p:cNvSpPr>
            <a:spLocks/>
          </p:cNvSpPr>
          <p:nvPr/>
        </p:nvSpPr>
        <p:spPr bwMode="auto">
          <a:xfrm rot="5400000">
            <a:off x="5544063" y="3512810"/>
            <a:ext cx="161925" cy="1506538"/>
          </a:xfrm>
          <a:prstGeom prst="rightBrace">
            <a:avLst>
              <a:gd name="adj1" fmla="val 775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760632" y="4327991"/>
            <a:ext cx="3416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読み込むべき変数名</a:t>
            </a:r>
          </a:p>
        </p:txBody>
      </p:sp>
      <p:sp>
        <p:nvSpPr>
          <p:cNvPr id="47113" name="AutoShape 9"/>
          <p:cNvSpPr>
            <a:spLocks/>
          </p:cNvSpPr>
          <p:nvPr/>
        </p:nvSpPr>
        <p:spPr bwMode="auto">
          <a:xfrm rot="5400000">
            <a:off x="4508219" y="4094629"/>
            <a:ext cx="161925" cy="349250"/>
          </a:xfrm>
          <a:prstGeom prst="rightBrace">
            <a:avLst>
              <a:gd name="adj1" fmla="val 1797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373282" y="4353391"/>
            <a:ext cx="4235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/>
              <a:t>&amp;</a:t>
            </a:r>
          </a:p>
        </p:txBody>
      </p:sp>
    </p:spTree>
    <p:extLst>
      <p:ext uri="{BB962C8B-B14F-4D97-AF65-F5344CB8AC3E}">
        <p14:creationId xmlns:p14="http://schemas.microsoft.com/office/powerpoint/2010/main" val="3335638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いろいろな入力</a:t>
            </a:r>
          </a:p>
        </p:txBody>
      </p:sp>
      <p:sp>
        <p:nvSpPr>
          <p:cNvPr id="4915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2B65F09-C945-447C-B6CE-AC76EF7A737F}" type="slidenum">
              <a:rPr lang="en-US" altLang="ja-JP" smtClean="0"/>
              <a:pPr/>
              <a:t>22</a:t>
            </a:fld>
            <a:endParaRPr lang="en-US" altLang="ja-JP" dirty="0"/>
          </a:p>
        </p:txBody>
      </p:sp>
      <p:sp>
        <p:nvSpPr>
          <p:cNvPr id="49155" name="Text Box 2051"/>
          <p:cNvSpPr txBox="1">
            <a:spLocks noChangeArrowheads="1"/>
          </p:cNvSpPr>
          <p:nvPr/>
        </p:nvSpPr>
        <p:spPr bwMode="auto">
          <a:xfrm>
            <a:off x="793750" y="1741488"/>
            <a:ext cx="5092700" cy="114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</a:t>
            </a:r>
            <a:r>
              <a:rPr lang="en-US" altLang="ja-JP" sz="3600" dirty="0">
                <a:solidFill>
                  <a:schemeClr val="accent2"/>
                </a:solidFill>
              </a:rPr>
              <a:t>double x;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</a:rPr>
              <a:t>( "%</a:t>
            </a:r>
            <a:r>
              <a:rPr lang="en-US" altLang="ja-JP" sz="3600" dirty="0" err="1">
                <a:solidFill>
                  <a:schemeClr val="accent2"/>
                </a:solidFill>
              </a:rPr>
              <a:t>lf</a:t>
            </a:r>
            <a:r>
              <a:rPr lang="en-US" altLang="ja-JP" sz="3600" dirty="0">
                <a:solidFill>
                  <a:schemeClr val="accent2"/>
                </a:solidFill>
              </a:rPr>
              <a:t>\n", &amp;x );</a:t>
            </a:r>
          </a:p>
        </p:txBody>
      </p:sp>
      <p:sp>
        <p:nvSpPr>
          <p:cNvPr id="49156" name="Text Box 2052"/>
          <p:cNvSpPr txBox="1">
            <a:spLocks noChangeArrowheads="1"/>
          </p:cNvSpPr>
          <p:nvPr/>
        </p:nvSpPr>
        <p:spPr bwMode="auto">
          <a:xfrm>
            <a:off x="698500" y="3787775"/>
            <a:ext cx="5068888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</a:rPr>
              <a:t>  double a;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</a:rPr>
              <a:t>  double b;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</a:rPr>
              <a:t>( "%</a:t>
            </a:r>
            <a:r>
              <a:rPr lang="en-US" altLang="ja-JP" sz="3600" dirty="0" err="1">
                <a:solidFill>
                  <a:schemeClr val="accent2"/>
                </a:solidFill>
              </a:rPr>
              <a:t>lf</a:t>
            </a:r>
            <a:r>
              <a:rPr lang="en-US" altLang="ja-JP" sz="3600" dirty="0">
                <a:solidFill>
                  <a:schemeClr val="accent2"/>
                </a:solidFill>
              </a:rPr>
              <a:t>\n", &amp;a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</a:rPr>
              <a:t>( "%</a:t>
            </a:r>
            <a:r>
              <a:rPr lang="en-US" altLang="ja-JP" sz="3600" dirty="0" err="1">
                <a:solidFill>
                  <a:schemeClr val="accent2"/>
                </a:solidFill>
              </a:rPr>
              <a:t>lf</a:t>
            </a:r>
            <a:r>
              <a:rPr lang="en-US" altLang="ja-JP" sz="3600" dirty="0">
                <a:solidFill>
                  <a:schemeClr val="accent2"/>
                </a:solidFill>
              </a:rPr>
              <a:t>\n", &amp;b );</a:t>
            </a:r>
          </a:p>
        </p:txBody>
      </p:sp>
      <p:sp>
        <p:nvSpPr>
          <p:cNvPr id="49157" name="Text Box 2053"/>
          <p:cNvSpPr txBox="1">
            <a:spLocks noChangeArrowheads="1"/>
          </p:cNvSpPr>
          <p:nvPr/>
        </p:nvSpPr>
        <p:spPr bwMode="auto">
          <a:xfrm>
            <a:off x="5943600" y="1816100"/>
            <a:ext cx="3200400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浮動小数の変数 </a:t>
            </a:r>
            <a:r>
              <a:rPr lang="en-US" altLang="ja-JP" dirty="0">
                <a:solidFill>
                  <a:srgbClr val="003300"/>
                </a:solidFill>
              </a:rPr>
              <a:t>x </a:t>
            </a:r>
            <a:r>
              <a:rPr lang="ja-JP" altLang="en-US" dirty="0">
                <a:solidFill>
                  <a:srgbClr val="003300"/>
                </a:solidFill>
              </a:rPr>
              <a:t>への入力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</p:txBody>
      </p:sp>
      <p:sp>
        <p:nvSpPr>
          <p:cNvPr id="49158" name="Text Box 2057"/>
          <p:cNvSpPr txBox="1">
            <a:spLocks noChangeArrowheads="1"/>
          </p:cNvSpPr>
          <p:nvPr/>
        </p:nvSpPr>
        <p:spPr bwMode="auto">
          <a:xfrm>
            <a:off x="5783263" y="4205288"/>
            <a:ext cx="3200400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浮動小数の変数 </a:t>
            </a:r>
            <a:r>
              <a:rPr lang="en-US" altLang="ja-JP" dirty="0">
                <a:solidFill>
                  <a:srgbClr val="003300"/>
                </a:solidFill>
              </a:rPr>
              <a:t>a </a:t>
            </a:r>
            <a:r>
              <a:rPr lang="ja-JP" altLang="en-US" dirty="0">
                <a:solidFill>
                  <a:srgbClr val="003300"/>
                </a:solidFill>
              </a:rPr>
              <a:t>と </a:t>
            </a:r>
            <a:r>
              <a:rPr lang="en-US" altLang="ja-JP" dirty="0">
                <a:solidFill>
                  <a:srgbClr val="003300"/>
                </a:solidFill>
              </a:rPr>
              <a:t>b </a:t>
            </a:r>
            <a:r>
              <a:rPr lang="ja-JP" altLang="en-US" dirty="0">
                <a:solidFill>
                  <a:srgbClr val="003300"/>
                </a:solidFill>
              </a:rPr>
              <a:t>への入力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6783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出力文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出力文とは，データとメッセージを表示するための文</a:t>
            </a:r>
          </a:p>
          <a:p>
            <a:r>
              <a:rPr lang="ja-JP" altLang="en-US"/>
              <a:t>書式と表示すべき変数名を書く</a:t>
            </a:r>
          </a:p>
          <a:p>
            <a:pPr lvl="1"/>
            <a:r>
              <a:rPr lang="ja-JP" altLang="en-US"/>
              <a:t>書式：　浮動小数データを表示する場合，書式は「</a:t>
            </a:r>
            <a:r>
              <a:rPr lang="en-US" altLang="ja-JP"/>
              <a:t>%f</a:t>
            </a:r>
            <a:r>
              <a:rPr lang="ja-JP" altLang="en-US"/>
              <a:t>」 と書くことになっている</a:t>
            </a:r>
          </a:p>
          <a:p>
            <a:pPr lvl="1"/>
            <a:r>
              <a:rPr lang="ja-JP" altLang="en-US"/>
              <a:t>変数名：　変数名の前には「＆」を付けない </a:t>
            </a:r>
            <a:r>
              <a:rPr lang="en-US" altLang="ja-JP"/>
              <a:t>(scanf </a:t>
            </a:r>
            <a:r>
              <a:rPr lang="ja-JP" altLang="en-US"/>
              <a:t>とは違う）</a:t>
            </a:r>
          </a:p>
        </p:txBody>
      </p:sp>
      <p:sp>
        <p:nvSpPr>
          <p:cNvPr id="5120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6FEC0CD-8F06-4EDE-A207-61BDAEB8D494}" type="slidenum">
              <a:rPr lang="en-US" altLang="ja-JP" smtClean="0"/>
              <a:pPr/>
              <a:t>23</a:t>
            </a:fld>
            <a:endParaRPr lang="en-US" altLang="ja-JP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078095" y="4299978"/>
            <a:ext cx="6987810" cy="64633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 dirty="0" err="1">
                <a:solidFill>
                  <a:schemeClr val="accent2"/>
                </a:solidFill>
              </a:rPr>
              <a:t>printf</a:t>
            </a:r>
            <a:r>
              <a:rPr lang="en-US" altLang="ja-JP" sz="3600" dirty="0">
                <a:solidFill>
                  <a:schemeClr val="accent2"/>
                </a:solidFill>
              </a:rPr>
              <a:t>("</a:t>
            </a:r>
            <a:r>
              <a:rPr lang="en-US" altLang="ja-JP" sz="3600" dirty="0" err="1">
                <a:solidFill>
                  <a:schemeClr val="accent2"/>
                </a:solidFill>
              </a:rPr>
              <a:t>menseki</a:t>
            </a:r>
            <a:r>
              <a:rPr lang="en-US" altLang="ja-JP" sz="3600" dirty="0">
                <a:solidFill>
                  <a:schemeClr val="accent2"/>
                </a:solidFill>
              </a:rPr>
              <a:t>=%f\n", </a:t>
            </a:r>
            <a:r>
              <a:rPr lang="en-US" altLang="ja-JP" sz="3600" dirty="0" err="1">
                <a:solidFill>
                  <a:schemeClr val="accent2"/>
                </a:solidFill>
              </a:rPr>
              <a:t>menseki</a:t>
            </a:r>
            <a:r>
              <a:rPr lang="en-US" altLang="ja-JP" sz="3600" dirty="0">
                <a:solidFill>
                  <a:schemeClr val="accent2"/>
                </a:solidFill>
              </a:rPr>
              <a:t>);</a:t>
            </a:r>
            <a:endParaRPr lang="en-US" altLang="ja-JP" sz="4400" b="1" dirty="0">
              <a:solidFill>
                <a:schemeClr val="accent2"/>
              </a:solidFill>
            </a:endParaRPr>
          </a:p>
        </p:txBody>
      </p:sp>
      <p:sp>
        <p:nvSpPr>
          <p:cNvPr id="51205" name="AutoShape 5"/>
          <p:cNvSpPr>
            <a:spLocks/>
          </p:cNvSpPr>
          <p:nvPr/>
        </p:nvSpPr>
        <p:spPr bwMode="auto">
          <a:xfrm rot="5400000">
            <a:off x="3801451" y="3830872"/>
            <a:ext cx="212725" cy="2662238"/>
          </a:xfrm>
          <a:prstGeom prst="rightBrace">
            <a:avLst>
              <a:gd name="adj1" fmla="val 10429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464108" y="522549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書式</a:t>
            </a:r>
          </a:p>
        </p:txBody>
      </p:sp>
      <p:sp>
        <p:nvSpPr>
          <p:cNvPr id="51207" name="AutoShape 7"/>
          <p:cNvSpPr>
            <a:spLocks/>
          </p:cNvSpPr>
          <p:nvPr/>
        </p:nvSpPr>
        <p:spPr bwMode="auto">
          <a:xfrm rot="5400000">
            <a:off x="6374789" y="4405546"/>
            <a:ext cx="117475" cy="1389063"/>
          </a:xfrm>
          <a:prstGeom prst="rightBrace">
            <a:avLst>
              <a:gd name="adj1" fmla="val 9853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261158" y="5211203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表示すべき変数名</a:t>
            </a:r>
          </a:p>
        </p:txBody>
      </p:sp>
    </p:spTree>
    <p:extLst>
      <p:ext uri="{BB962C8B-B14F-4D97-AF65-F5344CB8AC3E}">
        <p14:creationId xmlns:p14="http://schemas.microsoft.com/office/powerpoint/2010/main" val="18032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いろいろな出力</a:t>
            </a:r>
          </a:p>
        </p:txBody>
      </p:sp>
      <p:sp>
        <p:nvSpPr>
          <p:cNvPr id="5325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0D3AE05-C041-4747-8EBB-5038FF856638}" type="slidenum">
              <a:rPr lang="en-US" altLang="ja-JP" smtClean="0"/>
              <a:pPr/>
              <a:t>24</a:t>
            </a:fld>
            <a:endParaRPr lang="en-US" altLang="ja-JP" dirty="0"/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790575" y="1990725"/>
            <a:ext cx="3857625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</a:t>
            </a:r>
            <a:r>
              <a:rPr lang="en-US" altLang="ja-JP" sz="3600" dirty="0" err="1"/>
              <a:t>printf</a:t>
            </a:r>
            <a:r>
              <a:rPr lang="en-US" altLang="ja-JP" sz="3600" dirty="0"/>
              <a:t>( "x= ?" );</a:t>
            </a:r>
          </a:p>
        </p:txBody>
      </p:sp>
      <p:sp>
        <p:nvSpPr>
          <p:cNvPr id="53252" name="Text Box 7"/>
          <p:cNvSpPr txBox="1">
            <a:spLocks noChangeArrowheads="1"/>
          </p:cNvSpPr>
          <p:nvPr/>
        </p:nvSpPr>
        <p:spPr bwMode="auto">
          <a:xfrm>
            <a:off x="4832350" y="2068513"/>
            <a:ext cx="4021138" cy="129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メッセージ　「</a:t>
            </a:r>
            <a:r>
              <a:rPr lang="en-US" altLang="ja-JP" sz="2800" dirty="0">
                <a:solidFill>
                  <a:srgbClr val="003300"/>
                </a:solidFill>
              </a:rPr>
              <a:t>x= ?</a:t>
            </a:r>
            <a:r>
              <a:rPr lang="ja-JP" altLang="en-US" sz="2800" dirty="0">
                <a:solidFill>
                  <a:srgbClr val="003300"/>
                </a:solidFill>
              </a:rPr>
              <a:t>」の表示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/>
          </a:p>
        </p:txBody>
      </p:sp>
      <p:sp>
        <p:nvSpPr>
          <p:cNvPr id="53253" name="Text Box 9"/>
          <p:cNvSpPr txBox="1">
            <a:spLocks noChangeArrowheads="1"/>
          </p:cNvSpPr>
          <p:nvPr/>
        </p:nvSpPr>
        <p:spPr bwMode="auto">
          <a:xfrm>
            <a:off x="762000" y="3744913"/>
            <a:ext cx="4237038" cy="114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</a:t>
            </a:r>
            <a:r>
              <a:rPr lang="en-US" altLang="ja-JP" sz="3600" dirty="0" err="1"/>
              <a:t>printf</a:t>
            </a:r>
            <a:r>
              <a:rPr lang="en-US" altLang="ja-JP" sz="3600" dirty="0"/>
              <a:t>( "x= %f"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</a:t>
            </a:r>
            <a:r>
              <a:rPr lang="en-US" altLang="ja-JP" sz="3600" dirty="0" err="1"/>
              <a:t>printf</a:t>
            </a:r>
            <a:r>
              <a:rPr lang="en-US" altLang="ja-JP" sz="3600" dirty="0"/>
              <a:t>( "y= %f" );</a:t>
            </a:r>
          </a:p>
        </p:txBody>
      </p:sp>
      <p:sp>
        <p:nvSpPr>
          <p:cNvPr id="53254" name="Text Box 10"/>
          <p:cNvSpPr txBox="1">
            <a:spLocks noChangeArrowheads="1"/>
          </p:cNvSpPr>
          <p:nvPr/>
        </p:nvSpPr>
        <p:spPr bwMode="auto">
          <a:xfrm>
            <a:off x="5024438" y="3349625"/>
            <a:ext cx="3929062" cy="261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x= 10.0000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  y= 20.0000</a:t>
            </a:r>
            <a:r>
              <a:rPr lang="ja-JP" altLang="en-US" sz="2800" dirty="0">
                <a:solidFill>
                  <a:srgbClr val="003300"/>
                </a:solidFill>
              </a:rPr>
              <a:t>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のように，メッセージと変数の中身を並べて画面に表示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763955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￥</a:t>
            </a:r>
            <a:r>
              <a:rPr lang="en-US" altLang="ja-JP"/>
              <a:t>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  </a:t>
            </a:r>
            <a:r>
              <a:rPr lang="ja-JP" altLang="en-US" dirty="0"/>
              <a:t>次の行に進め（改行）という指示</a:t>
            </a:r>
          </a:p>
          <a:p>
            <a:r>
              <a:rPr lang="ja-JP" altLang="en-US" dirty="0"/>
              <a:t>  </a:t>
            </a:r>
            <a:r>
              <a:rPr lang="en-US" altLang="ja-JP" dirty="0" err="1"/>
              <a:t>printf</a:t>
            </a:r>
            <a:r>
              <a:rPr lang="en-US" altLang="ja-JP" dirty="0"/>
              <a:t> </a:t>
            </a:r>
            <a:r>
              <a:rPr lang="ja-JP" altLang="en-US" dirty="0"/>
              <a:t>文などの中で用いる</a:t>
            </a:r>
          </a:p>
        </p:txBody>
      </p:sp>
      <p:sp>
        <p:nvSpPr>
          <p:cNvPr id="5530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BD3362C-4FD2-484A-8CF8-A7BC494B5DBF}" type="slidenum">
              <a:rPr lang="en-US" altLang="ja-JP" smtClean="0"/>
              <a:pPr/>
              <a:t>25</a:t>
            </a:fld>
            <a:endParaRPr lang="en-US" altLang="ja-JP" dirty="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81137" y="2223341"/>
            <a:ext cx="6181725" cy="10772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/>
              <a:t> </a:t>
            </a:r>
            <a:r>
              <a:rPr lang="en-US" altLang="ja-JP" dirty="0" err="1"/>
              <a:t>printf</a:t>
            </a:r>
            <a:r>
              <a:rPr lang="en-US" altLang="ja-JP" dirty="0"/>
              <a:t>("</a:t>
            </a:r>
            <a:r>
              <a:rPr lang="en-US" altLang="ja-JP" dirty="0" err="1"/>
              <a:t>menseki</a:t>
            </a:r>
            <a:r>
              <a:rPr lang="en-US" altLang="ja-JP" dirty="0"/>
              <a:t>=%f</a:t>
            </a:r>
            <a:r>
              <a:rPr lang="en-US" altLang="ja-JP" dirty="0">
                <a:solidFill>
                  <a:schemeClr val="tx2"/>
                </a:solidFill>
              </a:rPr>
              <a:t>\n</a:t>
            </a:r>
            <a:r>
              <a:rPr lang="en-US" altLang="ja-JP" dirty="0"/>
              <a:t>", </a:t>
            </a:r>
            <a:r>
              <a:rPr lang="en-US" altLang="ja-JP" dirty="0" err="1"/>
              <a:t>menseki</a:t>
            </a:r>
            <a:r>
              <a:rPr lang="en-US" altLang="ja-JP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7629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浮動小数データの使い方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r>
              <a:rPr lang="ja-JP" altLang="en-US" dirty="0"/>
              <a:t>変数宣言：</a:t>
            </a:r>
          </a:p>
          <a:p>
            <a:pPr marL="0" indent="0">
              <a:buNone/>
            </a:pPr>
            <a:r>
              <a:rPr lang="ja-JP" altLang="en-US" dirty="0"/>
              <a:t>   	</a:t>
            </a:r>
            <a:r>
              <a:rPr lang="en-US" altLang="ja-JP" dirty="0"/>
              <a:t>double </a:t>
            </a:r>
            <a:r>
              <a:rPr lang="en-US" altLang="ja-JP" dirty="0" err="1"/>
              <a:t>teihen</a:t>
            </a:r>
            <a:r>
              <a:rPr lang="en-US" altLang="ja-JP" dirty="0"/>
              <a:t>; </a:t>
            </a:r>
          </a:p>
          <a:p>
            <a:pPr marL="0" indent="0">
              <a:buNone/>
            </a:pPr>
            <a:r>
              <a:rPr lang="en-US" altLang="ja-JP" dirty="0"/>
              <a:t>		double </a:t>
            </a:r>
            <a:r>
              <a:rPr lang="en-US" altLang="ja-JP" dirty="0" err="1"/>
              <a:t>takasa</a:t>
            </a:r>
            <a:r>
              <a:rPr lang="en-US" altLang="ja-JP" dirty="0"/>
              <a:t>; </a:t>
            </a:r>
          </a:p>
          <a:p>
            <a:pPr marL="0" indent="0">
              <a:buNone/>
            </a:pPr>
            <a:r>
              <a:rPr lang="en-US" altLang="ja-JP" dirty="0"/>
              <a:t>		double </a:t>
            </a:r>
            <a:r>
              <a:rPr lang="en-US" altLang="ja-JP" dirty="0" err="1"/>
              <a:t>menseki</a:t>
            </a:r>
            <a:r>
              <a:rPr lang="en-US" altLang="ja-JP" dirty="0"/>
              <a:t>;</a:t>
            </a:r>
          </a:p>
          <a:p>
            <a:r>
              <a:rPr lang="ja-JP" altLang="en-US" dirty="0"/>
              <a:t>書式： </a:t>
            </a:r>
            <a:br>
              <a:rPr lang="ja-JP" altLang="en-US" dirty="0"/>
            </a:br>
            <a:r>
              <a:rPr lang="ja-JP" altLang="en-US" dirty="0"/>
              <a:t>	</a:t>
            </a:r>
            <a:r>
              <a:rPr lang="en-US" altLang="ja-JP" dirty="0"/>
              <a:t>%</a:t>
            </a:r>
            <a:r>
              <a:rPr lang="en-US" altLang="ja-JP" dirty="0" err="1"/>
              <a:t>lf</a:t>
            </a:r>
            <a:r>
              <a:rPr lang="en-US" altLang="ja-JP" dirty="0"/>
              <a:t>   </a:t>
            </a:r>
            <a:r>
              <a:rPr lang="ja-JP" altLang="en-US" dirty="0"/>
              <a:t>－ </a:t>
            </a:r>
            <a:r>
              <a:rPr lang="en-US" altLang="ja-JP" dirty="0" err="1"/>
              <a:t>scanf</a:t>
            </a:r>
            <a:r>
              <a:rPr lang="ja-JP" altLang="en-US" dirty="0"/>
              <a:t>（入力）での書式</a:t>
            </a:r>
            <a:br>
              <a:rPr lang="ja-JP" altLang="en-US" dirty="0"/>
            </a:br>
            <a:r>
              <a:rPr lang="ja-JP" altLang="en-US" dirty="0"/>
              <a:t>	</a:t>
            </a:r>
            <a:r>
              <a:rPr lang="en-US" altLang="ja-JP" dirty="0"/>
              <a:t>%f 	</a:t>
            </a:r>
            <a:r>
              <a:rPr lang="ja-JP" altLang="en-US" dirty="0"/>
              <a:t>－ </a:t>
            </a:r>
            <a:r>
              <a:rPr lang="en-US" altLang="ja-JP" dirty="0" err="1"/>
              <a:t>printf</a:t>
            </a:r>
            <a:r>
              <a:rPr lang="en-US" altLang="ja-JP" dirty="0"/>
              <a:t> </a:t>
            </a:r>
            <a:r>
              <a:rPr lang="ja-JP" altLang="en-US" dirty="0"/>
              <a:t>（出力）での書式</a:t>
            </a:r>
          </a:p>
          <a:p>
            <a:endParaRPr lang="en-US" altLang="ja-JP" dirty="0"/>
          </a:p>
        </p:txBody>
      </p:sp>
      <p:sp>
        <p:nvSpPr>
          <p:cNvPr id="573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396D5E4-626C-427E-A92E-80700DB96400}" type="slidenum">
              <a:rPr lang="en-US" altLang="ja-JP" smtClean="0"/>
              <a:pPr/>
              <a:t>26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55095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</a:t>
            </a:r>
            <a:r>
              <a:rPr lang="en-US" altLang="ja-JP"/>
              <a:t>sin </a:t>
            </a:r>
            <a:r>
              <a:rPr lang="ja-JP" altLang="en-US"/>
              <a:t>関数による三角形の面積</a:t>
            </a:r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三角形の２辺の長さ </a:t>
            </a:r>
            <a:r>
              <a:rPr lang="en-US" altLang="ja-JP"/>
              <a:t>a, b </a:t>
            </a:r>
            <a:r>
              <a:rPr lang="ja-JP" altLang="en-US"/>
              <a:t>とその挟角 </a:t>
            </a:r>
            <a:r>
              <a:rPr lang="en-US" altLang="ja-JP"/>
              <a:t>theta</a:t>
            </a:r>
            <a:r>
              <a:rPr lang="ja-JP" altLang="en-US"/>
              <a:t>を読み込んで，面積 </a:t>
            </a:r>
            <a:r>
              <a:rPr lang="en-US" altLang="ja-JP"/>
              <a:t>S </a:t>
            </a:r>
            <a:r>
              <a:rPr lang="ja-JP" altLang="en-US"/>
              <a:t>を計算するプログラムを作る</a:t>
            </a:r>
          </a:p>
          <a:p>
            <a:pPr lvl="1"/>
            <a:r>
              <a:rPr lang="ja-JP" altLang="en-US"/>
              <a:t>面積を求めるために，</a:t>
            </a:r>
            <a:r>
              <a:rPr lang="en-US" altLang="ja-JP"/>
              <a:t>sin</a:t>
            </a:r>
            <a:r>
              <a:rPr lang="ja-JP" altLang="en-US"/>
              <a:t>関数を使う</a:t>
            </a:r>
          </a:p>
          <a:p>
            <a:pPr lvl="1"/>
            <a:r>
              <a:rPr lang="ja-JP" altLang="en-US"/>
              <a:t>円周率</a:t>
            </a:r>
            <a:r>
              <a:rPr lang="en-US" altLang="ja-JP"/>
              <a:t>π=3.14159 </a:t>
            </a:r>
            <a:r>
              <a:rPr lang="ja-JP" altLang="en-US"/>
              <a:t>とする</a:t>
            </a:r>
          </a:p>
        </p:txBody>
      </p:sp>
      <p:sp>
        <p:nvSpPr>
          <p:cNvPr id="5939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47AB42B-AAFE-4B3A-90AE-AF3457CEF134}" type="slidenum">
              <a:rPr lang="en-US" altLang="ja-JP" smtClean="0"/>
              <a:pPr/>
              <a:t>27</a:t>
            </a:fld>
            <a:endParaRPr lang="en-US" altLang="ja-JP" dirty="0"/>
          </a:p>
        </p:txBody>
      </p:sp>
      <p:graphicFrame>
        <p:nvGraphicFramePr>
          <p:cNvPr id="59396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808872"/>
              </p:ext>
            </p:extLst>
          </p:nvPr>
        </p:nvGraphicFramePr>
        <p:xfrm>
          <a:off x="1579469" y="3173598"/>
          <a:ext cx="3998913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数式" r:id="rId4" imgW="875920" imgH="393529" progId="Equation.3">
                  <p:embed/>
                </p:oleObj>
              </mc:Choice>
              <mc:Fallback>
                <p:oleObj name="数式" r:id="rId4" imgW="875920" imgH="393529" progId="Equation.3">
                  <p:embed/>
                  <p:pic>
                    <p:nvPicPr>
                      <p:cNvPr id="59396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469" y="3173598"/>
                        <a:ext cx="3998913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9398" name="図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769" y="2644960"/>
            <a:ext cx="237807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653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00075" y="0"/>
            <a:ext cx="5774338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"</a:t>
            </a:r>
            <a:r>
              <a:rPr lang="en-US" altLang="ja-JP" sz="2000" b="1" dirty="0" err="1"/>
              <a:t>stdio.h</a:t>
            </a:r>
            <a:r>
              <a:rPr lang="en-US" altLang="ja-JP" sz="2000" b="1" dirty="0"/>
              <a:t>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&lt;</a:t>
            </a:r>
            <a:r>
              <a:rPr lang="en-US" altLang="ja-JP" sz="2000" b="1" dirty="0" err="1"/>
              <a:t>math.h</a:t>
            </a:r>
            <a:r>
              <a:rPr lang="en-US" altLang="ja-JP" sz="2000" b="1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#pragma warning(</a:t>
            </a:r>
            <a:r>
              <a:rPr lang="en-US" altLang="ja-JP" sz="2000" b="1" dirty="0" err="1"/>
              <a:t>disable:4996</a:t>
            </a:r>
            <a:r>
              <a:rPr lang="en-US" altLang="ja-JP" sz="20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theta;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("b=");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("theta=");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&amp;theta);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S = </a:t>
            </a:r>
            <a:r>
              <a:rPr lang="en-US" altLang="ja-JP" sz="2000" b="1" dirty="0">
                <a:solidFill>
                  <a:schemeClr val="tx2"/>
                </a:solidFill>
              </a:rPr>
              <a:t>0.5 *</a:t>
            </a:r>
            <a:r>
              <a:rPr lang="en-US" altLang="ja-JP" sz="2000" b="1" dirty="0"/>
              <a:t> </a:t>
            </a:r>
            <a:r>
              <a:rPr lang="en-US" altLang="ja-JP" sz="2000" b="1" dirty="0">
                <a:solidFill>
                  <a:schemeClr val="tx2"/>
                </a:solidFill>
              </a:rPr>
              <a:t>a * b * sin( theta * 3.14159 / 180.0 )</a:t>
            </a:r>
            <a:r>
              <a:rPr lang="en-US" altLang="ja-JP" sz="2000" b="1" dirty="0"/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("S = %f\n ", 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}</a:t>
            </a:r>
          </a:p>
        </p:txBody>
      </p:sp>
      <p:sp>
        <p:nvSpPr>
          <p:cNvPr id="61443" name="Rectangle 12"/>
          <p:cNvSpPr>
            <a:spLocks noChangeArrowheads="1"/>
          </p:cNvSpPr>
          <p:nvPr/>
        </p:nvSpPr>
        <p:spPr bwMode="auto">
          <a:xfrm>
            <a:off x="762000" y="3082925"/>
            <a:ext cx="3657600" cy="1808163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1444" name="Rectangle 13"/>
          <p:cNvSpPr>
            <a:spLocks noChangeArrowheads="1"/>
          </p:cNvSpPr>
          <p:nvPr/>
        </p:nvSpPr>
        <p:spPr bwMode="auto">
          <a:xfrm>
            <a:off x="762000" y="4906962"/>
            <a:ext cx="5853953" cy="325437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1445" name="Rectangle 14"/>
          <p:cNvSpPr>
            <a:spLocks noChangeArrowheads="1"/>
          </p:cNvSpPr>
          <p:nvPr/>
        </p:nvSpPr>
        <p:spPr bwMode="auto">
          <a:xfrm>
            <a:off x="798513" y="5232400"/>
            <a:ext cx="4202112" cy="304800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1446" name="Text Box 16"/>
          <p:cNvSpPr txBox="1">
            <a:spLocks noChangeArrowheads="1"/>
          </p:cNvSpPr>
          <p:nvPr/>
        </p:nvSpPr>
        <p:spPr bwMode="auto">
          <a:xfrm>
            <a:off x="6777878" y="4810124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計算</a:t>
            </a:r>
          </a:p>
        </p:txBody>
      </p:sp>
      <p:sp>
        <p:nvSpPr>
          <p:cNvPr id="61447" name="Text Box 17"/>
          <p:cNvSpPr txBox="1">
            <a:spLocks noChangeArrowheads="1"/>
          </p:cNvSpPr>
          <p:nvPr/>
        </p:nvSpPr>
        <p:spPr bwMode="auto">
          <a:xfrm>
            <a:off x="5024284" y="5338763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実行ウインドウへの表示</a:t>
            </a:r>
          </a:p>
        </p:txBody>
      </p:sp>
      <p:sp>
        <p:nvSpPr>
          <p:cNvPr id="61451" name="Rectangle 21"/>
          <p:cNvSpPr>
            <a:spLocks noChangeArrowheads="1"/>
          </p:cNvSpPr>
          <p:nvPr/>
        </p:nvSpPr>
        <p:spPr bwMode="auto">
          <a:xfrm>
            <a:off x="825500" y="5511800"/>
            <a:ext cx="3305175" cy="673100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1453" name="Text Box 23"/>
          <p:cNvSpPr txBox="1">
            <a:spLocks noChangeArrowheads="1"/>
          </p:cNvSpPr>
          <p:nvPr/>
        </p:nvSpPr>
        <p:spPr bwMode="auto">
          <a:xfrm>
            <a:off x="4251206" y="5839048"/>
            <a:ext cx="32624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/>
                </a:solidFill>
              </a:rPr>
              <a:t>終了確認のため，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/>
                </a:solidFill>
              </a:rPr>
              <a:t>キーボードからの読み込み</a:t>
            </a:r>
          </a:p>
        </p:txBody>
      </p:sp>
      <p:sp>
        <p:nvSpPr>
          <p:cNvPr id="61454" name="Text Box 24"/>
          <p:cNvSpPr txBox="1">
            <a:spLocks noChangeArrowheads="1"/>
          </p:cNvSpPr>
          <p:nvPr/>
        </p:nvSpPr>
        <p:spPr bwMode="auto">
          <a:xfrm>
            <a:off x="4581525" y="3037473"/>
            <a:ext cx="305724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データ読み込み</a:t>
            </a:r>
            <a:r>
              <a:rPr lang="ja-JP" altLang="en-US" sz="2800" dirty="0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6145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ABC0CE0-A723-4E10-8133-9F10204460B6}" type="slidenum">
              <a:rPr lang="en-US" altLang="ja-JP" smtClean="0"/>
              <a:pPr/>
              <a:t>28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6889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標準ライブラリ関数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sz="2400" dirty="0"/>
              <a:t>指数，対数，平方根</a:t>
            </a:r>
          </a:p>
          <a:p>
            <a:pPr lvl="1"/>
            <a:r>
              <a:rPr lang="en-US" altLang="ja-JP" sz="2000" dirty="0"/>
              <a:t>exp	</a:t>
            </a:r>
            <a:r>
              <a:rPr lang="ja-JP" altLang="en-US" sz="2000" dirty="0"/>
              <a:t>指数関数（</a:t>
            </a:r>
            <a:r>
              <a:rPr lang="en-US" altLang="ja-JP" sz="2000" dirty="0"/>
              <a:t>e</a:t>
            </a:r>
            <a:r>
              <a:rPr lang="ja-JP" altLang="en-US" sz="2000" dirty="0"/>
              <a:t>を底とする指数ｚの累乗，</a:t>
            </a:r>
            <a:r>
              <a:rPr lang="en-US" altLang="ja-JP" sz="2000" dirty="0"/>
              <a:t>e</a:t>
            </a:r>
            <a:r>
              <a:rPr lang="ja-JP" altLang="en-US" sz="2000" dirty="0"/>
              <a:t>の</a:t>
            </a:r>
            <a:r>
              <a:rPr lang="en-US" altLang="ja-JP" sz="2000" dirty="0"/>
              <a:t>z</a:t>
            </a:r>
            <a:r>
              <a:rPr lang="ja-JP" altLang="en-US" sz="2000" dirty="0"/>
              <a:t>乗）</a:t>
            </a:r>
          </a:p>
          <a:p>
            <a:pPr lvl="1"/>
            <a:r>
              <a:rPr lang="en-US" altLang="ja-JP" sz="2000" dirty="0"/>
              <a:t>log	</a:t>
            </a:r>
            <a:r>
              <a:rPr lang="ja-JP" altLang="en-US" sz="2000" dirty="0"/>
              <a:t>対数関数（底を</a:t>
            </a:r>
            <a:r>
              <a:rPr lang="en-US" altLang="ja-JP" sz="2000" dirty="0"/>
              <a:t>e</a:t>
            </a:r>
            <a:r>
              <a:rPr lang="ja-JP" altLang="en-US" sz="2000" dirty="0"/>
              <a:t>とする自然対数の計算）</a:t>
            </a:r>
          </a:p>
          <a:p>
            <a:pPr lvl="1"/>
            <a:r>
              <a:rPr lang="en-US" altLang="ja-JP" sz="2000" dirty="0"/>
              <a:t>sqrt	</a:t>
            </a:r>
            <a:r>
              <a:rPr lang="ja-JP" altLang="en-US" sz="2000" dirty="0"/>
              <a:t>平方根</a:t>
            </a:r>
          </a:p>
          <a:p>
            <a:r>
              <a:rPr lang="ja-JP" altLang="en-US" sz="2400" dirty="0"/>
              <a:t>三角関数</a:t>
            </a:r>
          </a:p>
          <a:p>
            <a:pPr lvl="1"/>
            <a:r>
              <a:rPr lang="en-US" altLang="ja-JP" sz="2000" dirty="0" err="1"/>
              <a:t>acos</a:t>
            </a:r>
            <a:r>
              <a:rPr lang="en-US" altLang="ja-JP" sz="2000" dirty="0"/>
              <a:t> 	</a:t>
            </a:r>
            <a:r>
              <a:rPr lang="ja-JP" altLang="en-US" sz="2000" dirty="0"/>
              <a:t>逆コサイン</a:t>
            </a:r>
          </a:p>
          <a:p>
            <a:pPr lvl="1"/>
            <a:r>
              <a:rPr lang="en-US" altLang="ja-JP" sz="2000" dirty="0" err="1"/>
              <a:t>asin</a:t>
            </a:r>
            <a:r>
              <a:rPr lang="en-US" altLang="ja-JP" sz="2000" dirty="0"/>
              <a:t> 	</a:t>
            </a:r>
            <a:r>
              <a:rPr lang="ja-JP" altLang="en-US" sz="2000" dirty="0"/>
              <a:t>逆サイン</a:t>
            </a:r>
          </a:p>
          <a:p>
            <a:pPr lvl="1"/>
            <a:r>
              <a:rPr lang="en-US" altLang="ja-JP" sz="2000" dirty="0" err="1"/>
              <a:t>atan</a:t>
            </a:r>
            <a:r>
              <a:rPr lang="en-US" altLang="ja-JP" sz="2000" dirty="0"/>
              <a:t> 	</a:t>
            </a:r>
            <a:r>
              <a:rPr lang="ja-JP" altLang="en-US" sz="2000" dirty="0"/>
              <a:t>逆タンジェント</a:t>
            </a:r>
          </a:p>
          <a:p>
            <a:pPr lvl="1"/>
            <a:r>
              <a:rPr lang="en-US" altLang="ja-JP" sz="2000" dirty="0"/>
              <a:t>cos 	</a:t>
            </a:r>
            <a:r>
              <a:rPr lang="ja-JP" altLang="en-US" sz="2000" dirty="0"/>
              <a:t>コサイン</a:t>
            </a:r>
          </a:p>
          <a:p>
            <a:pPr lvl="1"/>
            <a:r>
              <a:rPr lang="en-US" altLang="ja-JP" sz="2000" dirty="0"/>
              <a:t>sin 	</a:t>
            </a:r>
            <a:r>
              <a:rPr lang="ja-JP" altLang="en-US" sz="2000" dirty="0"/>
              <a:t>サイン</a:t>
            </a:r>
          </a:p>
          <a:p>
            <a:pPr lvl="1"/>
            <a:r>
              <a:rPr lang="en-US" altLang="ja-JP" sz="2000" dirty="0"/>
              <a:t>tan 	</a:t>
            </a:r>
            <a:r>
              <a:rPr lang="ja-JP" altLang="en-US" sz="2000" dirty="0"/>
              <a:t>タンジェント</a:t>
            </a:r>
          </a:p>
          <a:p>
            <a:r>
              <a:rPr lang="ja-JP" altLang="en-US" sz="2400" dirty="0"/>
              <a:t>その他</a:t>
            </a:r>
          </a:p>
          <a:p>
            <a:pPr lvl="1"/>
            <a:r>
              <a:rPr lang="en-US" altLang="ja-JP" sz="2000" dirty="0"/>
              <a:t>fabs 		</a:t>
            </a:r>
            <a:r>
              <a:rPr lang="ja-JP" altLang="en-US" sz="2000" dirty="0"/>
              <a:t>絶対値 </a:t>
            </a:r>
          </a:p>
          <a:p>
            <a:pPr lvl="1"/>
            <a:r>
              <a:rPr lang="en-US" altLang="ja-JP" sz="2000" dirty="0" err="1"/>
              <a:t>fmod</a:t>
            </a:r>
            <a:r>
              <a:rPr lang="en-US" altLang="ja-JP" sz="2000" dirty="0"/>
              <a:t>(</a:t>
            </a:r>
            <a:r>
              <a:rPr lang="en-US" altLang="ja-JP" sz="2000" dirty="0" err="1"/>
              <a:t>x,y</a:t>
            </a:r>
            <a:r>
              <a:rPr lang="en-US" altLang="ja-JP" sz="2000" dirty="0"/>
              <a:t>)	</a:t>
            </a:r>
            <a:r>
              <a:rPr lang="ja-JP" altLang="en-US" sz="2000" dirty="0"/>
              <a:t>浮動小数データの剰余</a:t>
            </a:r>
          </a:p>
          <a:p>
            <a:pPr lvl="1"/>
            <a:r>
              <a:rPr lang="en-US" altLang="ja-JP" sz="2000" dirty="0"/>
              <a:t>pow(</a:t>
            </a:r>
            <a:r>
              <a:rPr lang="en-US" altLang="ja-JP" sz="2000" dirty="0" err="1"/>
              <a:t>x,y</a:t>
            </a:r>
            <a:r>
              <a:rPr lang="en-US" altLang="ja-JP" sz="2000" dirty="0"/>
              <a:t>)	</a:t>
            </a:r>
            <a:r>
              <a:rPr lang="ja-JP" altLang="en-US" sz="2000" dirty="0"/>
              <a:t>べき乗（</a:t>
            </a:r>
            <a:r>
              <a:rPr lang="en-US" altLang="ja-JP" sz="2000" dirty="0"/>
              <a:t>x</a:t>
            </a:r>
            <a:r>
              <a:rPr lang="ja-JP" altLang="en-US" sz="2000" dirty="0"/>
              <a:t>の</a:t>
            </a:r>
            <a:r>
              <a:rPr lang="en-US" altLang="ja-JP" sz="2000" dirty="0"/>
              <a:t>y</a:t>
            </a:r>
            <a:r>
              <a:rPr lang="ja-JP" altLang="en-US" sz="2000" dirty="0"/>
              <a:t>乗）</a:t>
            </a:r>
            <a:endParaRPr lang="ja-JP" altLang="en-US" dirty="0"/>
          </a:p>
        </p:txBody>
      </p:sp>
      <p:sp>
        <p:nvSpPr>
          <p:cNvPr id="6349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9CA58CF-AF4F-414D-A4A8-234D605A3746}" type="slidenum">
              <a:rPr lang="en-US" altLang="ja-JP" smtClean="0"/>
              <a:pPr/>
              <a:t>29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2979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今日の到達目標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プログラムを使って，自分の思い通りの計算ができるようになる</a:t>
            </a:r>
          </a:p>
          <a:p>
            <a:pPr lvl="1"/>
            <a:r>
              <a:rPr lang="ja-JP" altLang="en-US"/>
              <a:t>四則演算</a:t>
            </a:r>
          </a:p>
          <a:p>
            <a:pPr lvl="1"/>
            <a:r>
              <a:rPr lang="ja-JP" altLang="en-US"/>
              <a:t>ライブラリ関数（三角関数，対数・指数関数など）</a:t>
            </a:r>
          </a:p>
          <a:p>
            <a:r>
              <a:rPr lang="ja-JP" altLang="en-US"/>
              <a:t>見やすいプログラムを書くために，ブロック単位での字下げを行う</a:t>
            </a:r>
          </a:p>
          <a:p>
            <a:pPr lvl="1"/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32A94C7-D469-4365-B883-C6A576E58433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5161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いろいろな計算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y = sin( x );</a:t>
            </a:r>
          </a:p>
        </p:txBody>
      </p:sp>
      <p:sp>
        <p:nvSpPr>
          <p:cNvPr id="6554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1924169-2BF0-4EAB-B610-941F9432229C}" type="slidenum">
              <a:rPr lang="en-US" altLang="ja-JP" smtClean="0"/>
              <a:pPr/>
              <a:t>30</a:t>
            </a:fld>
            <a:endParaRPr lang="en-US" altLang="ja-JP" dirty="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31863" y="13493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dirty="0"/>
          </a:p>
        </p:txBody>
      </p:sp>
      <p:sp>
        <p:nvSpPr>
          <p:cNvPr id="65541" name="Text Box 9"/>
          <p:cNvSpPr txBox="1">
            <a:spLocks noChangeArrowheads="1"/>
          </p:cNvSpPr>
          <p:nvPr/>
        </p:nvSpPr>
        <p:spPr bwMode="auto">
          <a:xfrm>
            <a:off x="914400" y="3144838"/>
            <a:ext cx="235994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y = sqrt( x );</a:t>
            </a:r>
          </a:p>
        </p:txBody>
      </p:sp>
      <p:sp>
        <p:nvSpPr>
          <p:cNvPr id="65542" name="Text Box 10"/>
          <p:cNvSpPr txBox="1">
            <a:spLocks noChangeArrowheads="1"/>
          </p:cNvSpPr>
          <p:nvPr/>
        </p:nvSpPr>
        <p:spPr bwMode="auto">
          <a:xfrm>
            <a:off x="914400" y="5049838"/>
            <a:ext cx="524214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d = sqrt( ( x * x ) + ( y * y ) );</a:t>
            </a:r>
          </a:p>
        </p:txBody>
      </p:sp>
      <p:sp>
        <p:nvSpPr>
          <p:cNvPr id="65543" name="Text Box 11"/>
          <p:cNvSpPr txBox="1">
            <a:spLocks noChangeArrowheads="1"/>
          </p:cNvSpPr>
          <p:nvPr/>
        </p:nvSpPr>
        <p:spPr bwMode="auto">
          <a:xfrm>
            <a:off x="1736725" y="1971675"/>
            <a:ext cx="41745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sin x </a:t>
            </a:r>
            <a:r>
              <a:rPr lang="ja-JP" altLang="en-US" sz="2800" dirty="0">
                <a:solidFill>
                  <a:srgbClr val="003300"/>
                </a:solidFill>
              </a:rPr>
              <a:t>を計算し，</a:t>
            </a:r>
            <a:r>
              <a:rPr lang="en-US" altLang="ja-JP" sz="2800" dirty="0">
                <a:solidFill>
                  <a:srgbClr val="003300"/>
                </a:solidFill>
              </a:rPr>
              <a:t>y </a:t>
            </a:r>
            <a:r>
              <a:rPr lang="ja-JP" altLang="en-US" sz="2800" dirty="0">
                <a:solidFill>
                  <a:srgbClr val="003300"/>
                </a:solidFill>
              </a:rPr>
              <a:t>に格納</a:t>
            </a:r>
          </a:p>
        </p:txBody>
      </p:sp>
      <p:grpSp>
        <p:nvGrpSpPr>
          <p:cNvPr id="65544" name="Group 14"/>
          <p:cNvGrpSpPr>
            <a:grpSpLocks/>
          </p:cNvGrpSpPr>
          <p:nvPr/>
        </p:nvGrpSpPr>
        <p:grpSpPr bwMode="auto">
          <a:xfrm>
            <a:off x="1543050" y="3886203"/>
            <a:ext cx="3900488" cy="584201"/>
            <a:chOff x="972" y="2448"/>
            <a:chExt cx="2457" cy="368"/>
          </a:xfrm>
        </p:grpSpPr>
        <p:sp>
          <p:nvSpPr>
            <p:cNvPr id="65550" name="Text Box 12"/>
            <p:cNvSpPr txBox="1">
              <a:spLocks noChangeArrowheads="1"/>
            </p:cNvSpPr>
            <p:nvPr/>
          </p:nvSpPr>
          <p:spPr bwMode="auto">
            <a:xfrm>
              <a:off x="1152" y="2448"/>
              <a:ext cx="227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3300"/>
                  </a:solidFill>
                </a:rPr>
                <a:t>x </a:t>
              </a:r>
              <a:r>
                <a:rPr lang="ja-JP" altLang="en-US" sz="2800" dirty="0">
                  <a:solidFill>
                    <a:srgbClr val="003300"/>
                  </a:solidFill>
                </a:rPr>
                <a:t>を計算し，</a:t>
              </a:r>
              <a:r>
                <a:rPr lang="en-US" altLang="ja-JP" sz="2800" dirty="0">
                  <a:solidFill>
                    <a:srgbClr val="003300"/>
                  </a:solidFill>
                </a:rPr>
                <a:t>y </a:t>
              </a:r>
              <a:r>
                <a:rPr lang="ja-JP" altLang="en-US" sz="2800" dirty="0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65551" name="Text Box 13"/>
            <p:cNvSpPr txBox="1">
              <a:spLocks noChangeArrowheads="1"/>
            </p:cNvSpPr>
            <p:nvPr/>
          </p:nvSpPr>
          <p:spPr bwMode="auto">
            <a:xfrm>
              <a:off x="972" y="2448"/>
              <a:ext cx="2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003300"/>
                  </a:solidFill>
                </a:rPr>
                <a:t>√</a:t>
              </a:r>
            </a:p>
          </p:txBody>
        </p:sp>
      </p:grpSp>
      <p:grpSp>
        <p:nvGrpSpPr>
          <p:cNvPr id="65545" name="Group 15"/>
          <p:cNvGrpSpPr>
            <a:grpSpLocks/>
          </p:cNvGrpSpPr>
          <p:nvPr/>
        </p:nvGrpSpPr>
        <p:grpSpPr bwMode="auto">
          <a:xfrm>
            <a:off x="1524000" y="5791203"/>
            <a:ext cx="4776788" cy="584201"/>
            <a:chOff x="972" y="2448"/>
            <a:chExt cx="3009" cy="368"/>
          </a:xfrm>
        </p:grpSpPr>
        <p:sp>
          <p:nvSpPr>
            <p:cNvPr id="65548" name="Text Box 16"/>
            <p:cNvSpPr txBox="1">
              <a:spLocks noChangeArrowheads="1"/>
            </p:cNvSpPr>
            <p:nvPr/>
          </p:nvSpPr>
          <p:spPr bwMode="auto">
            <a:xfrm>
              <a:off x="1152" y="2448"/>
              <a:ext cx="28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3300"/>
                  </a:solidFill>
                </a:rPr>
                <a:t>x</a:t>
              </a:r>
              <a:r>
                <a:rPr lang="en-US" altLang="ja-JP" sz="2800" baseline="30000" dirty="0">
                  <a:solidFill>
                    <a:srgbClr val="003300"/>
                  </a:solidFill>
                </a:rPr>
                <a:t>2</a:t>
              </a:r>
              <a:r>
                <a:rPr lang="en-US" altLang="ja-JP" sz="2800" dirty="0">
                  <a:solidFill>
                    <a:srgbClr val="003300"/>
                  </a:solidFill>
                </a:rPr>
                <a:t> + y</a:t>
              </a:r>
              <a:r>
                <a:rPr lang="en-US" altLang="ja-JP" sz="2800" baseline="30000" dirty="0">
                  <a:solidFill>
                    <a:srgbClr val="003300"/>
                  </a:solidFill>
                </a:rPr>
                <a:t>2</a:t>
              </a:r>
              <a:r>
                <a:rPr lang="en-US" altLang="ja-JP" sz="2800" dirty="0">
                  <a:solidFill>
                    <a:srgbClr val="003300"/>
                  </a:solidFill>
                </a:rPr>
                <a:t> </a:t>
              </a:r>
              <a:r>
                <a:rPr lang="ja-JP" altLang="en-US" sz="2800" dirty="0">
                  <a:solidFill>
                    <a:srgbClr val="003300"/>
                  </a:solidFill>
                </a:rPr>
                <a:t>を計算し，</a:t>
              </a:r>
              <a:r>
                <a:rPr lang="en-US" altLang="ja-JP" sz="2800" dirty="0">
                  <a:solidFill>
                    <a:srgbClr val="003300"/>
                  </a:solidFill>
                </a:rPr>
                <a:t>d </a:t>
              </a:r>
              <a:r>
                <a:rPr lang="ja-JP" altLang="en-US" sz="2800" dirty="0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65549" name="Text Box 17"/>
            <p:cNvSpPr txBox="1">
              <a:spLocks noChangeArrowheads="1"/>
            </p:cNvSpPr>
            <p:nvPr/>
          </p:nvSpPr>
          <p:spPr bwMode="auto">
            <a:xfrm>
              <a:off x="972" y="2448"/>
              <a:ext cx="2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003300"/>
                  </a:solidFill>
                </a:rPr>
                <a:t>√</a:t>
              </a:r>
            </a:p>
          </p:txBody>
        </p:sp>
      </p:grpSp>
      <p:sp>
        <p:nvSpPr>
          <p:cNvPr id="65546" name="Line 18"/>
          <p:cNvSpPr>
            <a:spLocks noChangeShapeType="1"/>
          </p:cNvSpPr>
          <p:nvPr/>
        </p:nvSpPr>
        <p:spPr bwMode="auto">
          <a:xfrm>
            <a:off x="1981200" y="5934075"/>
            <a:ext cx="8382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8004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ライブラリ関数の利用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計算に関するライブラリ関数を利用するには，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 次のように，プログラムの先頭部分に書くこと</a:t>
            </a:r>
          </a:p>
          <a:p>
            <a:endParaRPr lang="en-US" altLang="ja-JP" dirty="0"/>
          </a:p>
        </p:txBody>
      </p:sp>
      <p:sp>
        <p:nvSpPr>
          <p:cNvPr id="6758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7DD00B3-6D36-4CEA-A737-4540B30EFDEC}" type="slidenum">
              <a:rPr lang="en-US" altLang="ja-JP" smtClean="0"/>
              <a:pPr/>
              <a:t>31</a:t>
            </a:fld>
            <a:endParaRPr lang="en-US" altLang="ja-JP" dirty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401888" y="3200400"/>
            <a:ext cx="3783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chemeClr val="accent2"/>
                </a:solidFill>
              </a:rPr>
              <a:t>#include &lt;</a:t>
            </a:r>
            <a:r>
              <a:rPr lang="en-US" altLang="ja-JP" b="1" dirty="0" err="1">
                <a:solidFill>
                  <a:schemeClr val="accent2"/>
                </a:solidFill>
              </a:rPr>
              <a:t>math.h</a:t>
            </a:r>
            <a:r>
              <a:rPr lang="en-US" altLang="ja-JP" b="1" dirty="0">
                <a:solidFill>
                  <a:schemeClr val="accent2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13269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600075" y="0"/>
            <a:ext cx="5774338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"</a:t>
            </a:r>
            <a:r>
              <a:rPr lang="en-US" altLang="ja-JP" sz="2000" b="1" dirty="0" err="1"/>
              <a:t>stdio.h</a:t>
            </a:r>
            <a:r>
              <a:rPr lang="en-US" altLang="ja-JP" sz="2000" b="1" dirty="0"/>
              <a:t>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&lt;</a:t>
            </a:r>
            <a:r>
              <a:rPr lang="en-US" altLang="ja-JP" sz="2000" b="1" dirty="0" err="1"/>
              <a:t>math.h</a:t>
            </a:r>
            <a:r>
              <a:rPr lang="en-US" altLang="ja-JP" sz="2000" b="1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#pragma warning(</a:t>
            </a:r>
            <a:r>
              <a:rPr lang="en-US" altLang="ja-JP" sz="2000" b="1" dirty="0" err="1"/>
              <a:t>disable:4996</a:t>
            </a:r>
            <a:r>
              <a:rPr lang="en-US" altLang="ja-JP" sz="20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theta;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double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("b=");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("theta=");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scanf</a:t>
            </a:r>
            <a:r>
              <a:rPr lang="en-US" altLang="ja-JP" sz="2000" b="1" dirty="0"/>
              <a:t>("%lf", &amp;theta);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S = </a:t>
            </a:r>
            <a:r>
              <a:rPr lang="en-US" altLang="ja-JP" sz="2000" b="1" dirty="0">
                <a:solidFill>
                  <a:schemeClr val="tx2"/>
                </a:solidFill>
              </a:rPr>
              <a:t>0.5 *</a:t>
            </a:r>
            <a:r>
              <a:rPr lang="en-US" altLang="ja-JP" sz="2000" b="1" dirty="0"/>
              <a:t> </a:t>
            </a:r>
            <a:r>
              <a:rPr lang="en-US" altLang="ja-JP" sz="2000" b="1" dirty="0">
                <a:solidFill>
                  <a:schemeClr val="tx2"/>
                </a:solidFill>
              </a:rPr>
              <a:t>a * b * sin( theta * 3.14159 / 180.0 )</a:t>
            </a:r>
            <a:r>
              <a:rPr lang="en-US" altLang="ja-JP" sz="2000" b="1" dirty="0"/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("S = %f\n ", 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}</a:t>
            </a:r>
          </a:p>
        </p:txBody>
      </p:sp>
      <p:sp>
        <p:nvSpPr>
          <p:cNvPr id="69635" name="Rectangle 15"/>
          <p:cNvSpPr>
            <a:spLocks noChangeArrowheads="1"/>
          </p:cNvSpPr>
          <p:nvPr/>
        </p:nvSpPr>
        <p:spPr bwMode="auto">
          <a:xfrm>
            <a:off x="3318969" y="4925219"/>
            <a:ext cx="2771055" cy="302716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9636" name="Line 16"/>
          <p:cNvSpPr>
            <a:spLocks noChangeShapeType="1"/>
          </p:cNvSpPr>
          <p:nvPr/>
        </p:nvSpPr>
        <p:spPr bwMode="auto">
          <a:xfrm flipH="1">
            <a:off x="4957763" y="2763838"/>
            <a:ext cx="168275" cy="21367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69637" name="Text Box 17"/>
          <p:cNvSpPr txBox="1">
            <a:spLocks noChangeArrowheads="1"/>
          </p:cNvSpPr>
          <p:nvPr/>
        </p:nvSpPr>
        <p:spPr bwMode="auto">
          <a:xfrm>
            <a:off x="4645025" y="2281238"/>
            <a:ext cx="4886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</a:rPr>
              <a:t> </a:t>
            </a:r>
            <a:r>
              <a:rPr lang="ja-JP" altLang="en-US" sz="2400" dirty="0">
                <a:solidFill>
                  <a:srgbClr val="003300"/>
                </a:solidFill>
              </a:rPr>
              <a:t>「度」から「ラジアン」への変換</a:t>
            </a:r>
          </a:p>
        </p:txBody>
      </p:sp>
      <p:sp>
        <p:nvSpPr>
          <p:cNvPr id="69638" name="Text Box 18"/>
          <p:cNvSpPr txBox="1">
            <a:spLocks noChangeArrowheads="1"/>
          </p:cNvSpPr>
          <p:nvPr/>
        </p:nvSpPr>
        <p:spPr bwMode="auto">
          <a:xfrm>
            <a:off x="5292725" y="3070225"/>
            <a:ext cx="3570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三角関数ではラジアンを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単位とする</a:t>
            </a:r>
          </a:p>
        </p:txBody>
      </p:sp>
      <p:sp>
        <p:nvSpPr>
          <p:cNvPr id="69639" name="Line 19"/>
          <p:cNvSpPr>
            <a:spLocks noChangeShapeType="1"/>
          </p:cNvSpPr>
          <p:nvPr/>
        </p:nvSpPr>
        <p:spPr bwMode="auto">
          <a:xfrm flipV="1">
            <a:off x="5511800" y="5221022"/>
            <a:ext cx="304800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69640" name="Text Box 20"/>
          <p:cNvSpPr txBox="1">
            <a:spLocks noChangeArrowheads="1"/>
          </p:cNvSpPr>
          <p:nvPr/>
        </p:nvSpPr>
        <p:spPr bwMode="auto">
          <a:xfrm>
            <a:off x="3949514" y="5411251"/>
            <a:ext cx="505779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180.0 </a:t>
            </a:r>
            <a:r>
              <a:rPr lang="ja-JP" altLang="en-US" sz="2400" dirty="0"/>
              <a:t>の「</a:t>
            </a:r>
            <a:r>
              <a:rPr lang="en-US" altLang="ja-JP" sz="2400" dirty="0"/>
              <a:t>.0</a:t>
            </a:r>
            <a:r>
              <a:rPr lang="ja-JP" altLang="en-US" sz="2400" dirty="0"/>
              <a:t>」には意味がある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（浮動小数での計算を行うべき</a:t>
            </a:r>
            <a:br>
              <a:rPr lang="ja-JP" altLang="en-US" sz="2000" dirty="0"/>
            </a:br>
            <a:r>
              <a:rPr lang="ja-JP" altLang="en-US" sz="2000" dirty="0"/>
              <a:t>であることをコンピュータに教えている）</a:t>
            </a:r>
          </a:p>
        </p:txBody>
      </p:sp>
      <p:sp>
        <p:nvSpPr>
          <p:cNvPr id="6964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A0B9A74-5A74-4BD1-A670-286CCAF457D0}" type="slidenum">
              <a:rPr lang="en-US" altLang="ja-JP" smtClean="0"/>
              <a:pPr/>
              <a:t>32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815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例題１．自由落下距離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Win32 </a:t>
            </a:r>
            <a:r>
              <a:rPr lang="ja-JP" altLang="en-US"/>
              <a:t>コンソールアプリケーションを新規作成する</a:t>
            </a:r>
          </a:p>
          <a:p>
            <a:r>
              <a:rPr lang="ja-JP" altLang="en-US"/>
              <a:t>その後，</a:t>
            </a:r>
            <a:r>
              <a:rPr lang="en-US" altLang="ja-JP"/>
              <a:t>C++</a:t>
            </a:r>
            <a:r>
              <a:rPr lang="ja-JP" altLang="en-US"/>
              <a:t>ソースファイルの編集を行い，自由落下距離を求めるプログラムを作る</a:t>
            </a:r>
          </a:p>
          <a:p>
            <a:pPr lvl="1"/>
            <a:r>
              <a:rPr lang="ja-JP" altLang="en-US"/>
              <a:t>地上で物を落とし始めた後の自由落下距離を求める</a:t>
            </a:r>
          </a:p>
          <a:p>
            <a:pPr lvl="1"/>
            <a:r>
              <a:rPr lang="ja-JP" altLang="en-US"/>
              <a:t>重力加速度 </a:t>
            </a:r>
            <a:r>
              <a:rPr lang="en-US" altLang="ja-JP"/>
              <a:t>g </a:t>
            </a:r>
            <a:r>
              <a:rPr lang="ja-JP" altLang="en-US"/>
              <a:t>は </a:t>
            </a:r>
            <a:r>
              <a:rPr lang="en-US" altLang="ja-JP"/>
              <a:t>9.8 </a:t>
            </a:r>
            <a:r>
              <a:rPr lang="ja-JP" altLang="en-US"/>
              <a:t>とする</a:t>
            </a:r>
          </a:p>
          <a:p>
            <a:pPr lvl="1"/>
            <a:r>
              <a:rPr lang="ja-JP" altLang="en-US"/>
              <a:t>自由落下距離を求めるために，プログラム中に，計算式　</a:t>
            </a:r>
            <a:r>
              <a:rPr lang="en-US" altLang="ja-JP"/>
              <a:t>y = ( 9.8 / 2.0 ) * x * x </a:t>
            </a:r>
            <a:r>
              <a:rPr lang="ja-JP" altLang="en-US"/>
              <a:t>を書く</a:t>
            </a:r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2FF0F8E-3A12-439D-9307-08C75D0F3934}" type="slidenum">
              <a:rPr lang="en-US" altLang="ja-JP" smtClean="0"/>
              <a:pPr/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2826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849313"/>
            <a:ext cx="8220075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Microsoft Visual Studio C++ </a:t>
            </a:r>
            <a:r>
              <a:rPr lang="ja-JP" altLang="en-US"/>
              <a:t>の画面構成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EB87FA-90A9-4E61-B3F6-A76151C37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29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D18C6C7-FA1A-4BB5-9BED-4005DD024CD5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12292" name="Rectangle 1029"/>
          <p:cNvSpPr>
            <a:spLocks noChangeArrowheads="1"/>
          </p:cNvSpPr>
          <p:nvPr/>
        </p:nvSpPr>
        <p:spPr bwMode="auto">
          <a:xfrm>
            <a:off x="4854575" y="1554163"/>
            <a:ext cx="3603625" cy="3032125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2293" name="Rectangle 1035"/>
          <p:cNvSpPr>
            <a:spLocks noChangeArrowheads="1"/>
          </p:cNvSpPr>
          <p:nvPr/>
        </p:nvSpPr>
        <p:spPr bwMode="auto">
          <a:xfrm>
            <a:off x="374650" y="4762500"/>
            <a:ext cx="4581525" cy="1900238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2294" name="Text Box 1030" descr="20%"/>
          <p:cNvSpPr txBox="1">
            <a:spLocks noChangeArrowheads="1"/>
          </p:cNvSpPr>
          <p:nvPr/>
        </p:nvSpPr>
        <p:spPr bwMode="auto">
          <a:xfrm>
            <a:off x="5614988" y="3902075"/>
            <a:ext cx="2895600" cy="86042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ファイルなど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が表示される</a:t>
            </a:r>
          </a:p>
        </p:txBody>
      </p:sp>
      <p:sp>
        <p:nvSpPr>
          <p:cNvPr id="12295" name="Rectangle 1032"/>
          <p:cNvSpPr>
            <a:spLocks noChangeArrowheads="1"/>
          </p:cNvSpPr>
          <p:nvPr/>
        </p:nvSpPr>
        <p:spPr bwMode="auto">
          <a:xfrm>
            <a:off x="361950" y="1555750"/>
            <a:ext cx="4441825" cy="3109913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2296" name="Text Box 1033" descr="20%"/>
          <p:cNvSpPr txBox="1">
            <a:spLocks noChangeArrowheads="1"/>
          </p:cNvSpPr>
          <p:nvPr/>
        </p:nvSpPr>
        <p:spPr bwMode="auto">
          <a:xfrm>
            <a:off x="1096963" y="2681288"/>
            <a:ext cx="2971800" cy="1200329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Ｃ＋＋ソースファイルの編集はここで行う</a:t>
            </a:r>
          </a:p>
        </p:txBody>
      </p:sp>
      <p:sp>
        <p:nvSpPr>
          <p:cNvPr id="12297" name="Text Box 1036" descr="20%"/>
          <p:cNvSpPr txBox="1">
            <a:spLocks noChangeArrowheads="1"/>
          </p:cNvSpPr>
          <p:nvPr/>
        </p:nvSpPr>
        <p:spPr bwMode="auto">
          <a:xfrm>
            <a:off x="1346200" y="5464175"/>
            <a:ext cx="2895600" cy="83099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ビルド結果が現れる</a:t>
            </a:r>
          </a:p>
        </p:txBody>
      </p:sp>
    </p:spTree>
    <p:extLst>
      <p:ext uri="{BB962C8B-B14F-4D97-AF65-F5344CB8AC3E}">
        <p14:creationId xmlns:p14="http://schemas.microsoft.com/office/powerpoint/2010/main" val="231796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4246" y="69312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#pragma warning(</a:t>
            </a:r>
            <a:r>
              <a:rPr lang="en-US" altLang="ja-JP" sz="1600" b="1" dirty="0" err="1"/>
              <a:t>disable:4996</a:t>
            </a:r>
            <a:r>
              <a:rPr lang="en-US" altLang="ja-JP" sz="1600" b="1" dirty="0"/>
              <a:t>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"%lf\n",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", "w"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y = ( 9.8 / 2.0 ) * x * x;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%f, y= %f\n", x, y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%f, y=, %f\n", x, y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stderr</a:t>
            </a:r>
            <a:r>
              <a:rPr lang="en-US" altLang="ja-JP" sz="1600" b="1" dirty="0"/>
              <a:t>, "file d:\\</a:t>
            </a:r>
            <a:r>
              <a:rPr lang="en-US" altLang="ja-JP" sz="1600" b="1" dirty="0" err="1"/>
              <a:t>data.csv</a:t>
            </a:r>
            <a:r>
              <a:rPr lang="en-US" altLang="ja-JP" sz="1600" b="1" dirty="0"/>
              <a:t> created\n" ); 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1434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395709A-918F-4081-A350-40C988E61B34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14339" name="Rectangle 12"/>
          <p:cNvSpPr>
            <a:spLocks noChangeArrowheads="1"/>
          </p:cNvSpPr>
          <p:nvPr/>
        </p:nvSpPr>
        <p:spPr bwMode="auto">
          <a:xfrm>
            <a:off x="715682" y="4981389"/>
            <a:ext cx="352425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4572000" y="4656735"/>
            <a:ext cx="37753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自由落下距離の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計算を行っている部分</a:t>
            </a:r>
          </a:p>
        </p:txBody>
      </p:sp>
      <p:sp>
        <p:nvSpPr>
          <p:cNvPr id="14343" name="テキスト ボックス 1"/>
          <p:cNvSpPr txBox="1">
            <a:spLocks noChangeArrowheads="1"/>
          </p:cNvSpPr>
          <p:nvPr/>
        </p:nvSpPr>
        <p:spPr bwMode="auto">
          <a:xfrm>
            <a:off x="4239932" y="3408305"/>
            <a:ext cx="32624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データファイル名</a:t>
            </a:r>
            <a:endParaRPr lang="en-US" altLang="ja-JP" sz="2400" b="1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C00000"/>
                </a:solidFill>
              </a:rPr>
              <a:t>d:\\data.csv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は適切に設定すること</a:t>
            </a:r>
          </a:p>
        </p:txBody>
      </p:sp>
    </p:spTree>
    <p:extLst>
      <p:ext uri="{BB962C8B-B14F-4D97-AF65-F5344CB8AC3E}">
        <p14:creationId xmlns:p14="http://schemas.microsoft.com/office/powerpoint/2010/main" val="384661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FDFCF903-9889-4A3D-9935-88A7CD4A9985}"/>
              </a:ext>
            </a:extLst>
          </p:cNvPr>
          <p:cNvSpPr txBox="1">
            <a:spLocks noChangeArrowheads="1"/>
          </p:cNvSpPr>
          <p:nvPr/>
        </p:nvSpPr>
        <p:spPr>
          <a:xfrm>
            <a:off x="284246" y="69312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#pragma warning(disable:4996)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int main()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int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stdin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</a:t>
            </a:r>
            <a:r>
              <a:rPr lang="en-US" altLang="ja-JP" sz="1600" b="1" dirty="0" err="1"/>
              <a:t>lf</a:t>
            </a:r>
            <a:r>
              <a:rPr lang="en-US" altLang="ja-JP" sz="1600" b="1" dirty="0"/>
              <a:t>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stdin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</a:t>
            </a:r>
            <a:r>
              <a:rPr lang="en-US" altLang="ja-JP" sz="1600" b="1" dirty="0" err="1"/>
              <a:t>lf</a:t>
            </a:r>
            <a:r>
              <a:rPr lang="en-US" altLang="ja-JP" sz="1600" b="1" dirty="0"/>
              <a:t>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"d:\\data.csv", "w"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y = ( 9.8 / 2.0 ) * x * x;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%f, y= %f\n", x, y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%f, y=, %f\n", x, y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stderr, "file d:\\data.csv created\n"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1639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C073CE0-0FD8-4033-9FE5-AA650A119AA3}" type="slidenum">
              <a:rPr lang="en-US" altLang="ja-JP" smtClean="0"/>
              <a:pPr/>
              <a:t>7</a:t>
            </a:fld>
            <a:endParaRPr lang="en-US" altLang="ja-JP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37428" y="4945278"/>
            <a:ext cx="3316288" cy="3048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138378" y="4836068"/>
            <a:ext cx="3775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計算</a:t>
            </a:r>
            <a:r>
              <a:rPr lang="ja-JP" altLang="en-US" sz="2800" dirty="0">
                <a:solidFill>
                  <a:srgbClr val="003300"/>
                </a:solidFill>
              </a:rPr>
              <a:t>を行っている部分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71487" y="2851430"/>
            <a:ext cx="4043363" cy="140652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702091" y="2819456"/>
            <a:ext cx="305724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データ読み込み</a:t>
            </a:r>
            <a:r>
              <a:rPr lang="ja-JP" altLang="en-US" sz="2800" dirty="0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2934" y="5441339"/>
            <a:ext cx="4083984" cy="27289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118634" y="5373885"/>
            <a:ext cx="326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ファイルへの書き出し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</a:rPr>
              <a:t>を行っている部分</a:t>
            </a:r>
          </a:p>
        </p:txBody>
      </p:sp>
    </p:spTree>
    <p:extLst>
      <p:ext uri="{BB962C8B-B14F-4D97-AF65-F5344CB8AC3E}">
        <p14:creationId xmlns:p14="http://schemas.microsoft.com/office/powerpoint/2010/main" val="42204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>
            <a:extLst>
              <a:ext uri="{FF2B5EF4-FFF2-40B4-BE49-F238E27FC236}">
                <a16:creationId xmlns:a16="http://schemas.microsoft.com/office/drawing/2014/main" id="{0CC30954-FC89-4637-84B9-FFEBB5132182}"/>
              </a:ext>
            </a:extLst>
          </p:cNvPr>
          <p:cNvSpPr txBox="1">
            <a:spLocks noChangeArrowheads="1"/>
          </p:cNvSpPr>
          <p:nvPr/>
        </p:nvSpPr>
        <p:spPr>
          <a:xfrm>
            <a:off x="284246" y="69312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#pragma warning(disable:4996)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int main()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{	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x;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y;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int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double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FILE*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stdin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</a:t>
            </a:r>
            <a:r>
              <a:rPr lang="en-US" altLang="ja-JP" sz="1600" b="1" dirty="0" err="1"/>
              <a:t>lf</a:t>
            </a:r>
            <a:r>
              <a:rPr lang="en-US" altLang="ja-JP" sz="1600" b="1" dirty="0"/>
              <a:t>\n", &amp;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stdin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</a:t>
            </a:r>
            <a:r>
              <a:rPr lang="en-US" altLang="ja-JP" sz="1600" b="1" dirty="0" err="1"/>
              <a:t>lf</a:t>
            </a:r>
            <a:r>
              <a:rPr lang="en-US" altLang="ja-JP" sz="1600" b="1" dirty="0"/>
              <a:t>\n", &amp;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fopen</a:t>
            </a:r>
            <a:r>
              <a:rPr lang="en-US" altLang="ja-JP" sz="1600" b="1" dirty="0"/>
              <a:t>( "d:\\data.csv", "w"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for(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= 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&lt; 20;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 ) {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x = </a:t>
            </a:r>
            <a:r>
              <a:rPr lang="en-US" altLang="ja-JP" sz="1600" b="1" dirty="0" err="1"/>
              <a:t>start_x</a:t>
            </a:r>
            <a:r>
              <a:rPr lang="en-US" altLang="ja-JP" sz="1600" b="1" dirty="0"/>
              <a:t> + (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* </a:t>
            </a:r>
            <a:r>
              <a:rPr lang="en-US" altLang="ja-JP" sz="1600" b="1" dirty="0" err="1"/>
              <a:t>step_x</a:t>
            </a:r>
            <a:r>
              <a:rPr lang="en-US" altLang="ja-JP" sz="1600" b="1" dirty="0"/>
              <a:t>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y = ( 9.8 / 2.0 ) * x * x;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"x= %f, y= %f\n", x, y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, "x=, %f, y=, %f\n", x, y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fprintf</a:t>
            </a:r>
            <a:r>
              <a:rPr lang="en-US" altLang="ja-JP" sz="1600" b="1" dirty="0"/>
              <a:t>( stderr, "file d:\\data.csv created\n" ); 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fclose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fp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45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}</a:t>
            </a:r>
          </a:p>
          <a:p>
            <a:endParaRPr lang="en-US" altLang="ja-JP" dirty="0"/>
          </a:p>
        </p:txBody>
      </p:sp>
      <p:sp>
        <p:nvSpPr>
          <p:cNvPr id="1845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C97F29D-5270-45BA-A594-0E4EDF41885F}" type="slidenum">
              <a:rPr lang="en-US" altLang="ja-JP" smtClean="0"/>
              <a:pPr/>
              <a:t>8</a:t>
            </a:fld>
            <a:endParaRPr lang="en-US" altLang="ja-JP" dirty="0"/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245268" y="735807"/>
            <a:ext cx="3395663" cy="254000"/>
          </a:xfrm>
          <a:prstGeom prst="rect">
            <a:avLst/>
          </a:prstGeom>
          <a:solidFill>
            <a:srgbClr val="0066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3994150" y="330200"/>
            <a:ext cx="440857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</a:rPr>
              <a:t>C</a:t>
            </a:r>
            <a:r>
              <a:rPr lang="ja-JP" altLang="en-US" sz="2400" dirty="0">
                <a:solidFill>
                  <a:srgbClr val="006600"/>
                </a:solidFill>
              </a:rPr>
              <a:t>プログラムは</a:t>
            </a:r>
            <a:r>
              <a:rPr lang="ja-JP" altLang="en-US" sz="2400" u="sng" dirty="0">
                <a:solidFill>
                  <a:srgbClr val="006600"/>
                </a:solidFill>
              </a:rPr>
              <a:t>メイン関数</a:t>
            </a:r>
            <a:r>
              <a:rPr lang="ja-JP" altLang="en-US" sz="2400" dirty="0">
                <a:solidFill>
                  <a:srgbClr val="006600"/>
                </a:solidFill>
              </a:rPr>
              <a:t>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</a:rPr>
              <a:t>実行開始</a:t>
            </a:r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441716" y="1161197"/>
            <a:ext cx="2217737" cy="167481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68325" y="43719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/>
          </a:p>
        </p:txBody>
      </p:sp>
      <p:sp>
        <p:nvSpPr>
          <p:cNvPr id="193551" name="Rectangle 15"/>
          <p:cNvSpPr>
            <a:spLocks noChangeArrowheads="1"/>
          </p:cNvSpPr>
          <p:nvPr/>
        </p:nvSpPr>
        <p:spPr bwMode="auto">
          <a:xfrm>
            <a:off x="660401" y="4745323"/>
            <a:ext cx="3911600" cy="96220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99FF">
                    <a:alpha val="2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193555" name="Text Box 19"/>
          <p:cNvSpPr txBox="1">
            <a:spLocks noChangeArrowheads="1"/>
          </p:cNvSpPr>
          <p:nvPr/>
        </p:nvSpPr>
        <p:spPr bwMode="auto">
          <a:xfrm>
            <a:off x="3138488" y="2264794"/>
            <a:ext cx="3262432" cy="46166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プログラムは順次実行</a:t>
            </a:r>
          </a:p>
        </p:txBody>
      </p:sp>
      <p:sp>
        <p:nvSpPr>
          <p:cNvPr id="193560" name="Text Box 24"/>
          <p:cNvSpPr txBox="1">
            <a:spLocks noChangeArrowheads="1"/>
          </p:cNvSpPr>
          <p:nvPr/>
        </p:nvSpPr>
        <p:spPr bwMode="auto">
          <a:xfrm>
            <a:off x="3138488" y="1354138"/>
            <a:ext cx="4342856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変数 </a:t>
            </a:r>
            <a:r>
              <a:rPr lang="en-US" altLang="ja-JP" sz="2000" b="1" dirty="0">
                <a:solidFill>
                  <a:schemeClr val="tx2"/>
                </a:solidFill>
              </a:rPr>
              <a:t>x, y, </a:t>
            </a:r>
            <a:r>
              <a:rPr lang="en-US" altLang="ja-JP" sz="2000" b="1" dirty="0" err="1">
                <a:solidFill>
                  <a:schemeClr val="tx2"/>
                </a:solidFill>
              </a:rPr>
              <a:t>buf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i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start_x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</a:rPr>
              <a:t>step_x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fp</a:t>
            </a:r>
            <a:r>
              <a:rPr lang="en-US" altLang="ja-JP" sz="2000" dirty="0">
                <a:solidFill>
                  <a:schemeClr val="tx2"/>
                </a:solidFill>
              </a:rPr>
              <a:t>  </a:t>
            </a:r>
            <a:r>
              <a:rPr lang="ja-JP" altLang="en-US" sz="2000" dirty="0">
                <a:solidFill>
                  <a:schemeClr val="tx2"/>
                </a:solidFill>
              </a:rPr>
              <a:t>をメモリエリア中に確保</a:t>
            </a:r>
          </a:p>
        </p:txBody>
      </p:sp>
      <p:sp>
        <p:nvSpPr>
          <p:cNvPr id="29" name="Text Box 34">
            <a:extLst>
              <a:ext uri="{FF2B5EF4-FFF2-40B4-BE49-F238E27FC236}">
                <a16:creationId xmlns:a16="http://schemas.microsoft.com/office/drawing/2014/main" id="{08D5908B-5C50-418B-B7D4-482C7C50E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807" y="2791401"/>
            <a:ext cx="3810659" cy="83099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printf</a:t>
            </a:r>
            <a:r>
              <a:rPr lang="en-US" altLang="ja-JP" sz="1600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でメッセージを表示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fgets</a:t>
            </a:r>
            <a:r>
              <a:rPr lang="en-US" altLang="ja-JP" sz="1600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でキーボードから１行を読み込み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sscanf</a:t>
            </a:r>
            <a:r>
              <a:rPr lang="en-US" altLang="ja-JP" sz="1600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で数値を読み取って変数に格納</a:t>
            </a:r>
          </a:p>
        </p:txBody>
      </p:sp>
      <p:sp>
        <p:nvSpPr>
          <p:cNvPr id="30" name="Text Box 39">
            <a:extLst>
              <a:ext uri="{FF2B5EF4-FFF2-40B4-BE49-F238E27FC236}">
                <a16:creationId xmlns:a16="http://schemas.microsoft.com/office/drawing/2014/main" id="{BD94BE50-1B1D-41F7-8282-C1DF45834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282" y="3780414"/>
            <a:ext cx="3776662" cy="8350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printf</a:t>
            </a:r>
            <a:r>
              <a:rPr lang="en-US" altLang="ja-JP" sz="1600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でメッセージを表示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fgets</a:t>
            </a:r>
            <a:r>
              <a:rPr lang="en-US" altLang="ja-JP" sz="1600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でキーボードから１行を読み込み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rgbClr val="0000CC"/>
                </a:solidFill>
              </a:rPr>
              <a:t>sscanf</a:t>
            </a:r>
            <a:r>
              <a:rPr lang="en-US" altLang="ja-JP" sz="1600" b="1" dirty="0">
                <a:solidFill>
                  <a:srgbClr val="0000CC"/>
                </a:solidFill>
              </a:rPr>
              <a:t> </a:t>
            </a:r>
            <a:r>
              <a:rPr lang="ja-JP" altLang="en-US" sz="1600" dirty="0">
                <a:solidFill>
                  <a:srgbClr val="0000CC"/>
                </a:solidFill>
              </a:rPr>
              <a:t>で数値を読み取って変数に格納</a:t>
            </a:r>
          </a:p>
        </p:txBody>
      </p:sp>
      <p:sp>
        <p:nvSpPr>
          <p:cNvPr id="31" name="Text Box 42">
            <a:extLst>
              <a:ext uri="{FF2B5EF4-FFF2-40B4-BE49-F238E27FC236}">
                <a16:creationId xmlns:a16="http://schemas.microsoft.com/office/drawing/2014/main" id="{BDE3B0AA-AEB0-43C0-BE75-4FACFACA3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346" y="4764761"/>
            <a:ext cx="4448654" cy="46166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</a:rPr>
              <a:t>20</a:t>
            </a:r>
            <a:r>
              <a:rPr lang="ja-JP" altLang="en-US" sz="2400" dirty="0">
                <a:solidFill>
                  <a:srgbClr val="003300"/>
                </a:solidFill>
              </a:rPr>
              <a:t>回の繰り返し </a:t>
            </a:r>
            <a:r>
              <a:rPr lang="en-US" altLang="ja-JP" sz="2400" dirty="0">
                <a:solidFill>
                  <a:srgbClr val="003300"/>
                </a:solidFill>
              </a:rPr>
              <a:t>(</a:t>
            </a:r>
            <a:r>
              <a:rPr lang="en-US" altLang="ja-JP" sz="2400" dirty="0" err="1">
                <a:solidFill>
                  <a:srgbClr val="003300"/>
                </a:solidFill>
              </a:rPr>
              <a:t>i</a:t>
            </a:r>
            <a:r>
              <a:rPr lang="en-US" altLang="ja-JP" sz="2400" dirty="0">
                <a:solidFill>
                  <a:srgbClr val="003300"/>
                </a:solidFill>
              </a:rPr>
              <a:t> = 0, 1, ... 19)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B4F82676-5C79-459D-B819-F8679CE48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728" y="5366699"/>
            <a:ext cx="2013693" cy="8002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/>
              <a:t>x</a:t>
            </a:r>
            <a:r>
              <a:rPr lang="en-US" altLang="ja-JP" sz="1400" dirty="0"/>
              <a:t> </a:t>
            </a:r>
            <a:r>
              <a:rPr lang="ja-JP" altLang="en-US" sz="1400" dirty="0"/>
              <a:t>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/>
              <a:t>( 9.8 / 2.0 ) * x *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/>
              <a:t>を求め，</a:t>
            </a:r>
            <a:r>
              <a:rPr lang="en-US" altLang="ja-JP" sz="1400" b="1" dirty="0"/>
              <a:t>y</a:t>
            </a:r>
            <a:r>
              <a:rPr lang="en-US" altLang="ja-JP" sz="1400" dirty="0"/>
              <a:t> </a:t>
            </a:r>
            <a:r>
              <a:rPr lang="ja-JP" altLang="en-US" sz="1400" dirty="0"/>
              <a:t>に書き込む</a:t>
            </a:r>
            <a:r>
              <a:rPr lang="ja-JP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565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 animBg="1"/>
      <p:bldP spid="193555" grpId="0" animBg="1"/>
      <p:bldP spid="193560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235862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C++</a:t>
            </a:r>
            <a:r>
              <a:rPr lang="ja-JP" altLang="en-US" dirty="0"/>
              <a:t>ソースファイルの</a:t>
            </a:r>
            <a:br>
              <a:rPr lang="ja-JP" altLang="en-US" dirty="0"/>
            </a:br>
            <a:r>
              <a:rPr lang="ja-JP" altLang="en-US" dirty="0"/>
              <a:t>書き換えが終わった後の手順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98183"/>
            <a:ext cx="8461208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ビルド</a:t>
            </a:r>
          </a:p>
          <a:p>
            <a:pPr marL="457200" lvl="1" indent="0">
              <a:buNone/>
            </a:pPr>
            <a:r>
              <a:rPr lang="ja-JP" altLang="en-US" dirty="0"/>
              <a:t>「ビルド」→「ソリューションのビルド」</a:t>
            </a:r>
          </a:p>
          <a:p>
            <a:pPr marL="457200" lvl="1" indent="0">
              <a:buNone/>
            </a:pPr>
            <a:r>
              <a:rPr lang="ja-JP" altLang="en-US" dirty="0"/>
              <a:t>ビルドが終了し</a:t>
            </a:r>
          </a:p>
          <a:p>
            <a:pPr marL="457200" lvl="1" indent="0">
              <a:buNone/>
            </a:pPr>
            <a:r>
              <a:rPr lang="ja-JP" altLang="en-US" dirty="0"/>
              <a:t>「ビルド：１　正常終了，０　失敗，０　スキップ」</a:t>
            </a:r>
          </a:p>
          <a:p>
            <a:pPr marL="457200" lvl="1" indent="0">
              <a:buNone/>
            </a:pPr>
            <a:r>
              <a:rPr lang="ja-JP" altLang="en-US" dirty="0"/>
              <a:t>のように表示されていることを確認</a:t>
            </a:r>
          </a:p>
          <a:p>
            <a:pPr marL="457200" lvl="1" indent="0">
              <a:buNone/>
            </a:pPr>
            <a:r>
              <a:rPr lang="ja-JP" altLang="en-US" dirty="0"/>
              <a:t>	→　さもなければ，プログラム中のミスを疑う</a:t>
            </a:r>
          </a:p>
          <a:p>
            <a:r>
              <a:rPr lang="ja-JP" altLang="en-US" dirty="0"/>
              <a:t>実行</a:t>
            </a:r>
          </a:p>
          <a:p>
            <a:pPr marL="457200" lvl="1" indent="0">
              <a:buNone/>
            </a:pPr>
            <a:r>
              <a:rPr lang="ja-JP" altLang="en-US" dirty="0"/>
              <a:t>「デバック」→「デバッグ無しで開始」</a:t>
            </a:r>
          </a:p>
          <a:p>
            <a:pPr marL="457200" lvl="1" indent="0">
              <a:buNone/>
            </a:pPr>
            <a:r>
              <a:rPr lang="ja-JP" altLang="en-US" dirty="0"/>
              <a:t>すると，新しいウインドウが開く</a:t>
            </a:r>
          </a:p>
        </p:txBody>
      </p:sp>
      <p:sp>
        <p:nvSpPr>
          <p:cNvPr id="2253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524F306-0344-4D9C-B7E2-831D987AA65F}" type="slidenum">
              <a:rPr lang="en-US" altLang="ja-JP" smtClean="0"/>
              <a:pPr/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6228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1630</Words>
  <Application>Microsoft Office PowerPoint</Application>
  <PresentationFormat>画面に合わせる (4:3)</PresentationFormat>
  <Paragraphs>466</Paragraphs>
  <Slides>32</Slides>
  <Notes>32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9" baseType="lpstr">
      <vt:lpstr>ＭＳ Ｐゴシック</vt:lpstr>
      <vt:lpstr>メイリオ</vt:lpstr>
      <vt:lpstr>游ゴシック</vt:lpstr>
      <vt:lpstr>Arial</vt:lpstr>
      <vt:lpstr>Segoe UI</vt:lpstr>
      <vt:lpstr>Office テーマ</vt:lpstr>
      <vt:lpstr>数式</vt:lpstr>
      <vt:lpstr>ce-3. 式，変数，入力，出力 </vt:lpstr>
      <vt:lpstr>本日の内容</vt:lpstr>
      <vt:lpstr>今日の到達目標</vt:lpstr>
      <vt:lpstr>例題１．自由落下距離</vt:lpstr>
      <vt:lpstr>Microsoft Visual Studio C++ の画面構成</vt:lpstr>
      <vt:lpstr>PowerPoint プレゼンテーション</vt:lpstr>
      <vt:lpstr>PowerPoint プレゼンテーション</vt:lpstr>
      <vt:lpstr>PowerPoint プレゼンテーション</vt:lpstr>
      <vt:lpstr>C++ソースファイルの 書き換えが終わった後の手順</vt:lpstr>
      <vt:lpstr>実行手順</vt:lpstr>
      <vt:lpstr>Excelでデータファイルを開いたとき</vt:lpstr>
      <vt:lpstr>四則演算のための演算子</vt:lpstr>
      <vt:lpstr>例題２．三角形の面積</vt:lpstr>
      <vt:lpstr>PowerPoint プレゼンテーション</vt:lpstr>
      <vt:lpstr>実行手順</vt:lpstr>
      <vt:lpstr>プログラム実行順</vt:lpstr>
      <vt:lpstr>プログラムとデータ</vt:lpstr>
      <vt:lpstr>変数宣言</vt:lpstr>
      <vt:lpstr>代入文</vt:lpstr>
      <vt:lpstr>入力，出力とは</vt:lpstr>
      <vt:lpstr>入力文</vt:lpstr>
      <vt:lpstr>いろいろな入力</vt:lpstr>
      <vt:lpstr>出力文</vt:lpstr>
      <vt:lpstr>いろいろな出力</vt:lpstr>
      <vt:lpstr>￥n</vt:lpstr>
      <vt:lpstr>浮動小数データの使い方</vt:lpstr>
      <vt:lpstr>例題３．sin 関数による三角形の面積</vt:lpstr>
      <vt:lpstr>PowerPoint プレゼンテーション</vt:lpstr>
      <vt:lpstr>標準ライブラリ関数</vt:lpstr>
      <vt:lpstr>いろいろな計算</vt:lpstr>
      <vt:lpstr>ライブラリ関数の利用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式，変数，入力，出力</dc:title>
  <dc:creator>kaneko kunihiko</dc:creator>
  <cp:lastModifiedBy>me</cp:lastModifiedBy>
  <cp:revision>37</cp:revision>
  <dcterms:created xsi:type="dcterms:W3CDTF">2019-11-02T00:06:04Z</dcterms:created>
  <dcterms:modified xsi:type="dcterms:W3CDTF">2023-02-03T07:30:52Z</dcterms:modified>
</cp:coreProperties>
</file>