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578" r:id="rId2"/>
    <p:sldId id="546" r:id="rId3"/>
    <p:sldId id="547" r:id="rId4"/>
    <p:sldId id="548" r:id="rId5"/>
    <p:sldId id="549" r:id="rId6"/>
    <p:sldId id="550" r:id="rId7"/>
    <p:sldId id="551" r:id="rId8"/>
    <p:sldId id="552" r:id="rId9"/>
    <p:sldId id="553" r:id="rId10"/>
    <p:sldId id="554" r:id="rId11"/>
    <p:sldId id="555" r:id="rId12"/>
    <p:sldId id="556" r:id="rId13"/>
    <p:sldId id="557" r:id="rId14"/>
    <p:sldId id="558" r:id="rId15"/>
    <p:sldId id="559" r:id="rId16"/>
    <p:sldId id="560" r:id="rId17"/>
    <p:sldId id="561" r:id="rId18"/>
    <p:sldId id="562" r:id="rId19"/>
    <p:sldId id="563" r:id="rId20"/>
    <p:sldId id="564" r:id="rId21"/>
    <p:sldId id="565" r:id="rId22"/>
    <p:sldId id="566" r:id="rId23"/>
    <p:sldId id="567" r:id="rId24"/>
    <p:sldId id="568" r:id="rId25"/>
    <p:sldId id="569" r:id="rId26"/>
    <p:sldId id="570" r:id="rId27"/>
    <p:sldId id="571" r:id="rId28"/>
    <p:sldId id="572" r:id="rId29"/>
    <p:sldId id="573" r:id="rId30"/>
    <p:sldId id="574" r:id="rId31"/>
    <p:sldId id="575" r:id="rId32"/>
    <p:sldId id="576" r:id="rId33"/>
    <p:sldId id="577" r:id="rId3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1" autoAdjust="0"/>
    <p:restoredTop sz="94660"/>
  </p:normalViewPr>
  <p:slideViewPr>
    <p:cSldViewPr snapToGrid="0">
      <p:cViewPr varScale="1">
        <p:scale>
          <a:sx n="60" d="100"/>
          <a:sy n="60" d="100"/>
        </p:scale>
        <p:origin x="694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112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0FC7421-31C6-41F0-8938-7741399D05EC}" type="slidenum">
              <a:rPr lang="ja-JP" altLang="en-US" sz="1200" smtClean="0"/>
              <a:pPr/>
              <a:t>10</a:t>
            </a:fld>
            <a:endParaRPr lang="en-US" altLang="ja-JP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6020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CB23774-31FA-4ADE-8F91-28EA071231CB}" type="slidenum">
              <a:rPr lang="ja-JP" altLang="en-US" sz="1200" smtClean="0"/>
              <a:pPr/>
              <a:t>11</a:t>
            </a:fld>
            <a:endParaRPr lang="en-US" altLang="ja-JP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67888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6CDA768-C5BD-44EA-BE5D-F67275D6E48C}" type="slidenum">
              <a:rPr lang="ja-JP" altLang="en-US" sz="1200" smtClean="0"/>
              <a:pPr/>
              <a:t>12</a:t>
            </a:fld>
            <a:endParaRPr lang="en-US" altLang="ja-JP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5454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34704DF-F4BD-496D-831C-A4318056229B}" type="slidenum">
              <a:rPr lang="ja-JP" altLang="en-US" sz="1200" smtClean="0"/>
              <a:pPr/>
              <a:t>13</a:t>
            </a:fld>
            <a:endParaRPr lang="en-US" altLang="ja-JP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127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19E4E6C-F1D3-4C99-AC1B-F44A6206E06C}" type="slidenum">
              <a:rPr lang="ja-JP" altLang="en-US" sz="1200" smtClean="0"/>
              <a:pPr/>
              <a:t>14</a:t>
            </a:fld>
            <a:endParaRPr lang="en-US" altLang="ja-JP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493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2CB0C51-F3B8-4FD0-A9AB-C57A85AE61B4}" type="slidenum">
              <a:rPr lang="ja-JP" altLang="en-US" sz="1200" smtClean="0"/>
              <a:pPr/>
              <a:t>15</a:t>
            </a:fld>
            <a:endParaRPr lang="en-US" altLang="ja-JP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45169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4AB6C00-AA6B-4F94-8105-32807B5DB768}" type="slidenum">
              <a:rPr lang="ja-JP" altLang="en-US" sz="1200" smtClean="0"/>
              <a:pPr/>
              <a:t>16</a:t>
            </a:fld>
            <a:endParaRPr lang="en-US" altLang="ja-JP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85828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9FECC91-4DE9-49B7-BD71-7845682C3F75}" type="slidenum">
              <a:rPr lang="ja-JP" altLang="en-US" sz="1200" smtClean="0"/>
              <a:pPr/>
              <a:t>17</a:t>
            </a:fld>
            <a:endParaRPr lang="en-US" altLang="ja-JP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7993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D85541DE-F260-4983-BC1A-01FD4CC6F4D2}" type="slidenum">
              <a:rPr lang="ja-JP" altLang="en-US" sz="1200" smtClean="0"/>
              <a:pPr/>
              <a:t>18</a:t>
            </a:fld>
            <a:endParaRPr lang="en-US" altLang="ja-JP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36667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8F6D8E8-02AD-4A8C-8370-C9BC1B9A0442}" type="slidenum">
              <a:rPr lang="ja-JP" altLang="en-US" sz="1200" smtClean="0"/>
              <a:pPr/>
              <a:t>19</a:t>
            </a:fld>
            <a:endParaRPr lang="en-US" altLang="ja-JP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20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BBA946A-D460-4516-8E93-B356AF06848F}" type="slidenum">
              <a:rPr lang="ja-JP" altLang="en-US" sz="1200" smtClean="0"/>
              <a:pPr/>
              <a:t>2</a:t>
            </a:fld>
            <a:endParaRPr lang="en-US" altLang="ja-JP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13627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66ADE4A-5A53-4AB3-B0DF-6DF17FF4A248}" type="slidenum">
              <a:rPr lang="ja-JP" altLang="en-US" sz="1200" smtClean="0"/>
              <a:pPr/>
              <a:t>20</a:t>
            </a:fld>
            <a:endParaRPr lang="en-US" altLang="ja-JP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69489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5D31410-6BD7-4C42-9FD6-1121B308B4D5}" type="slidenum">
              <a:rPr lang="ja-JP" altLang="en-US" sz="1200" smtClean="0"/>
              <a:pPr/>
              <a:t>21</a:t>
            </a:fld>
            <a:endParaRPr lang="en-US" altLang="ja-JP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7721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4D2BFE2-55D6-477E-A6EC-74DBC7C7A737}" type="slidenum">
              <a:rPr lang="ja-JP" altLang="en-US" sz="1200" smtClean="0"/>
              <a:pPr/>
              <a:t>22</a:t>
            </a:fld>
            <a:endParaRPr lang="en-US" altLang="ja-JP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86435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290B28B-1119-49A4-A353-B98F11AFF71A}" type="slidenum">
              <a:rPr lang="ja-JP" altLang="en-US" sz="1200" smtClean="0"/>
              <a:pPr/>
              <a:t>23</a:t>
            </a:fld>
            <a:endParaRPr lang="en-US" altLang="ja-JP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16092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7727A6F-E097-40EA-A7F4-937A108302A0}" type="slidenum">
              <a:rPr lang="ja-JP" altLang="en-US" sz="1200" smtClean="0"/>
              <a:pPr/>
              <a:t>24</a:t>
            </a:fld>
            <a:endParaRPr lang="en-US" altLang="ja-JP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59352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1DA212D-98B0-49E3-8701-4557400DD409}" type="slidenum">
              <a:rPr lang="ja-JP" altLang="en-US" sz="1200" smtClean="0"/>
              <a:pPr/>
              <a:t>25</a:t>
            </a:fld>
            <a:endParaRPr lang="en-US" altLang="ja-JP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58257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5407CD6-DF1C-448E-962A-95849D15FC66}" type="slidenum">
              <a:rPr lang="ja-JP" altLang="en-US" sz="1200" smtClean="0"/>
              <a:pPr/>
              <a:t>26</a:t>
            </a:fld>
            <a:endParaRPr lang="en-US" altLang="ja-JP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09249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ED72FC3-A411-49A1-8706-2488E4DE8392}" type="slidenum">
              <a:rPr lang="ja-JP" altLang="en-US" sz="1200" smtClean="0"/>
              <a:pPr/>
              <a:t>27</a:t>
            </a:fld>
            <a:endParaRPr lang="en-US" altLang="ja-JP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13055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7051859-4AF8-45C6-A270-691AEE1931C2}" type="slidenum">
              <a:rPr lang="ja-JP" altLang="en-US" sz="1200" smtClean="0"/>
              <a:pPr/>
              <a:t>28</a:t>
            </a:fld>
            <a:endParaRPr lang="en-US" altLang="ja-JP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28154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F3EC4F4-CCBB-444E-A8FD-245D92CB3CE6}" type="slidenum">
              <a:rPr lang="ja-JP" altLang="en-US" sz="1200" smtClean="0"/>
              <a:pPr/>
              <a:t>29</a:t>
            </a:fld>
            <a:endParaRPr lang="en-US" altLang="ja-JP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563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BFE901B-DB90-401A-AA34-C2DED8FCFFA8}" type="slidenum">
              <a:rPr lang="ja-JP" altLang="en-US" sz="1200" smtClean="0"/>
              <a:pPr/>
              <a:t>3</a:t>
            </a:fld>
            <a:endParaRPr lang="en-US" altLang="ja-JP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2944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1A0D6DF-EE51-4F6D-B291-B27807DDA5F5}" type="slidenum">
              <a:rPr lang="ja-JP" altLang="en-US" sz="1200" smtClean="0"/>
              <a:pPr/>
              <a:t>30</a:t>
            </a:fld>
            <a:endParaRPr lang="en-US" altLang="ja-JP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79038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B397294-103E-4018-9BF1-144ABC25E6EF}" type="slidenum">
              <a:rPr lang="ja-JP" altLang="en-US" sz="1200" smtClean="0"/>
              <a:pPr/>
              <a:t>31</a:t>
            </a:fld>
            <a:endParaRPr lang="en-US" altLang="ja-JP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2085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7774EEB-5FF7-44DC-8F59-AB460AC07E1F}" type="slidenum">
              <a:rPr lang="ja-JP" altLang="en-US" sz="1200" smtClean="0"/>
              <a:pPr/>
              <a:t>32</a:t>
            </a:fld>
            <a:endParaRPr lang="en-US" altLang="ja-JP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50792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7774EEB-5FF7-44DC-8F59-AB460AC07E1F}" type="slidenum">
              <a:rPr lang="ja-JP" altLang="en-US" sz="1200" smtClean="0"/>
              <a:pPr/>
              <a:t>33</a:t>
            </a:fld>
            <a:endParaRPr lang="en-US" altLang="ja-JP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3467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83B0457-F3E2-42A4-BB14-FC10F7E5BBD8}" type="slidenum">
              <a:rPr lang="ja-JP" altLang="en-US" sz="1200" smtClean="0"/>
              <a:pPr/>
              <a:t>4</a:t>
            </a:fld>
            <a:endParaRPr lang="en-US" altLang="ja-JP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1037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876CD73-C2D6-4568-9635-D0DB0ABD17DF}" type="slidenum">
              <a:rPr lang="ja-JP" altLang="en-US" sz="1200" smtClean="0"/>
              <a:pPr/>
              <a:t>5</a:t>
            </a:fld>
            <a:endParaRPr lang="en-US" altLang="ja-JP" sz="12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8213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7D5CFDA-6042-4072-8445-B9F70F30BFAA}" type="slidenum">
              <a:rPr lang="ja-JP" altLang="en-US" sz="1200" smtClean="0"/>
              <a:pPr/>
              <a:t>6</a:t>
            </a:fld>
            <a:endParaRPr lang="en-US" altLang="ja-JP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3319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EE8E3B9-E0D2-42BF-8D97-6F22F78F3E68}" type="slidenum">
              <a:rPr lang="ja-JP" altLang="en-US" sz="1200" smtClean="0"/>
              <a:pPr/>
              <a:t>7</a:t>
            </a:fld>
            <a:endParaRPr lang="en-US" altLang="ja-JP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2632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2BEA8B0-22EA-4197-BB6E-25A876BDEE32}" type="slidenum">
              <a:rPr lang="ja-JP" altLang="en-US" sz="1200" smtClean="0"/>
              <a:pPr/>
              <a:t>8</a:t>
            </a:fld>
            <a:endParaRPr lang="en-US" altLang="ja-JP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5439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7C8B2F7-2E25-4C16-B4D5-268870318551}" type="slidenum">
              <a:rPr lang="ja-JP" altLang="en-US" sz="1200" smtClean="0"/>
              <a:pPr/>
              <a:t>9</a:t>
            </a:fld>
            <a:endParaRPr lang="en-US" altLang="ja-JP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767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pro/c/index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 err="1" smtClean="0">
                <a:latin typeface="メイリオ" panose="020B0604030504040204" pitchFamily="50" charset="-128"/>
              </a:rPr>
              <a:t>ce</a:t>
            </a:r>
            <a:r>
              <a:rPr lang="en-US" altLang="ja-JP" sz="4400" dirty="0" smtClean="0">
                <a:latin typeface="メイリオ" panose="020B0604030504040204" pitchFamily="50" charset="-128"/>
              </a:rPr>
              <a:t>-7. </a:t>
            </a:r>
            <a:r>
              <a:rPr lang="ja-JP" altLang="en-US" dirty="0" smtClean="0">
                <a:latin typeface="メイリオ" panose="020B0604030504040204" pitchFamily="50" charset="-128"/>
              </a:rPr>
              <a:t>メモリ内</a:t>
            </a:r>
            <a:r>
              <a:rPr lang="ja-JP" altLang="en-US" dirty="0">
                <a:latin typeface="メイリオ" panose="020B0604030504040204" pitchFamily="50" charset="-128"/>
              </a:rPr>
              <a:t>でのデータ配置 </a:t>
            </a:r>
            <a:r>
              <a:rPr lang="en-US" altLang="ja-JP" sz="4400" dirty="0" smtClean="0">
                <a:latin typeface="メイリオ" panose="020B0604030504040204" pitchFamily="50" charset="-128"/>
              </a:rPr>
              <a:t> 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（</a:t>
            </a:r>
            <a:r>
              <a:rPr lang="en-US" altLang="ja-JP" dirty="0" smtClean="0"/>
              <a:t>C </a:t>
            </a:r>
            <a:r>
              <a:rPr lang="ja-JP" altLang="en-US" dirty="0" smtClean="0"/>
              <a:t>プログラミング応用</a:t>
            </a:r>
            <a:r>
              <a:rPr lang="ja-JP" altLang="en-US" dirty="0" smtClean="0"/>
              <a:t>）（全１４回）</a:t>
            </a:r>
            <a:endParaRPr lang="ja-JP" altLang="en-US" dirty="0"/>
          </a:p>
          <a:p>
            <a:r>
              <a:rPr lang="en-US" altLang="ja-JP" dirty="0"/>
              <a:t>URL: </a:t>
            </a:r>
            <a:r>
              <a:rPr lang="en-US" altLang="ja-JP" dirty="0">
                <a:hlinkClick r:id="rId5"/>
              </a:rPr>
              <a:t>https://</a:t>
            </a:r>
            <a:r>
              <a:rPr lang="en-US" altLang="ja-JP" dirty="0" err="1" smtClean="0">
                <a:hlinkClick r:id="rId5"/>
              </a:rPr>
              <a:t>www.kkaneko.jp</a:t>
            </a:r>
            <a:r>
              <a:rPr lang="en-US" altLang="ja-JP" dirty="0" smtClean="0">
                <a:hlinkClick r:id="rId5"/>
              </a:rPr>
              <a:t>/pro/c/</a:t>
            </a:r>
            <a:r>
              <a:rPr lang="en-US" altLang="ja-JP" dirty="0" err="1" smtClean="0">
                <a:hlinkClick r:id="rId5"/>
              </a:rPr>
              <a:t>index.html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53297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7"/>
          <p:cNvSpPr>
            <a:spLocks noChangeArrowheads="1"/>
          </p:cNvSpPr>
          <p:nvPr/>
        </p:nvSpPr>
        <p:spPr bwMode="auto">
          <a:xfrm>
            <a:off x="328613" y="515938"/>
            <a:ext cx="6049962" cy="637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"</a:t>
            </a:r>
            <a:r>
              <a:rPr lang="en-US" altLang="ja-JP" sz="2000" b="1" dirty="0" err="1">
                <a:latin typeface="Arial" panose="020B0604020202020204" pitchFamily="34" charset="0"/>
              </a:rPr>
              <a:t>stdio.h</a:t>
            </a:r>
            <a:r>
              <a:rPr lang="en-US" altLang="ja-JP" sz="2000" b="1" dirty="0">
                <a:latin typeface="Arial" panose="020B0604020202020204" pitchFamily="34" charset="0"/>
              </a:rPr>
              <a:t>"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&lt;</a:t>
            </a:r>
            <a:r>
              <a:rPr lang="en-US" altLang="ja-JP" sz="2000" b="1" dirty="0" err="1">
                <a:latin typeface="Arial" panose="020B0604020202020204" pitchFamily="34" charset="0"/>
              </a:rPr>
              <a:t>math.h</a:t>
            </a:r>
            <a:r>
              <a:rPr lang="en-US" altLang="ja-JP" sz="2000" b="1" dirty="0">
                <a:latin typeface="Arial" panose="020B060402020202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void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 )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("*");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("\n");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>
                <a:latin typeface="Arial" panose="020B0604020202020204" pitchFamily="34" charset="0"/>
              </a:rPr>
              <a:t>return;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a[]={6,4,7,1,5,3,2};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&lt;7;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(a[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]);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return 0;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補助関数内の変数</a:t>
            </a:r>
          </a:p>
        </p:txBody>
      </p:sp>
      <p:sp>
        <p:nvSpPr>
          <p:cNvPr id="22555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29579316-5C59-4E54-A8E6-0293CAB76525}" type="slidenum">
              <a:rPr lang="ja-JP" altLang="en-US" smtClean="0">
                <a:latin typeface="Arial" panose="020B0604020202020204" pitchFamily="34" charset="0"/>
              </a:rPr>
              <a:pPr/>
              <a:t>10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845050" y="4049713"/>
            <a:ext cx="3775393" cy="707886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  <a:latin typeface="Arial" panose="020B0604020202020204" pitchFamily="34" charset="0"/>
              </a:rPr>
              <a:t>変数 </a:t>
            </a:r>
            <a:r>
              <a:rPr lang="en-US" altLang="ja-JP" sz="2000" b="1">
                <a:solidFill>
                  <a:schemeClr val="tx2"/>
                </a:solidFill>
                <a:latin typeface="Arial" panose="020B0604020202020204" pitchFamily="34" charset="0"/>
              </a:rPr>
              <a:t>i, ch, 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  <a:latin typeface="Arial" panose="020B0604020202020204" pitchFamily="34" charset="0"/>
              </a:rPr>
              <a:t>がメモリエリア中に確保される</a:t>
            </a:r>
          </a:p>
        </p:txBody>
      </p:sp>
      <p:sp>
        <p:nvSpPr>
          <p:cNvPr id="22533" name="AutoShape 5"/>
          <p:cNvSpPr>
            <a:spLocks/>
          </p:cNvSpPr>
          <p:nvPr/>
        </p:nvSpPr>
        <p:spPr bwMode="auto">
          <a:xfrm>
            <a:off x="4552950" y="4035425"/>
            <a:ext cx="184150" cy="739775"/>
          </a:xfrm>
          <a:prstGeom prst="rightBrace">
            <a:avLst>
              <a:gd name="adj1" fmla="val 33477"/>
              <a:gd name="adj2" fmla="val 50000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28624" y="4185628"/>
            <a:ext cx="803275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30212" y="4426928"/>
            <a:ext cx="955675" cy="249237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431799" y="4690453"/>
            <a:ext cx="3509963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1223962" y="4968265"/>
            <a:ext cx="13811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1900822" y="5242108"/>
            <a:ext cx="415023" cy="223045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396874" y="5771540"/>
            <a:ext cx="450850" cy="21590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40" name="AutoShape 12"/>
          <p:cNvSpPr>
            <a:spLocks/>
          </p:cNvSpPr>
          <p:nvPr/>
        </p:nvSpPr>
        <p:spPr bwMode="auto">
          <a:xfrm>
            <a:off x="4557713" y="4862513"/>
            <a:ext cx="498475" cy="1790700"/>
          </a:xfrm>
          <a:prstGeom prst="rightBrace">
            <a:avLst>
              <a:gd name="adj1" fmla="val 299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5113338" y="5499100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ここで使用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2015958" y="4950347"/>
            <a:ext cx="13811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1762709" y="4968265"/>
            <a:ext cx="138113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401637" y="6020778"/>
            <a:ext cx="450850" cy="21590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49" name="Rectangle 17"/>
          <p:cNvSpPr>
            <a:spLocks noChangeArrowheads="1"/>
          </p:cNvSpPr>
          <p:nvPr/>
        </p:nvSpPr>
        <p:spPr bwMode="auto">
          <a:xfrm>
            <a:off x="439737" y="1593240"/>
            <a:ext cx="803275" cy="227013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0" name="Rectangle 18"/>
          <p:cNvSpPr>
            <a:spLocks noChangeArrowheads="1"/>
          </p:cNvSpPr>
          <p:nvPr/>
        </p:nvSpPr>
        <p:spPr bwMode="auto">
          <a:xfrm>
            <a:off x="2186780" y="1080478"/>
            <a:ext cx="903055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1" name="Text Box 19"/>
          <p:cNvSpPr txBox="1">
            <a:spLocks noChangeArrowheads="1"/>
          </p:cNvSpPr>
          <p:nvPr/>
        </p:nvSpPr>
        <p:spPr bwMode="auto">
          <a:xfrm>
            <a:off x="5157788" y="1211263"/>
            <a:ext cx="3775393" cy="707886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  <a:latin typeface="Arial" panose="020B0604020202020204" pitchFamily="34" charset="0"/>
              </a:rPr>
              <a:t>変数 </a:t>
            </a:r>
            <a:r>
              <a:rPr lang="en-US" altLang="ja-JP" sz="2000" b="1">
                <a:solidFill>
                  <a:schemeClr val="tx2"/>
                </a:solidFill>
                <a:latin typeface="Arial" panose="020B0604020202020204" pitchFamily="34" charset="0"/>
              </a:rPr>
              <a:t>len, 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  <a:latin typeface="Arial" panose="020B0604020202020204" pitchFamily="34" charset="0"/>
              </a:rPr>
              <a:t>がメモリエリア中に確保される</a:t>
            </a:r>
          </a:p>
        </p:txBody>
      </p:sp>
      <p:sp>
        <p:nvSpPr>
          <p:cNvPr id="504852" name="AutoShape 20"/>
          <p:cNvSpPr>
            <a:spLocks/>
          </p:cNvSpPr>
          <p:nvPr/>
        </p:nvSpPr>
        <p:spPr bwMode="auto">
          <a:xfrm>
            <a:off x="4865688" y="1196975"/>
            <a:ext cx="184150" cy="739775"/>
          </a:xfrm>
          <a:prstGeom prst="rightBrace">
            <a:avLst>
              <a:gd name="adj1" fmla="val 33477"/>
              <a:gd name="adj2" fmla="val 50000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3" name="Rectangle 21"/>
          <p:cNvSpPr>
            <a:spLocks noChangeArrowheads="1"/>
          </p:cNvSpPr>
          <p:nvPr/>
        </p:nvSpPr>
        <p:spPr bwMode="auto">
          <a:xfrm>
            <a:off x="1277936" y="1892483"/>
            <a:ext cx="168275" cy="173038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5" name="Rectangle 23"/>
          <p:cNvSpPr>
            <a:spLocks noChangeArrowheads="1"/>
          </p:cNvSpPr>
          <p:nvPr/>
        </p:nvSpPr>
        <p:spPr bwMode="auto">
          <a:xfrm>
            <a:off x="2238559" y="1850231"/>
            <a:ext cx="156976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6" name="Rectangle 24"/>
          <p:cNvSpPr>
            <a:spLocks noChangeArrowheads="1"/>
          </p:cNvSpPr>
          <p:nvPr/>
        </p:nvSpPr>
        <p:spPr bwMode="auto">
          <a:xfrm>
            <a:off x="1716085" y="1875344"/>
            <a:ext cx="437985" cy="227013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7" name="AutoShape 25"/>
          <p:cNvSpPr>
            <a:spLocks/>
          </p:cNvSpPr>
          <p:nvPr/>
        </p:nvSpPr>
        <p:spPr bwMode="auto">
          <a:xfrm>
            <a:off x="4827588" y="1970088"/>
            <a:ext cx="498475" cy="1262062"/>
          </a:xfrm>
          <a:prstGeom prst="rightBrace">
            <a:avLst>
              <a:gd name="adj1" fmla="val 2109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4858" name="Text Box 26"/>
          <p:cNvSpPr txBox="1">
            <a:spLocks noChangeArrowheads="1"/>
          </p:cNvSpPr>
          <p:nvPr/>
        </p:nvSpPr>
        <p:spPr bwMode="auto">
          <a:xfrm>
            <a:off x="5360988" y="2370138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ここで使用</a:t>
            </a:r>
          </a:p>
        </p:txBody>
      </p:sp>
    </p:spTree>
    <p:extLst>
      <p:ext uri="{BB962C8B-B14F-4D97-AF65-F5344CB8AC3E}">
        <p14:creationId xmlns:p14="http://schemas.microsoft.com/office/powerpoint/2010/main" val="357864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0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0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0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0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51" grpId="0" animBg="1"/>
      <p:bldP spid="5048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0"/>
          <p:cNvSpPr>
            <a:spLocks noChangeArrowheads="1"/>
          </p:cNvSpPr>
          <p:nvPr/>
        </p:nvSpPr>
        <p:spPr bwMode="auto">
          <a:xfrm>
            <a:off x="328613" y="515938"/>
            <a:ext cx="6049962" cy="637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"</a:t>
            </a:r>
            <a:r>
              <a:rPr lang="en-US" altLang="ja-JP" sz="2000" b="1" dirty="0" err="1">
                <a:latin typeface="Arial" panose="020B0604020202020204" pitchFamily="34" charset="0"/>
              </a:rPr>
              <a:t>stdio.h</a:t>
            </a:r>
            <a:r>
              <a:rPr lang="en-US" altLang="ja-JP" sz="2000" b="1" dirty="0">
                <a:latin typeface="Arial" panose="020B0604020202020204" pitchFamily="34" charset="0"/>
              </a:rPr>
              <a:t>"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&lt;</a:t>
            </a:r>
            <a:r>
              <a:rPr lang="en-US" altLang="ja-JP" sz="2000" b="1" dirty="0" err="1">
                <a:latin typeface="Arial" panose="020B0604020202020204" pitchFamily="34" charset="0"/>
              </a:rPr>
              <a:t>math.h</a:t>
            </a:r>
            <a:r>
              <a:rPr lang="en-US" altLang="ja-JP" sz="2000" b="1" dirty="0">
                <a:latin typeface="Arial" panose="020B060402020202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void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 )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("*");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("\n");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>
                <a:latin typeface="Arial" panose="020B0604020202020204" pitchFamily="34" charset="0"/>
              </a:rPr>
              <a:t>return;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a[]={6,4,7,1,5,3,2};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&lt;7;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(a[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]);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return 0;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補助関数内の変数</a:t>
            </a:r>
          </a:p>
        </p:txBody>
      </p:sp>
      <p:sp>
        <p:nvSpPr>
          <p:cNvPr id="24616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3F4D9B47-650C-4BAC-98B7-BCB29BCEB89E}" type="slidenum">
              <a:rPr lang="ja-JP" altLang="en-US" smtClean="0">
                <a:latin typeface="Arial" panose="020B0604020202020204" pitchFamily="34" charset="0"/>
              </a:rPr>
              <a:pPr/>
              <a:t>11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11005" name="Line 29"/>
          <p:cNvSpPr>
            <a:spLocks noChangeShapeType="1"/>
          </p:cNvSpPr>
          <p:nvPr/>
        </p:nvSpPr>
        <p:spPr bwMode="auto">
          <a:xfrm flipV="1">
            <a:off x="2982913" y="1943100"/>
            <a:ext cx="2125662" cy="7207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11006" name="Text Box 30"/>
          <p:cNvSpPr txBox="1">
            <a:spLocks noChangeArrowheads="1"/>
          </p:cNvSpPr>
          <p:nvPr/>
        </p:nvSpPr>
        <p:spPr bwMode="auto">
          <a:xfrm>
            <a:off x="5470525" y="671513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この時点では</a:t>
            </a:r>
          </a:p>
        </p:txBody>
      </p:sp>
      <p:graphicFrame>
        <p:nvGraphicFramePr>
          <p:cNvPr id="511035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86596"/>
              </p:ext>
            </p:extLst>
          </p:nvPr>
        </p:nvGraphicFramePr>
        <p:xfrm>
          <a:off x="5332413" y="1190625"/>
          <a:ext cx="3363912" cy="2163978"/>
        </p:xfrm>
        <a:graphic>
          <a:graphicData uri="http://schemas.openxmlformats.org/drawingml/2006/table">
            <a:tbl>
              <a:tblPr/>
              <a:tblGrid>
                <a:gridCol w="1112837">
                  <a:extLst>
                    <a:ext uri="{9D8B030D-6E8A-4147-A177-3AD203B41FA5}">
                      <a16:colId xmlns:a16="http://schemas.microsoft.com/office/drawing/2014/main" val="2506627587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836597845"/>
                    </a:ext>
                  </a:extLst>
                </a:gridCol>
                <a:gridCol w="1335087">
                  <a:extLst>
                    <a:ext uri="{9D8B030D-6E8A-4147-A177-3AD203B41FA5}">
                      <a16:colId xmlns:a16="http://schemas.microsoft.com/office/drawing/2014/main" val="3608179020"/>
                    </a:ext>
                  </a:extLst>
                </a:gridCol>
              </a:tblGrid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変数名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タイプ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512294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len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 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など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749943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 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など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 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793909"/>
                  </a:ext>
                </a:extLst>
              </a:tr>
            </a:tbl>
          </a:graphicData>
        </a:graphic>
      </p:graphicFrame>
      <p:sp>
        <p:nvSpPr>
          <p:cNvPr id="511033" name="Text Box 57"/>
          <p:cNvSpPr txBox="1">
            <a:spLocks noChangeArrowheads="1"/>
          </p:cNvSpPr>
          <p:nvPr/>
        </p:nvSpPr>
        <p:spPr bwMode="auto">
          <a:xfrm>
            <a:off x="3475785" y="3562216"/>
            <a:ext cx="5396029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  <a:latin typeface="Arial" panose="020B0604020202020204" pitchFamily="34" charset="0"/>
              </a:rPr>
              <a:t>len </a:t>
            </a: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は</a:t>
            </a:r>
            <a:r>
              <a:rPr lang="en-US" altLang="ja-JP" sz="2400">
                <a:solidFill>
                  <a:schemeClr val="tx2"/>
                </a:solidFill>
                <a:latin typeface="Arial" panose="020B0604020202020204" pitchFamily="34" charset="0"/>
              </a:rPr>
              <a:t>,  6, 4, 7, 1, 5, 3, 2 </a:t>
            </a: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の値を取り，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  <a:latin typeface="Arial" panose="020B0604020202020204" pitchFamily="34" charset="0"/>
              </a:rPr>
              <a:t>i </a:t>
            </a: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の値は </a:t>
            </a:r>
            <a:r>
              <a:rPr lang="en-US" altLang="ja-JP" sz="2400">
                <a:solidFill>
                  <a:schemeClr val="tx2"/>
                </a:solidFill>
                <a:latin typeface="Arial" panose="020B0604020202020204" pitchFamily="34" charset="0"/>
              </a:rPr>
              <a:t>len </a:t>
            </a: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と等しい</a:t>
            </a:r>
          </a:p>
        </p:txBody>
      </p:sp>
    </p:spTree>
    <p:extLst>
      <p:ext uri="{BB962C8B-B14F-4D97-AF65-F5344CB8AC3E}">
        <p14:creationId xmlns:p14="http://schemas.microsoft.com/office/powerpoint/2010/main" val="385230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1006" grpId="0"/>
      <p:bldP spid="5110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5093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879149"/>
              </p:ext>
            </p:extLst>
          </p:nvPr>
        </p:nvGraphicFramePr>
        <p:xfrm>
          <a:off x="5218113" y="955675"/>
          <a:ext cx="3363912" cy="2163978"/>
        </p:xfrm>
        <a:graphic>
          <a:graphicData uri="http://schemas.openxmlformats.org/drawingml/2006/table">
            <a:tbl>
              <a:tblPr/>
              <a:tblGrid>
                <a:gridCol w="1112837">
                  <a:extLst>
                    <a:ext uri="{9D8B030D-6E8A-4147-A177-3AD203B41FA5}">
                      <a16:colId xmlns:a16="http://schemas.microsoft.com/office/drawing/2014/main" val="76176152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975554212"/>
                    </a:ext>
                  </a:extLst>
                </a:gridCol>
                <a:gridCol w="1335087">
                  <a:extLst>
                    <a:ext uri="{9D8B030D-6E8A-4147-A177-3AD203B41FA5}">
                      <a16:colId xmlns:a16="http://schemas.microsoft.com/office/drawing/2014/main" val="968244342"/>
                    </a:ext>
                  </a:extLst>
                </a:gridCol>
              </a:tblGrid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変数名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タイプ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313475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len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 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など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885891"/>
                  </a:ext>
                </a:extLst>
              </a:tr>
              <a:tr h="518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 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など</a:t>
                      </a: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 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101391"/>
                  </a:ext>
                </a:extLst>
              </a:tr>
            </a:tbl>
          </a:graphicData>
        </a:graphic>
      </p:graphicFrame>
      <p:pic>
        <p:nvPicPr>
          <p:cNvPr id="26644" name="Picture 4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2889250"/>
            <a:ext cx="8853487" cy="317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45" name="Text Box 42"/>
          <p:cNvSpPr txBox="1">
            <a:spLocks noChangeArrowheads="1"/>
          </p:cNvSpPr>
          <p:nvPr/>
        </p:nvSpPr>
        <p:spPr bwMode="auto">
          <a:xfrm>
            <a:off x="3113088" y="198438"/>
            <a:ext cx="2954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15115" name="Rectangle 43"/>
          <p:cNvSpPr>
            <a:spLocks noChangeArrowheads="1"/>
          </p:cNvSpPr>
          <p:nvPr/>
        </p:nvSpPr>
        <p:spPr bwMode="auto">
          <a:xfrm>
            <a:off x="5715000" y="3654425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15116" name="Rectangle 44"/>
          <p:cNvSpPr>
            <a:spLocks noChangeArrowheads="1"/>
          </p:cNvSpPr>
          <p:nvPr/>
        </p:nvSpPr>
        <p:spPr bwMode="auto">
          <a:xfrm>
            <a:off x="5702300" y="3927475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15117" name="Line 45"/>
          <p:cNvSpPr>
            <a:spLocks noChangeShapeType="1"/>
          </p:cNvSpPr>
          <p:nvPr/>
        </p:nvSpPr>
        <p:spPr bwMode="auto">
          <a:xfrm>
            <a:off x="4943475" y="2538413"/>
            <a:ext cx="782638" cy="1138237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15118" name="Text Box 46"/>
          <p:cNvSpPr txBox="1">
            <a:spLocks noChangeArrowheads="1"/>
          </p:cNvSpPr>
          <p:nvPr/>
        </p:nvSpPr>
        <p:spPr bwMode="auto">
          <a:xfrm>
            <a:off x="4511675" y="2058988"/>
            <a:ext cx="269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15119" name="Text Box 47"/>
          <p:cNvSpPr txBox="1">
            <a:spLocks noChangeArrowheads="1"/>
          </p:cNvSpPr>
          <p:nvPr/>
        </p:nvSpPr>
        <p:spPr bwMode="auto">
          <a:xfrm>
            <a:off x="3711575" y="2289175"/>
            <a:ext cx="6286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len</a:t>
            </a:r>
          </a:p>
        </p:txBody>
      </p:sp>
      <p:sp>
        <p:nvSpPr>
          <p:cNvPr id="515120" name="Line 48"/>
          <p:cNvSpPr>
            <a:spLocks noChangeShapeType="1"/>
          </p:cNvSpPr>
          <p:nvPr/>
        </p:nvSpPr>
        <p:spPr bwMode="auto">
          <a:xfrm>
            <a:off x="4476750" y="2681288"/>
            <a:ext cx="1204913" cy="13271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15121" name="Text Box 49"/>
          <p:cNvSpPr txBox="1">
            <a:spLocks noChangeArrowheads="1"/>
          </p:cNvSpPr>
          <p:nvPr/>
        </p:nvSpPr>
        <p:spPr bwMode="auto">
          <a:xfrm>
            <a:off x="171450" y="6181725"/>
            <a:ext cx="5929828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Arial" panose="020B0604020202020204" pitchFamily="34" charset="0"/>
              </a:rPr>
              <a:t>ページ１０で見たメモリの中身とは，</a:t>
            </a:r>
            <a:r>
              <a:rPr lang="ja-JP" altLang="en-US" sz="1600">
                <a:solidFill>
                  <a:schemeClr val="tx2"/>
                </a:solidFill>
                <a:latin typeface="Arial" panose="020B0604020202020204" pitchFamily="34" charset="0"/>
              </a:rPr>
              <a:t>メモリアドレス</a:t>
            </a:r>
            <a:r>
              <a:rPr lang="ja-JP" altLang="en-US" sz="1600">
                <a:latin typeface="Arial" panose="020B0604020202020204" pitchFamily="34" charset="0"/>
              </a:rPr>
              <a:t>が違う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Arial" panose="020B0604020202020204" pitchFamily="34" charset="0"/>
              </a:rPr>
              <a:t>（</a:t>
            </a:r>
            <a:r>
              <a:rPr lang="ja-JP" altLang="en-US" sz="1600">
                <a:solidFill>
                  <a:schemeClr val="tx2"/>
                </a:solidFill>
                <a:latin typeface="Arial" panose="020B0604020202020204" pitchFamily="34" charset="0"/>
              </a:rPr>
              <a:t>個々の関数ごとに，個別のメモリエリアが割り当てられる</a:t>
            </a:r>
            <a:r>
              <a:rPr lang="ja-JP" altLang="en-US" sz="1600">
                <a:latin typeface="Arial" panose="020B0604020202020204" pitchFamily="34" charset="0"/>
              </a:rPr>
              <a:t>）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5346FB7-6749-4C01-947B-8A4DD84E4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1" y="234950"/>
            <a:ext cx="8461208" cy="469865"/>
          </a:xfrm>
        </p:spPr>
        <p:txBody>
          <a:bodyPr>
            <a:noAutofit/>
          </a:bodyPr>
          <a:lstStyle/>
          <a:p>
            <a:r>
              <a:rPr lang="ja-JP" altLang="en-US" dirty="0">
                <a:solidFill>
                  <a:schemeClr val="tx2"/>
                </a:solidFill>
              </a:rPr>
              <a:t>実際のメモリの中身</a:t>
            </a:r>
            <a:endParaRPr kumimoji="1" lang="ja-JP" altLang="en-US" dirty="0"/>
          </a:p>
        </p:txBody>
      </p:sp>
      <p:sp>
        <p:nvSpPr>
          <p:cNvPr id="26653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D8D8036-033E-45E8-88D6-00F6F6D2388D}" type="slidenum">
              <a:rPr lang="ja-JP" altLang="en-US" smtClean="0">
                <a:latin typeface="Arial" panose="020B0604020202020204" pitchFamily="34" charset="0"/>
              </a:rPr>
              <a:pPr/>
              <a:t>12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10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1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5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1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1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51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51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51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51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118" grpId="0"/>
      <p:bldP spid="515119" grpId="0"/>
      <p:bldP spid="515121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家と住所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8137176-A45E-448D-85A8-E1598ABCE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28684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CEFF73AE-5EEF-46A0-8850-614239B7F97B}" type="slidenum">
              <a:rPr lang="ja-JP" altLang="en-US" smtClean="0">
                <a:latin typeface="Arial" panose="020B0604020202020204" pitchFamily="34" charset="0"/>
              </a:rPr>
              <a:pPr/>
              <a:t>13</a:t>
            </a:fld>
            <a:endParaRPr lang="en-US" altLang="ja-JP">
              <a:latin typeface="Arial" panose="020B0604020202020204" pitchFamily="34" charset="0"/>
            </a:endParaRPr>
          </a:p>
        </p:txBody>
      </p:sp>
      <p:pic>
        <p:nvPicPr>
          <p:cNvPr id="28675" name="Picture 3" descr="BD0645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76400"/>
            <a:ext cx="1676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038600" y="5486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latin typeface="Arial" panose="020B0604020202020204" pitchFamily="34" charset="0"/>
              </a:rPr>
              <a:t>家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066800" y="54864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latin typeface="Arial" panose="020B0604020202020204" pitchFamily="34" charset="0"/>
              </a:rPr>
              <a:t>名前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477000" y="54864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latin typeface="Arial" panose="020B0604020202020204" pitchFamily="34" charset="0"/>
              </a:rPr>
              <a:t>住所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5334000" y="1828800"/>
            <a:ext cx="34163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6600"/>
                </a:solidFill>
                <a:latin typeface="Arial" panose="020B0604020202020204" pitchFamily="34" charset="0"/>
              </a:rPr>
              <a:t>福岡市東区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6600"/>
                </a:solidFill>
                <a:latin typeface="Arial" panose="020B0604020202020204" pitchFamily="34" charset="0"/>
              </a:rPr>
              <a:t>箱崎１丁目１番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304800" y="2057400"/>
            <a:ext cx="274947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solidFill>
                  <a:srgbClr val="006600"/>
                </a:solidFill>
                <a:latin typeface="Arial" panose="020B0604020202020204" pitchFamily="34" charset="0"/>
              </a:rPr>
              <a:t>Ａさんの家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838200" y="3886200"/>
            <a:ext cx="274947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solidFill>
                  <a:srgbClr val="006600"/>
                </a:solidFill>
                <a:latin typeface="Arial" panose="020B0604020202020204" pitchFamily="34" charset="0"/>
              </a:rPr>
              <a:t>Ｂさんの家</a:t>
            </a:r>
          </a:p>
        </p:txBody>
      </p:sp>
      <p:pic>
        <p:nvPicPr>
          <p:cNvPr id="28682" name="Picture 10" descr="BD0645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505200"/>
            <a:ext cx="1676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5867400" y="3733800"/>
            <a:ext cx="34163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6600"/>
                </a:solidFill>
                <a:latin typeface="Arial" panose="020B0604020202020204" pitchFamily="34" charset="0"/>
              </a:rPr>
              <a:t>福岡市東区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6600"/>
                </a:solidFill>
                <a:latin typeface="Arial" panose="020B0604020202020204" pitchFamily="34" charset="0"/>
              </a:rPr>
              <a:t>箱崎２丁目２番</a:t>
            </a:r>
          </a:p>
        </p:txBody>
      </p:sp>
    </p:spTree>
    <p:extLst>
      <p:ext uri="{BB962C8B-B14F-4D97-AF65-F5344CB8AC3E}">
        <p14:creationId xmlns:p14="http://schemas.microsoft.com/office/powerpoint/2010/main" val="4141141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メモリアドレスとは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71C0B1-4DCB-4780-82EC-92C851DD2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074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27A6F2F9-51C7-439C-A1EC-9A8592F7CEF7}" type="slidenum">
              <a:rPr lang="ja-JP" altLang="en-US" smtClean="0">
                <a:latin typeface="Arial" panose="020B0604020202020204" pitchFamily="34" charset="0"/>
              </a:rPr>
              <a:pPr/>
              <a:t>14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497263" y="1023938"/>
            <a:ext cx="187743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Arial" panose="020B0604020202020204" pitchFamily="34" charset="0"/>
              </a:rPr>
              <a:t>メモリ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955925" y="5691188"/>
            <a:ext cx="2470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latin typeface="Arial" panose="020B0604020202020204" pitchFamily="34" charset="0"/>
              </a:rPr>
              <a:t>変数の中身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5791200" y="5748907"/>
            <a:ext cx="34163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Arial" panose="020B0604020202020204" pitchFamily="34" charset="0"/>
              </a:rPr>
              <a:t>メモリアドレス</a:t>
            </a: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3276600" y="2735263"/>
            <a:ext cx="1752600" cy="11430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276600" y="4411663"/>
            <a:ext cx="1752600" cy="11430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3116263"/>
            <a:ext cx="10054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6600"/>
                </a:solidFill>
                <a:latin typeface="Arial" panose="020B0604020202020204" pitchFamily="34" charset="0"/>
              </a:rPr>
              <a:t>１８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276600" y="4868863"/>
            <a:ext cx="14239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6600"/>
                </a:solidFill>
                <a:latin typeface="Arial" panose="020B0604020202020204" pitchFamily="34" charset="0"/>
              </a:rPr>
              <a:t>107.75</a:t>
            </a:r>
          </a:p>
        </p:txBody>
      </p:sp>
      <p:sp>
        <p:nvSpPr>
          <p:cNvPr id="524298" name="Text Box 10"/>
          <p:cNvSpPr txBox="1">
            <a:spLocks noChangeArrowheads="1"/>
          </p:cNvSpPr>
          <p:nvPr/>
        </p:nvSpPr>
        <p:spPr bwMode="auto">
          <a:xfrm>
            <a:off x="1295400" y="4732338"/>
            <a:ext cx="10604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>
                <a:latin typeface="Arial" panose="020B0604020202020204" pitchFamily="34" charset="0"/>
              </a:rPr>
              <a:t>rate</a:t>
            </a:r>
          </a:p>
        </p:txBody>
      </p:sp>
      <p:sp>
        <p:nvSpPr>
          <p:cNvPr id="524299" name="Text Box 11"/>
          <p:cNvSpPr txBox="1">
            <a:spLocks noChangeArrowheads="1"/>
          </p:cNvSpPr>
          <p:nvPr/>
        </p:nvSpPr>
        <p:spPr bwMode="auto">
          <a:xfrm>
            <a:off x="1295400" y="3055938"/>
            <a:ext cx="1031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>
                <a:latin typeface="Arial" panose="020B0604020202020204" pitchFamily="34" charset="0"/>
              </a:rPr>
              <a:t>age</a:t>
            </a:r>
          </a:p>
        </p:txBody>
      </p:sp>
      <p:sp>
        <p:nvSpPr>
          <p:cNvPr id="524300" name="AutoShape 12"/>
          <p:cNvSpPr>
            <a:spLocks noChangeArrowheads="1"/>
          </p:cNvSpPr>
          <p:nvPr/>
        </p:nvSpPr>
        <p:spPr bwMode="auto">
          <a:xfrm>
            <a:off x="5257800" y="3040063"/>
            <a:ext cx="1143000" cy="533400"/>
          </a:xfrm>
          <a:prstGeom prst="leftArrow">
            <a:avLst>
              <a:gd name="adj1" fmla="val 50000"/>
              <a:gd name="adj2" fmla="val 5357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24301" name="AutoShape 13"/>
          <p:cNvSpPr>
            <a:spLocks noChangeArrowheads="1"/>
          </p:cNvSpPr>
          <p:nvPr/>
        </p:nvSpPr>
        <p:spPr bwMode="auto">
          <a:xfrm>
            <a:off x="5257800" y="4640263"/>
            <a:ext cx="1143000" cy="533400"/>
          </a:xfrm>
          <a:prstGeom prst="leftArrow">
            <a:avLst>
              <a:gd name="adj1" fmla="val 50000"/>
              <a:gd name="adj2" fmla="val 5357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24302" name="AutoShape 14"/>
          <p:cNvSpPr>
            <a:spLocks noChangeArrowheads="1"/>
          </p:cNvSpPr>
          <p:nvPr/>
        </p:nvSpPr>
        <p:spPr bwMode="auto">
          <a:xfrm>
            <a:off x="6781800" y="2735263"/>
            <a:ext cx="1447800" cy="1143000"/>
          </a:xfrm>
          <a:prstGeom prst="irregularSeal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24303" name="AutoShape 15"/>
          <p:cNvSpPr>
            <a:spLocks noChangeArrowheads="1"/>
          </p:cNvSpPr>
          <p:nvPr/>
        </p:nvSpPr>
        <p:spPr bwMode="auto">
          <a:xfrm>
            <a:off x="6858000" y="4259263"/>
            <a:ext cx="1447800" cy="1143000"/>
          </a:xfrm>
          <a:prstGeom prst="irregularSeal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>
            <a:off x="2590800" y="1836738"/>
            <a:ext cx="3200400" cy="487680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24305" name="Line 17"/>
          <p:cNvSpPr>
            <a:spLocks noChangeShapeType="1"/>
          </p:cNvSpPr>
          <p:nvPr/>
        </p:nvSpPr>
        <p:spPr bwMode="auto">
          <a:xfrm>
            <a:off x="2362200" y="343693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24306" name="Line 18"/>
          <p:cNvSpPr>
            <a:spLocks noChangeShapeType="1"/>
          </p:cNvSpPr>
          <p:nvPr/>
        </p:nvSpPr>
        <p:spPr bwMode="auto">
          <a:xfrm>
            <a:off x="2362200" y="511333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24307" name="Text Box 19"/>
          <p:cNvSpPr txBox="1">
            <a:spLocks noChangeArrowheads="1"/>
          </p:cNvSpPr>
          <p:nvPr/>
        </p:nvSpPr>
        <p:spPr bwMode="auto">
          <a:xfrm>
            <a:off x="838200" y="5646738"/>
            <a:ext cx="155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latin typeface="Arial" panose="020B0604020202020204" pitchFamily="34" charset="0"/>
              </a:rPr>
              <a:t>変数名</a:t>
            </a:r>
          </a:p>
        </p:txBody>
      </p:sp>
    </p:spTree>
    <p:extLst>
      <p:ext uri="{BB962C8B-B14F-4D97-AF65-F5344CB8AC3E}">
        <p14:creationId xmlns:p14="http://schemas.microsoft.com/office/powerpoint/2010/main" val="151530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2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2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2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2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2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2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2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8" grpId="0"/>
      <p:bldP spid="524299" grpId="0"/>
      <p:bldP spid="5243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メモリアドレスとは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すべてのデータには「メモリアドレス」が付けられている</a:t>
            </a:r>
          </a:p>
          <a:p>
            <a:pPr marL="0" indent="0">
              <a:buNone/>
            </a:pPr>
            <a:r>
              <a:rPr lang="ja-JP" altLang="en-US" sz="2400" dirty="0"/>
              <a:t>        変数の中身：	値</a:t>
            </a:r>
          </a:p>
          <a:p>
            <a:pPr marL="0" indent="0">
              <a:buNone/>
            </a:pPr>
            <a:r>
              <a:rPr lang="ja-JP" altLang="en-US" sz="2400" dirty="0"/>
              <a:t>				「１８」  「１０７．７５」  など</a:t>
            </a:r>
          </a:p>
          <a:p>
            <a:pPr marL="0" indent="0">
              <a:buNone/>
            </a:pPr>
            <a:r>
              <a:rPr lang="ja-JP" altLang="en-US" sz="2400" dirty="0"/>
              <a:t>        変数名：	プログラム内で使うための名前</a:t>
            </a:r>
          </a:p>
          <a:p>
            <a:pPr marL="0" indent="0">
              <a:buNone/>
            </a:pPr>
            <a:r>
              <a:rPr lang="ja-JP" altLang="en-US" sz="2400" dirty="0"/>
              <a:t>				「</a:t>
            </a:r>
            <a:r>
              <a:rPr lang="en-US" altLang="ja-JP" sz="2400" dirty="0"/>
              <a:t>age</a:t>
            </a:r>
            <a:r>
              <a:rPr lang="ja-JP" altLang="en-US" sz="2400" dirty="0"/>
              <a:t>」</a:t>
            </a:r>
            <a:r>
              <a:rPr lang="en-US" altLang="ja-JP" sz="2400" dirty="0"/>
              <a:t>, </a:t>
            </a:r>
            <a:r>
              <a:rPr lang="ja-JP" altLang="en-US" sz="2400" dirty="0"/>
              <a:t>「</a:t>
            </a:r>
            <a:r>
              <a:rPr lang="en-US" altLang="ja-JP" sz="2400" dirty="0"/>
              <a:t>rate</a:t>
            </a:r>
            <a:r>
              <a:rPr lang="ja-JP" altLang="en-US" sz="2400" dirty="0"/>
              <a:t>」  など</a:t>
            </a:r>
          </a:p>
          <a:p>
            <a:pPr marL="0" indent="0">
              <a:buNone/>
            </a:pPr>
            <a:r>
              <a:rPr lang="ja-JP" altLang="en-US" sz="2400" dirty="0"/>
              <a:t>        メモリアドレス：  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			</a:t>
            </a:r>
            <a:r>
              <a:rPr lang="ja-JP" altLang="en-US" sz="2400" dirty="0"/>
              <a:t>変数のそれぞれに付けられた「住所」の</a:t>
            </a:r>
          </a:p>
          <a:p>
            <a:pPr marL="0" indent="0">
              <a:buNone/>
            </a:pPr>
            <a:r>
              <a:rPr lang="ja-JP" altLang="en-US" sz="2400" dirty="0"/>
              <a:t>                          	ようなもの</a:t>
            </a:r>
          </a:p>
          <a:p>
            <a:endParaRPr lang="ja-JP" altLang="en-US" dirty="0"/>
          </a:p>
          <a:p>
            <a:endParaRPr lang="ja-JP" altLang="en-US" dirty="0"/>
          </a:p>
          <a:p>
            <a:endParaRPr lang="ja-JP" altLang="en-US" dirty="0"/>
          </a:p>
          <a:p>
            <a:endParaRPr lang="ja-JP" altLang="en-US" dirty="0"/>
          </a:p>
        </p:txBody>
      </p:sp>
      <p:sp>
        <p:nvSpPr>
          <p:cNvPr id="3277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B5EDF0B-45F2-4AD6-B30F-E18363285C10}" type="slidenum">
              <a:rPr lang="ja-JP" altLang="en-US" smtClean="0">
                <a:latin typeface="Arial" panose="020B0604020202020204" pitchFamily="34" charset="0"/>
              </a:rPr>
              <a:pPr/>
              <a:t>15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12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例題２．変数のメモリアドレス表示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次の３つの変数を使って，「底辺と高さから，３角形の面積を計算するプログラム」を作る．</a:t>
            </a:r>
          </a:p>
          <a:p>
            <a:pPr marL="0" indent="0">
              <a:buNone/>
            </a:pPr>
            <a:r>
              <a:rPr lang="ja-JP" altLang="en-US" dirty="0"/>
              <a:t>		底辺	 </a:t>
            </a:r>
            <a:r>
              <a:rPr lang="en-US" altLang="ja-JP" dirty="0" err="1"/>
              <a:t>teihen</a:t>
            </a:r>
            <a:r>
              <a:rPr lang="en-US" altLang="ja-JP" dirty="0"/>
              <a:t>	</a:t>
            </a:r>
            <a:r>
              <a:rPr lang="ja-JP" altLang="en-US" dirty="0"/>
              <a:t>浮動小数データ</a:t>
            </a:r>
          </a:p>
          <a:p>
            <a:pPr marL="0" indent="0">
              <a:buNone/>
            </a:pPr>
            <a:r>
              <a:rPr lang="ja-JP" altLang="en-US" dirty="0"/>
              <a:t>		高さ	 </a:t>
            </a:r>
            <a:r>
              <a:rPr lang="en-US" altLang="ja-JP" dirty="0" err="1"/>
              <a:t>takasa</a:t>
            </a:r>
            <a:r>
              <a:rPr lang="en-US" altLang="ja-JP" dirty="0"/>
              <a:t>	</a:t>
            </a:r>
            <a:r>
              <a:rPr lang="ja-JP" altLang="en-US" dirty="0"/>
              <a:t>浮動小数データ</a:t>
            </a:r>
          </a:p>
          <a:p>
            <a:pPr marL="0" indent="0">
              <a:buNone/>
            </a:pPr>
            <a:r>
              <a:rPr lang="ja-JP" altLang="en-US" dirty="0"/>
              <a:t>		面積  </a:t>
            </a:r>
            <a:r>
              <a:rPr lang="en-US" altLang="ja-JP" dirty="0" err="1"/>
              <a:t>menseki</a:t>
            </a:r>
            <a:r>
              <a:rPr lang="en-US" altLang="ja-JP" dirty="0"/>
              <a:t>	</a:t>
            </a:r>
            <a:r>
              <a:rPr lang="ja-JP" altLang="en-US" dirty="0"/>
              <a:t>浮動小数データ</a:t>
            </a:r>
          </a:p>
          <a:p>
            <a:pPr marL="0" indent="0">
              <a:buNone/>
            </a:pPr>
            <a:endParaRPr lang="ja-JP" altLang="en-US" dirty="0"/>
          </a:p>
          <a:p>
            <a:r>
              <a:rPr lang="ja-JP" altLang="en-US" dirty="0"/>
              <a:t>これら変数のメモリアドレスの表示も行う</a:t>
            </a:r>
          </a:p>
        </p:txBody>
      </p:sp>
      <p:sp>
        <p:nvSpPr>
          <p:cNvPr id="3482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CD053E01-BFBA-4EC2-97C8-C1CB78AD1085}" type="slidenum">
              <a:rPr lang="ja-JP" altLang="en-US" smtClean="0">
                <a:latin typeface="Arial" panose="020B0604020202020204" pitchFamily="34" charset="0"/>
              </a:rPr>
              <a:pPr/>
              <a:t>16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148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2315" y="111959"/>
            <a:ext cx="8461208" cy="53331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ja-JP" sz="2000" dirty="0"/>
              <a:t>#</a:t>
            </a:r>
            <a:r>
              <a:rPr lang="en-US" altLang="ja-JP" sz="1800" dirty="0"/>
              <a:t>include "</a:t>
            </a:r>
            <a:r>
              <a:rPr lang="en-US" altLang="ja-JP" sz="1800" dirty="0" err="1"/>
              <a:t>stdio.h</a:t>
            </a:r>
            <a:r>
              <a:rPr lang="en-US" altLang="ja-JP" sz="1800" dirty="0"/>
              <a:t>"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#include &lt;</a:t>
            </a:r>
            <a:r>
              <a:rPr lang="en-US" altLang="ja-JP" sz="1800" dirty="0" err="1"/>
              <a:t>math.h</a:t>
            </a:r>
            <a:r>
              <a:rPr lang="en-US" altLang="ja-JP" sz="1800" dirty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 err="1"/>
              <a:t>int</a:t>
            </a:r>
            <a:r>
              <a:rPr lang="en-US" altLang="ja-JP" sz="1800" dirty="0"/>
              <a:t> main()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{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double </a:t>
            </a:r>
            <a:r>
              <a:rPr lang="en-US" altLang="ja-JP" sz="1800" dirty="0" err="1"/>
              <a:t>teihen</a:t>
            </a:r>
            <a:r>
              <a:rPr lang="en-US" altLang="ja-JP" sz="1800" dirty="0"/>
              <a:t>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double </a:t>
            </a:r>
            <a:r>
              <a:rPr lang="en-US" altLang="ja-JP" sz="1800" dirty="0" err="1"/>
              <a:t>takasa</a:t>
            </a:r>
            <a:r>
              <a:rPr lang="en-US" altLang="ja-JP" sz="1800" dirty="0"/>
              <a:t>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double </a:t>
            </a:r>
            <a:r>
              <a:rPr lang="en-US" altLang="ja-JP" sz="1800" dirty="0" err="1"/>
              <a:t>menseki</a:t>
            </a:r>
            <a:r>
              <a:rPr lang="en-US" altLang="ja-JP" sz="1800" dirty="0"/>
              <a:t>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int</a:t>
            </a:r>
            <a:r>
              <a:rPr lang="en-US" altLang="ja-JP" sz="1800" dirty="0"/>
              <a:t> </a:t>
            </a:r>
            <a:r>
              <a:rPr lang="en-US" altLang="ja-JP" sz="1800" dirty="0" err="1"/>
              <a:t>ch</a:t>
            </a:r>
            <a:r>
              <a:rPr lang="en-US" altLang="ja-JP" sz="1800" dirty="0"/>
              <a:t>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teihen</a:t>
            </a:r>
            <a:r>
              <a:rPr lang="en-US" altLang="ja-JP" sz="1800" dirty="0"/>
              <a:t> = 3;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takasa</a:t>
            </a:r>
            <a:r>
              <a:rPr lang="en-US" altLang="ja-JP" sz="1800" dirty="0"/>
              <a:t> = 4;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menseki</a:t>
            </a:r>
            <a:r>
              <a:rPr lang="en-US" altLang="ja-JP" sz="1800" dirty="0"/>
              <a:t> = </a:t>
            </a:r>
            <a:r>
              <a:rPr lang="en-US" altLang="ja-JP" sz="1800" dirty="0" err="1"/>
              <a:t>teihen</a:t>
            </a:r>
            <a:r>
              <a:rPr lang="en-US" altLang="ja-JP" sz="1800" dirty="0"/>
              <a:t> * </a:t>
            </a:r>
            <a:r>
              <a:rPr lang="en-US" altLang="ja-JP" sz="1800" dirty="0" err="1"/>
              <a:t>takasa</a:t>
            </a:r>
            <a:r>
              <a:rPr lang="en-US" altLang="ja-JP" sz="1800" dirty="0"/>
              <a:t> * 0.5;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printf</a:t>
            </a:r>
            <a:r>
              <a:rPr lang="en-US" altLang="ja-JP" sz="1800" dirty="0"/>
              <a:t>("</a:t>
            </a:r>
            <a:r>
              <a:rPr lang="en-US" altLang="ja-JP" sz="1800" dirty="0" err="1"/>
              <a:t>menseki</a:t>
            </a:r>
            <a:r>
              <a:rPr lang="en-US" altLang="ja-JP" sz="1800" dirty="0"/>
              <a:t> = %f\n",</a:t>
            </a:r>
            <a:r>
              <a:rPr lang="en-US" altLang="ja-JP" sz="1800" dirty="0" err="1"/>
              <a:t>menseki</a:t>
            </a:r>
            <a:r>
              <a:rPr lang="en-US" altLang="ja-JP" sz="1800" dirty="0"/>
              <a:t>);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printf</a:t>
            </a:r>
            <a:r>
              <a:rPr lang="en-US" altLang="ja-JP" sz="1800" dirty="0"/>
              <a:t>("address(</a:t>
            </a:r>
            <a:r>
              <a:rPr lang="en-US" altLang="ja-JP" sz="1800" dirty="0" err="1"/>
              <a:t>teihen</a:t>
            </a:r>
            <a:r>
              <a:rPr lang="en-US" altLang="ja-JP" sz="1800" dirty="0"/>
              <a:t>)  = %p\n", &amp;</a:t>
            </a:r>
            <a:r>
              <a:rPr lang="en-US" altLang="ja-JP" sz="1800" dirty="0" err="1"/>
              <a:t>teihen</a:t>
            </a:r>
            <a:r>
              <a:rPr lang="en-US" altLang="ja-JP" sz="1800" dirty="0"/>
              <a:t> );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printf</a:t>
            </a:r>
            <a:r>
              <a:rPr lang="en-US" altLang="ja-JP" sz="1800" dirty="0"/>
              <a:t>("address(</a:t>
            </a:r>
            <a:r>
              <a:rPr lang="en-US" altLang="ja-JP" sz="1800" dirty="0" err="1"/>
              <a:t>takasa</a:t>
            </a:r>
            <a:r>
              <a:rPr lang="en-US" altLang="ja-JP" sz="1800" dirty="0"/>
              <a:t>)  = %p\n", &amp;</a:t>
            </a:r>
            <a:r>
              <a:rPr lang="en-US" altLang="ja-JP" sz="1800" dirty="0" err="1"/>
              <a:t>takasa</a:t>
            </a:r>
            <a:r>
              <a:rPr lang="en-US" altLang="ja-JP" sz="1800" dirty="0"/>
              <a:t> );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printf</a:t>
            </a:r>
            <a:r>
              <a:rPr lang="en-US" altLang="ja-JP" sz="1800" dirty="0"/>
              <a:t>("address(</a:t>
            </a:r>
            <a:r>
              <a:rPr lang="en-US" altLang="ja-JP" sz="1800" dirty="0" err="1"/>
              <a:t>menseki</a:t>
            </a:r>
            <a:r>
              <a:rPr lang="en-US" altLang="ja-JP" sz="1800" dirty="0"/>
              <a:t>) = %p\n", &amp;</a:t>
            </a:r>
            <a:r>
              <a:rPr lang="en-US" altLang="ja-JP" sz="1800" dirty="0" err="1"/>
              <a:t>menseki</a:t>
            </a:r>
            <a:r>
              <a:rPr lang="en-US" altLang="ja-JP" sz="1800" dirty="0"/>
              <a:t> );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ch</a:t>
            </a:r>
            <a:r>
              <a:rPr lang="en-US" altLang="ja-JP" sz="1800" dirty="0"/>
              <a:t> = </a:t>
            </a:r>
            <a:r>
              <a:rPr lang="en-US" altLang="ja-JP" sz="1800" dirty="0" err="1"/>
              <a:t>getchar</a:t>
            </a:r>
            <a:r>
              <a:rPr lang="en-US" altLang="ja-JP" sz="1800" dirty="0"/>
              <a:t>();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</a:t>
            </a:r>
            <a:r>
              <a:rPr lang="en-US" altLang="ja-JP" sz="1800" dirty="0" err="1"/>
              <a:t>ch</a:t>
            </a:r>
            <a:r>
              <a:rPr lang="en-US" altLang="ja-JP" sz="1800" dirty="0"/>
              <a:t> = </a:t>
            </a:r>
            <a:r>
              <a:rPr lang="en-US" altLang="ja-JP" sz="1800" dirty="0" err="1"/>
              <a:t>getchar</a:t>
            </a:r>
            <a:r>
              <a:rPr lang="en-US" altLang="ja-JP" sz="1800" dirty="0"/>
              <a:t>();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  return 0;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3687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B3A5440D-D0EE-41F0-A5B9-C08E3F5ECAB6}" type="slidenum">
              <a:rPr lang="ja-JP" altLang="en-US" smtClean="0">
                <a:latin typeface="Arial" panose="020B0604020202020204" pitchFamily="34" charset="0"/>
              </a:rPr>
              <a:pPr/>
              <a:t>17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30436" name="Text Box 4"/>
          <p:cNvSpPr txBox="1">
            <a:spLocks noChangeArrowheads="1"/>
          </p:cNvSpPr>
          <p:nvPr/>
        </p:nvSpPr>
        <p:spPr bwMode="auto">
          <a:xfrm>
            <a:off x="3990508" y="2802186"/>
            <a:ext cx="40142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「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</a:rPr>
              <a:t>&amp;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」はメモリアドレス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の取得</a:t>
            </a:r>
          </a:p>
        </p:txBody>
      </p:sp>
      <p:sp>
        <p:nvSpPr>
          <p:cNvPr id="530438" name="Text Box 6"/>
          <p:cNvSpPr txBox="1">
            <a:spLocks noChangeArrowheads="1"/>
          </p:cNvSpPr>
          <p:nvPr/>
        </p:nvSpPr>
        <p:spPr bwMode="auto">
          <a:xfrm>
            <a:off x="4849235" y="3840144"/>
            <a:ext cx="429476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「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</a:rPr>
              <a:t>%p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」はメモリアドレス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の表示</a:t>
            </a:r>
          </a:p>
        </p:txBody>
      </p:sp>
    </p:spTree>
    <p:extLst>
      <p:ext uri="{BB962C8B-B14F-4D97-AF65-F5344CB8AC3E}">
        <p14:creationId xmlns:p14="http://schemas.microsoft.com/office/powerpoint/2010/main" val="272405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6" grpId="0"/>
      <p:bldP spid="5304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2217738"/>
            <a:ext cx="8169275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変数のメモリアドレス表示</a:t>
            </a:r>
          </a:p>
        </p:txBody>
      </p:sp>
      <p:sp>
        <p:nvSpPr>
          <p:cNvPr id="3892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6E5394C5-605E-43D1-8609-1DF2DACC1E89}" type="slidenum">
              <a:rPr lang="ja-JP" altLang="en-US" smtClean="0">
                <a:latin typeface="Arial" panose="020B0604020202020204" pitchFamily="34" charset="0"/>
              </a:rPr>
              <a:pPr/>
              <a:t>18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3390900" y="155733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実行結果の例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5332413" y="2743200"/>
            <a:ext cx="2471737" cy="22733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V="1">
            <a:off x="4603284" y="5006064"/>
            <a:ext cx="419100" cy="7858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2316163" y="5821115"/>
            <a:ext cx="2837636" cy="889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chemeClr val="tx2"/>
                </a:solidFill>
                <a:latin typeface="Arial" panose="020B0604020202020204" pitchFamily="34" charset="0"/>
              </a:rPr>
              <a:t>表示された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chemeClr val="tx2"/>
                </a:solidFill>
                <a:latin typeface="Arial" panose="020B0604020202020204" pitchFamily="34" charset="0"/>
              </a:rPr>
              <a:t>メモリアドレス*</a:t>
            </a:r>
          </a:p>
        </p:txBody>
      </p:sp>
      <p:sp>
        <p:nvSpPr>
          <p:cNvPr id="38920" name="Text Box 9"/>
          <p:cNvSpPr txBox="1">
            <a:spLocks noChangeArrowheads="1"/>
          </p:cNvSpPr>
          <p:nvPr/>
        </p:nvSpPr>
        <p:spPr bwMode="auto">
          <a:xfrm>
            <a:off x="5263870" y="5821115"/>
            <a:ext cx="2852063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Arial" panose="020B0604020202020204" pitchFamily="34" charset="0"/>
              </a:rPr>
              <a:t>メモリアドレスの値が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Arial" panose="020B0604020202020204" pitchFamily="34" charset="0"/>
              </a:rPr>
              <a:t>ここでの「例」と違っている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>
                <a:latin typeface="Arial" panose="020B0604020202020204" pitchFamily="34" charset="0"/>
              </a:rPr>
              <a:t>ことはある（動作は正しい）</a:t>
            </a:r>
          </a:p>
        </p:txBody>
      </p:sp>
    </p:spTree>
    <p:extLst>
      <p:ext uri="{BB962C8B-B14F-4D97-AF65-F5344CB8AC3E}">
        <p14:creationId xmlns:p14="http://schemas.microsoft.com/office/powerpoint/2010/main" val="376519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メモリアドレスと変数</a:t>
            </a:r>
            <a:endParaRPr lang="en-US" altLang="ja-JP"/>
          </a:p>
        </p:txBody>
      </p:sp>
      <p:sp>
        <p:nvSpPr>
          <p:cNvPr id="40979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449C45D8-A7B6-4812-8B48-1C87C010F968}" type="slidenum">
              <a:rPr lang="ja-JP" altLang="en-US" smtClean="0">
                <a:latin typeface="Arial" panose="020B0604020202020204" pitchFamily="34" charset="0"/>
              </a:rPr>
              <a:pPr/>
              <a:t>19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667858" y="1033836"/>
            <a:ext cx="469872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Arial" panose="020B0604020202020204" pitchFamily="34" charset="0"/>
              </a:rPr>
              <a:t>メモリ（模式図）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242533" y="1822823"/>
            <a:ext cx="2971800" cy="3886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34533" name="Text Box 5"/>
          <p:cNvSpPr txBox="1">
            <a:spLocks noChangeArrowheads="1"/>
          </p:cNvSpPr>
          <p:nvPr/>
        </p:nvSpPr>
        <p:spPr bwMode="auto">
          <a:xfrm>
            <a:off x="607408" y="4185023"/>
            <a:ext cx="13003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latin typeface="Arial" panose="020B0604020202020204" pitchFamily="34" charset="0"/>
              </a:rPr>
              <a:t>teihen</a:t>
            </a:r>
          </a:p>
        </p:txBody>
      </p:sp>
      <p:sp>
        <p:nvSpPr>
          <p:cNvPr id="534534" name="Text Box 6"/>
          <p:cNvSpPr txBox="1">
            <a:spLocks noChangeArrowheads="1"/>
          </p:cNvSpPr>
          <p:nvPr/>
        </p:nvSpPr>
        <p:spPr bwMode="auto">
          <a:xfrm>
            <a:off x="607408" y="3423023"/>
            <a:ext cx="13917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latin typeface="Arial" panose="020B0604020202020204" pitchFamily="34" charset="0"/>
              </a:rPr>
              <a:t>takasa</a:t>
            </a:r>
          </a:p>
        </p:txBody>
      </p:sp>
      <p:sp>
        <p:nvSpPr>
          <p:cNvPr id="534535" name="Text Box 7"/>
          <p:cNvSpPr txBox="1">
            <a:spLocks noChangeArrowheads="1"/>
          </p:cNvSpPr>
          <p:nvPr/>
        </p:nvSpPr>
        <p:spPr bwMode="auto">
          <a:xfrm>
            <a:off x="185133" y="2661023"/>
            <a:ext cx="17107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latin typeface="Arial" panose="020B0604020202020204" pitchFamily="34" charset="0"/>
              </a:rPr>
              <a:t>menseki</a:t>
            </a:r>
          </a:p>
        </p:txBody>
      </p:sp>
      <p:sp>
        <p:nvSpPr>
          <p:cNvPr id="534536" name="Line 8"/>
          <p:cNvSpPr>
            <a:spLocks noChangeShapeType="1"/>
          </p:cNvSpPr>
          <p:nvPr/>
        </p:nvSpPr>
        <p:spPr bwMode="auto">
          <a:xfrm>
            <a:off x="1785333" y="296582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34537" name="Line 9"/>
          <p:cNvSpPr>
            <a:spLocks noChangeShapeType="1"/>
          </p:cNvSpPr>
          <p:nvPr/>
        </p:nvSpPr>
        <p:spPr bwMode="auto">
          <a:xfrm>
            <a:off x="1785333" y="372782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34538" name="Line 10"/>
          <p:cNvSpPr>
            <a:spLocks noChangeShapeType="1"/>
          </p:cNvSpPr>
          <p:nvPr/>
        </p:nvSpPr>
        <p:spPr bwMode="auto">
          <a:xfrm>
            <a:off x="1785333" y="448982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2928333" y="2694361"/>
            <a:ext cx="1891865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6600"/>
                </a:solidFill>
                <a:latin typeface="Arial" panose="020B0604020202020204" pitchFamily="34" charset="0"/>
              </a:rPr>
              <a:t>6.000000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928333" y="3434136"/>
            <a:ext cx="1891865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6600"/>
                </a:solidFill>
                <a:latin typeface="Arial" panose="020B0604020202020204" pitchFamily="34" charset="0"/>
              </a:rPr>
              <a:t>4.000000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928333" y="4196136"/>
            <a:ext cx="1891865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6600"/>
                </a:solidFill>
                <a:latin typeface="Arial" panose="020B0604020202020204" pitchFamily="34" charset="0"/>
              </a:rPr>
              <a:t>3.000000</a:t>
            </a:r>
          </a:p>
        </p:txBody>
      </p:sp>
      <p:sp>
        <p:nvSpPr>
          <p:cNvPr id="534542" name="Text Box 14"/>
          <p:cNvSpPr txBox="1">
            <a:spLocks noChangeArrowheads="1"/>
          </p:cNvSpPr>
          <p:nvPr/>
        </p:nvSpPr>
        <p:spPr bwMode="auto">
          <a:xfrm>
            <a:off x="489933" y="5507411"/>
            <a:ext cx="155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latin typeface="Arial" panose="020B0604020202020204" pitchFamily="34" charset="0"/>
              </a:rPr>
              <a:t>変数名</a:t>
            </a:r>
          </a:p>
        </p:txBody>
      </p:sp>
      <p:sp>
        <p:nvSpPr>
          <p:cNvPr id="534543" name="Text Box 15"/>
          <p:cNvSpPr txBox="1">
            <a:spLocks noChangeArrowheads="1"/>
          </p:cNvSpPr>
          <p:nvPr/>
        </p:nvSpPr>
        <p:spPr bwMode="auto">
          <a:xfrm>
            <a:off x="5366733" y="5480423"/>
            <a:ext cx="34163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Arial" panose="020B0604020202020204" pitchFamily="34" charset="0"/>
              </a:rPr>
              <a:t>メモリアドレス</a:t>
            </a:r>
          </a:p>
        </p:txBody>
      </p:sp>
      <p:sp>
        <p:nvSpPr>
          <p:cNvPr id="534544" name="Text Box 16"/>
          <p:cNvSpPr txBox="1">
            <a:spLocks noChangeArrowheads="1"/>
          </p:cNvSpPr>
          <p:nvPr/>
        </p:nvSpPr>
        <p:spPr bwMode="auto">
          <a:xfrm>
            <a:off x="5519133" y="4185023"/>
            <a:ext cx="21435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chemeClr val="tx2"/>
                </a:solidFill>
                <a:latin typeface="Arial" panose="020B0604020202020204" pitchFamily="34" charset="0"/>
              </a:rPr>
              <a:t>0012FED0</a:t>
            </a:r>
            <a:endParaRPr lang="ja-JP" altLang="en-US" sz="20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34545" name="Text Box 17"/>
          <p:cNvSpPr txBox="1">
            <a:spLocks noChangeArrowheads="1"/>
          </p:cNvSpPr>
          <p:nvPr/>
        </p:nvSpPr>
        <p:spPr bwMode="auto">
          <a:xfrm>
            <a:off x="5519133" y="3423023"/>
            <a:ext cx="21435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chemeClr val="tx2"/>
                </a:solidFill>
                <a:latin typeface="Arial" panose="020B0604020202020204" pitchFamily="34" charset="0"/>
              </a:rPr>
              <a:t>0012FEC0</a:t>
            </a:r>
            <a:endParaRPr lang="en-US" altLang="ja-JP" sz="20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34546" name="Text Box 18"/>
          <p:cNvSpPr txBox="1">
            <a:spLocks noChangeArrowheads="1"/>
          </p:cNvSpPr>
          <p:nvPr/>
        </p:nvSpPr>
        <p:spPr bwMode="auto">
          <a:xfrm>
            <a:off x="5519133" y="2661023"/>
            <a:ext cx="21210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chemeClr val="tx2"/>
                </a:solidFill>
                <a:latin typeface="Arial" panose="020B0604020202020204" pitchFamily="34" charset="0"/>
              </a:rPr>
              <a:t>0012FEB0</a:t>
            </a:r>
            <a:endParaRPr lang="en-US" altLang="ja-JP" sz="20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48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3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3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34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34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4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3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3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3" grpId="0"/>
      <p:bldP spid="534534" grpId="0"/>
      <p:bldP spid="534535" grpId="0"/>
      <p:bldP spid="534542" grpId="0"/>
      <p:bldP spid="534543" grpId="0"/>
      <p:bldP spid="534544" grpId="0"/>
      <p:bldP spid="534545" grpId="0"/>
      <p:bldP spid="534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例題１．棒グラフを描く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整数の配列から，その棒グラフを表示する</a:t>
            </a:r>
          </a:p>
          <a:p>
            <a:pPr lvl="1"/>
            <a:r>
              <a:rPr lang="ja-JP" altLang="en-US"/>
              <a:t>ループの入れ子で，棒グラフの表示を行う（参考：第６回授業の例題３）</a:t>
            </a:r>
          </a:p>
          <a:p>
            <a:r>
              <a:rPr lang="ja-JP" altLang="en-US"/>
              <a:t>棒グラフの１本の棒を画面に表示する機能を持った関数を補助関数として作る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</p:txBody>
      </p:sp>
      <p:sp>
        <p:nvSpPr>
          <p:cNvPr id="614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B77B898F-2865-4D07-8FC8-7C7444F43F82}" type="slidenum">
              <a:rPr lang="ja-JP" altLang="en-US" smtClean="0">
                <a:latin typeface="Arial" panose="020B0604020202020204" pitchFamily="34" charset="0"/>
              </a:rPr>
              <a:pPr/>
              <a:t>2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646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4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676275"/>
            <a:ext cx="7843838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3017838" y="119063"/>
            <a:ext cx="2954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実際のメモリの中身</a:t>
            </a:r>
          </a:p>
        </p:txBody>
      </p:sp>
      <p:graphicFrame>
        <p:nvGraphicFramePr>
          <p:cNvPr id="551983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064513"/>
              </p:ext>
            </p:extLst>
          </p:nvPr>
        </p:nvGraphicFramePr>
        <p:xfrm>
          <a:off x="3438525" y="4562475"/>
          <a:ext cx="5572125" cy="2100382"/>
        </p:xfrm>
        <a:graphic>
          <a:graphicData uri="http://schemas.openxmlformats.org/drawingml/2006/table">
            <a:tbl>
              <a:tblPr/>
              <a:tblGrid>
                <a:gridCol w="1984375">
                  <a:extLst>
                    <a:ext uri="{9D8B030D-6E8A-4147-A177-3AD203B41FA5}">
                      <a16:colId xmlns:a16="http://schemas.microsoft.com/office/drawing/2014/main" val="335150130"/>
                    </a:ext>
                  </a:extLst>
                </a:gridCol>
                <a:gridCol w="1182688">
                  <a:extLst>
                    <a:ext uri="{9D8B030D-6E8A-4147-A177-3AD203B41FA5}">
                      <a16:colId xmlns:a16="http://schemas.microsoft.com/office/drawing/2014/main" val="139738445"/>
                    </a:ext>
                  </a:extLst>
                </a:gridCol>
                <a:gridCol w="2405062">
                  <a:extLst>
                    <a:ext uri="{9D8B030D-6E8A-4147-A177-3AD203B41FA5}">
                      <a16:colId xmlns:a16="http://schemas.microsoft.com/office/drawing/2014/main" val="1044642023"/>
                    </a:ext>
                  </a:extLst>
                </a:gridCol>
              </a:tblGrid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変数名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タイプ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780060"/>
                  </a:ext>
                </a:extLst>
              </a:tr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menseki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double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448994"/>
                  </a:ext>
                </a:extLst>
              </a:tr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takasa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4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double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148393"/>
                  </a:ext>
                </a:extLst>
              </a:tr>
              <a:tr h="5459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teihen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3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double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233613"/>
                  </a:ext>
                </a:extLst>
              </a:tr>
            </a:tbl>
          </a:graphicData>
        </a:graphic>
      </p:graphicFrame>
      <p:sp>
        <p:nvSpPr>
          <p:cNvPr id="551970" name="Rectangle 34"/>
          <p:cNvSpPr>
            <a:spLocks noChangeArrowheads="1"/>
          </p:cNvSpPr>
          <p:nvPr/>
        </p:nvSpPr>
        <p:spPr bwMode="auto">
          <a:xfrm>
            <a:off x="1393825" y="2717800"/>
            <a:ext cx="2381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1971" name="Line 35"/>
          <p:cNvSpPr>
            <a:spLocks noChangeShapeType="1"/>
          </p:cNvSpPr>
          <p:nvPr/>
        </p:nvSpPr>
        <p:spPr bwMode="auto">
          <a:xfrm flipV="1">
            <a:off x="1606550" y="2947988"/>
            <a:ext cx="506413" cy="1677987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1972" name="Text Box 36"/>
          <p:cNvSpPr txBox="1">
            <a:spLocks noChangeArrowheads="1"/>
          </p:cNvSpPr>
          <p:nvPr/>
        </p:nvSpPr>
        <p:spPr bwMode="auto">
          <a:xfrm>
            <a:off x="1252538" y="4640263"/>
            <a:ext cx="10903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teihen</a:t>
            </a:r>
          </a:p>
        </p:txBody>
      </p:sp>
      <p:sp>
        <p:nvSpPr>
          <p:cNvPr id="551973" name="Line 37"/>
          <p:cNvSpPr>
            <a:spLocks noChangeShapeType="1"/>
          </p:cNvSpPr>
          <p:nvPr/>
        </p:nvSpPr>
        <p:spPr bwMode="auto">
          <a:xfrm flipH="1">
            <a:off x="3783013" y="612775"/>
            <a:ext cx="2489200" cy="20193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1974" name="Text Box 38"/>
          <p:cNvSpPr txBox="1">
            <a:spLocks noChangeArrowheads="1"/>
          </p:cNvSpPr>
          <p:nvPr/>
        </p:nvSpPr>
        <p:spPr bwMode="auto">
          <a:xfrm>
            <a:off x="6297613" y="331788"/>
            <a:ext cx="11448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takasa</a:t>
            </a:r>
          </a:p>
        </p:txBody>
      </p:sp>
      <p:sp>
        <p:nvSpPr>
          <p:cNvPr id="551975" name="Line 39"/>
          <p:cNvSpPr>
            <a:spLocks noChangeShapeType="1"/>
          </p:cNvSpPr>
          <p:nvPr/>
        </p:nvSpPr>
        <p:spPr bwMode="auto">
          <a:xfrm flipH="1">
            <a:off x="3776663" y="479425"/>
            <a:ext cx="2278062" cy="190658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1976" name="Text Box 40"/>
          <p:cNvSpPr txBox="1">
            <a:spLocks noChangeArrowheads="1"/>
          </p:cNvSpPr>
          <p:nvPr/>
        </p:nvSpPr>
        <p:spPr bwMode="auto">
          <a:xfrm>
            <a:off x="6022975" y="117475"/>
            <a:ext cx="1462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menseki</a:t>
            </a:r>
          </a:p>
        </p:txBody>
      </p:sp>
      <p:sp>
        <p:nvSpPr>
          <p:cNvPr id="43041" name="Text Box 42"/>
          <p:cNvSpPr txBox="1">
            <a:spLocks noChangeArrowheads="1"/>
          </p:cNvSpPr>
          <p:nvPr/>
        </p:nvSpPr>
        <p:spPr bwMode="auto">
          <a:xfrm>
            <a:off x="207963" y="5445125"/>
            <a:ext cx="321113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double </a:t>
            </a:r>
            <a:r>
              <a:rPr lang="ja-JP" altLang="en-US" sz="2400">
                <a:latin typeface="Arial" panose="020B0604020202020204" pitchFamily="34" charset="0"/>
              </a:rPr>
              <a:t>型の変数は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8 </a:t>
            </a:r>
            <a:r>
              <a:rPr lang="ja-JP" altLang="en-US" sz="2400">
                <a:latin typeface="Arial" panose="020B0604020202020204" pitchFamily="34" charset="0"/>
              </a:rPr>
              <a:t>バイトになっている</a:t>
            </a:r>
            <a:endParaRPr lang="en-US" altLang="ja-JP" sz="2400">
              <a:latin typeface="Arial" panose="020B0604020202020204" pitchFamily="34" charset="0"/>
            </a:endParaRPr>
          </a:p>
        </p:txBody>
      </p:sp>
      <p:sp>
        <p:nvSpPr>
          <p:cNvPr id="551985" name="Rectangle 49"/>
          <p:cNvSpPr>
            <a:spLocks noChangeArrowheads="1"/>
          </p:cNvSpPr>
          <p:nvPr/>
        </p:nvSpPr>
        <p:spPr bwMode="auto">
          <a:xfrm>
            <a:off x="1390650" y="2514600"/>
            <a:ext cx="2381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1986" name="Rectangle 50"/>
          <p:cNvSpPr>
            <a:spLocks noChangeArrowheads="1"/>
          </p:cNvSpPr>
          <p:nvPr/>
        </p:nvSpPr>
        <p:spPr bwMode="auto">
          <a:xfrm>
            <a:off x="1397000" y="2311400"/>
            <a:ext cx="2381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3044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5EB8C892-4EB3-42DC-81EF-36579AFA49E9}" type="slidenum">
              <a:rPr lang="ja-JP" altLang="en-US" smtClean="0">
                <a:latin typeface="Arial" panose="020B0604020202020204" pitchFamily="34" charset="0"/>
              </a:rPr>
              <a:pPr/>
              <a:t>20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01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5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5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1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5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5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72" grpId="0"/>
      <p:bldP spid="551974" grpId="0"/>
      <p:bldP spid="55197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メモリアドレスの取得と表示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528" y="2553472"/>
            <a:ext cx="8942471" cy="4918437"/>
          </a:xfrm>
        </p:spPr>
        <p:txBody>
          <a:bodyPr>
            <a:noAutofit/>
          </a:bodyPr>
          <a:lstStyle/>
          <a:p>
            <a:endParaRPr lang="ja-JP" altLang="en-US" dirty="0"/>
          </a:p>
          <a:p>
            <a:r>
              <a:rPr lang="ja-JP" altLang="en-US" dirty="0"/>
              <a:t>変数からメモリアドレスの取得</a:t>
            </a:r>
          </a:p>
          <a:p>
            <a:pPr marL="0" indent="0">
              <a:buNone/>
            </a:pPr>
            <a:r>
              <a:rPr lang="ja-JP" altLang="en-US" dirty="0"/>
              <a:t>		</a:t>
            </a:r>
            <a:r>
              <a:rPr lang="en-US" altLang="ja-JP" dirty="0"/>
              <a:t>&amp;: </a:t>
            </a:r>
            <a:r>
              <a:rPr lang="ja-JP" altLang="en-US" dirty="0"/>
              <a:t>メモリアドレスを取得するための演算子</a:t>
            </a:r>
          </a:p>
          <a:p>
            <a:pPr marL="0" indent="0">
              <a:buNone/>
            </a:pPr>
            <a:r>
              <a:rPr lang="ja-JP" altLang="en-US" dirty="0"/>
              <a:t>		    変数名（など）の前に付ける</a:t>
            </a:r>
          </a:p>
          <a:p>
            <a:r>
              <a:rPr lang="ja-JP" altLang="en-US" dirty="0"/>
              <a:t>メモリアドレスの表示のための書式</a:t>
            </a:r>
          </a:p>
          <a:p>
            <a:pPr marL="0" indent="0">
              <a:buNone/>
            </a:pPr>
            <a:r>
              <a:rPr lang="ja-JP" altLang="en-US" dirty="0"/>
              <a:t>		</a:t>
            </a:r>
            <a:r>
              <a:rPr lang="en-US" altLang="ja-JP" dirty="0"/>
              <a:t>%p: </a:t>
            </a:r>
            <a:r>
              <a:rPr lang="ja-JP" altLang="en-US" dirty="0"/>
              <a:t>メモリアドレスを表示せよという指示</a:t>
            </a:r>
          </a:p>
          <a:p>
            <a:pPr marL="0" indent="0">
              <a:buNone/>
            </a:pPr>
            <a:r>
              <a:rPr lang="ja-JP" altLang="en-US" dirty="0"/>
              <a:t>		     </a:t>
            </a:r>
            <a:r>
              <a:rPr lang="en-US" altLang="ja-JP" dirty="0" err="1"/>
              <a:t>printf</a:t>
            </a:r>
            <a:r>
              <a:rPr lang="en-US" altLang="ja-JP" dirty="0"/>
              <a:t> </a:t>
            </a:r>
            <a:r>
              <a:rPr lang="ja-JP" altLang="en-US" dirty="0"/>
              <a:t>文などで使用</a:t>
            </a:r>
          </a:p>
        </p:txBody>
      </p:sp>
      <p:sp>
        <p:nvSpPr>
          <p:cNvPr id="45065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09999C16-3CC4-462A-96F2-7655D29B8680}" type="slidenum">
              <a:rPr lang="ja-JP" altLang="en-US" smtClean="0">
                <a:latin typeface="Arial" panose="020B0604020202020204" pitchFamily="34" charset="0"/>
              </a:rPr>
              <a:pPr/>
              <a:t>21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419847" y="814461"/>
            <a:ext cx="79800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dirty="0" err="1">
                <a:latin typeface="Arial" panose="020B0604020202020204" pitchFamily="34" charset="0"/>
              </a:rPr>
              <a:t>printf</a:t>
            </a:r>
            <a:r>
              <a:rPr lang="en-US" altLang="ja-JP" dirty="0">
                <a:latin typeface="Arial" panose="020B0604020202020204" pitchFamily="34" charset="0"/>
              </a:rPr>
              <a:t>("address(</a:t>
            </a:r>
            <a:r>
              <a:rPr lang="en-US" altLang="ja-JP" dirty="0" err="1">
                <a:latin typeface="Arial" panose="020B0604020202020204" pitchFamily="34" charset="0"/>
              </a:rPr>
              <a:t>teihen</a:t>
            </a:r>
            <a:r>
              <a:rPr lang="en-US" altLang="ja-JP" dirty="0">
                <a:latin typeface="Arial" panose="020B0604020202020204" pitchFamily="34" charset="0"/>
              </a:rPr>
              <a:t>)  = </a:t>
            </a:r>
            <a:r>
              <a:rPr lang="en-US" altLang="ja-JP" dirty="0">
                <a:solidFill>
                  <a:schemeClr val="tx2"/>
                </a:solidFill>
                <a:latin typeface="Arial" panose="020B0604020202020204" pitchFamily="34" charset="0"/>
              </a:rPr>
              <a:t>%p</a:t>
            </a:r>
            <a:r>
              <a:rPr lang="en-US" altLang="ja-JP" dirty="0">
                <a:latin typeface="Arial" panose="020B0604020202020204" pitchFamily="34" charset="0"/>
              </a:rPr>
              <a:t>\n", </a:t>
            </a:r>
            <a:r>
              <a:rPr lang="en-US" altLang="ja-JP" dirty="0">
                <a:solidFill>
                  <a:schemeClr val="tx2"/>
                </a:solidFill>
                <a:latin typeface="Arial" panose="020B0604020202020204" pitchFamily="34" charset="0"/>
              </a:rPr>
              <a:t>&amp;</a:t>
            </a:r>
            <a:r>
              <a:rPr lang="en-US" altLang="ja-JP" dirty="0" err="1">
                <a:solidFill>
                  <a:schemeClr val="tx2"/>
                </a:solidFill>
                <a:latin typeface="Arial" panose="020B0604020202020204" pitchFamily="34" charset="0"/>
              </a:rPr>
              <a:t>teihen</a:t>
            </a:r>
            <a:r>
              <a:rPr lang="en-US" altLang="ja-JP" dirty="0">
                <a:latin typeface="Arial" panose="020B0604020202020204" pitchFamily="34" charset="0"/>
              </a:rPr>
              <a:t> );</a:t>
            </a:r>
          </a:p>
        </p:txBody>
      </p:sp>
      <p:sp>
        <p:nvSpPr>
          <p:cNvPr id="45061" name="AutoShape 5"/>
          <p:cNvSpPr>
            <a:spLocks/>
          </p:cNvSpPr>
          <p:nvPr/>
        </p:nvSpPr>
        <p:spPr bwMode="auto">
          <a:xfrm rot="5400000">
            <a:off x="5259800" y="1158056"/>
            <a:ext cx="152400" cy="604838"/>
          </a:xfrm>
          <a:prstGeom prst="rightBrace">
            <a:avLst>
              <a:gd name="adj1" fmla="val 33073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5062" name="AutoShape 6"/>
          <p:cNvSpPr>
            <a:spLocks/>
          </p:cNvSpPr>
          <p:nvPr/>
        </p:nvSpPr>
        <p:spPr bwMode="auto">
          <a:xfrm rot="5400000">
            <a:off x="7119823" y="783430"/>
            <a:ext cx="152400" cy="1447800"/>
          </a:xfrm>
          <a:prstGeom prst="rightBrace">
            <a:avLst>
              <a:gd name="adj1" fmla="val 79167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6472123" y="1661691"/>
            <a:ext cx="26981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メモリアドレス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の取得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3923553" y="1661691"/>
            <a:ext cx="26981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メモリアドレス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</a:rPr>
              <a:t>の表示</a:t>
            </a:r>
          </a:p>
        </p:txBody>
      </p:sp>
    </p:spTree>
    <p:extLst>
      <p:ext uri="{BB962C8B-B14F-4D97-AF65-F5344CB8AC3E}">
        <p14:creationId xmlns:p14="http://schemas.microsoft.com/office/powerpoint/2010/main" val="4266609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例題２ｂ．配列のメモリアドレス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次の２つの配列を使って，ベクトル（</a:t>
            </a:r>
            <a:r>
              <a:rPr lang="en-US" altLang="ja-JP" dirty="0"/>
              <a:t>1.9, 2.8, 3.7</a:t>
            </a:r>
            <a:r>
              <a:rPr lang="ja-JP" altLang="en-US" dirty="0"/>
              <a:t>）と，ベクトル（</a:t>
            </a:r>
            <a:r>
              <a:rPr lang="en-US" altLang="ja-JP" dirty="0"/>
              <a:t>4.6, 5.5, 6.4</a:t>
            </a:r>
            <a:r>
              <a:rPr lang="ja-JP" altLang="en-US" dirty="0"/>
              <a:t>）の内積を求めるプログラムを作る．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ベクトル（</a:t>
            </a:r>
            <a:r>
              <a:rPr lang="en-US" altLang="ja-JP" dirty="0"/>
              <a:t>1.9, 2.8, 3.7</a:t>
            </a:r>
            <a:r>
              <a:rPr lang="ja-JP" altLang="en-US" dirty="0"/>
              <a:t>）  </a:t>
            </a:r>
            <a:r>
              <a:rPr lang="en-US" altLang="ja-JP" dirty="0"/>
              <a:t>u  </a:t>
            </a:r>
            <a:r>
              <a:rPr lang="ja-JP" altLang="en-US" dirty="0"/>
              <a:t>要素数３の浮動小数の配列</a:t>
            </a:r>
            <a:br>
              <a:rPr lang="ja-JP" altLang="en-US" dirty="0"/>
            </a:br>
            <a:r>
              <a:rPr lang="ja-JP" altLang="en-US" dirty="0"/>
              <a:t>ベクトル（</a:t>
            </a:r>
            <a:r>
              <a:rPr lang="en-US" altLang="ja-JP" dirty="0"/>
              <a:t>4.6, 5.5, 6.4</a:t>
            </a:r>
            <a:r>
              <a:rPr lang="ja-JP" altLang="en-US" dirty="0"/>
              <a:t>）  </a:t>
            </a:r>
            <a:r>
              <a:rPr lang="en-US" altLang="ja-JP" dirty="0"/>
              <a:t>v  </a:t>
            </a:r>
            <a:r>
              <a:rPr lang="ja-JP" altLang="en-US" dirty="0"/>
              <a:t>要素数３の浮動小数の配列</a:t>
            </a:r>
          </a:p>
          <a:p>
            <a:endParaRPr lang="ja-JP" altLang="en-US" dirty="0"/>
          </a:p>
          <a:p>
            <a:r>
              <a:rPr lang="ja-JP" altLang="en-US" dirty="0"/>
              <a:t>これら配列の要素について，メモリアドレスの表示も行う</a:t>
            </a:r>
          </a:p>
        </p:txBody>
      </p:sp>
      <p:sp>
        <p:nvSpPr>
          <p:cNvPr id="4710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7C596DA0-E6CA-4092-A566-F5B9F3D420E6}" type="slidenum">
              <a:rPr lang="ja-JP" altLang="en-US" smtClean="0">
                <a:latin typeface="Arial" panose="020B0604020202020204" pitchFamily="34" charset="0"/>
              </a:rPr>
              <a:pPr/>
              <a:t>22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6339" y="167978"/>
            <a:ext cx="8461208" cy="5333166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#include "</a:t>
            </a:r>
            <a:r>
              <a:rPr lang="en-US" altLang="ja-JP" sz="1400" dirty="0" err="1"/>
              <a:t>stdio.h</a:t>
            </a:r>
            <a:r>
              <a:rPr lang="en-US" altLang="ja-JP" sz="1400" dirty="0"/>
              <a:t>"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#include &lt;</a:t>
            </a:r>
            <a:r>
              <a:rPr lang="en-US" altLang="ja-JP" sz="1400" dirty="0" err="1"/>
              <a:t>math.h</a:t>
            </a:r>
            <a:r>
              <a:rPr lang="en-US" altLang="ja-JP" sz="1400" dirty="0"/>
              <a:t>&gt;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 err="1"/>
              <a:t>int</a:t>
            </a:r>
            <a:r>
              <a:rPr lang="en-US" altLang="ja-JP" sz="1400" dirty="0"/>
              <a:t> main()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double u[]={1.9, 2.8, 3.7};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double v[]={4.6, 5.5, 6.4};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int</a:t>
            </a:r>
            <a:r>
              <a:rPr lang="en-US" altLang="ja-JP" sz="1400" dirty="0"/>
              <a:t> </a:t>
            </a:r>
            <a:r>
              <a:rPr lang="en-US" altLang="ja-JP" sz="1400" dirty="0" err="1"/>
              <a:t>i</a:t>
            </a:r>
            <a:r>
              <a:rPr lang="en-US" altLang="ja-JP" sz="1400" dirty="0"/>
              <a:t>;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double </a:t>
            </a:r>
            <a:r>
              <a:rPr lang="en-US" altLang="ja-JP" sz="1400" dirty="0" err="1"/>
              <a:t>ip</a:t>
            </a:r>
            <a:r>
              <a:rPr lang="en-US" altLang="ja-JP" sz="1400" dirty="0"/>
              <a:t>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int</a:t>
            </a:r>
            <a:r>
              <a:rPr lang="en-US" altLang="ja-JP" sz="1400" dirty="0"/>
              <a:t> </a:t>
            </a:r>
            <a:r>
              <a:rPr lang="en-US" altLang="ja-JP" sz="1400" dirty="0" err="1"/>
              <a:t>ch</a:t>
            </a:r>
            <a:r>
              <a:rPr lang="en-US" altLang="ja-JP" sz="1400" dirty="0"/>
              <a:t>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ip</a:t>
            </a:r>
            <a:r>
              <a:rPr lang="en-US" altLang="ja-JP" sz="1400" dirty="0"/>
              <a:t> = 0;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for (</a:t>
            </a:r>
            <a:r>
              <a:rPr lang="en-US" altLang="ja-JP" sz="1400" dirty="0" err="1"/>
              <a:t>i</a:t>
            </a:r>
            <a:r>
              <a:rPr lang="en-US" altLang="ja-JP" sz="1400" dirty="0"/>
              <a:t>=0; </a:t>
            </a:r>
            <a:r>
              <a:rPr lang="en-US" altLang="ja-JP" sz="1400" dirty="0" err="1"/>
              <a:t>i</a:t>
            </a:r>
            <a:r>
              <a:rPr lang="en-US" altLang="ja-JP" sz="1400" dirty="0"/>
              <a:t>&lt;3; </a:t>
            </a:r>
            <a:r>
              <a:rPr lang="en-US" altLang="ja-JP" sz="1400" dirty="0" err="1"/>
              <a:t>i</a:t>
            </a:r>
            <a:r>
              <a:rPr lang="en-US" altLang="ja-JP" sz="1400" dirty="0"/>
              <a:t>++) 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  </a:t>
            </a:r>
            <a:r>
              <a:rPr lang="en-US" altLang="ja-JP" sz="1400" dirty="0" err="1"/>
              <a:t>ip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ip</a:t>
            </a:r>
            <a:r>
              <a:rPr lang="en-US" altLang="ja-JP" sz="1400" dirty="0"/>
              <a:t> + u[</a:t>
            </a:r>
            <a:r>
              <a:rPr lang="en-US" altLang="ja-JP" sz="1400" dirty="0" err="1"/>
              <a:t>i</a:t>
            </a:r>
            <a:r>
              <a:rPr lang="en-US" altLang="ja-JP" sz="1400" dirty="0"/>
              <a:t>]*v[</a:t>
            </a:r>
            <a:r>
              <a:rPr lang="en-US" altLang="ja-JP" sz="1400" dirty="0" err="1"/>
              <a:t>i</a:t>
            </a:r>
            <a:r>
              <a:rPr lang="en-US" altLang="ja-JP" sz="1400" dirty="0"/>
              <a:t>];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}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内積</a:t>
            </a:r>
            <a:r>
              <a:rPr lang="en-US" altLang="ja-JP" sz="1400" dirty="0"/>
              <a:t>=%f\n", </a:t>
            </a:r>
            <a:r>
              <a:rPr lang="en-US" altLang="ja-JP" sz="1400" dirty="0" err="1"/>
              <a:t>ip</a:t>
            </a:r>
            <a:r>
              <a:rPr lang="en-US" altLang="ja-JP" sz="1400" dirty="0"/>
              <a:t>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("address(u[0]) = %p\n", &amp;u[0]);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("address(u[1]) = %p\n", &amp;u[1]);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("address(u[2]) = %p\n", &amp;u[2]);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("address(v[0]) = %p\n", &amp;v[0]);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("address(v[1]) = %p\n", &amp;v[1]);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("address(v[2]) = %p\n", &amp;v[2]);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ch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getchar</a:t>
            </a:r>
            <a:r>
              <a:rPr lang="en-US" altLang="ja-JP" sz="1400" dirty="0"/>
              <a:t>();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</a:t>
            </a:r>
            <a:r>
              <a:rPr lang="en-US" altLang="ja-JP" sz="1400" dirty="0" err="1"/>
              <a:t>ch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getchar</a:t>
            </a:r>
            <a:r>
              <a:rPr lang="en-US" altLang="ja-JP" sz="1400" dirty="0"/>
              <a:t>();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  return 0;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altLang="ja-JP" sz="1400" dirty="0"/>
              <a:t>}</a:t>
            </a:r>
          </a:p>
        </p:txBody>
      </p:sp>
      <p:sp>
        <p:nvSpPr>
          <p:cNvPr id="4916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84E5C03C-6A3C-4336-A697-E26906B15DD4}" type="slidenum">
              <a:rPr lang="ja-JP" altLang="en-US" smtClean="0">
                <a:latin typeface="Arial" panose="020B0604020202020204" pitchFamily="34" charset="0"/>
              </a:rPr>
              <a:pPr/>
              <a:t>23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40676" name="Text Box 4"/>
          <p:cNvSpPr txBox="1">
            <a:spLocks noChangeArrowheads="1"/>
          </p:cNvSpPr>
          <p:nvPr/>
        </p:nvSpPr>
        <p:spPr bwMode="auto">
          <a:xfrm>
            <a:off x="3467568" y="3568608"/>
            <a:ext cx="29209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rgbClr val="006600"/>
                </a:solidFill>
                <a:latin typeface="Arial" panose="020B0604020202020204" pitchFamily="34" charset="0"/>
              </a:rPr>
              <a:t>「</a:t>
            </a:r>
            <a:r>
              <a:rPr lang="en-US" altLang="ja-JP" sz="2000" dirty="0">
                <a:solidFill>
                  <a:srgbClr val="006600"/>
                </a:solidFill>
                <a:latin typeface="Arial" panose="020B0604020202020204" pitchFamily="34" charset="0"/>
              </a:rPr>
              <a:t>&amp;</a:t>
            </a:r>
            <a:r>
              <a:rPr lang="ja-JP" altLang="en-US" sz="2000" dirty="0">
                <a:solidFill>
                  <a:srgbClr val="006600"/>
                </a:solidFill>
                <a:latin typeface="Arial" panose="020B0604020202020204" pitchFamily="34" charset="0"/>
              </a:rPr>
              <a:t>」はメモリアドレス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rgbClr val="006600"/>
                </a:solidFill>
                <a:latin typeface="Arial" panose="020B0604020202020204" pitchFamily="34" charset="0"/>
              </a:rPr>
              <a:t>の取得</a:t>
            </a:r>
          </a:p>
        </p:txBody>
      </p:sp>
      <p:sp>
        <p:nvSpPr>
          <p:cNvPr id="540678" name="Text Box 6"/>
          <p:cNvSpPr txBox="1">
            <a:spLocks noChangeArrowheads="1"/>
          </p:cNvSpPr>
          <p:nvPr/>
        </p:nvSpPr>
        <p:spPr bwMode="auto">
          <a:xfrm>
            <a:off x="3467568" y="4534876"/>
            <a:ext cx="31197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6600"/>
                </a:solidFill>
                <a:latin typeface="Arial" panose="020B0604020202020204" pitchFamily="34" charset="0"/>
              </a:rPr>
              <a:t>「</a:t>
            </a:r>
            <a:r>
              <a:rPr lang="en-US" altLang="ja-JP" sz="2000">
                <a:solidFill>
                  <a:srgbClr val="006600"/>
                </a:solidFill>
                <a:latin typeface="Arial" panose="020B0604020202020204" pitchFamily="34" charset="0"/>
              </a:rPr>
              <a:t>%p</a:t>
            </a:r>
            <a:r>
              <a:rPr lang="ja-JP" altLang="en-US" sz="2000">
                <a:solidFill>
                  <a:srgbClr val="006600"/>
                </a:solidFill>
                <a:latin typeface="Arial" panose="020B0604020202020204" pitchFamily="34" charset="0"/>
              </a:rPr>
              <a:t>」はメモリアドレス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6600"/>
                </a:solidFill>
                <a:latin typeface="Arial" panose="020B0604020202020204" pitchFamily="34" charset="0"/>
              </a:rPr>
              <a:t>の表示</a:t>
            </a:r>
          </a:p>
        </p:txBody>
      </p:sp>
      <p:sp>
        <p:nvSpPr>
          <p:cNvPr id="540679" name="Text Box 7"/>
          <p:cNvSpPr txBox="1">
            <a:spLocks noChangeArrowheads="1"/>
          </p:cNvSpPr>
          <p:nvPr/>
        </p:nvSpPr>
        <p:spPr bwMode="auto">
          <a:xfrm>
            <a:off x="4114707" y="65742"/>
            <a:ext cx="3877985" cy="83099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  <a:latin typeface="Arial" panose="020B0604020202020204" pitchFamily="34" charset="0"/>
              </a:rPr>
              <a:t>各自でビルド，</a:t>
            </a:r>
            <a:endParaRPr lang="en-US" altLang="ja-JP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  <a:latin typeface="Arial" panose="020B0604020202020204" pitchFamily="34" charset="0"/>
              </a:rPr>
              <a:t>実行して下さい</a:t>
            </a:r>
          </a:p>
        </p:txBody>
      </p:sp>
      <p:sp>
        <p:nvSpPr>
          <p:cNvPr id="540680" name="Text Box 8"/>
          <p:cNvSpPr txBox="1">
            <a:spLocks noChangeArrowheads="1"/>
          </p:cNvSpPr>
          <p:nvPr/>
        </p:nvSpPr>
        <p:spPr bwMode="auto">
          <a:xfrm>
            <a:off x="2699497" y="1227416"/>
            <a:ext cx="386516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6600"/>
                </a:solidFill>
                <a:latin typeface="Arial" panose="020B0604020202020204" pitchFamily="34" charset="0"/>
              </a:rPr>
              <a:t>「</a:t>
            </a:r>
            <a:r>
              <a:rPr lang="en-US" altLang="ja-JP" sz="1800">
                <a:solidFill>
                  <a:srgbClr val="006600"/>
                </a:solidFill>
                <a:latin typeface="Arial" panose="020B0604020202020204" pitchFamily="34" charset="0"/>
              </a:rPr>
              <a:t>{1.9, 2.8, 3.7}</a:t>
            </a:r>
            <a:r>
              <a:rPr lang="ja-JP" altLang="en-US" sz="1800">
                <a:solidFill>
                  <a:srgbClr val="006600"/>
                </a:solidFill>
                <a:latin typeface="Arial" panose="020B0604020202020204" pitchFamily="34" charset="0"/>
              </a:rPr>
              <a:t>」のように書いて，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6600"/>
                </a:solidFill>
                <a:latin typeface="Arial" panose="020B0604020202020204" pitchFamily="34" charset="0"/>
              </a:rPr>
              <a:t>u[0], u[1], u[2] </a:t>
            </a:r>
            <a:r>
              <a:rPr lang="ja-JP" altLang="en-US" sz="1800">
                <a:solidFill>
                  <a:srgbClr val="006600"/>
                </a:solidFill>
                <a:latin typeface="Arial" panose="020B0604020202020204" pitchFamily="34" charset="0"/>
              </a:rPr>
              <a:t>に値をセット</a:t>
            </a:r>
          </a:p>
        </p:txBody>
      </p:sp>
    </p:spTree>
    <p:extLst>
      <p:ext uri="{BB962C8B-B14F-4D97-AF65-F5344CB8AC3E}">
        <p14:creationId xmlns:p14="http://schemas.microsoft.com/office/powerpoint/2010/main" val="73740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4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4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6" grpId="0"/>
      <p:bldP spid="540678" grpId="0"/>
      <p:bldP spid="540679" grpId="0" animBg="1"/>
      <p:bldP spid="54068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2146300"/>
            <a:ext cx="8675687" cy="458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配列のメモリアドレス</a:t>
            </a:r>
          </a:p>
        </p:txBody>
      </p:sp>
      <p:sp>
        <p:nvSpPr>
          <p:cNvPr id="5120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959471C7-1F58-48DC-AD33-F8A1CEE52603}" type="slidenum">
              <a:rPr lang="ja-JP" altLang="en-US" smtClean="0">
                <a:latin typeface="Arial" panose="020B0604020202020204" pitchFamily="34" charset="0"/>
              </a:rPr>
              <a:pPr/>
              <a:t>24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1204" name="Text Box 3"/>
          <p:cNvSpPr txBox="1">
            <a:spLocks noChangeArrowheads="1"/>
          </p:cNvSpPr>
          <p:nvPr/>
        </p:nvSpPr>
        <p:spPr bwMode="auto">
          <a:xfrm>
            <a:off x="3390900" y="155733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実行結果の例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4013200" y="2749550"/>
            <a:ext cx="2276475" cy="3233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flipH="1">
            <a:off x="6029325" y="1958975"/>
            <a:ext cx="542925" cy="790575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6164263" y="1092200"/>
            <a:ext cx="2698175" cy="889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>
                <a:solidFill>
                  <a:srgbClr val="006600"/>
                </a:solidFill>
                <a:latin typeface="Arial" panose="020B0604020202020204" pitchFamily="34" charset="0"/>
              </a:rPr>
              <a:t>表示された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>
                <a:solidFill>
                  <a:srgbClr val="006600"/>
                </a:solidFill>
                <a:latin typeface="Arial" panose="020B0604020202020204" pitchFamily="34" charset="0"/>
              </a:rPr>
              <a:t>メモリアドレス</a:t>
            </a:r>
          </a:p>
        </p:txBody>
      </p:sp>
    </p:spTree>
    <p:extLst>
      <p:ext uri="{BB962C8B-B14F-4D97-AF65-F5344CB8AC3E}">
        <p14:creationId xmlns:p14="http://schemas.microsoft.com/office/powerpoint/2010/main" val="2819651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メモリアドレス</a:t>
            </a:r>
          </a:p>
        </p:txBody>
      </p:sp>
      <p:sp>
        <p:nvSpPr>
          <p:cNvPr id="53279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FEDCF677-21C3-4685-8B7D-D0E256082298}" type="slidenum">
              <a:rPr lang="ja-JP" altLang="en-US" smtClean="0">
                <a:latin typeface="Arial" panose="020B0604020202020204" pitchFamily="34" charset="0"/>
              </a:rPr>
              <a:pPr/>
              <a:t>25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 flipH="1">
            <a:off x="4130209" y="2446120"/>
            <a:ext cx="1492250" cy="1428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1023471" y="2260382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544773" name="Text Box 5"/>
          <p:cNvSpPr txBox="1">
            <a:spLocks noChangeArrowheads="1"/>
          </p:cNvSpPr>
          <p:nvPr/>
        </p:nvSpPr>
        <p:spPr bwMode="auto">
          <a:xfrm>
            <a:off x="1023471" y="2731870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544774" name="Text Box 6"/>
          <p:cNvSpPr txBox="1">
            <a:spLocks noChangeArrowheads="1"/>
          </p:cNvSpPr>
          <p:nvPr/>
        </p:nvSpPr>
        <p:spPr bwMode="auto">
          <a:xfrm>
            <a:off x="1023471" y="3189070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544775" name="Text Box 7"/>
          <p:cNvSpPr txBox="1">
            <a:spLocks noChangeArrowheads="1"/>
          </p:cNvSpPr>
          <p:nvPr/>
        </p:nvSpPr>
        <p:spPr bwMode="auto">
          <a:xfrm>
            <a:off x="1029821" y="3987582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u[0]</a:t>
            </a:r>
          </a:p>
        </p:txBody>
      </p:sp>
      <p:sp>
        <p:nvSpPr>
          <p:cNvPr id="544776" name="Text Box 8"/>
          <p:cNvSpPr txBox="1">
            <a:spLocks noChangeArrowheads="1"/>
          </p:cNvSpPr>
          <p:nvPr/>
        </p:nvSpPr>
        <p:spPr bwMode="auto">
          <a:xfrm>
            <a:off x="1029821" y="4459070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u[1]</a:t>
            </a:r>
          </a:p>
        </p:txBody>
      </p:sp>
      <p:sp>
        <p:nvSpPr>
          <p:cNvPr id="544777" name="Text Box 9"/>
          <p:cNvSpPr txBox="1">
            <a:spLocks noChangeArrowheads="1"/>
          </p:cNvSpPr>
          <p:nvPr/>
        </p:nvSpPr>
        <p:spPr bwMode="auto">
          <a:xfrm>
            <a:off x="1042521" y="4916270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u[2]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1875959" y="1022132"/>
            <a:ext cx="469872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Arial" panose="020B0604020202020204" pitchFamily="34" charset="0"/>
              </a:rPr>
              <a:t>メモリ（模式図）</a:t>
            </a:r>
            <a:endParaRPr lang="en-US" altLang="ja-JP" sz="4400">
              <a:latin typeface="Arial" panose="020B0604020202020204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2318871" y="1879382"/>
            <a:ext cx="2971800" cy="3886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4780" name="Line 12"/>
          <p:cNvSpPr>
            <a:spLocks noChangeShapeType="1"/>
          </p:cNvSpPr>
          <p:nvPr/>
        </p:nvSpPr>
        <p:spPr bwMode="auto">
          <a:xfrm>
            <a:off x="1861671" y="256518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4781" name="Line 13"/>
          <p:cNvSpPr>
            <a:spLocks noChangeShapeType="1"/>
          </p:cNvSpPr>
          <p:nvPr/>
        </p:nvSpPr>
        <p:spPr bwMode="auto">
          <a:xfrm>
            <a:off x="1861671" y="429238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4782" name="Text Box 14"/>
          <p:cNvSpPr txBox="1">
            <a:spLocks noChangeArrowheads="1"/>
          </p:cNvSpPr>
          <p:nvPr/>
        </p:nvSpPr>
        <p:spPr bwMode="auto">
          <a:xfrm>
            <a:off x="5301784" y="5710020"/>
            <a:ext cx="34163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Arial" panose="020B0604020202020204" pitchFamily="34" charset="0"/>
              </a:rPr>
              <a:t>メモリアドレス</a:t>
            </a:r>
          </a:p>
        </p:txBody>
      </p:sp>
      <p:sp>
        <p:nvSpPr>
          <p:cNvPr id="544783" name="Text Box 15"/>
          <p:cNvSpPr txBox="1">
            <a:spLocks noChangeArrowheads="1"/>
          </p:cNvSpPr>
          <p:nvPr/>
        </p:nvSpPr>
        <p:spPr bwMode="auto">
          <a:xfrm>
            <a:off x="5562134" y="4027270"/>
            <a:ext cx="1904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tx2"/>
                </a:solidFill>
                <a:latin typeface="Arial" panose="020B0604020202020204" pitchFamily="34" charset="0"/>
              </a:rPr>
              <a:t>0012FEC0</a:t>
            </a:r>
            <a:endParaRPr lang="en-US" altLang="ja-JP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44784" name="Line 16"/>
          <p:cNvSpPr>
            <a:spLocks noChangeShapeType="1"/>
          </p:cNvSpPr>
          <p:nvPr/>
        </p:nvSpPr>
        <p:spPr bwMode="auto">
          <a:xfrm>
            <a:off x="1861671" y="302238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4785" name="Line 17"/>
          <p:cNvSpPr>
            <a:spLocks noChangeShapeType="1"/>
          </p:cNvSpPr>
          <p:nvPr/>
        </p:nvSpPr>
        <p:spPr bwMode="auto">
          <a:xfrm>
            <a:off x="1861671" y="347958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4786" name="Line 18"/>
          <p:cNvSpPr>
            <a:spLocks noChangeShapeType="1"/>
          </p:cNvSpPr>
          <p:nvPr/>
        </p:nvSpPr>
        <p:spPr bwMode="auto">
          <a:xfrm>
            <a:off x="1861671" y="474958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4787" name="Line 19"/>
          <p:cNvSpPr>
            <a:spLocks noChangeShapeType="1"/>
          </p:cNvSpPr>
          <p:nvPr/>
        </p:nvSpPr>
        <p:spPr bwMode="auto">
          <a:xfrm>
            <a:off x="1861671" y="520678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3080871" y="2336582"/>
            <a:ext cx="1371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4.6</a:t>
            </a: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3080871" y="2793782"/>
            <a:ext cx="1371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5.5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3080871" y="3250982"/>
            <a:ext cx="1371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6.4</a:t>
            </a:r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3080871" y="4063782"/>
            <a:ext cx="1371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1.9</a:t>
            </a:r>
          </a:p>
        </p:txBody>
      </p:sp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3080871" y="4520982"/>
            <a:ext cx="1371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2.8</a:t>
            </a:r>
          </a:p>
        </p:txBody>
      </p:sp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3080871" y="4978182"/>
            <a:ext cx="137160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3.7</a:t>
            </a:r>
          </a:p>
        </p:txBody>
      </p:sp>
      <p:sp>
        <p:nvSpPr>
          <p:cNvPr id="544794" name="Text Box 26"/>
          <p:cNvSpPr txBox="1">
            <a:spLocks noChangeArrowheads="1"/>
          </p:cNvSpPr>
          <p:nvPr/>
        </p:nvSpPr>
        <p:spPr bwMode="auto">
          <a:xfrm>
            <a:off x="5562134" y="4470182"/>
            <a:ext cx="1904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tx2"/>
                </a:solidFill>
                <a:latin typeface="Arial" panose="020B0604020202020204" pitchFamily="34" charset="0"/>
              </a:rPr>
              <a:t>0012FEC8</a:t>
            </a:r>
            <a:endParaRPr lang="en-US" altLang="ja-JP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44795" name="Text Box 27"/>
          <p:cNvSpPr txBox="1">
            <a:spLocks noChangeArrowheads="1"/>
          </p:cNvSpPr>
          <p:nvPr/>
        </p:nvSpPr>
        <p:spPr bwMode="auto">
          <a:xfrm>
            <a:off x="5562134" y="4927382"/>
            <a:ext cx="1904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tx2"/>
                </a:solidFill>
                <a:latin typeface="Arial" panose="020B0604020202020204" pitchFamily="34" charset="0"/>
              </a:rPr>
              <a:t>0012FED0</a:t>
            </a:r>
            <a:endParaRPr lang="en-US" altLang="ja-JP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44796" name="Text Box 28"/>
          <p:cNvSpPr txBox="1">
            <a:spLocks noChangeArrowheads="1"/>
          </p:cNvSpPr>
          <p:nvPr/>
        </p:nvSpPr>
        <p:spPr bwMode="auto">
          <a:xfrm>
            <a:off x="5562134" y="2323882"/>
            <a:ext cx="184537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tx2"/>
                </a:solidFill>
                <a:latin typeface="Arial" panose="020B0604020202020204" pitchFamily="34" charset="0"/>
              </a:rPr>
              <a:t>0012F0A0</a:t>
            </a:r>
            <a:endParaRPr lang="ja-JP" altLang="en-US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44797" name="Text Box 29"/>
          <p:cNvSpPr txBox="1">
            <a:spLocks noChangeArrowheads="1"/>
          </p:cNvSpPr>
          <p:nvPr/>
        </p:nvSpPr>
        <p:spPr bwMode="auto">
          <a:xfrm>
            <a:off x="5562134" y="2766795"/>
            <a:ext cx="18838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tx2"/>
                </a:solidFill>
                <a:latin typeface="Arial" panose="020B0604020202020204" pitchFamily="34" charset="0"/>
              </a:rPr>
              <a:t>0012FEA8</a:t>
            </a:r>
            <a:endParaRPr lang="en-US" altLang="ja-JP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44798" name="Text Box 30"/>
          <p:cNvSpPr txBox="1">
            <a:spLocks noChangeArrowheads="1"/>
          </p:cNvSpPr>
          <p:nvPr/>
        </p:nvSpPr>
        <p:spPr bwMode="auto">
          <a:xfrm>
            <a:off x="5562134" y="3223995"/>
            <a:ext cx="18838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tx2"/>
                </a:solidFill>
                <a:latin typeface="Arial" panose="020B0604020202020204" pitchFamily="34" charset="0"/>
              </a:rPr>
              <a:t>0012FEB0</a:t>
            </a:r>
            <a:endParaRPr lang="en-US" altLang="ja-JP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1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4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44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4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4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4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44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44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4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44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4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44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44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4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54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44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2" grpId="0"/>
      <p:bldP spid="544773" grpId="0"/>
      <p:bldP spid="544774" grpId="0"/>
      <p:bldP spid="544775" grpId="0"/>
      <p:bldP spid="544776" grpId="0"/>
      <p:bldP spid="544777" grpId="0"/>
      <p:bldP spid="544782" grpId="0"/>
      <p:bldP spid="544783" grpId="0"/>
      <p:bldP spid="544794" grpId="0"/>
      <p:bldP spid="544795" grpId="0"/>
      <p:bldP spid="544796" grpId="0"/>
      <p:bldP spid="544797" grpId="0"/>
      <p:bldP spid="54479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配列とメモリアドレス</a:t>
            </a:r>
          </a:p>
        </p:txBody>
      </p:sp>
      <p:sp>
        <p:nvSpPr>
          <p:cNvPr id="55346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293EE218-B1C8-4FF4-B565-F4CE0D7B48B6}" type="slidenum">
              <a:rPr lang="ja-JP" altLang="en-US" smtClean="0">
                <a:latin typeface="Arial" panose="020B0604020202020204" pitchFamily="34" charset="0"/>
              </a:rPr>
              <a:pPr/>
              <a:t>26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46819" name="AutoShape 3"/>
          <p:cNvSpPr>
            <a:spLocks noChangeArrowheads="1"/>
          </p:cNvSpPr>
          <p:nvPr/>
        </p:nvSpPr>
        <p:spPr bwMode="auto">
          <a:xfrm>
            <a:off x="406400" y="2381250"/>
            <a:ext cx="1041400" cy="9398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20" name="AutoShape 4"/>
          <p:cNvSpPr>
            <a:spLocks noChangeArrowheads="1"/>
          </p:cNvSpPr>
          <p:nvPr/>
        </p:nvSpPr>
        <p:spPr bwMode="auto">
          <a:xfrm>
            <a:off x="406400" y="3092450"/>
            <a:ext cx="1041400" cy="9398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21" name="AutoShape 5"/>
          <p:cNvSpPr>
            <a:spLocks noChangeArrowheads="1"/>
          </p:cNvSpPr>
          <p:nvPr/>
        </p:nvSpPr>
        <p:spPr bwMode="auto">
          <a:xfrm>
            <a:off x="406400" y="3803650"/>
            <a:ext cx="1041400" cy="9398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22" name="Line 6"/>
          <p:cNvSpPr>
            <a:spLocks noChangeShapeType="1"/>
          </p:cNvSpPr>
          <p:nvPr/>
        </p:nvSpPr>
        <p:spPr bwMode="auto">
          <a:xfrm flipH="1">
            <a:off x="649288" y="2384425"/>
            <a:ext cx="1587" cy="2105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23" name="Line 7"/>
          <p:cNvSpPr>
            <a:spLocks noChangeShapeType="1"/>
          </p:cNvSpPr>
          <p:nvPr/>
        </p:nvSpPr>
        <p:spPr bwMode="auto">
          <a:xfrm flipH="1">
            <a:off x="642938" y="4500563"/>
            <a:ext cx="800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24" name="Line 8"/>
          <p:cNvSpPr>
            <a:spLocks noChangeShapeType="1"/>
          </p:cNvSpPr>
          <p:nvPr/>
        </p:nvSpPr>
        <p:spPr bwMode="auto">
          <a:xfrm flipH="1">
            <a:off x="420688" y="4484688"/>
            <a:ext cx="236537" cy="2365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25" name="Text Box 9"/>
          <p:cNvSpPr txBox="1">
            <a:spLocks noChangeArrowheads="1"/>
          </p:cNvSpPr>
          <p:nvPr/>
        </p:nvSpPr>
        <p:spPr bwMode="auto">
          <a:xfrm>
            <a:off x="1344613" y="47101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添字</a:t>
            </a:r>
          </a:p>
        </p:txBody>
      </p:sp>
      <p:sp>
        <p:nvSpPr>
          <p:cNvPr id="546826" name="Text Box 10"/>
          <p:cNvSpPr txBox="1">
            <a:spLocks noChangeArrowheads="1"/>
          </p:cNvSpPr>
          <p:nvPr/>
        </p:nvSpPr>
        <p:spPr bwMode="auto">
          <a:xfrm>
            <a:off x="1538288" y="2549525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０</a:t>
            </a:r>
          </a:p>
        </p:txBody>
      </p:sp>
      <p:sp>
        <p:nvSpPr>
          <p:cNvPr id="546827" name="Text Box 11"/>
          <p:cNvSpPr txBox="1">
            <a:spLocks noChangeArrowheads="1"/>
          </p:cNvSpPr>
          <p:nvPr/>
        </p:nvSpPr>
        <p:spPr bwMode="auto">
          <a:xfrm>
            <a:off x="1533525" y="3254375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１</a:t>
            </a:r>
          </a:p>
        </p:txBody>
      </p:sp>
      <p:sp>
        <p:nvSpPr>
          <p:cNvPr id="546828" name="Text Box 12"/>
          <p:cNvSpPr txBox="1">
            <a:spLocks noChangeArrowheads="1"/>
          </p:cNvSpPr>
          <p:nvPr/>
        </p:nvSpPr>
        <p:spPr bwMode="auto">
          <a:xfrm>
            <a:off x="1554163" y="3968750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２</a:t>
            </a:r>
          </a:p>
        </p:txBody>
      </p:sp>
      <p:sp>
        <p:nvSpPr>
          <p:cNvPr id="546829" name="Text Box 13"/>
          <p:cNvSpPr txBox="1">
            <a:spLocks noChangeArrowheads="1"/>
          </p:cNvSpPr>
          <p:nvPr/>
        </p:nvSpPr>
        <p:spPr bwMode="auto">
          <a:xfrm>
            <a:off x="-275937" y="1265238"/>
            <a:ext cx="269817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  <a:latin typeface="Arial" panose="020B0604020202020204" pitchFamily="34" charset="0"/>
              </a:rPr>
              <a:t>配列  </a:t>
            </a: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  <a:latin typeface="Arial" panose="020B0604020202020204" pitchFamily="34" charset="0"/>
              </a:rPr>
              <a:t>（サイズは３）</a:t>
            </a:r>
          </a:p>
        </p:txBody>
      </p:sp>
      <p:sp>
        <p:nvSpPr>
          <p:cNvPr id="546830" name="AutoShape 14"/>
          <p:cNvSpPr>
            <a:spLocks noChangeArrowheads="1"/>
          </p:cNvSpPr>
          <p:nvPr/>
        </p:nvSpPr>
        <p:spPr bwMode="auto">
          <a:xfrm>
            <a:off x="2374900" y="2381250"/>
            <a:ext cx="1041400" cy="9398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31" name="AutoShape 15"/>
          <p:cNvSpPr>
            <a:spLocks noChangeArrowheads="1"/>
          </p:cNvSpPr>
          <p:nvPr/>
        </p:nvSpPr>
        <p:spPr bwMode="auto">
          <a:xfrm>
            <a:off x="2374900" y="3092450"/>
            <a:ext cx="1041400" cy="9398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32" name="AutoShape 16"/>
          <p:cNvSpPr>
            <a:spLocks noChangeArrowheads="1"/>
          </p:cNvSpPr>
          <p:nvPr/>
        </p:nvSpPr>
        <p:spPr bwMode="auto">
          <a:xfrm>
            <a:off x="2374900" y="3803650"/>
            <a:ext cx="1041400" cy="939800"/>
          </a:xfrm>
          <a:prstGeom prst="cube">
            <a:avLst>
              <a:gd name="adj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33" name="Line 17"/>
          <p:cNvSpPr>
            <a:spLocks noChangeShapeType="1"/>
          </p:cNvSpPr>
          <p:nvPr/>
        </p:nvSpPr>
        <p:spPr bwMode="auto">
          <a:xfrm flipH="1">
            <a:off x="2617788" y="2384425"/>
            <a:ext cx="1587" cy="2105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34" name="Line 18"/>
          <p:cNvSpPr>
            <a:spLocks noChangeShapeType="1"/>
          </p:cNvSpPr>
          <p:nvPr/>
        </p:nvSpPr>
        <p:spPr bwMode="auto">
          <a:xfrm flipH="1">
            <a:off x="2611438" y="4500563"/>
            <a:ext cx="800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35" name="Line 19"/>
          <p:cNvSpPr>
            <a:spLocks noChangeShapeType="1"/>
          </p:cNvSpPr>
          <p:nvPr/>
        </p:nvSpPr>
        <p:spPr bwMode="auto">
          <a:xfrm flipH="1">
            <a:off x="2389188" y="4484688"/>
            <a:ext cx="236537" cy="2365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36" name="Text Box 20"/>
          <p:cNvSpPr txBox="1">
            <a:spLocks noChangeArrowheads="1"/>
          </p:cNvSpPr>
          <p:nvPr/>
        </p:nvSpPr>
        <p:spPr bwMode="auto">
          <a:xfrm>
            <a:off x="3313113" y="47101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添字</a:t>
            </a:r>
          </a:p>
        </p:txBody>
      </p:sp>
      <p:sp>
        <p:nvSpPr>
          <p:cNvPr id="546837" name="Text Box 21"/>
          <p:cNvSpPr txBox="1">
            <a:spLocks noChangeArrowheads="1"/>
          </p:cNvSpPr>
          <p:nvPr/>
        </p:nvSpPr>
        <p:spPr bwMode="auto">
          <a:xfrm>
            <a:off x="3506788" y="2549525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０</a:t>
            </a:r>
          </a:p>
        </p:txBody>
      </p:sp>
      <p:sp>
        <p:nvSpPr>
          <p:cNvPr id="546838" name="Text Box 22"/>
          <p:cNvSpPr txBox="1">
            <a:spLocks noChangeArrowheads="1"/>
          </p:cNvSpPr>
          <p:nvPr/>
        </p:nvSpPr>
        <p:spPr bwMode="auto">
          <a:xfrm>
            <a:off x="3502025" y="3254375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１</a:t>
            </a:r>
          </a:p>
        </p:txBody>
      </p:sp>
      <p:sp>
        <p:nvSpPr>
          <p:cNvPr id="546839" name="Text Box 23"/>
          <p:cNvSpPr txBox="1">
            <a:spLocks noChangeArrowheads="1"/>
          </p:cNvSpPr>
          <p:nvPr/>
        </p:nvSpPr>
        <p:spPr bwMode="auto">
          <a:xfrm>
            <a:off x="3522663" y="3968750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２</a:t>
            </a:r>
          </a:p>
        </p:txBody>
      </p:sp>
      <p:sp>
        <p:nvSpPr>
          <p:cNvPr id="546840" name="Text Box 24"/>
          <p:cNvSpPr txBox="1">
            <a:spLocks noChangeArrowheads="1"/>
          </p:cNvSpPr>
          <p:nvPr/>
        </p:nvSpPr>
        <p:spPr bwMode="auto">
          <a:xfrm>
            <a:off x="1692563" y="1265238"/>
            <a:ext cx="269817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  <a:latin typeface="Arial" panose="020B0604020202020204" pitchFamily="34" charset="0"/>
              </a:rPr>
              <a:t>配列  </a:t>
            </a: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v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  <a:latin typeface="Arial" panose="020B0604020202020204" pitchFamily="34" charset="0"/>
              </a:rPr>
              <a:t>（サイズは３）</a:t>
            </a:r>
          </a:p>
        </p:txBody>
      </p:sp>
      <p:sp>
        <p:nvSpPr>
          <p:cNvPr id="546841" name="Text Box 25"/>
          <p:cNvSpPr txBox="1">
            <a:spLocks noChangeArrowheads="1"/>
          </p:cNvSpPr>
          <p:nvPr/>
        </p:nvSpPr>
        <p:spPr bwMode="auto">
          <a:xfrm>
            <a:off x="1231900" y="5759450"/>
            <a:ext cx="19800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  <a:latin typeface="Arial" panose="020B0604020202020204" pitchFamily="34" charset="0"/>
              </a:rPr>
              <a:t>２つの配列</a:t>
            </a:r>
          </a:p>
        </p:txBody>
      </p:sp>
      <p:sp>
        <p:nvSpPr>
          <p:cNvPr id="546842" name="AutoShape 26" descr="20%"/>
          <p:cNvSpPr>
            <a:spLocks noChangeArrowheads="1"/>
          </p:cNvSpPr>
          <p:nvPr/>
        </p:nvSpPr>
        <p:spPr bwMode="auto">
          <a:xfrm>
            <a:off x="3963988" y="3103563"/>
            <a:ext cx="722312" cy="854075"/>
          </a:xfrm>
          <a:prstGeom prst="leftRightArrow">
            <a:avLst>
              <a:gd name="adj1" fmla="val 50000"/>
              <a:gd name="adj2" fmla="val 20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43" name="Text Box 27"/>
          <p:cNvSpPr txBox="1">
            <a:spLocks noChangeArrowheads="1"/>
          </p:cNvSpPr>
          <p:nvPr/>
        </p:nvSpPr>
        <p:spPr bwMode="auto">
          <a:xfrm>
            <a:off x="4573131" y="5164138"/>
            <a:ext cx="449353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  <a:latin typeface="Arial" panose="020B0604020202020204" pitchFamily="34" charset="0"/>
              </a:rPr>
              <a:t>メモリ内の配置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  <a:latin typeface="Arial" panose="020B0604020202020204" pitchFamily="34" charset="0"/>
              </a:rPr>
              <a:t>（配列の並びはそのままで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  <a:latin typeface="Arial" panose="020B0604020202020204" pitchFamily="34" charset="0"/>
              </a:rPr>
              <a:t>メモリに入る）</a:t>
            </a:r>
          </a:p>
        </p:txBody>
      </p:sp>
      <p:sp>
        <p:nvSpPr>
          <p:cNvPr id="546844" name="Line 28"/>
          <p:cNvSpPr>
            <a:spLocks noChangeShapeType="1"/>
          </p:cNvSpPr>
          <p:nvPr/>
        </p:nvSpPr>
        <p:spPr bwMode="auto">
          <a:xfrm flipH="1">
            <a:off x="7121525" y="2009775"/>
            <a:ext cx="1492250" cy="1428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45" name="Text Box 29"/>
          <p:cNvSpPr txBox="1">
            <a:spLocks noChangeArrowheads="1"/>
          </p:cNvSpPr>
          <p:nvPr/>
        </p:nvSpPr>
        <p:spPr bwMode="auto">
          <a:xfrm>
            <a:off x="4789488" y="1824038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546846" name="Text Box 30"/>
          <p:cNvSpPr txBox="1">
            <a:spLocks noChangeArrowheads="1"/>
          </p:cNvSpPr>
          <p:nvPr/>
        </p:nvSpPr>
        <p:spPr bwMode="auto">
          <a:xfrm>
            <a:off x="4789488" y="2295525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546847" name="Text Box 31"/>
          <p:cNvSpPr txBox="1">
            <a:spLocks noChangeArrowheads="1"/>
          </p:cNvSpPr>
          <p:nvPr/>
        </p:nvSpPr>
        <p:spPr bwMode="auto">
          <a:xfrm>
            <a:off x="4789488" y="2752725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546848" name="Text Box 32"/>
          <p:cNvSpPr txBox="1">
            <a:spLocks noChangeArrowheads="1"/>
          </p:cNvSpPr>
          <p:nvPr/>
        </p:nvSpPr>
        <p:spPr bwMode="auto">
          <a:xfrm>
            <a:off x="4795838" y="3462338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u[0]</a:t>
            </a:r>
          </a:p>
        </p:txBody>
      </p:sp>
      <p:sp>
        <p:nvSpPr>
          <p:cNvPr id="546849" name="Text Box 33"/>
          <p:cNvSpPr txBox="1">
            <a:spLocks noChangeArrowheads="1"/>
          </p:cNvSpPr>
          <p:nvPr/>
        </p:nvSpPr>
        <p:spPr bwMode="auto">
          <a:xfrm>
            <a:off x="4795838" y="3933825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u[1]</a:t>
            </a:r>
          </a:p>
        </p:txBody>
      </p:sp>
      <p:sp>
        <p:nvSpPr>
          <p:cNvPr id="546850" name="Text Box 34"/>
          <p:cNvSpPr txBox="1">
            <a:spLocks noChangeArrowheads="1"/>
          </p:cNvSpPr>
          <p:nvPr/>
        </p:nvSpPr>
        <p:spPr bwMode="auto">
          <a:xfrm>
            <a:off x="4808538" y="4391025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latin typeface="Arial" panose="020B0604020202020204" pitchFamily="34" charset="0"/>
              </a:rPr>
              <a:t>u[2]</a:t>
            </a:r>
          </a:p>
        </p:txBody>
      </p:sp>
      <p:sp>
        <p:nvSpPr>
          <p:cNvPr id="546851" name="Rectangle 35"/>
          <p:cNvSpPr>
            <a:spLocks noChangeArrowheads="1"/>
          </p:cNvSpPr>
          <p:nvPr/>
        </p:nvSpPr>
        <p:spPr bwMode="auto">
          <a:xfrm>
            <a:off x="5756275" y="1527175"/>
            <a:ext cx="1600200" cy="35258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46852" name="Text Box 36"/>
          <p:cNvSpPr txBox="1">
            <a:spLocks noChangeArrowheads="1"/>
          </p:cNvSpPr>
          <p:nvPr/>
        </p:nvSpPr>
        <p:spPr bwMode="auto">
          <a:xfrm>
            <a:off x="6506150" y="983645"/>
            <a:ext cx="26981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Arial" panose="020B0604020202020204" pitchFamily="34" charset="0"/>
              </a:rPr>
              <a:t>メモリアドレス</a:t>
            </a:r>
          </a:p>
        </p:txBody>
      </p:sp>
      <p:sp>
        <p:nvSpPr>
          <p:cNvPr id="546855" name="Line 39"/>
          <p:cNvSpPr>
            <a:spLocks noChangeShapeType="1"/>
          </p:cNvSpPr>
          <p:nvPr/>
        </p:nvSpPr>
        <p:spPr bwMode="auto">
          <a:xfrm>
            <a:off x="5521325" y="2128838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56" name="Line 40"/>
          <p:cNvSpPr>
            <a:spLocks noChangeShapeType="1"/>
          </p:cNvSpPr>
          <p:nvPr/>
        </p:nvSpPr>
        <p:spPr bwMode="auto">
          <a:xfrm>
            <a:off x="5572125" y="37465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57" name="Line 41"/>
          <p:cNvSpPr>
            <a:spLocks noChangeShapeType="1"/>
          </p:cNvSpPr>
          <p:nvPr/>
        </p:nvSpPr>
        <p:spPr bwMode="auto">
          <a:xfrm>
            <a:off x="5521325" y="2586038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58" name="Line 42"/>
          <p:cNvSpPr>
            <a:spLocks noChangeShapeType="1"/>
          </p:cNvSpPr>
          <p:nvPr/>
        </p:nvSpPr>
        <p:spPr bwMode="auto">
          <a:xfrm>
            <a:off x="5521325" y="3043238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59" name="Line 43"/>
          <p:cNvSpPr>
            <a:spLocks noChangeShapeType="1"/>
          </p:cNvSpPr>
          <p:nvPr/>
        </p:nvSpPr>
        <p:spPr bwMode="auto">
          <a:xfrm>
            <a:off x="5572125" y="42037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60" name="Line 44"/>
          <p:cNvSpPr>
            <a:spLocks noChangeShapeType="1"/>
          </p:cNvSpPr>
          <p:nvPr/>
        </p:nvSpPr>
        <p:spPr bwMode="auto">
          <a:xfrm>
            <a:off x="5572125" y="4660900"/>
            <a:ext cx="43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46862" name="Rectangle 46"/>
          <p:cNvSpPr>
            <a:spLocks noChangeArrowheads="1"/>
          </p:cNvSpPr>
          <p:nvPr/>
        </p:nvSpPr>
        <p:spPr bwMode="auto">
          <a:xfrm>
            <a:off x="6072188" y="1900238"/>
            <a:ext cx="104775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4.6</a:t>
            </a:r>
          </a:p>
        </p:txBody>
      </p:sp>
      <p:sp>
        <p:nvSpPr>
          <p:cNvPr id="546863" name="Rectangle 47"/>
          <p:cNvSpPr>
            <a:spLocks noChangeArrowheads="1"/>
          </p:cNvSpPr>
          <p:nvPr/>
        </p:nvSpPr>
        <p:spPr bwMode="auto">
          <a:xfrm>
            <a:off x="6072188" y="2357438"/>
            <a:ext cx="104775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5.5</a:t>
            </a:r>
          </a:p>
        </p:txBody>
      </p:sp>
      <p:sp>
        <p:nvSpPr>
          <p:cNvPr id="546864" name="Rectangle 48"/>
          <p:cNvSpPr>
            <a:spLocks noChangeArrowheads="1"/>
          </p:cNvSpPr>
          <p:nvPr/>
        </p:nvSpPr>
        <p:spPr bwMode="auto">
          <a:xfrm>
            <a:off x="6072188" y="2814638"/>
            <a:ext cx="104775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6.4</a:t>
            </a:r>
          </a:p>
        </p:txBody>
      </p:sp>
      <p:sp>
        <p:nvSpPr>
          <p:cNvPr id="546865" name="Rectangle 49"/>
          <p:cNvSpPr>
            <a:spLocks noChangeArrowheads="1"/>
          </p:cNvSpPr>
          <p:nvPr/>
        </p:nvSpPr>
        <p:spPr bwMode="auto">
          <a:xfrm>
            <a:off x="6122988" y="3517900"/>
            <a:ext cx="104775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1.9</a:t>
            </a:r>
          </a:p>
        </p:txBody>
      </p:sp>
      <p:sp>
        <p:nvSpPr>
          <p:cNvPr id="546866" name="Rectangle 50"/>
          <p:cNvSpPr>
            <a:spLocks noChangeArrowheads="1"/>
          </p:cNvSpPr>
          <p:nvPr/>
        </p:nvSpPr>
        <p:spPr bwMode="auto">
          <a:xfrm>
            <a:off x="6122988" y="3975100"/>
            <a:ext cx="104775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2.8</a:t>
            </a:r>
          </a:p>
        </p:txBody>
      </p:sp>
      <p:sp>
        <p:nvSpPr>
          <p:cNvPr id="546867" name="Rectangle 51"/>
          <p:cNvSpPr>
            <a:spLocks noChangeArrowheads="1"/>
          </p:cNvSpPr>
          <p:nvPr/>
        </p:nvSpPr>
        <p:spPr bwMode="auto">
          <a:xfrm>
            <a:off x="6122988" y="4432300"/>
            <a:ext cx="1047750" cy="457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  <a:latin typeface="Arial" panose="020B0604020202020204" pitchFamily="34" charset="0"/>
              </a:rPr>
              <a:t>3.7</a:t>
            </a:r>
          </a:p>
        </p:txBody>
      </p:sp>
      <p:grpSp>
        <p:nvGrpSpPr>
          <p:cNvPr id="546879" name="Group 63"/>
          <p:cNvGrpSpPr>
            <a:grpSpLocks/>
          </p:cNvGrpSpPr>
          <p:nvPr/>
        </p:nvGrpSpPr>
        <p:grpSpPr bwMode="auto">
          <a:xfrm>
            <a:off x="7359650" y="1798638"/>
            <a:ext cx="1905000" cy="3127374"/>
            <a:chOff x="3963" y="1600"/>
            <a:chExt cx="1200" cy="1970"/>
          </a:xfrm>
        </p:grpSpPr>
        <p:sp>
          <p:nvSpPr>
            <p:cNvPr id="55347" name="Text Box 57"/>
            <p:cNvSpPr txBox="1">
              <a:spLocks noChangeArrowheads="1"/>
            </p:cNvSpPr>
            <p:nvPr/>
          </p:nvSpPr>
          <p:spPr bwMode="auto">
            <a:xfrm>
              <a:off x="3963" y="2673"/>
              <a:ext cx="12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>
                  <a:solidFill>
                    <a:schemeClr val="tx2"/>
                  </a:solidFill>
                  <a:latin typeface="Arial" panose="020B0604020202020204" pitchFamily="34" charset="0"/>
                </a:rPr>
                <a:t>0012FEC0</a:t>
              </a:r>
              <a:endParaRPr lang="en-US" altLang="ja-JP" sz="18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5348" name="Text Box 58"/>
            <p:cNvSpPr txBox="1">
              <a:spLocks noChangeArrowheads="1"/>
            </p:cNvSpPr>
            <p:nvPr/>
          </p:nvSpPr>
          <p:spPr bwMode="auto">
            <a:xfrm>
              <a:off x="3963" y="2952"/>
              <a:ext cx="12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>
                  <a:solidFill>
                    <a:schemeClr val="tx2"/>
                  </a:solidFill>
                  <a:latin typeface="Arial" panose="020B0604020202020204" pitchFamily="34" charset="0"/>
                </a:rPr>
                <a:t>0012FEC8</a:t>
              </a:r>
              <a:endParaRPr lang="en-US" altLang="ja-JP" sz="18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5349" name="Text Box 59"/>
            <p:cNvSpPr txBox="1">
              <a:spLocks noChangeArrowheads="1"/>
            </p:cNvSpPr>
            <p:nvPr/>
          </p:nvSpPr>
          <p:spPr bwMode="auto">
            <a:xfrm>
              <a:off x="3963" y="3240"/>
              <a:ext cx="12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>
                  <a:solidFill>
                    <a:schemeClr val="tx2"/>
                  </a:solidFill>
                  <a:latin typeface="Arial" panose="020B0604020202020204" pitchFamily="34" charset="0"/>
                </a:rPr>
                <a:t>0012FED0</a:t>
              </a:r>
              <a:endParaRPr lang="en-US" altLang="ja-JP" sz="18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5350" name="Text Box 60"/>
            <p:cNvSpPr txBox="1">
              <a:spLocks noChangeArrowheads="1"/>
            </p:cNvSpPr>
            <p:nvPr/>
          </p:nvSpPr>
          <p:spPr bwMode="auto">
            <a:xfrm>
              <a:off x="3963" y="1600"/>
              <a:ext cx="116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>
                  <a:solidFill>
                    <a:schemeClr val="tx2"/>
                  </a:solidFill>
                  <a:latin typeface="Arial" panose="020B0604020202020204" pitchFamily="34" charset="0"/>
                </a:rPr>
                <a:t>0012F0A0</a:t>
              </a:r>
              <a:endParaRPr lang="ja-JP" altLang="en-US" sz="18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5351" name="Text Box 61"/>
            <p:cNvSpPr txBox="1">
              <a:spLocks noChangeArrowheads="1"/>
            </p:cNvSpPr>
            <p:nvPr/>
          </p:nvSpPr>
          <p:spPr bwMode="auto">
            <a:xfrm>
              <a:off x="3963" y="1879"/>
              <a:ext cx="118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>
                  <a:solidFill>
                    <a:schemeClr val="tx2"/>
                  </a:solidFill>
                  <a:latin typeface="Arial" panose="020B0604020202020204" pitchFamily="34" charset="0"/>
                </a:rPr>
                <a:t>0012FEA8</a:t>
              </a:r>
              <a:endParaRPr lang="en-US" altLang="ja-JP" sz="18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5352" name="Text Box 62"/>
            <p:cNvSpPr txBox="1">
              <a:spLocks noChangeArrowheads="1"/>
            </p:cNvSpPr>
            <p:nvPr/>
          </p:nvSpPr>
          <p:spPr bwMode="auto">
            <a:xfrm>
              <a:off x="3963" y="2167"/>
              <a:ext cx="118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>
                  <a:solidFill>
                    <a:schemeClr val="tx2"/>
                  </a:solidFill>
                  <a:latin typeface="Arial" panose="020B0604020202020204" pitchFamily="34" charset="0"/>
                </a:rPr>
                <a:t>0012FEB0</a:t>
              </a:r>
              <a:endParaRPr lang="en-US" altLang="ja-JP" sz="18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464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4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4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4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4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4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4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4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4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46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4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4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4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4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4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4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4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4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4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4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4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46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46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4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46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4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546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46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54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54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54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54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54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54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54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54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546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54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54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54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54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54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54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4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25" grpId="0"/>
      <p:bldP spid="546826" grpId="0"/>
      <p:bldP spid="546827" grpId="0"/>
      <p:bldP spid="546828" grpId="0"/>
      <p:bldP spid="546829" grpId="0"/>
      <p:bldP spid="546836" grpId="0"/>
      <p:bldP spid="546837" grpId="0"/>
      <p:bldP spid="546838" grpId="0"/>
      <p:bldP spid="546839" grpId="0"/>
      <p:bldP spid="546840" grpId="0"/>
      <p:bldP spid="546841" grpId="0"/>
      <p:bldP spid="546843" grpId="0"/>
      <p:bldP spid="546845" grpId="0"/>
      <p:bldP spid="546846" grpId="0"/>
      <p:bldP spid="546847" grpId="0"/>
      <p:bldP spid="546848" grpId="0"/>
      <p:bldP spid="546849" grpId="0"/>
      <p:bldP spid="546850" grpId="0"/>
      <p:bldP spid="546852" grpId="0"/>
      <p:bldP spid="546862" grpId="0" animBg="1"/>
      <p:bldP spid="546863" grpId="0" animBg="1"/>
      <p:bldP spid="546864" grpId="0" animBg="1"/>
      <p:bldP spid="546865" grpId="0" animBg="1"/>
      <p:bldP spid="546866" grpId="0" animBg="1"/>
      <p:bldP spid="54686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3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1308100"/>
            <a:ext cx="8793162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017838" y="119063"/>
            <a:ext cx="2954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実際のメモリの中身</a:t>
            </a:r>
          </a:p>
        </p:txBody>
      </p:sp>
      <p:sp>
        <p:nvSpPr>
          <p:cNvPr id="556059" name="Line 27"/>
          <p:cNvSpPr>
            <a:spLocks noChangeShapeType="1"/>
          </p:cNvSpPr>
          <p:nvPr/>
        </p:nvSpPr>
        <p:spPr bwMode="auto">
          <a:xfrm flipV="1">
            <a:off x="1581150" y="3121025"/>
            <a:ext cx="506413" cy="167798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6061" name="Line 29"/>
          <p:cNvSpPr>
            <a:spLocks noChangeShapeType="1"/>
          </p:cNvSpPr>
          <p:nvPr/>
        </p:nvSpPr>
        <p:spPr bwMode="auto">
          <a:xfrm flipH="1">
            <a:off x="4672013" y="920750"/>
            <a:ext cx="1327150" cy="11176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6062" name="Text Box 30"/>
          <p:cNvSpPr txBox="1">
            <a:spLocks noChangeArrowheads="1"/>
          </p:cNvSpPr>
          <p:nvPr/>
        </p:nvSpPr>
        <p:spPr bwMode="auto">
          <a:xfrm>
            <a:off x="6088063" y="603250"/>
            <a:ext cx="19992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v[0],v[1],v[2]</a:t>
            </a:r>
          </a:p>
        </p:txBody>
      </p:sp>
      <p:sp>
        <p:nvSpPr>
          <p:cNvPr id="556065" name="Text Box 33"/>
          <p:cNvSpPr txBox="1">
            <a:spLocks noChangeArrowheads="1"/>
          </p:cNvSpPr>
          <p:nvPr/>
        </p:nvSpPr>
        <p:spPr bwMode="auto">
          <a:xfrm>
            <a:off x="207963" y="5445125"/>
            <a:ext cx="321113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double </a:t>
            </a:r>
            <a:r>
              <a:rPr lang="ja-JP" altLang="en-US" sz="2400">
                <a:latin typeface="Arial" panose="020B0604020202020204" pitchFamily="34" charset="0"/>
              </a:rPr>
              <a:t>型の変数は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8 </a:t>
            </a:r>
            <a:r>
              <a:rPr lang="ja-JP" altLang="en-US" sz="2400">
                <a:latin typeface="Arial" panose="020B0604020202020204" pitchFamily="34" charset="0"/>
              </a:rPr>
              <a:t>バイトになっている</a:t>
            </a:r>
            <a:endParaRPr lang="en-US" altLang="ja-JP" sz="2400">
              <a:latin typeface="Arial" panose="020B0604020202020204" pitchFamily="34" charset="0"/>
            </a:endParaRPr>
          </a:p>
        </p:txBody>
      </p:sp>
      <p:sp>
        <p:nvSpPr>
          <p:cNvPr id="556069" name="Freeform 37"/>
          <p:cNvSpPr>
            <a:spLocks/>
          </p:cNvSpPr>
          <p:nvPr/>
        </p:nvSpPr>
        <p:spPr bwMode="auto">
          <a:xfrm>
            <a:off x="1309688" y="2027238"/>
            <a:ext cx="5424487" cy="506412"/>
          </a:xfrm>
          <a:custGeom>
            <a:avLst/>
            <a:gdLst>
              <a:gd name="T0" fmla="*/ 0 w 3417"/>
              <a:gd name="T1" fmla="*/ 17640283 h 319"/>
              <a:gd name="T2" fmla="*/ 0 w 3417"/>
              <a:gd name="T3" fmla="*/ 803928256 h 319"/>
              <a:gd name="T4" fmla="*/ 2147483646 w 3417"/>
              <a:gd name="T5" fmla="*/ 803928256 h 319"/>
              <a:gd name="T6" fmla="*/ 2147483646 w 3417"/>
              <a:gd name="T7" fmla="*/ 451106730 h 319"/>
              <a:gd name="T8" fmla="*/ 2147483646 w 3417"/>
              <a:gd name="T9" fmla="*/ 451106730 h 319"/>
              <a:gd name="T10" fmla="*/ 2147483646 w 3417"/>
              <a:gd name="T11" fmla="*/ 0 h 319"/>
              <a:gd name="T12" fmla="*/ 0 w 3417"/>
              <a:gd name="T13" fmla="*/ 17640283 h 3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417" h="319">
                <a:moveTo>
                  <a:pt x="0" y="7"/>
                </a:moveTo>
                <a:lnTo>
                  <a:pt x="0" y="319"/>
                </a:lnTo>
                <a:lnTo>
                  <a:pt x="1728" y="319"/>
                </a:lnTo>
                <a:lnTo>
                  <a:pt x="1728" y="179"/>
                </a:lnTo>
                <a:lnTo>
                  <a:pt x="3417" y="179"/>
                </a:lnTo>
                <a:lnTo>
                  <a:pt x="3417" y="0"/>
                </a:lnTo>
                <a:lnTo>
                  <a:pt x="0" y="7"/>
                </a:lnTo>
                <a:close/>
              </a:path>
            </a:pathLst>
          </a:custGeom>
          <a:noFill/>
          <a:ln w="9525">
            <a:solidFill>
              <a:srgbClr val="FF99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6070" name="Freeform 38"/>
          <p:cNvSpPr>
            <a:spLocks/>
          </p:cNvSpPr>
          <p:nvPr/>
        </p:nvSpPr>
        <p:spPr bwMode="auto">
          <a:xfrm>
            <a:off x="1304925" y="2563813"/>
            <a:ext cx="5424488" cy="506412"/>
          </a:xfrm>
          <a:custGeom>
            <a:avLst/>
            <a:gdLst>
              <a:gd name="T0" fmla="*/ 0 w 3417"/>
              <a:gd name="T1" fmla="*/ 17640283 h 319"/>
              <a:gd name="T2" fmla="*/ 0 w 3417"/>
              <a:gd name="T3" fmla="*/ 803928256 h 319"/>
              <a:gd name="T4" fmla="*/ 2147483646 w 3417"/>
              <a:gd name="T5" fmla="*/ 803928256 h 319"/>
              <a:gd name="T6" fmla="*/ 2147483646 w 3417"/>
              <a:gd name="T7" fmla="*/ 451106730 h 319"/>
              <a:gd name="T8" fmla="*/ 2147483646 w 3417"/>
              <a:gd name="T9" fmla="*/ 451106730 h 319"/>
              <a:gd name="T10" fmla="*/ 2147483646 w 3417"/>
              <a:gd name="T11" fmla="*/ 0 h 319"/>
              <a:gd name="T12" fmla="*/ 0 w 3417"/>
              <a:gd name="T13" fmla="*/ 17640283 h 3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417" h="319">
                <a:moveTo>
                  <a:pt x="0" y="7"/>
                </a:moveTo>
                <a:lnTo>
                  <a:pt x="0" y="319"/>
                </a:lnTo>
                <a:lnTo>
                  <a:pt x="1728" y="319"/>
                </a:lnTo>
                <a:lnTo>
                  <a:pt x="1728" y="179"/>
                </a:lnTo>
                <a:lnTo>
                  <a:pt x="3417" y="179"/>
                </a:lnTo>
                <a:lnTo>
                  <a:pt x="3417" y="0"/>
                </a:lnTo>
                <a:lnTo>
                  <a:pt x="0" y="7"/>
                </a:lnTo>
                <a:close/>
              </a:path>
            </a:pathLst>
          </a:custGeom>
          <a:noFill/>
          <a:ln w="9525">
            <a:solidFill>
              <a:srgbClr val="FF99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56071" name="Text Box 39"/>
          <p:cNvSpPr txBox="1">
            <a:spLocks noChangeArrowheads="1"/>
          </p:cNvSpPr>
          <p:nvPr/>
        </p:nvSpPr>
        <p:spPr bwMode="auto">
          <a:xfrm>
            <a:off x="1027113" y="4773613"/>
            <a:ext cx="20473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u[0],u[1],u[2]</a:t>
            </a:r>
          </a:p>
        </p:txBody>
      </p:sp>
      <p:sp>
        <p:nvSpPr>
          <p:cNvPr id="57355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539EBC8B-EE5F-4D6E-BE20-958BC0805DD0}" type="slidenum">
              <a:rPr lang="ja-JP" altLang="en-US" smtClean="0">
                <a:latin typeface="Arial" panose="020B0604020202020204" pitchFamily="34" charset="0"/>
              </a:rPr>
              <a:pPr/>
              <a:t>27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33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6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56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6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56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6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6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6062" grpId="0"/>
      <p:bldP spid="556065" grpId="0"/>
      <p:bldP spid="55607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バイナリ形式のファイル</a:t>
            </a:r>
          </a:p>
        </p:txBody>
      </p:sp>
      <p:sp>
        <p:nvSpPr>
          <p:cNvPr id="59405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6914588-C289-4ABA-AB8B-4F4CB4434F8E}" type="slidenum">
              <a:rPr lang="ja-JP" altLang="en-US" smtClean="0">
                <a:latin typeface="Arial" panose="020B0604020202020204" pitchFamily="34" charset="0"/>
              </a:rPr>
              <a:pPr/>
              <a:t>28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2136402" y="3237192"/>
            <a:ext cx="1447800" cy="969963"/>
          </a:xfrm>
          <a:prstGeom prst="flowChartDocumen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1551696" y="2105305"/>
            <a:ext cx="26981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バイナリ形式の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ファイル</a:t>
            </a: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1744290" y="1721130"/>
            <a:ext cx="2170112" cy="3133725"/>
          </a:xfrm>
          <a:prstGeom prst="can">
            <a:avLst>
              <a:gd name="adj" fmla="val 361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9398" name="Rectangle 7"/>
          <p:cNvSpPr>
            <a:spLocks noChangeArrowheads="1"/>
          </p:cNvSpPr>
          <p:nvPr/>
        </p:nvSpPr>
        <p:spPr bwMode="auto">
          <a:xfrm>
            <a:off x="5335215" y="2381530"/>
            <a:ext cx="2541587" cy="27876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9399" name="Text Box 8"/>
          <p:cNvSpPr txBox="1">
            <a:spLocks noChangeArrowheads="1"/>
          </p:cNvSpPr>
          <p:nvPr/>
        </p:nvSpPr>
        <p:spPr bwMode="auto">
          <a:xfrm>
            <a:off x="5032142" y="1390930"/>
            <a:ext cx="305724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プログラムが使う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メモリ空間</a:t>
            </a:r>
          </a:p>
        </p:txBody>
      </p:sp>
      <p:sp>
        <p:nvSpPr>
          <p:cNvPr id="59400" name="Text Box 9"/>
          <p:cNvSpPr txBox="1">
            <a:spLocks noChangeArrowheads="1"/>
          </p:cNvSpPr>
          <p:nvPr/>
        </p:nvSpPr>
        <p:spPr bwMode="auto">
          <a:xfrm>
            <a:off x="3255589" y="4162705"/>
            <a:ext cx="3629481" cy="12003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Arial" panose="020B0604020202020204" pitchFamily="34" charset="0"/>
              </a:rPr>
              <a:t>メモリの中身がそのまま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Arial" panose="020B0604020202020204" pitchFamily="34" charset="0"/>
              </a:rPr>
              <a:t>ファイルに入る</a:t>
            </a:r>
          </a:p>
        </p:txBody>
      </p:sp>
      <p:sp>
        <p:nvSpPr>
          <p:cNvPr id="59401" name="AutoShape 10"/>
          <p:cNvSpPr>
            <a:spLocks noChangeArrowheads="1"/>
          </p:cNvSpPr>
          <p:nvPr/>
        </p:nvSpPr>
        <p:spPr bwMode="auto">
          <a:xfrm>
            <a:off x="4287465" y="3380067"/>
            <a:ext cx="885825" cy="609600"/>
          </a:xfrm>
          <a:prstGeom prst="leftRightArrow">
            <a:avLst>
              <a:gd name="adj1" fmla="val 50000"/>
              <a:gd name="adj2" fmla="val 2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9402" name="Rectangle 11"/>
          <p:cNvSpPr>
            <a:spLocks noChangeArrowheads="1"/>
          </p:cNvSpPr>
          <p:nvPr/>
        </p:nvSpPr>
        <p:spPr bwMode="auto">
          <a:xfrm>
            <a:off x="5811465" y="3483255"/>
            <a:ext cx="871537" cy="390525"/>
          </a:xfrm>
          <a:prstGeom prst="rect">
            <a:avLst/>
          </a:prstGeom>
          <a:solidFill>
            <a:srgbClr val="FF9933"/>
          </a:solidFill>
          <a:ln w="9525">
            <a:solidFill>
              <a:srgbClr val="FF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9403" name="Rectangle 12"/>
          <p:cNvSpPr>
            <a:spLocks noChangeArrowheads="1"/>
          </p:cNvSpPr>
          <p:nvPr/>
        </p:nvSpPr>
        <p:spPr bwMode="auto">
          <a:xfrm>
            <a:off x="2485652" y="3465792"/>
            <a:ext cx="871538" cy="390525"/>
          </a:xfrm>
          <a:prstGeom prst="rect">
            <a:avLst/>
          </a:prstGeom>
          <a:solidFill>
            <a:srgbClr val="FF9933"/>
          </a:solidFill>
          <a:ln w="9525">
            <a:solidFill>
              <a:srgbClr val="FF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9404" name="Text Box 13"/>
          <p:cNvSpPr txBox="1">
            <a:spLocks noChangeArrowheads="1"/>
          </p:cNvSpPr>
          <p:nvPr/>
        </p:nvSpPr>
        <p:spPr bwMode="auto">
          <a:xfrm>
            <a:off x="3108325" y="5851525"/>
            <a:ext cx="3741730" cy="830997"/>
          </a:xfrm>
          <a:prstGeom prst="rect">
            <a:avLst/>
          </a:prstGeom>
          <a:solidFill>
            <a:srgbClr val="CCFF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読み出し：　</a:t>
            </a:r>
            <a:r>
              <a:rPr lang="en-US" altLang="ja-JP" sz="2400">
                <a:latin typeface="Arial" panose="020B0604020202020204" pitchFamily="34" charset="0"/>
              </a:rPr>
              <a:t>fread </a:t>
            </a:r>
            <a:r>
              <a:rPr lang="ja-JP" altLang="en-US" sz="2400">
                <a:latin typeface="Arial" panose="020B0604020202020204" pitchFamily="34" charset="0"/>
              </a:rPr>
              <a:t>を使用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書き込み：  </a:t>
            </a:r>
            <a:r>
              <a:rPr lang="en-US" altLang="ja-JP" sz="2400">
                <a:latin typeface="Arial" panose="020B0604020202020204" pitchFamily="34" charset="0"/>
              </a:rPr>
              <a:t>fwritre </a:t>
            </a:r>
            <a:r>
              <a:rPr lang="ja-JP" altLang="en-US" sz="2400">
                <a:latin typeface="Arial" panose="020B0604020202020204" pitchFamily="34" charset="0"/>
              </a:rPr>
              <a:t>を使用</a:t>
            </a:r>
          </a:p>
        </p:txBody>
      </p:sp>
    </p:spTree>
    <p:extLst>
      <p:ext uri="{BB962C8B-B14F-4D97-AF65-F5344CB8AC3E}">
        <p14:creationId xmlns:p14="http://schemas.microsoft.com/office/powerpoint/2010/main" val="1886234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/>
              <a:t>Windows </a:t>
            </a:r>
            <a:r>
              <a:rPr lang="ja-JP" altLang="en-US"/>
              <a:t>ビットマップファイル</a:t>
            </a:r>
          </a:p>
        </p:txBody>
      </p:sp>
      <p:sp>
        <p:nvSpPr>
          <p:cNvPr id="61463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41F203F6-7637-470D-9805-DE9AA260A472}" type="slidenum">
              <a:rPr lang="ja-JP" altLang="en-US" smtClean="0">
                <a:latin typeface="Arial" panose="020B0604020202020204" pitchFamily="34" charset="0"/>
              </a:rPr>
              <a:pPr/>
              <a:t>29</a:t>
            </a:fld>
            <a:endParaRPr lang="en-US" altLang="ja-JP">
              <a:latin typeface="Arial" panose="020B0604020202020204" pitchFamily="34" charset="0"/>
            </a:endParaRPr>
          </a:p>
        </p:txBody>
      </p:sp>
      <p:pic>
        <p:nvPicPr>
          <p:cNvPr id="558092" name="Picture 12" descr="Mandri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06450"/>
            <a:ext cx="2439987" cy="24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8093" name="Text Box 13"/>
          <p:cNvSpPr txBox="1">
            <a:spLocks noChangeArrowheads="1"/>
          </p:cNvSpPr>
          <p:nvPr/>
        </p:nvSpPr>
        <p:spPr bwMode="auto">
          <a:xfrm>
            <a:off x="3289300" y="1577975"/>
            <a:ext cx="521328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Windows </a:t>
            </a:r>
            <a:r>
              <a:rPr lang="ja-JP" altLang="en-US" sz="2400">
                <a:latin typeface="Arial" panose="020B0604020202020204" pitchFamily="34" charset="0"/>
              </a:rPr>
              <a:t>ビットマップファイルの例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000">
              <a:latin typeface="Arial" panose="020B0604020202020204" pitchFamily="34" charset="0"/>
            </a:endParaRPr>
          </a:p>
        </p:txBody>
      </p:sp>
      <p:sp>
        <p:nvSpPr>
          <p:cNvPr id="558095" name="AutoShape 15"/>
          <p:cNvSpPr>
            <a:spLocks/>
          </p:cNvSpPr>
          <p:nvPr/>
        </p:nvSpPr>
        <p:spPr bwMode="auto">
          <a:xfrm rot="5400000">
            <a:off x="1722438" y="2347912"/>
            <a:ext cx="247650" cy="2371725"/>
          </a:xfrm>
          <a:prstGeom prst="rightBrace">
            <a:avLst>
              <a:gd name="adj1" fmla="val 7980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096" name="Text Box 16"/>
          <p:cNvSpPr txBox="1">
            <a:spLocks noChangeArrowheads="1"/>
          </p:cNvSpPr>
          <p:nvPr/>
        </p:nvSpPr>
        <p:spPr bwMode="auto">
          <a:xfrm>
            <a:off x="-65586" y="3649663"/>
            <a:ext cx="38459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786,484 </a:t>
            </a:r>
            <a:r>
              <a:rPr lang="ja-JP" altLang="en-US" sz="2400">
                <a:latin typeface="Arial" panose="020B0604020202020204" pitchFamily="34" charset="0"/>
              </a:rPr>
              <a:t>バイトのファイル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（バイナリ形式）</a:t>
            </a:r>
          </a:p>
        </p:txBody>
      </p:sp>
      <p:sp>
        <p:nvSpPr>
          <p:cNvPr id="558097" name="Rectangle 17"/>
          <p:cNvSpPr>
            <a:spLocks noChangeArrowheads="1"/>
          </p:cNvSpPr>
          <p:nvPr/>
        </p:nvSpPr>
        <p:spPr bwMode="auto">
          <a:xfrm>
            <a:off x="835025" y="4518025"/>
            <a:ext cx="1962150" cy="266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098" name="Text Box 18"/>
          <p:cNvSpPr txBox="1">
            <a:spLocks noChangeArrowheads="1"/>
          </p:cNvSpPr>
          <p:nvPr/>
        </p:nvSpPr>
        <p:spPr bwMode="auto">
          <a:xfrm>
            <a:off x="3130550" y="4451350"/>
            <a:ext cx="42883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accent2"/>
                </a:solidFill>
                <a:latin typeface="Arial" panose="020B0604020202020204" pitchFamily="34" charset="0"/>
              </a:rPr>
              <a:t>先頭１４バイト</a:t>
            </a:r>
            <a:r>
              <a:rPr lang="ja-JP" altLang="en-US" sz="2000" dirty="0">
                <a:latin typeface="Arial" panose="020B0604020202020204" pitchFamily="34" charset="0"/>
              </a:rPr>
              <a:t>：　ファイルヘッダ</a:t>
            </a:r>
          </a:p>
        </p:txBody>
      </p:sp>
      <p:sp>
        <p:nvSpPr>
          <p:cNvPr id="558099" name="AutoShape 19"/>
          <p:cNvSpPr>
            <a:spLocks/>
          </p:cNvSpPr>
          <p:nvPr/>
        </p:nvSpPr>
        <p:spPr bwMode="auto">
          <a:xfrm>
            <a:off x="2967038" y="4403725"/>
            <a:ext cx="115887" cy="390525"/>
          </a:xfrm>
          <a:prstGeom prst="rightBrace">
            <a:avLst>
              <a:gd name="adj1" fmla="val 2808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100" name="Rectangle 20"/>
          <p:cNvSpPr>
            <a:spLocks noChangeArrowheads="1"/>
          </p:cNvSpPr>
          <p:nvPr/>
        </p:nvSpPr>
        <p:spPr bwMode="auto">
          <a:xfrm>
            <a:off x="841375" y="4781550"/>
            <a:ext cx="1962150" cy="4286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101" name="Text Box 21"/>
          <p:cNvSpPr txBox="1">
            <a:spLocks noChangeArrowheads="1"/>
          </p:cNvSpPr>
          <p:nvPr/>
        </p:nvSpPr>
        <p:spPr bwMode="auto">
          <a:xfrm>
            <a:off x="3127375" y="4887913"/>
            <a:ext cx="33618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accent2"/>
                </a:solidFill>
                <a:latin typeface="Arial" panose="020B0604020202020204" pitchFamily="34" charset="0"/>
              </a:rPr>
              <a:t>先頭４０バイト</a:t>
            </a:r>
            <a:r>
              <a:rPr lang="ja-JP" altLang="en-US" sz="2000" b="1">
                <a:solidFill>
                  <a:schemeClr val="tx2"/>
                </a:solidFill>
                <a:latin typeface="Arial" panose="020B0604020202020204" pitchFamily="34" charset="0"/>
              </a:rPr>
              <a:t>*</a:t>
            </a:r>
            <a:r>
              <a:rPr lang="ja-JP" altLang="en-US" sz="2000">
                <a:latin typeface="Arial" panose="020B0604020202020204" pitchFamily="34" charset="0"/>
              </a:rPr>
              <a:t>：　ヘッダ</a:t>
            </a:r>
          </a:p>
        </p:txBody>
      </p:sp>
      <p:sp>
        <p:nvSpPr>
          <p:cNvPr id="558102" name="AutoShape 22"/>
          <p:cNvSpPr>
            <a:spLocks/>
          </p:cNvSpPr>
          <p:nvPr/>
        </p:nvSpPr>
        <p:spPr bwMode="auto">
          <a:xfrm>
            <a:off x="2962275" y="4875213"/>
            <a:ext cx="115888" cy="390525"/>
          </a:xfrm>
          <a:prstGeom prst="rightBrace">
            <a:avLst>
              <a:gd name="adj1" fmla="val 2808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103" name="AutoShape 23"/>
          <p:cNvSpPr>
            <a:spLocks/>
          </p:cNvSpPr>
          <p:nvPr/>
        </p:nvSpPr>
        <p:spPr bwMode="auto">
          <a:xfrm>
            <a:off x="2970213" y="5311775"/>
            <a:ext cx="98425" cy="1252538"/>
          </a:xfrm>
          <a:prstGeom prst="rightBrace">
            <a:avLst>
              <a:gd name="adj1" fmla="val 10604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104" name="Text Box 24"/>
          <p:cNvSpPr txBox="1">
            <a:spLocks noChangeArrowheads="1"/>
          </p:cNvSpPr>
          <p:nvPr/>
        </p:nvSpPr>
        <p:spPr bwMode="auto">
          <a:xfrm>
            <a:off x="3113088" y="5689600"/>
            <a:ext cx="32624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accent2"/>
                </a:solidFill>
                <a:latin typeface="Arial" panose="020B0604020202020204" pitchFamily="34" charset="0"/>
              </a:rPr>
              <a:t>残り</a:t>
            </a:r>
            <a:r>
              <a:rPr lang="ja-JP" altLang="en-US" sz="2000">
                <a:latin typeface="Arial" panose="020B0604020202020204" pitchFamily="34" charset="0"/>
              </a:rPr>
              <a:t>：　画像データの本体</a:t>
            </a:r>
          </a:p>
        </p:txBody>
      </p:sp>
      <p:sp>
        <p:nvSpPr>
          <p:cNvPr id="558106" name="Text Box 26"/>
          <p:cNvSpPr txBox="1">
            <a:spLocks noChangeArrowheads="1"/>
          </p:cNvSpPr>
          <p:nvPr/>
        </p:nvSpPr>
        <p:spPr bwMode="auto">
          <a:xfrm>
            <a:off x="3217863" y="5268913"/>
            <a:ext cx="2816797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Arial" panose="020B0604020202020204" pitchFamily="34" charset="0"/>
              </a:rPr>
              <a:t>（画像の種類によっては</a:t>
            </a:r>
            <a:r>
              <a:rPr lang="en-US" altLang="ja-JP" sz="1200">
                <a:latin typeface="Arial" panose="020B0604020202020204" pitchFamily="34" charset="0"/>
              </a:rPr>
              <a:t>40</a:t>
            </a:r>
            <a:r>
              <a:rPr lang="ja-JP" altLang="en-US" sz="1200">
                <a:latin typeface="Arial" panose="020B0604020202020204" pitchFamily="34" charset="0"/>
              </a:rPr>
              <a:t>より長い）</a:t>
            </a:r>
          </a:p>
        </p:txBody>
      </p:sp>
      <p:sp>
        <p:nvSpPr>
          <p:cNvPr id="558107" name="Rectangle 27"/>
          <p:cNvSpPr>
            <a:spLocks noChangeArrowheads="1"/>
          </p:cNvSpPr>
          <p:nvPr/>
        </p:nvSpPr>
        <p:spPr bwMode="auto">
          <a:xfrm>
            <a:off x="835025" y="5202238"/>
            <a:ext cx="1971675" cy="13335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58109" name="Text Box 29"/>
          <p:cNvSpPr txBox="1">
            <a:spLocks noChangeArrowheads="1"/>
          </p:cNvSpPr>
          <p:nvPr/>
        </p:nvSpPr>
        <p:spPr bwMode="auto">
          <a:xfrm>
            <a:off x="7396664" y="4333141"/>
            <a:ext cx="22365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画像データの本体が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先頭から何バイト目か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(</a:t>
            </a:r>
            <a:r>
              <a:rPr lang="en-US" altLang="ja-JP" sz="1200" dirty="0" err="1">
                <a:solidFill>
                  <a:srgbClr val="006600"/>
                </a:solidFill>
                <a:latin typeface="Arial" panose="020B0604020202020204" pitchFamily="34" charset="0"/>
              </a:rPr>
              <a:t>bfOffBits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) </a:t>
            </a: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　など</a:t>
            </a:r>
            <a:endParaRPr lang="en-US" altLang="ja-JP" sz="1600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558111" name="Text Box 31"/>
          <p:cNvSpPr txBox="1">
            <a:spLocks noChangeArrowheads="1"/>
          </p:cNvSpPr>
          <p:nvPr/>
        </p:nvSpPr>
        <p:spPr bwMode="auto">
          <a:xfrm>
            <a:off x="6460208" y="5000251"/>
            <a:ext cx="340189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幅 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(</a:t>
            </a:r>
            <a:r>
              <a:rPr lang="en-US" altLang="ja-JP" sz="1200" dirty="0" err="1">
                <a:solidFill>
                  <a:srgbClr val="006600"/>
                </a:solidFill>
                <a:latin typeface="Arial" panose="020B0604020202020204" pitchFamily="34" charset="0"/>
              </a:rPr>
              <a:t>biWidth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高さ （ｂ</a:t>
            </a:r>
            <a:r>
              <a:rPr lang="en-US" altLang="ja-JP" sz="1200" dirty="0" err="1">
                <a:solidFill>
                  <a:srgbClr val="006600"/>
                </a:solidFill>
                <a:latin typeface="Arial" panose="020B0604020202020204" pitchFamily="34" charset="0"/>
              </a:rPr>
              <a:t>iHeight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１画素あたりのビット数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　　 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(</a:t>
            </a:r>
            <a:r>
              <a:rPr lang="en-US" altLang="ja-JP" sz="1200" dirty="0" err="1">
                <a:solidFill>
                  <a:srgbClr val="006600"/>
                </a:solidFill>
                <a:latin typeface="Arial" panose="020B0604020202020204" pitchFamily="34" charset="0"/>
              </a:rPr>
              <a:t>biBitCount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圧縮法 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(</a:t>
            </a:r>
            <a:r>
              <a:rPr lang="en-US" altLang="ja-JP" sz="1200" dirty="0" err="1">
                <a:solidFill>
                  <a:srgbClr val="006600"/>
                </a:solidFill>
                <a:latin typeface="Arial" panose="020B0604020202020204" pitchFamily="34" charset="0"/>
              </a:rPr>
              <a:t>BiCompression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  </a:t>
            </a: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→ </a:t>
            </a:r>
            <a:r>
              <a:rPr lang="en-US" altLang="ja-JP" sz="1200" dirty="0">
                <a:solidFill>
                  <a:srgbClr val="006600"/>
                </a:solidFill>
                <a:latin typeface="Arial" panose="020B0604020202020204" pitchFamily="34" charset="0"/>
              </a:rPr>
              <a:t>0 </a:t>
            </a:r>
            <a:r>
              <a:rPr lang="ja-JP" altLang="en-US" sz="1200" dirty="0">
                <a:solidFill>
                  <a:srgbClr val="006600"/>
                </a:solidFill>
                <a:latin typeface="Arial" panose="020B0604020202020204" pitchFamily="34" charset="0"/>
              </a:rPr>
              <a:t>なら圧縮していない　　など</a:t>
            </a:r>
            <a:endParaRPr lang="ja-JP" altLang="en-US" sz="1600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558094" name="Rectangle 14"/>
          <p:cNvSpPr>
            <a:spLocks noChangeArrowheads="1"/>
          </p:cNvSpPr>
          <p:nvPr/>
        </p:nvSpPr>
        <p:spPr bwMode="auto">
          <a:xfrm>
            <a:off x="838200" y="4525963"/>
            <a:ext cx="1965325" cy="20145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8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58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8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58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5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8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58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5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58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58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58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58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58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58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58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8093" grpId="0"/>
      <p:bldP spid="558096" grpId="0"/>
      <p:bldP spid="558098" grpId="0"/>
      <p:bldP spid="558101" grpId="0"/>
      <p:bldP spid="558104" grpId="0"/>
      <p:bldP spid="558106" grpId="0" animBg="1"/>
      <p:bldP spid="558109" grpId="0"/>
      <p:bldP spid="5581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/>
          <p:cNvSpPr>
            <a:spLocks noChangeArrowheads="1"/>
          </p:cNvSpPr>
          <p:nvPr/>
        </p:nvSpPr>
        <p:spPr bwMode="auto">
          <a:xfrm>
            <a:off x="321845" y="487362"/>
            <a:ext cx="6049962" cy="637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"</a:t>
            </a:r>
            <a:r>
              <a:rPr lang="en-US" altLang="ja-JP" sz="2000" b="1" dirty="0" err="1">
                <a:latin typeface="Arial" panose="020B0604020202020204" pitchFamily="34" charset="0"/>
              </a:rPr>
              <a:t>stdio.h</a:t>
            </a:r>
            <a:r>
              <a:rPr lang="en-US" altLang="ja-JP" sz="2000" b="1" dirty="0">
                <a:latin typeface="Arial" panose="020B0604020202020204" pitchFamily="34" charset="0"/>
              </a:rPr>
              <a:t>"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&lt;</a:t>
            </a:r>
            <a:r>
              <a:rPr lang="en-US" altLang="ja-JP" sz="2000" b="1" dirty="0" err="1">
                <a:latin typeface="Arial" panose="020B0604020202020204" pitchFamily="34" charset="0"/>
              </a:rPr>
              <a:t>math.h</a:t>
            </a:r>
            <a:r>
              <a:rPr lang="en-US" altLang="ja-JP" sz="2000" b="1" dirty="0">
                <a:latin typeface="Arial" panose="020B060402020202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void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 )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("*");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("\n");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>
                <a:latin typeface="Arial" panose="020B0604020202020204" pitchFamily="34" charset="0"/>
              </a:rPr>
              <a:t>return;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a[]={6,4,7,1,5,3,2};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&lt;7;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(a[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]);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return 0;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例題：棒グラフ</a:t>
            </a:r>
          </a:p>
        </p:txBody>
      </p:sp>
      <p:sp>
        <p:nvSpPr>
          <p:cNvPr id="8206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98849C05-252F-42C2-99B4-CBCFEB246AAE}" type="slidenum">
              <a:rPr lang="ja-JP" altLang="en-US" smtClean="0">
                <a:latin typeface="Arial" panose="020B0604020202020204" pitchFamily="34" charset="0"/>
              </a:rPr>
              <a:pPr/>
              <a:t>3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486404" name="AutoShape 4"/>
          <p:cNvSpPr>
            <a:spLocks/>
          </p:cNvSpPr>
          <p:nvPr/>
        </p:nvSpPr>
        <p:spPr bwMode="auto">
          <a:xfrm>
            <a:off x="4097525" y="4560174"/>
            <a:ext cx="200025" cy="385763"/>
          </a:xfrm>
          <a:prstGeom prst="rightBrace">
            <a:avLst>
              <a:gd name="adj1" fmla="val 16071"/>
              <a:gd name="adj2" fmla="val 50000"/>
            </a:avLst>
          </a:prstGeom>
          <a:noFill/>
          <a:ln w="9525">
            <a:solidFill>
              <a:srgbClr val="00541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4646800" y="4544299"/>
            <a:ext cx="145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000">
                <a:solidFill>
                  <a:srgbClr val="005414"/>
                </a:solidFill>
                <a:latin typeface="Arial" panose="020B0604020202020204" pitchFamily="34" charset="0"/>
              </a:rPr>
              <a:t>配列の宣言</a:t>
            </a:r>
          </a:p>
        </p:txBody>
      </p:sp>
      <p:sp>
        <p:nvSpPr>
          <p:cNvPr id="486406" name="AutoShape 6"/>
          <p:cNvSpPr>
            <a:spLocks/>
          </p:cNvSpPr>
          <p:nvPr/>
        </p:nvSpPr>
        <p:spPr bwMode="auto">
          <a:xfrm>
            <a:off x="3632387" y="5225337"/>
            <a:ext cx="190500" cy="358775"/>
          </a:xfrm>
          <a:prstGeom prst="rightBrace">
            <a:avLst>
              <a:gd name="adj1" fmla="val 15694"/>
              <a:gd name="adj2" fmla="val 50000"/>
            </a:avLst>
          </a:prstGeom>
          <a:noFill/>
          <a:ln w="9525">
            <a:solidFill>
              <a:srgbClr val="00541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3914962" y="5195174"/>
            <a:ext cx="3670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000">
                <a:solidFill>
                  <a:srgbClr val="005414"/>
                </a:solidFill>
                <a:latin typeface="Arial" panose="020B0604020202020204" pitchFamily="34" charset="0"/>
              </a:rPr>
              <a:t>配列から読み出して，補助関数 </a:t>
            </a:r>
            <a:r>
              <a:rPr lang="en-US" altLang="ja-JP" sz="2000">
                <a:solidFill>
                  <a:srgbClr val="005414"/>
                </a:solidFill>
                <a:latin typeface="Arial" panose="020B0604020202020204" pitchFamily="34" charset="0"/>
              </a:rPr>
              <a:t>draw_bar </a:t>
            </a:r>
            <a:r>
              <a:rPr lang="ja-JP" altLang="en-US" sz="2000">
                <a:solidFill>
                  <a:srgbClr val="005414"/>
                </a:solidFill>
                <a:latin typeface="Arial" panose="020B0604020202020204" pitchFamily="34" charset="0"/>
              </a:rPr>
              <a:t>に渡している</a:t>
            </a:r>
          </a:p>
        </p:txBody>
      </p:sp>
      <p:sp>
        <p:nvSpPr>
          <p:cNvPr id="486408" name="Rectangle 8"/>
          <p:cNvSpPr>
            <a:spLocks noChangeArrowheads="1"/>
          </p:cNvSpPr>
          <p:nvPr/>
        </p:nvSpPr>
        <p:spPr bwMode="auto">
          <a:xfrm>
            <a:off x="1892487" y="5166599"/>
            <a:ext cx="581025" cy="376238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86409" name="Rectangle 9"/>
          <p:cNvSpPr>
            <a:spLocks noChangeArrowheads="1"/>
          </p:cNvSpPr>
          <p:nvPr/>
        </p:nvSpPr>
        <p:spPr bwMode="auto">
          <a:xfrm>
            <a:off x="85912" y="4630024"/>
            <a:ext cx="3646488" cy="33337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86410" name="Text Box 10"/>
          <p:cNvSpPr txBox="1">
            <a:spLocks noChangeArrowheads="1"/>
          </p:cNvSpPr>
          <p:nvPr/>
        </p:nvSpPr>
        <p:spPr bwMode="auto">
          <a:xfrm>
            <a:off x="4999038" y="5905500"/>
            <a:ext cx="3877985" cy="83099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各自でビルド，実行して，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動作を確認して下さい</a:t>
            </a:r>
          </a:p>
        </p:txBody>
      </p:sp>
      <p:sp>
        <p:nvSpPr>
          <p:cNvPr id="486411" name="AutoShape 11"/>
          <p:cNvSpPr>
            <a:spLocks/>
          </p:cNvSpPr>
          <p:nvPr/>
        </p:nvSpPr>
        <p:spPr bwMode="auto">
          <a:xfrm>
            <a:off x="3711762" y="768603"/>
            <a:ext cx="171450" cy="2057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86412" name="Text Box 12"/>
          <p:cNvSpPr txBox="1">
            <a:spLocks noChangeArrowheads="1"/>
          </p:cNvSpPr>
          <p:nvPr/>
        </p:nvSpPr>
        <p:spPr bwMode="auto">
          <a:xfrm>
            <a:off x="3972112" y="1370266"/>
            <a:ext cx="14702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補助関数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latin typeface="Arial" panose="020B0604020202020204" pitchFamily="34" charset="0"/>
              </a:rPr>
              <a:t>draw_bar</a:t>
            </a:r>
          </a:p>
        </p:txBody>
      </p:sp>
      <p:sp>
        <p:nvSpPr>
          <p:cNvPr id="486413" name="Text Box 13"/>
          <p:cNvSpPr txBox="1">
            <a:spLocks noChangeArrowheads="1"/>
          </p:cNvSpPr>
          <p:nvPr/>
        </p:nvSpPr>
        <p:spPr bwMode="auto">
          <a:xfrm>
            <a:off x="3914962" y="2203703"/>
            <a:ext cx="2749471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latin typeface="Arial" panose="020B0604020202020204" pitchFamily="34" charset="0"/>
              </a:rPr>
              <a:t>棒グラフの１本の棒を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latin typeface="Arial" panose="020B0604020202020204" pitchFamily="34" charset="0"/>
              </a:rPr>
              <a:t>画面に表示する機能</a:t>
            </a:r>
          </a:p>
        </p:txBody>
      </p:sp>
    </p:spTree>
    <p:extLst>
      <p:ext uri="{BB962C8B-B14F-4D97-AF65-F5344CB8AC3E}">
        <p14:creationId xmlns:p14="http://schemas.microsoft.com/office/powerpoint/2010/main" val="396233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8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8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8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8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8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8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5" grpId="0"/>
      <p:bldP spid="486407" grpId="0"/>
      <p:bldP spid="486410" grpId="0" animBg="1"/>
      <p:bldP spid="486412" grpId="0"/>
      <p:bldP spid="4864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0132" name="Picture 4" descr="Mandri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1951038"/>
            <a:ext cx="2439988" cy="243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0135" name="Rectangle 7"/>
          <p:cNvSpPr>
            <a:spLocks noChangeArrowheads="1"/>
          </p:cNvSpPr>
          <p:nvPr/>
        </p:nvSpPr>
        <p:spPr bwMode="auto">
          <a:xfrm>
            <a:off x="1762125" y="2155825"/>
            <a:ext cx="136525" cy="119063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pic>
        <p:nvPicPr>
          <p:cNvPr id="560136" name="Picture 8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450" y="1905000"/>
            <a:ext cx="3333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0137" name="Text Box 9"/>
          <p:cNvSpPr txBox="1">
            <a:spLocks noChangeArrowheads="1"/>
          </p:cNvSpPr>
          <p:nvPr/>
        </p:nvSpPr>
        <p:spPr bwMode="auto">
          <a:xfrm>
            <a:off x="4679950" y="5364163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それぞれの格子が画素</a:t>
            </a:r>
          </a:p>
        </p:txBody>
      </p:sp>
      <p:sp>
        <p:nvSpPr>
          <p:cNvPr id="560138" name="Line 10"/>
          <p:cNvSpPr>
            <a:spLocks noChangeShapeType="1"/>
          </p:cNvSpPr>
          <p:nvPr/>
        </p:nvSpPr>
        <p:spPr bwMode="auto">
          <a:xfrm flipV="1">
            <a:off x="1895475" y="1905000"/>
            <a:ext cx="2838450" cy="2476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60139" name="Line 11"/>
          <p:cNvSpPr>
            <a:spLocks noChangeShapeType="1"/>
          </p:cNvSpPr>
          <p:nvPr/>
        </p:nvSpPr>
        <p:spPr bwMode="auto">
          <a:xfrm>
            <a:off x="1882775" y="2263775"/>
            <a:ext cx="2838450" cy="250507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3496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A585A16A-2947-4B5F-A9B6-4998A8A41CE6}" type="slidenum">
              <a:rPr lang="ja-JP" altLang="en-US" smtClean="0">
                <a:latin typeface="Arial" panose="020B0604020202020204" pitchFamily="34" charset="0"/>
              </a:rPr>
              <a:pPr/>
              <a:t>30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5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6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6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6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6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013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参考：　メモリダンプ用プログラム</a:t>
            </a:r>
          </a:p>
        </p:txBody>
      </p:sp>
      <p:sp>
        <p:nvSpPr>
          <p:cNvPr id="4" name="字幕 3">
            <a:extLst>
              <a:ext uri="{FF2B5EF4-FFF2-40B4-BE49-F238E27FC236}">
                <a16:creationId xmlns:a16="http://schemas.microsoft.com/office/drawing/2014/main" id="{EE821773-6B7A-4745-986C-8EE614475F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6554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E459679F-1F9A-44A3-85B1-C61E52AF2637}" type="slidenum">
              <a:rPr lang="ja-JP" altLang="en-US" smtClean="0">
                <a:latin typeface="Arial" panose="020B0604020202020204" pitchFamily="34" charset="0"/>
              </a:rPr>
              <a:pPr/>
              <a:t>31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25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363" y="136524"/>
            <a:ext cx="8461208" cy="5333166"/>
          </a:xfrm>
        </p:spPr>
        <p:txBody>
          <a:bodyPr>
            <a:noAutofit/>
          </a:bodyPr>
          <a:lstStyle/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#include "</a:t>
            </a:r>
            <a:r>
              <a:rPr lang="en-US" altLang="ja-JP" sz="1400" dirty="0" err="1"/>
              <a:t>stdio.h</a:t>
            </a:r>
            <a:r>
              <a:rPr lang="en-US" altLang="ja-JP" sz="1400" dirty="0"/>
              <a:t>"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void </a:t>
            </a:r>
            <a:r>
              <a:rPr lang="en-US" altLang="ja-JP" sz="1400" dirty="0" err="1"/>
              <a:t>dump_line</a:t>
            </a:r>
            <a:r>
              <a:rPr lang="en-US" altLang="ja-JP" sz="1400" dirty="0"/>
              <a:t>( unsigned char *</a:t>
            </a:r>
            <a:r>
              <a:rPr lang="en-US" altLang="ja-JP" sz="1400" dirty="0" err="1"/>
              <a:t>top_address</a:t>
            </a:r>
            <a:r>
              <a:rPr lang="en-US" altLang="ja-JP" sz="1400" dirty="0"/>
              <a:t> )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unsigned char *p;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// </a:t>
            </a:r>
            <a:r>
              <a:rPr lang="ja-JP" altLang="en-US" sz="1400" dirty="0"/>
              <a:t>「</a:t>
            </a:r>
            <a:r>
              <a:rPr lang="en-US" altLang="ja-JP" sz="1400" dirty="0"/>
              <a:t>%p</a:t>
            </a:r>
            <a:r>
              <a:rPr lang="ja-JP" altLang="en-US" sz="1400" dirty="0"/>
              <a:t>」はポインタの表示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"%p :", </a:t>
            </a:r>
            <a:r>
              <a:rPr lang="en-US" altLang="ja-JP" sz="1400" dirty="0" err="1"/>
              <a:t>top_address</a:t>
            </a:r>
            <a:r>
              <a:rPr lang="en-US" altLang="ja-JP" sz="1400" dirty="0"/>
              <a:t> 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// </a:t>
            </a:r>
            <a:r>
              <a:rPr lang="ja-JP" altLang="en-US" sz="1400" dirty="0"/>
              <a:t>以下，</a:t>
            </a:r>
            <a:r>
              <a:rPr lang="en-US" altLang="ja-JP" sz="1400" dirty="0"/>
              <a:t>16</a:t>
            </a:r>
            <a:r>
              <a:rPr lang="ja-JP" altLang="en-US" sz="1400" dirty="0"/>
              <a:t>進数での表示を</a:t>
            </a:r>
            <a:r>
              <a:rPr lang="en-US" altLang="ja-JP" sz="1400" dirty="0"/>
              <a:t>16</a:t>
            </a:r>
            <a:r>
              <a:rPr lang="ja-JP" altLang="en-US" sz="1400" dirty="0"/>
              <a:t>バイト分行う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1400" dirty="0"/>
              <a:t>	</a:t>
            </a:r>
            <a:r>
              <a:rPr lang="en-US" altLang="ja-JP" sz="1400" dirty="0"/>
              <a:t>for ( p = </a:t>
            </a:r>
            <a:r>
              <a:rPr lang="en-US" altLang="ja-JP" sz="1400" dirty="0" err="1"/>
              <a:t>top_address</a:t>
            </a:r>
            <a:r>
              <a:rPr lang="en-US" altLang="ja-JP" sz="1400" dirty="0"/>
              <a:t>; p &lt; (</a:t>
            </a:r>
            <a:r>
              <a:rPr lang="en-US" altLang="ja-JP" sz="1400" dirty="0" err="1"/>
              <a:t>top_address</a:t>
            </a:r>
            <a:r>
              <a:rPr lang="en-US" altLang="ja-JP" sz="1400" dirty="0"/>
              <a:t> + 16); p++ )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// </a:t>
            </a:r>
            <a:r>
              <a:rPr lang="ja-JP" altLang="en-US" sz="1400" dirty="0"/>
              <a:t>「</a:t>
            </a:r>
            <a:r>
              <a:rPr lang="en-US" altLang="ja-JP" sz="1400" dirty="0"/>
              <a:t>%</a:t>
            </a:r>
            <a:r>
              <a:rPr lang="en-US" altLang="ja-JP" sz="1400" dirty="0" err="1"/>
              <a:t>2x</a:t>
            </a:r>
            <a:r>
              <a:rPr lang="ja-JP" altLang="en-US" sz="1400" dirty="0"/>
              <a:t>」は</a:t>
            </a:r>
            <a:r>
              <a:rPr lang="en-US" altLang="ja-JP" sz="1400" dirty="0"/>
              <a:t>16</a:t>
            </a:r>
            <a:r>
              <a:rPr lang="ja-JP" altLang="en-US" sz="1400" dirty="0"/>
              <a:t>進数</a:t>
            </a:r>
            <a:r>
              <a:rPr lang="en-US" altLang="ja-JP" sz="1400" dirty="0"/>
              <a:t>2</a:t>
            </a:r>
            <a:r>
              <a:rPr lang="ja-JP" altLang="en-US" sz="1400" dirty="0"/>
              <a:t>桁での表示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1400" dirty="0"/>
              <a:t>	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 %</a:t>
            </a:r>
            <a:r>
              <a:rPr lang="en-US" altLang="ja-JP" sz="1400" dirty="0" err="1"/>
              <a:t>2x</a:t>
            </a:r>
            <a:r>
              <a:rPr lang="en-US" altLang="ja-JP" sz="1400" dirty="0"/>
              <a:t>", *p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}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// </a:t>
            </a:r>
            <a:r>
              <a:rPr lang="ja-JP" altLang="en-US" sz="1400" dirty="0"/>
              <a:t>メモリの中身が，</a:t>
            </a:r>
            <a:r>
              <a:rPr lang="en-US" altLang="ja-JP" sz="1400" dirty="0"/>
              <a:t>16</a:t>
            </a:r>
            <a:r>
              <a:rPr lang="ja-JP" altLang="en-US" sz="1400" dirty="0"/>
              <a:t>進数で </a:t>
            </a:r>
            <a:r>
              <a:rPr lang="en-US" altLang="ja-JP" sz="1400" dirty="0"/>
              <a:t>20 </a:t>
            </a:r>
            <a:r>
              <a:rPr lang="ja-JP" altLang="en-US" sz="1400" dirty="0"/>
              <a:t>以上 </a:t>
            </a:r>
            <a:r>
              <a:rPr lang="en-US" altLang="ja-JP" sz="1400" dirty="0" err="1"/>
              <a:t>7e</a:t>
            </a:r>
            <a:r>
              <a:rPr lang="en-US" altLang="ja-JP" sz="1400" dirty="0"/>
              <a:t> </a:t>
            </a:r>
            <a:r>
              <a:rPr lang="ja-JP" altLang="en-US" sz="1400" dirty="0"/>
              <a:t>以下のときは，「文字」も</a:t>
            </a:r>
            <a:r>
              <a:rPr lang="ja-JP" altLang="en-US" sz="1400" dirty="0" err="1"/>
              <a:t>で</a:t>
            </a:r>
            <a:r>
              <a:rPr lang="ja-JP" altLang="en-US" sz="1400" dirty="0"/>
              <a:t>表示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"|" 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for ( p = </a:t>
            </a:r>
            <a:r>
              <a:rPr lang="en-US" altLang="ja-JP" sz="1400" dirty="0" err="1"/>
              <a:t>top_address</a:t>
            </a:r>
            <a:r>
              <a:rPr lang="en-US" altLang="ja-JP" sz="1400" dirty="0"/>
              <a:t>; p &lt; (</a:t>
            </a:r>
            <a:r>
              <a:rPr lang="en-US" altLang="ja-JP" sz="1400" dirty="0" err="1"/>
              <a:t>top_address</a:t>
            </a:r>
            <a:r>
              <a:rPr lang="en-US" altLang="ja-JP" sz="1400" dirty="0"/>
              <a:t> + 16); p++ )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// </a:t>
            </a:r>
            <a:r>
              <a:rPr lang="ja-JP" altLang="en-US" sz="1400" dirty="0"/>
              <a:t>「</a:t>
            </a:r>
            <a:r>
              <a:rPr lang="en-US" altLang="ja-JP" sz="1400" dirty="0"/>
              <a:t>%c</a:t>
            </a:r>
            <a:r>
              <a:rPr lang="ja-JP" altLang="en-US" sz="1400" dirty="0"/>
              <a:t>」は文字（１文字）での表示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1400" dirty="0"/>
              <a:t>		</a:t>
            </a:r>
            <a:r>
              <a:rPr lang="en-US" altLang="ja-JP" sz="1400" dirty="0"/>
              <a:t>if ( ( (*p) &gt;= </a:t>
            </a:r>
            <a:r>
              <a:rPr lang="en-US" altLang="ja-JP" sz="1400" dirty="0" err="1"/>
              <a:t>0x20</a:t>
            </a:r>
            <a:r>
              <a:rPr lang="en-US" altLang="ja-JP" sz="1400" dirty="0"/>
              <a:t> ) &amp;&amp; ( (*p) &lt; </a:t>
            </a:r>
            <a:r>
              <a:rPr lang="en-US" altLang="ja-JP" sz="1400" dirty="0" err="1"/>
              <a:t>0x7e</a:t>
            </a:r>
            <a:r>
              <a:rPr lang="en-US" altLang="ja-JP" sz="1400" dirty="0"/>
              <a:t> ) )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"%c", *p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}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else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"." 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}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}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"\n" 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}</a:t>
            </a:r>
          </a:p>
          <a:p>
            <a:pPr marL="0" indent="0">
              <a:lnSpc>
                <a:spcPct val="60000"/>
              </a:lnSpc>
              <a:buNone/>
            </a:pPr>
            <a:endParaRPr lang="ja-JP" altLang="en-US" dirty="0"/>
          </a:p>
        </p:txBody>
      </p:sp>
      <p:sp>
        <p:nvSpPr>
          <p:cNvPr id="67587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FDD6504-8F83-4D95-A34A-B5DBD5ED342D}" type="slidenum">
              <a:rPr lang="ja-JP" altLang="en-US" smtClean="0">
                <a:latin typeface="Arial" panose="020B0604020202020204" pitchFamily="34" charset="0"/>
              </a:rPr>
              <a:pPr/>
              <a:t>32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0241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363" y="136524"/>
            <a:ext cx="8461208" cy="5333166"/>
          </a:xfrm>
        </p:spPr>
        <p:txBody>
          <a:bodyPr>
            <a:noAutofit/>
          </a:bodyPr>
          <a:lstStyle/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// 16</a:t>
            </a:r>
            <a:r>
              <a:rPr lang="ja-JP" altLang="en-US" sz="1400" dirty="0"/>
              <a:t>進数でメモリの中身を表示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void dump( unsigned char *address, </a:t>
            </a:r>
            <a:r>
              <a:rPr lang="en-US" altLang="ja-JP" sz="1400" dirty="0" err="1"/>
              <a:t>int</a:t>
            </a:r>
            <a:r>
              <a:rPr lang="en-US" altLang="ja-JP" sz="1400" dirty="0"/>
              <a:t> </a:t>
            </a:r>
            <a:r>
              <a:rPr lang="en-US" altLang="ja-JP" sz="1400" dirty="0" err="1"/>
              <a:t>len</a:t>
            </a:r>
            <a:r>
              <a:rPr lang="en-US" altLang="ja-JP" sz="1400" dirty="0"/>
              <a:t> )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unsigned char *current;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"16 </a:t>
            </a:r>
            <a:r>
              <a:rPr lang="ja-JP" altLang="en-US" sz="1400" dirty="0"/>
              <a:t>進数でメモリの中身を表示</a:t>
            </a:r>
            <a:r>
              <a:rPr lang="en-US" altLang="ja-JP" sz="1400" dirty="0"/>
              <a:t>\n"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         : 00 01 02 03 04 05 06 07 08 09 </a:t>
            </a:r>
            <a:r>
              <a:rPr lang="en-US" altLang="ja-JP" sz="1400" dirty="0" err="1"/>
              <a:t>0a</a:t>
            </a:r>
            <a:r>
              <a:rPr lang="en-US" altLang="ja-JP" sz="1400" dirty="0"/>
              <a:t> </a:t>
            </a:r>
            <a:r>
              <a:rPr lang="en-US" altLang="ja-JP" sz="1400" dirty="0" err="1"/>
              <a:t>0b</a:t>
            </a:r>
            <a:r>
              <a:rPr lang="en-US" altLang="ja-JP" sz="1400" dirty="0"/>
              <a:t> </a:t>
            </a:r>
            <a:r>
              <a:rPr lang="en-US" altLang="ja-JP" sz="1400" dirty="0" err="1"/>
              <a:t>0c</a:t>
            </a:r>
            <a:r>
              <a:rPr lang="en-US" altLang="ja-JP" sz="1400" dirty="0"/>
              <a:t> </a:t>
            </a:r>
            <a:r>
              <a:rPr lang="en-US" altLang="ja-JP" sz="1400" dirty="0" err="1"/>
              <a:t>0d</a:t>
            </a:r>
            <a:r>
              <a:rPr lang="en-US" altLang="ja-JP" sz="1400" dirty="0"/>
              <a:t> </a:t>
            </a:r>
            <a:r>
              <a:rPr lang="en-US" altLang="ja-JP" sz="1400" dirty="0" err="1"/>
              <a:t>0e</a:t>
            </a:r>
            <a:r>
              <a:rPr lang="en-US" altLang="ja-JP" sz="1400" dirty="0"/>
              <a:t> </a:t>
            </a:r>
            <a:r>
              <a:rPr lang="en-US" altLang="ja-JP" sz="1400" dirty="0" err="1"/>
              <a:t>0f|0123456789abcdef</a:t>
            </a:r>
            <a:r>
              <a:rPr lang="en-US" altLang="ja-JP" sz="1400" dirty="0"/>
              <a:t>\n"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"---------:------------------------------------------------|----------------\n" 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current = (unsigned char*) ( ( ( (</a:t>
            </a:r>
            <a:r>
              <a:rPr lang="en-US" altLang="ja-JP" sz="1400" dirty="0" err="1"/>
              <a:t>int</a:t>
            </a:r>
            <a:r>
              <a:rPr lang="en-US" altLang="ja-JP" sz="1400" dirty="0"/>
              <a:t>) address ) / 16 ) * 16 );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while ( current &lt; (address + </a:t>
            </a:r>
            <a:r>
              <a:rPr lang="en-US" altLang="ja-JP" sz="1400" dirty="0" err="1"/>
              <a:t>len</a:t>
            </a:r>
            <a:r>
              <a:rPr lang="en-US" altLang="ja-JP" sz="1400" dirty="0"/>
              <a:t>) )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</a:t>
            </a:r>
            <a:r>
              <a:rPr lang="en-US" altLang="ja-JP" sz="1400" dirty="0" err="1"/>
              <a:t>dump_line</a:t>
            </a:r>
            <a:r>
              <a:rPr lang="en-US" altLang="ja-JP" sz="1400" dirty="0"/>
              <a:t>( current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	current = current + 16;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}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return;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}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 err="1"/>
              <a:t>int</a:t>
            </a:r>
            <a:r>
              <a:rPr lang="en-US" altLang="ja-JP" sz="1400" dirty="0"/>
              <a:t> main()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char s[] = "89771843";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int</a:t>
            </a:r>
            <a:r>
              <a:rPr lang="en-US" altLang="ja-JP" sz="1400" dirty="0"/>
              <a:t> </a:t>
            </a:r>
            <a:r>
              <a:rPr lang="en-US" altLang="ja-JP" sz="1400" dirty="0" err="1"/>
              <a:t>ch</a:t>
            </a:r>
            <a:r>
              <a:rPr lang="en-US" altLang="ja-JP" sz="1400" dirty="0"/>
              <a:t>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dump( (unsigned char*)s, 16 );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 "Enter </a:t>
            </a:r>
            <a:r>
              <a:rPr lang="ja-JP" altLang="en-US" sz="1400" dirty="0"/>
              <a:t>キーを</a:t>
            </a:r>
            <a:r>
              <a:rPr lang="en-US" altLang="ja-JP" sz="1400" dirty="0"/>
              <a:t>1,2</a:t>
            </a:r>
            <a:r>
              <a:rPr lang="ja-JP" altLang="en-US" sz="1400" dirty="0"/>
              <a:t>回押すと，プログラムが終了します</a:t>
            </a:r>
            <a:r>
              <a:rPr lang="en-US" altLang="ja-JP" sz="1400" dirty="0"/>
              <a:t>\n" 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ch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getchar</a:t>
            </a:r>
            <a:r>
              <a:rPr lang="en-US" altLang="ja-JP" sz="1400" dirty="0"/>
              <a:t>();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</a:t>
            </a:r>
            <a:r>
              <a:rPr lang="en-US" altLang="ja-JP" sz="1400" dirty="0" err="1"/>
              <a:t>ch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getchar</a:t>
            </a:r>
            <a:r>
              <a:rPr lang="en-US" altLang="ja-JP" sz="1400" dirty="0"/>
              <a:t>();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	return 0;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1400" dirty="0"/>
              <a:t>}</a:t>
            </a:r>
            <a:endParaRPr lang="ja-JP" altLang="en-US" dirty="0"/>
          </a:p>
        </p:txBody>
      </p:sp>
      <p:sp>
        <p:nvSpPr>
          <p:cNvPr id="67587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FDD6504-8F83-4D95-A34A-B5DBD5ED342D}" type="slidenum">
              <a:rPr lang="ja-JP" altLang="en-US" smtClean="0">
                <a:latin typeface="Arial" panose="020B0604020202020204" pitchFamily="34" charset="0"/>
              </a:rPr>
              <a:pPr/>
              <a:t>33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23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1384300"/>
            <a:ext cx="7566025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実行結果の例</a:t>
            </a:r>
          </a:p>
        </p:txBody>
      </p:sp>
      <p:sp>
        <p:nvSpPr>
          <p:cNvPr id="10247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A71BCB8E-1534-4484-98E7-E2455CECA753}" type="slidenum">
              <a:rPr lang="ja-JP" altLang="en-US" smtClean="0">
                <a:latin typeface="Arial" panose="020B0604020202020204" pitchFamily="34" charset="0"/>
              </a:rPr>
              <a:pPr/>
              <a:t>4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739775" y="1316038"/>
            <a:ext cx="2057400" cy="1585912"/>
          </a:xfrm>
          <a:prstGeom prst="rect">
            <a:avLst/>
          </a:prstGeom>
          <a:noFill/>
          <a:ln w="2857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auto">
          <a:xfrm flipH="1" flipV="1">
            <a:off x="2643188" y="2871788"/>
            <a:ext cx="220662" cy="690562"/>
          </a:xfrm>
          <a:prstGeom prst="line">
            <a:avLst/>
          </a:prstGeom>
          <a:noFill/>
          <a:ln w="28575">
            <a:solidFill>
              <a:srgbClr val="00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0246" name="Text Box 8" descr="20%"/>
          <p:cNvSpPr txBox="1">
            <a:spLocks noChangeArrowheads="1"/>
          </p:cNvSpPr>
          <p:nvPr/>
        </p:nvSpPr>
        <p:spPr bwMode="auto">
          <a:xfrm>
            <a:off x="2533650" y="3532188"/>
            <a:ext cx="4114800" cy="52322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38100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anose="020B0604020202020204" pitchFamily="34" charset="0"/>
              </a:rPr>
              <a:t>棒グラフが表示される</a:t>
            </a:r>
          </a:p>
        </p:txBody>
      </p:sp>
    </p:spTree>
    <p:extLst>
      <p:ext uri="{BB962C8B-B14F-4D97-AF65-F5344CB8AC3E}">
        <p14:creationId xmlns:p14="http://schemas.microsoft.com/office/powerpoint/2010/main" val="934549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プログラム実行順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普通，プログラム中の文は，上から下へ順に実行される</a:t>
            </a:r>
          </a:p>
          <a:p>
            <a:r>
              <a:rPr lang="ja-JP" altLang="en-US" dirty="0"/>
              <a:t>関数呼び出しでは，関数の先頭に「ジャンプ」する．</a:t>
            </a:r>
          </a:p>
          <a:p>
            <a:pPr marL="457200" lvl="1" indent="0">
              <a:buNone/>
            </a:pPr>
            <a:r>
              <a:rPr lang="ja-JP" altLang="en-US" dirty="0"/>
              <a:t>    関数呼び出しの例） </a:t>
            </a:r>
            <a:r>
              <a:rPr lang="en-US" altLang="ja-JP" dirty="0" err="1"/>
              <a:t>draw_bar</a:t>
            </a:r>
            <a:r>
              <a:rPr lang="en-US" altLang="ja-JP" dirty="0"/>
              <a:t>(a[</a:t>
            </a:r>
            <a:r>
              <a:rPr lang="en-US" altLang="ja-JP" dirty="0" err="1"/>
              <a:t>i</a:t>
            </a:r>
            <a:r>
              <a:rPr lang="en-US" altLang="ja-JP" dirty="0"/>
              <a:t>]); </a:t>
            </a:r>
          </a:p>
          <a:p>
            <a:r>
              <a:rPr lang="ja-JP" altLang="en-US" dirty="0"/>
              <a:t>呼び出された関数の中で </a:t>
            </a:r>
            <a:r>
              <a:rPr lang="en-US" altLang="ja-JP" dirty="0"/>
              <a:t>return </a:t>
            </a:r>
            <a:r>
              <a:rPr lang="ja-JP" altLang="en-US" dirty="0"/>
              <a:t>文に出会うと，関数呼び出しの場所に戻る．</a:t>
            </a:r>
          </a:p>
        </p:txBody>
      </p:sp>
      <p:sp>
        <p:nvSpPr>
          <p:cNvPr id="12293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820420D8-9253-449A-85CD-74A1A0DAB62F}" type="slidenum">
              <a:rPr lang="ja-JP" altLang="en-US" smtClean="0">
                <a:latin typeface="Arial" panose="020B0604020202020204" pitchFamily="34" charset="0"/>
              </a:rPr>
              <a:pPr/>
              <a:t>5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351236" name="Text Box 4"/>
          <p:cNvSpPr txBox="1">
            <a:spLocks noChangeArrowheads="1"/>
          </p:cNvSpPr>
          <p:nvPr/>
        </p:nvSpPr>
        <p:spPr bwMode="auto">
          <a:xfrm>
            <a:off x="3074054" y="2348474"/>
            <a:ext cx="5161991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Arial" panose="020B0604020202020204" pitchFamily="34" charset="0"/>
              </a:rPr>
              <a:t>このことは，</a:t>
            </a:r>
            <a:r>
              <a:rPr lang="en-US" altLang="ja-JP" sz="1400">
                <a:latin typeface="Arial" panose="020B0604020202020204" pitchFamily="34" charset="0"/>
              </a:rPr>
              <a:t>C</a:t>
            </a:r>
            <a:r>
              <a:rPr lang="ja-JP" altLang="en-US" sz="1400">
                <a:latin typeface="Arial" panose="020B0604020202020204" pitchFamily="34" charset="0"/>
              </a:rPr>
              <a:t>言語が「手続き型言語」と言われる理由の１つ</a:t>
            </a:r>
          </a:p>
        </p:txBody>
      </p:sp>
    </p:spTree>
    <p:extLst>
      <p:ext uri="{BB962C8B-B14F-4D97-AF65-F5344CB8AC3E}">
        <p14:creationId xmlns:p14="http://schemas.microsoft.com/office/powerpoint/2010/main" val="214605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5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5" grpId="0" uiExpand="1" build="p"/>
      <p:bldP spid="3512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1"/>
          <p:cNvSpPr>
            <a:spLocks noChangeArrowheads="1"/>
          </p:cNvSpPr>
          <p:nvPr/>
        </p:nvSpPr>
        <p:spPr bwMode="auto">
          <a:xfrm>
            <a:off x="328613" y="515938"/>
            <a:ext cx="6049962" cy="637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"</a:t>
            </a:r>
            <a:r>
              <a:rPr lang="en-US" altLang="ja-JP" sz="2000" b="1" dirty="0" err="1">
                <a:latin typeface="Arial" panose="020B0604020202020204" pitchFamily="34" charset="0"/>
              </a:rPr>
              <a:t>stdio.h</a:t>
            </a:r>
            <a:r>
              <a:rPr lang="en-US" altLang="ja-JP" sz="2000" b="1" dirty="0">
                <a:latin typeface="Arial" panose="020B0604020202020204" pitchFamily="34" charset="0"/>
              </a:rPr>
              <a:t>"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&lt;</a:t>
            </a:r>
            <a:r>
              <a:rPr lang="en-US" altLang="ja-JP" sz="2000" b="1" dirty="0" err="1">
                <a:latin typeface="Arial" panose="020B0604020202020204" pitchFamily="34" charset="0"/>
              </a:rPr>
              <a:t>math.h</a:t>
            </a:r>
            <a:r>
              <a:rPr lang="en-US" altLang="ja-JP" sz="2000" b="1" dirty="0">
                <a:latin typeface="Arial" panose="020B060402020202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void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 )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("*");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("\n");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>
                <a:latin typeface="Arial" panose="020B0604020202020204" pitchFamily="34" charset="0"/>
              </a:rPr>
              <a:t>return;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a[]={6,4,7,1,5,3,2};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&lt;7;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(a[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]);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return 0;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プログラム実行順</a:t>
            </a:r>
          </a:p>
        </p:txBody>
      </p:sp>
      <p:sp>
        <p:nvSpPr>
          <p:cNvPr id="14357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47C18BDE-E94D-408D-ACB6-65EFF6DE65A1}" type="slidenum">
              <a:rPr lang="ja-JP" altLang="en-US" smtClean="0">
                <a:latin typeface="Arial" panose="020B0604020202020204" pitchFamily="34" charset="0"/>
              </a:rPr>
              <a:pPr/>
              <a:t>6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498699" name="Rectangle 11"/>
          <p:cNvSpPr>
            <a:spLocks noChangeArrowheads="1"/>
          </p:cNvSpPr>
          <p:nvPr/>
        </p:nvSpPr>
        <p:spPr bwMode="auto">
          <a:xfrm>
            <a:off x="355600" y="3571875"/>
            <a:ext cx="5705475" cy="3221038"/>
          </a:xfrm>
          <a:prstGeom prst="rect">
            <a:avLst/>
          </a:prstGeom>
          <a:solidFill>
            <a:schemeClr val="accent2">
              <a:alpha val="1019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98700" name="Rectangle 12"/>
          <p:cNvSpPr>
            <a:spLocks noChangeArrowheads="1"/>
          </p:cNvSpPr>
          <p:nvPr/>
        </p:nvSpPr>
        <p:spPr bwMode="auto">
          <a:xfrm>
            <a:off x="360363" y="1035050"/>
            <a:ext cx="4379912" cy="2309813"/>
          </a:xfrm>
          <a:prstGeom prst="rect">
            <a:avLst/>
          </a:prstGeom>
          <a:solidFill>
            <a:schemeClr val="accent2">
              <a:alpha val="1019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4342" name="AutoShape 13"/>
          <p:cNvSpPr>
            <a:spLocks/>
          </p:cNvSpPr>
          <p:nvPr/>
        </p:nvSpPr>
        <p:spPr bwMode="auto">
          <a:xfrm>
            <a:off x="4970463" y="1062038"/>
            <a:ext cx="228600" cy="2138362"/>
          </a:xfrm>
          <a:prstGeom prst="rightBrace">
            <a:avLst>
              <a:gd name="adj1" fmla="val 77951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5324475" y="18415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u="sng">
                <a:solidFill>
                  <a:srgbClr val="006600"/>
                </a:solidFill>
                <a:latin typeface="Arial" panose="020B0604020202020204" pitchFamily="34" charset="0"/>
              </a:rPr>
              <a:t>補助関数</a:t>
            </a:r>
          </a:p>
        </p:txBody>
      </p:sp>
      <p:sp>
        <p:nvSpPr>
          <p:cNvPr id="14344" name="AutoShape 15"/>
          <p:cNvSpPr>
            <a:spLocks/>
          </p:cNvSpPr>
          <p:nvPr/>
        </p:nvSpPr>
        <p:spPr bwMode="auto">
          <a:xfrm>
            <a:off x="6184796" y="3652989"/>
            <a:ext cx="142875" cy="3005137"/>
          </a:xfrm>
          <a:prstGeom prst="rightBrace">
            <a:avLst>
              <a:gd name="adj1" fmla="val 175278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4345" name="Text Box 16"/>
          <p:cNvSpPr txBox="1">
            <a:spLocks noChangeArrowheads="1"/>
          </p:cNvSpPr>
          <p:nvPr/>
        </p:nvSpPr>
        <p:spPr bwMode="auto">
          <a:xfrm>
            <a:off x="6702425" y="4857750"/>
            <a:ext cx="23391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u="sng">
                <a:solidFill>
                  <a:srgbClr val="006600"/>
                </a:solidFill>
                <a:latin typeface="Arial" panose="020B0604020202020204" pitchFamily="34" charset="0"/>
              </a:rPr>
              <a:t>メインの関数</a:t>
            </a:r>
          </a:p>
        </p:txBody>
      </p:sp>
      <p:sp>
        <p:nvSpPr>
          <p:cNvPr id="498705" name="Line 17"/>
          <p:cNvSpPr>
            <a:spLocks noChangeShapeType="1"/>
          </p:cNvSpPr>
          <p:nvPr/>
        </p:nvSpPr>
        <p:spPr bwMode="auto">
          <a:xfrm flipH="1">
            <a:off x="5859359" y="3240239"/>
            <a:ext cx="319087" cy="254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98706" name="Text Box 18"/>
          <p:cNvSpPr txBox="1">
            <a:spLocks noChangeArrowheads="1"/>
          </p:cNvSpPr>
          <p:nvPr/>
        </p:nvSpPr>
        <p:spPr bwMode="auto">
          <a:xfrm>
            <a:off x="6226175" y="2413000"/>
            <a:ext cx="264687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プログラム実行は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メインの関数から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始まる</a:t>
            </a:r>
          </a:p>
        </p:txBody>
      </p:sp>
      <p:sp>
        <p:nvSpPr>
          <p:cNvPr id="498707" name="Text Box 19"/>
          <p:cNvSpPr txBox="1">
            <a:spLocks noChangeArrowheads="1"/>
          </p:cNvSpPr>
          <p:nvPr/>
        </p:nvSpPr>
        <p:spPr bwMode="auto">
          <a:xfrm>
            <a:off x="5565775" y="623888"/>
            <a:ext cx="3467616" cy="107721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tx2"/>
                </a:solidFill>
                <a:latin typeface="Arial" panose="020B0604020202020204" pitchFamily="34" charset="0"/>
              </a:rPr>
              <a:t>複数の関数を含む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tx2"/>
                </a:solidFill>
                <a:latin typeface="Arial" panose="020B0604020202020204" pitchFamily="34" charset="0"/>
              </a:rPr>
              <a:t>プログラム</a:t>
            </a:r>
          </a:p>
        </p:txBody>
      </p:sp>
      <p:sp>
        <p:nvSpPr>
          <p:cNvPr id="498710" name="Rectangle 22"/>
          <p:cNvSpPr>
            <a:spLocks noChangeArrowheads="1"/>
          </p:cNvSpPr>
          <p:nvPr/>
        </p:nvSpPr>
        <p:spPr bwMode="auto">
          <a:xfrm>
            <a:off x="488846" y="4948389"/>
            <a:ext cx="3724275" cy="771525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98711" name="Text Box 23"/>
          <p:cNvSpPr txBox="1">
            <a:spLocks noChangeArrowheads="1"/>
          </p:cNvSpPr>
          <p:nvPr/>
        </p:nvSpPr>
        <p:spPr bwMode="auto">
          <a:xfrm>
            <a:off x="4244871" y="5097614"/>
            <a:ext cx="19800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33CC"/>
                </a:solidFill>
                <a:latin typeface="Arial" panose="020B0604020202020204" pitchFamily="34" charset="0"/>
              </a:rPr>
              <a:t>７回の繰り返し</a:t>
            </a:r>
          </a:p>
        </p:txBody>
      </p:sp>
      <p:sp>
        <p:nvSpPr>
          <p:cNvPr id="498713" name="Rectangle 25"/>
          <p:cNvSpPr>
            <a:spLocks noChangeArrowheads="1"/>
          </p:cNvSpPr>
          <p:nvPr/>
        </p:nvSpPr>
        <p:spPr bwMode="auto">
          <a:xfrm>
            <a:off x="503134" y="2878289"/>
            <a:ext cx="1035050" cy="285750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498714" name="Line 26"/>
          <p:cNvSpPr>
            <a:spLocks noChangeShapeType="1"/>
          </p:cNvSpPr>
          <p:nvPr/>
        </p:nvSpPr>
        <p:spPr bwMode="auto">
          <a:xfrm flipH="1" flipV="1">
            <a:off x="3012971" y="5510364"/>
            <a:ext cx="533400" cy="64770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98715" name="Text Box 27"/>
          <p:cNvSpPr txBox="1">
            <a:spLocks noChangeArrowheads="1"/>
          </p:cNvSpPr>
          <p:nvPr/>
        </p:nvSpPr>
        <p:spPr bwMode="auto">
          <a:xfrm>
            <a:off x="3282846" y="6150126"/>
            <a:ext cx="3260829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33CC"/>
                </a:solidFill>
                <a:latin typeface="Arial" panose="020B0604020202020204" pitchFamily="34" charset="0"/>
              </a:rPr>
              <a:t>関数 </a:t>
            </a:r>
            <a:r>
              <a:rPr lang="en-US" altLang="ja-JP" sz="2000" b="1">
                <a:solidFill>
                  <a:srgbClr val="0033CC"/>
                </a:solidFill>
                <a:latin typeface="Arial" panose="020B0604020202020204" pitchFamily="34" charset="0"/>
              </a:rPr>
              <a:t>draw_bar</a:t>
            </a:r>
            <a:r>
              <a:rPr lang="en-US" altLang="ja-JP" sz="2000">
                <a:solidFill>
                  <a:srgbClr val="0033CC"/>
                </a:solidFill>
                <a:latin typeface="Arial" panose="020B0604020202020204" pitchFamily="34" charset="0"/>
              </a:rPr>
              <a:t> </a:t>
            </a:r>
            <a:r>
              <a:rPr lang="ja-JP" altLang="en-US" sz="2000">
                <a:solidFill>
                  <a:srgbClr val="0033CC"/>
                </a:solidFill>
                <a:latin typeface="Arial" panose="020B0604020202020204" pitchFamily="34" charset="0"/>
              </a:rPr>
              <a:t>を呼び出し</a:t>
            </a:r>
          </a:p>
        </p:txBody>
      </p:sp>
      <p:sp>
        <p:nvSpPr>
          <p:cNvPr id="498716" name="Line 28"/>
          <p:cNvSpPr>
            <a:spLocks noChangeShapeType="1"/>
          </p:cNvSpPr>
          <p:nvPr/>
        </p:nvSpPr>
        <p:spPr bwMode="auto">
          <a:xfrm flipH="1" flipV="1">
            <a:off x="1692171" y="3079901"/>
            <a:ext cx="242888" cy="1428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98717" name="Text Box 29"/>
          <p:cNvSpPr txBox="1">
            <a:spLocks noChangeArrowheads="1"/>
          </p:cNvSpPr>
          <p:nvPr/>
        </p:nvSpPr>
        <p:spPr bwMode="auto">
          <a:xfrm>
            <a:off x="1939821" y="3062439"/>
            <a:ext cx="326243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33CC"/>
                </a:solidFill>
                <a:latin typeface="Arial" panose="020B0604020202020204" pitchFamily="34" charset="0"/>
              </a:rPr>
              <a:t>関数呼び出しの場所に戻る</a:t>
            </a:r>
            <a:endParaRPr lang="en-US" altLang="ja-JP" sz="200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sp>
        <p:nvSpPr>
          <p:cNvPr id="498718" name="Rectangle 30"/>
          <p:cNvSpPr>
            <a:spLocks noChangeArrowheads="1"/>
          </p:cNvSpPr>
          <p:nvPr/>
        </p:nvSpPr>
        <p:spPr bwMode="auto">
          <a:xfrm>
            <a:off x="620608" y="5206453"/>
            <a:ext cx="2143125" cy="285750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23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9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9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9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9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9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9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987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987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9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9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9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9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9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9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706" grpId="0"/>
      <p:bldP spid="498707" grpId="0" animBg="1"/>
      <p:bldP spid="498711" grpId="0"/>
      <p:bldP spid="498711" grpId="1"/>
      <p:bldP spid="498715" grpId="0" animBg="1"/>
      <p:bldP spid="4987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5"/>
          <p:cNvSpPr>
            <a:spLocks noChangeArrowheads="1"/>
          </p:cNvSpPr>
          <p:nvPr/>
        </p:nvSpPr>
        <p:spPr bwMode="auto">
          <a:xfrm>
            <a:off x="328613" y="515938"/>
            <a:ext cx="6049962" cy="637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"</a:t>
            </a:r>
            <a:r>
              <a:rPr lang="en-US" altLang="ja-JP" sz="2000" b="1" dirty="0" err="1">
                <a:latin typeface="Arial" panose="020B0604020202020204" pitchFamily="34" charset="0"/>
              </a:rPr>
              <a:t>stdio.h</a:t>
            </a:r>
            <a:r>
              <a:rPr lang="en-US" altLang="ja-JP" sz="2000" b="1" dirty="0">
                <a:latin typeface="Arial" panose="020B0604020202020204" pitchFamily="34" charset="0"/>
              </a:rPr>
              <a:t>"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&lt;</a:t>
            </a:r>
            <a:r>
              <a:rPr lang="en-US" altLang="ja-JP" sz="2000" b="1" dirty="0" err="1">
                <a:latin typeface="Arial" panose="020B0604020202020204" pitchFamily="34" charset="0"/>
              </a:rPr>
              <a:t>math.h</a:t>
            </a:r>
            <a:r>
              <a:rPr lang="en-US" altLang="ja-JP" sz="2000" b="1" dirty="0">
                <a:latin typeface="Arial" panose="020B060402020202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void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 )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("*");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("\n");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>
                <a:latin typeface="Arial" panose="020B0604020202020204" pitchFamily="34" charset="0"/>
              </a:rPr>
              <a:t>return;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a[]={6,4,7,1,5,3,2};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&lt;7;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(a[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]);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return 0;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メインの関数内の変数</a:t>
            </a:r>
          </a:p>
        </p:txBody>
      </p:sp>
      <p:sp>
        <p:nvSpPr>
          <p:cNvPr id="1640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B9D3047F-3BDF-407D-A24A-BD92D2F5D504}" type="slidenum">
              <a:rPr lang="ja-JP" altLang="en-US" smtClean="0">
                <a:latin typeface="Arial" panose="020B0604020202020204" pitchFamily="34" charset="0"/>
              </a:rPr>
              <a:pPr/>
              <a:t>7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500747" name="Text Box 11"/>
          <p:cNvSpPr txBox="1">
            <a:spLocks noChangeArrowheads="1"/>
          </p:cNvSpPr>
          <p:nvPr/>
        </p:nvSpPr>
        <p:spPr bwMode="auto">
          <a:xfrm>
            <a:off x="4641850" y="4062562"/>
            <a:ext cx="3005951" cy="707886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  <a:latin typeface="Arial" panose="020B0604020202020204" pitchFamily="34" charset="0"/>
              </a:rPr>
              <a:t>変数 </a:t>
            </a:r>
            <a:r>
              <a:rPr lang="en-US" altLang="ja-JP" sz="2000" b="1">
                <a:solidFill>
                  <a:schemeClr val="tx2"/>
                </a:solidFill>
                <a:latin typeface="Arial" panose="020B0604020202020204" pitchFamily="34" charset="0"/>
              </a:rPr>
              <a:t>i, ch, 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  <a:latin typeface="Arial" panose="020B0604020202020204" pitchFamily="34" charset="0"/>
              </a:rPr>
              <a:t>をメモリエリア中に確保</a:t>
            </a:r>
          </a:p>
        </p:txBody>
      </p:sp>
      <p:sp>
        <p:nvSpPr>
          <p:cNvPr id="500748" name="AutoShape 12"/>
          <p:cNvSpPr>
            <a:spLocks/>
          </p:cNvSpPr>
          <p:nvPr/>
        </p:nvSpPr>
        <p:spPr bwMode="auto">
          <a:xfrm>
            <a:off x="4349750" y="4048274"/>
            <a:ext cx="184150" cy="739775"/>
          </a:xfrm>
          <a:prstGeom prst="rightBrace">
            <a:avLst>
              <a:gd name="adj1" fmla="val 33477"/>
              <a:gd name="adj2" fmla="val 50000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55" name="AutoShape 19"/>
          <p:cNvSpPr>
            <a:spLocks/>
          </p:cNvSpPr>
          <p:nvPr/>
        </p:nvSpPr>
        <p:spPr bwMode="auto">
          <a:xfrm>
            <a:off x="4557713" y="4862513"/>
            <a:ext cx="498475" cy="1790700"/>
          </a:xfrm>
          <a:prstGeom prst="rightBrace">
            <a:avLst>
              <a:gd name="adj1" fmla="val 299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56" name="Text Box 20"/>
          <p:cNvSpPr txBox="1">
            <a:spLocks noChangeArrowheads="1"/>
          </p:cNvSpPr>
          <p:nvPr/>
        </p:nvSpPr>
        <p:spPr bwMode="auto">
          <a:xfrm>
            <a:off x="4910138" y="5511949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Arial" panose="020B0604020202020204" pitchFamily="34" charset="0"/>
              </a:rPr>
              <a:t>ここで使用</a:t>
            </a:r>
          </a:p>
        </p:txBody>
      </p:sp>
      <p:sp>
        <p:nvSpPr>
          <p:cNvPr id="500762" name="Rectangle 26"/>
          <p:cNvSpPr>
            <a:spLocks noChangeArrowheads="1"/>
          </p:cNvSpPr>
          <p:nvPr/>
        </p:nvSpPr>
        <p:spPr bwMode="auto">
          <a:xfrm>
            <a:off x="479425" y="4208612"/>
            <a:ext cx="803275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3" name="Rectangle 27"/>
          <p:cNvSpPr>
            <a:spLocks noChangeArrowheads="1"/>
          </p:cNvSpPr>
          <p:nvPr/>
        </p:nvSpPr>
        <p:spPr bwMode="auto">
          <a:xfrm>
            <a:off x="481013" y="4464199"/>
            <a:ext cx="955675" cy="249238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4" name="Rectangle 28"/>
          <p:cNvSpPr>
            <a:spLocks noChangeArrowheads="1"/>
          </p:cNvSpPr>
          <p:nvPr/>
        </p:nvSpPr>
        <p:spPr bwMode="auto">
          <a:xfrm>
            <a:off x="482600" y="4726137"/>
            <a:ext cx="3509963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5" name="Rectangle 29"/>
          <p:cNvSpPr>
            <a:spLocks noChangeArrowheads="1"/>
          </p:cNvSpPr>
          <p:nvPr/>
        </p:nvSpPr>
        <p:spPr bwMode="auto">
          <a:xfrm>
            <a:off x="1274763" y="4981724"/>
            <a:ext cx="13811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6" name="Rectangle 30"/>
          <p:cNvSpPr>
            <a:spLocks noChangeArrowheads="1"/>
          </p:cNvSpPr>
          <p:nvPr/>
        </p:nvSpPr>
        <p:spPr bwMode="auto">
          <a:xfrm>
            <a:off x="1856581" y="5261124"/>
            <a:ext cx="498475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7" name="Rectangle 31"/>
          <p:cNvSpPr>
            <a:spLocks noChangeArrowheads="1"/>
          </p:cNvSpPr>
          <p:nvPr/>
        </p:nvSpPr>
        <p:spPr bwMode="auto">
          <a:xfrm>
            <a:off x="447675" y="5773887"/>
            <a:ext cx="450850" cy="21590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8" name="Rectangle 32"/>
          <p:cNvSpPr>
            <a:spLocks noChangeArrowheads="1"/>
          </p:cNvSpPr>
          <p:nvPr/>
        </p:nvSpPr>
        <p:spPr bwMode="auto">
          <a:xfrm>
            <a:off x="2024063" y="4964262"/>
            <a:ext cx="13811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69" name="Rectangle 33"/>
          <p:cNvSpPr>
            <a:spLocks noChangeArrowheads="1"/>
          </p:cNvSpPr>
          <p:nvPr/>
        </p:nvSpPr>
        <p:spPr bwMode="auto">
          <a:xfrm>
            <a:off x="1534319" y="4981724"/>
            <a:ext cx="138113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0770" name="Rectangle 34"/>
          <p:cNvSpPr>
            <a:spLocks noChangeArrowheads="1"/>
          </p:cNvSpPr>
          <p:nvPr/>
        </p:nvSpPr>
        <p:spPr bwMode="auto">
          <a:xfrm>
            <a:off x="452438" y="6023124"/>
            <a:ext cx="450850" cy="21590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84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0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0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0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0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0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0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0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0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7" grpId="0" animBg="1"/>
      <p:bldP spid="5007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メインの関数内の変数</a:t>
            </a:r>
          </a:p>
        </p:txBody>
      </p:sp>
      <p:sp>
        <p:nvSpPr>
          <p:cNvPr id="18469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30E62687-DD84-499E-84AD-6274C7E05FDD}" type="slidenum">
              <a:rPr lang="ja-JP" altLang="en-US" smtClean="0">
                <a:latin typeface="Arial" panose="020B0604020202020204" pitchFamily="34" charset="0"/>
              </a:rPr>
              <a:pPr/>
              <a:t>8</a:t>
            </a:fld>
            <a:endParaRPr lang="en-US" altLang="ja-JP">
              <a:latin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28613" y="515938"/>
            <a:ext cx="6049962" cy="637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"</a:t>
            </a:r>
            <a:r>
              <a:rPr lang="en-US" altLang="ja-JP" sz="2000" b="1" dirty="0" err="1">
                <a:latin typeface="Arial" panose="020B0604020202020204" pitchFamily="34" charset="0"/>
              </a:rPr>
              <a:t>stdio.h</a:t>
            </a:r>
            <a:r>
              <a:rPr lang="en-US" altLang="ja-JP" sz="2000" b="1" dirty="0">
                <a:latin typeface="Arial" panose="020B0604020202020204" pitchFamily="34" charset="0"/>
              </a:rPr>
              <a:t>"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#include &lt;</a:t>
            </a:r>
            <a:r>
              <a:rPr lang="en-US" altLang="ja-JP" sz="2000" b="1" dirty="0" err="1">
                <a:latin typeface="Arial" panose="020B0604020202020204" pitchFamily="34" charset="0"/>
              </a:rPr>
              <a:t>math.h</a:t>
            </a:r>
            <a:r>
              <a:rPr lang="en-US" altLang="ja-JP" sz="2000" b="1" dirty="0">
                <a:latin typeface="Arial" panose="020B0604020202020204" pitchFamily="34" charset="0"/>
              </a:rPr>
              <a:t>&gt;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void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 )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</a:t>
            </a:r>
            <a:r>
              <a:rPr lang="en-US" altLang="ja-JP" sz="2000" b="1" dirty="0" err="1">
                <a:latin typeface="Arial" panose="020B0604020202020204" pitchFamily="34" charset="0"/>
              </a:rPr>
              <a:t>len</a:t>
            </a:r>
            <a:r>
              <a:rPr lang="en-US" altLang="ja-JP" sz="2000" b="1" dirty="0">
                <a:latin typeface="Arial" panose="020B0604020202020204" pitchFamily="34" charset="0"/>
              </a:rPr>
              <a:t>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("*");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printf</a:t>
            </a:r>
            <a:r>
              <a:rPr lang="en-US" altLang="ja-JP" sz="2000" b="1" dirty="0">
                <a:latin typeface="Arial" panose="020B0604020202020204" pitchFamily="34" charset="0"/>
              </a:rPr>
              <a:t>("\n");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>
                <a:latin typeface="Arial" panose="020B0604020202020204" pitchFamily="34" charset="0"/>
              </a:rPr>
              <a:t>return;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main()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int</a:t>
            </a:r>
            <a:r>
              <a:rPr lang="en-US" altLang="ja-JP" sz="2000" b="1" dirty="0">
                <a:latin typeface="Arial" panose="020B0604020202020204" pitchFamily="34" charset="0"/>
              </a:rPr>
              <a:t> a[]={6,4,7,1,5,3,2};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for (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=0;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&lt;7; 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++) {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  </a:t>
            </a:r>
            <a:r>
              <a:rPr lang="en-US" altLang="ja-JP" sz="2000" b="1" dirty="0" err="1">
                <a:latin typeface="Arial" panose="020B0604020202020204" pitchFamily="34" charset="0"/>
              </a:rPr>
              <a:t>draw_bar</a:t>
            </a:r>
            <a:r>
              <a:rPr lang="en-US" altLang="ja-JP" sz="2000" b="1" dirty="0">
                <a:latin typeface="Arial" panose="020B0604020202020204" pitchFamily="34" charset="0"/>
              </a:rPr>
              <a:t>(a[</a:t>
            </a:r>
            <a:r>
              <a:rPr lang="en-US" altLang="ja-JP" sz="2000" b="1" dirty="0" err="1">
                <a:latin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</a:rPr>
              <a:t>]);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}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</a:t>
            </a:r>
            <a:r>
              <a:rPr lang="en-US" altLang="ja-JP" sz="2000" b="1" dirty="0" err="1">
                <a:latin typeface="Arial" panose="020B0604020202020204" pitchFamily="34" charset="0"/>
              </a:rPr>
              <a:t>ch</a:t>
            </a:r>
            <a:r>
              <a:rPr lang="en-US" altLang="ja-JP" sz="2000" b="1" dirty="0">
                <a:latin typeface="Arial" panose="020B0604020202020204" pitchFamily="34" charset="0"/>
              </a:rPr>
              <a:t> = </a:t>
            </a:r>
            <a:r>
              <a:rPr lang="en-US" altLang="ja-JP" sz="2000" b="1" dirty="0" err="1">
                <a:latin typeface="Arial" panose="020B0604020202020204" pitchFamily="34" charset="0"/>
              </a:rPr>
              <a:t>getchar</a:t>
            </a:r>
            <a:r>
              <a:rPr lang="en-US" altLang="ja-JP" sz="2000" b="1" dirty="0">
                <a:latin typeface="Arial" panose="020B0604020202020204" pitchFamily="34" charset="0"/>
              </a:rPr>
              <a:t>();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  return 0;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</a:rPr>
              <a:t>}</a:t>
            </a: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539193" y="4195763"/>
            <a:ext cx="803275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540781" y="4451350"/>
            <a:ext cx="955675" cy="249238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542368" y="4713288"/>
            <a:ext cx="3509963" cy="227012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1269959" y="4967288"/>
            <a:ext cx="13811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1883572" y="5248274"/>
            <a:ext cx="44725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41" name="Rectangle 11"/>
          <p:cNvSpPr>
            <a:spLocks noChangeArrowheads="1"/>
          </p:cNvSpPr>
          <p:nvPr/>
        </p:nvSpPr>
        <p:spPr bwMode="auto">
          <a:xfrm>
            <a:off x="507443" y="5761038"/>
            <a:ext cx="450850" cy="21590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42" name="Rectangle 14"/>
          <p:cNvSpPr>
            <a:spLocks noChangeArrowheads="1"/>
          </p:cNvSpPr>
          <p:nvPr/>
        </p:nvSpPr>
        <p:spPr bwMode="auto">
          <a:xfrm>
            <a:off x="2083831" y="4951413"/>
            <a:ext cx="138112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43" name="Rectangle 15"/>
          <p:cNvSpPr>
            <a:spLocks noChangeArrowheads="1"/>
          </p:cNvSpPr>
          <p:nvPr/>
        </p:nvSpPr>
        <p:spPr bwMode="auto">
          <a:xfrm>
            <a:off x="1745459" y="4979194"/>
            <a:ext cx="138113" cy="24765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18444" name="Rectangle 16"/>
          <p:cNvSpPr>
            <a:spLocks noChangeArrowheads="1"/>
          </p:cNvSpPr>
          <p:nvPr/>
        </p:nvSpPr>
        <p:spPr bwMode="auto">
          <a:xfrm>
            <a:off x="512206" y="6010275"/>
            <a:ext cx="450850" cy="215900"/>
          </a:xfrm>
          <a:prstGeom prst="rect">
            <a:avLst/>
          </a:prstGeom>
          <a:solidFill>
            <a:srgbClr val="FF6600">
              <a:alpha val="25098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6897" name="Line 17"/>
          <p:cNvSpPr>
            <a:spLocks noChangeShapeType="1"/>
          </p:cNvSpPr>
          <p:nvPr/>
        </p:nvSpPr>
        <p:spPr bwMode="auto">
          <a:xfrm>
            <a:off x="2706131" y="5738813"/>
            <a:ext cx="14954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06898" name="Text Box 18"/>
          <p:cNvSpPr txBox="1">
            <a:spLocks noChangeArrowheads="1"/>
          </p:cNvSpPr>
          <p:nvPr/>
        </p:nvSpPr>
        <p:spPr bwMode="auto">
          <a:xfrm>
            <a:off x="5472902" y="3352016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Arial" panose="020B0604020202020204" pitchFamily="34" charset="0"/>
              </a:rPr>
              <a:t>この時点では</a:t>
            </a:r>
          </a:p>
        </p:txBody>
      </p:sp>
      <p:graphicFrame>
        <p:nvGraphicFramePr>
          <p:cNvPr id="50693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19104"/>
              </p:ext>
            </p:extLst>
          </p:nvPr>
        </p:nvGraphicFramePr>
        <p:xfrm>
          <a:off x="4310898" y="3984136"/>
          <a:ext cx="4641850" cy="2377352"/>
        </p:xfrm>
        <a:graphic>
          <a:graphicData uri="http://schemas.openxmlformats.org/drawingml/2006/table">
            <a:tbl>
              <a:tblPr/>
              <a:tblGrid>
                <a:gridCol w="1112838">
                  <a:extLst>
                    <a:ext uri="{9D8B030D-6E8A-4147-A177-3AD203B41FA5}">
                      <a16:colId xmlns:a16="http://schemas.microsoft.com/office/drawing/2014/main" val="342816676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462438415"/>
                    </a:ext>
                  </a:extLst>
                </a:gridCol>
                <a:gridCol w="1776412">
                  <a:extLst>
                    <a:ext uri="{9D8B030D-6E8A-4147-A177-3AD203B41FA5}">
                      <a16:colId xmlns:a16="http://schemas.microsoft.com/office/drawing/2014/main" val="3727763038"/>
                    </a:ext>
                  </a:extLst>
                </a:gridCol>
              </a:tblGrid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変数名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タイプ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14518"/>
                  </a:ext>
                </a:extLst>
              </a:tr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808769"/>
                  </a:ext>
                </a:extLst>
              </a:tr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ch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未使用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906581"/>
                  </a:ext>
                </a:extLst>
              </a:tr>
              <a:tr h="5459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a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6,4,7,1,5,3,2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 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の配列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914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46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06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4"/>
          <p:cNvSpPr txBox="1">
            <a:spLocks noChangeArrowheads="1"/>
          </p:cNvSpPr>
          <p:nvPr/>
        </p:nvSpPr>
        <p:spPr bwMode="auto">
          <a:xfrm>
            <a:off x="3113088" y="198438"/>
            <a:ext cx="29546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  <a:latin typeface="Arial" panose="020B0604020202020204" pitchFamily="34" charset="0"/>
              </a:rPr>
              <a:t>実際のメモリの中身</a:t>
            </a:r>
          </a:p>
        </p:txBody>
      </p:sp>
      <p:graphicFrame>
        <p:nvGraphicFramePr>
          <p:cNvPr id="508976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471245"/>
              </p:ext>
            </p:extLst>
          </p:nvPr>
        </p:nvGraphicFramePr>
        <p:xfrm>
          <a:off x="3746818" y="4475961"/>
          <a:ext cx="4641850" cy="2377352"/>
        </p:xfrm>
        <a:graphic>
          <a:graphicData uri="http://schemas.openxmlformats.org/drawingml/2006/table">
            <a:tbl>
              <a:tblPr/>
              <a:tblGrid>
                <a:gridCol w="1112838">
                  <a:extLst>
                    <a:ext uri="{9D8B030D-6E8A-4147-A177-3AD203B41FA5}">
                      <a16:colId xmlns:a16="http://schemas.microsoft.com/office/drawing/2014/main" val="102255385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42465447"/>
                    </a:ext>
                  </a:extLst>
                </a:gridCol>
                <a:gridCol w="1776412">
                  <a:extLst>
                    <a:ext uri="{9D8B030D-6E8A-4147-A177-3AD203B41FA5}">
                      <a16:colId xmlns:a16="http://schemas.microsoft.com/office/drawing/2014/main" val="3175959380"/>
                    </a:ext>
                  </a:extLst>
                </a:gridCol>
              </a:tblGrid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変数名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タイプ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62115"/>
                  </a:ext>
                </a:extLst>
              </a:tr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581585"/>
                  </a:ext>
                </a:extLst>
              </a:tr>
              <a:tr h="5180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ch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未使用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880248"/>
                  </a:ext>
                </a:extLst>
              </a:tr>
              <a:tr h="5459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a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6,4,7,1,5,3,2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int 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</a:rPr>
                        <a:t>の配列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718608"/>
                  </a:ext>
                </a:extLst>
              </a:tr>
            </a:tbl>
          </a:graphicData>
        </a:graphic>
      </p:graphicFrame>
      <p:pic>
        <p:nvPicPr>
          <p:cNvPr id="20505" name="Picture 3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749300"/>
            <a:ext cx="8377238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8967" name="Rectangle 39"/>
          <p:cNvSpPr>
            <a:spLocks noChangeArrowheads="1"/>
          </p:cNvSpPr>
          <p:nvPr/>
        </p:nvSpPr>
        <p:spPr bwMode="auto">
          <a:xfrm>
            <a:off x="2840038" y="1497013"/>
            <a:ext cx="1238250" cy="223837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68" name="Rectangle 40"/>
          <p:cNvSpPr>
            <a:spLocks noChangeArrowheads="1"/>
          </p:cNvSpPr>
          <p:nvPr/>
        </p:nvSpPr>
        <p:spPr bwMode="auto">
          <a:xfrm>
            <a:off x="4144963" y="1501775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69" name="Rectangle 41"/>
          <p:cNvSpPr>
            <a:spLocks noChangeArrowheads="1"/>
          </p:cNvSpPr>
          <p:nvPr/>
        </p:nvSpPr>
        <p:spPr bwMode="auto">
          <a:xfrm>
            <a:off x="5449888" y="1506538"/>
            <a:ext cx="1238250" cy="223837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1" name="Rectangle 43"/>
          <p:cNvSpPr>
            <a:spLocks noChangeArrowheads="1"/>
          </p:cNvSpPr>
          <p:nvPr/>
        </p:nvSpPr>
        <p:spPr bwMode="auto">
          <a:xfrm>
            <a:off x="1531938" y="1746250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2" name="Rectangle 44"/>
          <p:cNvSpPr>
            <a:spLocks noChangeArrowheads="1"/>
          </p:cNvSpPr>
          <p:nvPr/>
        </p:nvSpPr>
        <p:spPr bwMode="auto">
          <a:xfrm>
            <a:off x="2836863" y="1751013"/>
            <a:ext cx="1238250" cy="223837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3" name="Rectangle 45"/>
          <p:cNvSpPr>
            <a:spLocks noChangeArrowheads="1"/>
          </p:cNvSpPr>
          <p:nvPr/>
        </p:nvSpPr>
        <p:spPr bwMode="auto">
          <a:xfrm>
            <a:off x="4141788" y="1755775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4" name="Rectangle 46"/>
          <p:cNvSpPr>
            <a:spLocks noChangeArrowheads="1"/>
          </p:cNvSpPr>
          <p:nvPr/>
        </p:nvSpPr>
        <p:spPr bwMode="auto">
          <a:xfrm>
            <a:off x="5434013" y="1755775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7" name="Rectangle 49"/>
          <p:cNvSpPr>
            <a:spLocks noChangeArrowheads="1"/>
          </p:cNvSpPr>
          <p:nvPr/>
        </p:nvSpPr>
        <p:spPr bwMode="auto">
          <a:xfrm>
            <a:off x="4133850" y="2005013"/>
            <a:ext cx="1238250" cy="223837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8" name="Rectangle 50"/>
          <p:cNvSpPr>
            <a:spLocks noChangeArrowheads="1"/>
          </p:cNvSpPr>
          <p:nvPr/>
        </p:nvSpPr>
        <p:spPr bwMode="auto">
          <a:xfrm>
            <a:off x="2828925" y="2244725"/>
            <a:ext cx="1238250" cy="223838"/>
          </a:xfrm>
          <a:prstGeom prst="rect">
            <a:avLst/>
          </a:prstGeom>
          <a:noFill/>
          <a:ln w="9525">
            <a:solidFill>
              <a:srgbClr val="FF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508979" name="Line 51"/>
          <p:cNvSpPr>
            <a:spLocks noChangeShapeType="1"/>
          </p:cNvSpPr>
          <p:nvPr/>
        </p:nvSpPr>
        <p:spPr bwMode="auto">
          <a:xfrm flipV="1">
            <a:off x="2530475" y="2486025"/>
            <a:ext cx="506413" cy="167798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08980" name="Text Box 52"/>
          <p:cNvSpPr txBox="1">
            <a:spLocks noChangeArrowheads="1"/>
          </p:cNvSpPr>
          <p:nvPr/>
        </p:nvSpPr>
        <p:spPr bwMode="auto">
          <a:xfrm>
            <a:off x="2243138" y="4078288"/>
            <a:ext cx="269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08981" name="Line 53"/>
          <p:cNvSpPr>
            <a:spLocks noChangeShapeType="1"/>
          </p:cNvSpPr>
          <p:nvPr/>
        </p:nvSpPr>
        <p:spPr bwMode="auto">
          <a:xfrm flipH="1" flipV="1">
            <a:off x="4478338" y="2232025"/>
            <a:ext cx="346075" cy="18478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08982" name="Text Box 54"/>
          <p:cNvSpPr txBox="1">
            <a:spLocks noChangeArrowheads="1"/>
          </p:cNvSpPr>
          <p:nvPr/>
        </p:nvSpPr>
        <p:spPr bwMode="auto">
          <a:xfrm>
            <a:off x="4668838" y="4027488"/>
            <a:ext cx="549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ch</a:t>
            </a:r>
          </a:p>
        </p:txBody>
      </p:sp>
      <p:sp>
        <p:nvSpPr>
          <p:cNvPr id="508983" name="Line 55"/>
          <p:cNvSpPr>
            <a:spLocks noChangeShapeType="1"/>
          </p:cNvSpPr>
          <p:nvPr/>
        </p:nvSpPr>
        <p:spPr bwMode="auto">
          <a:xfrm flipH="1">
            <a:off x="4424363" y="660400"/>
            <a:ext cx="1687512" cy="75406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08984" name="Text Box 56"/>
          <p:cNvSpPr txBox="1">
            <a:spLocks noChangeArrowheads="1"/>
          </p:cNvSpPr>
          <p:nvPr/>
        </p:nvSpPr>
        <p:spPr bwMode="auto">
          <a:xfrm>
            <a:off x="6118225" y="288925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08985" name="Rectangle 57"/>
          <p:cNvSpPr>
            <a:spLocks noChangeArrowheads="1"/>
          </p:cNvSpPr>
          <p:nvPr/>
        </p:nvSpPr>
        <p:spPr bwMode="auto">
          <a:xfrm>
            <a:off x="1438275" y="1428750"/>
            <a:ext cx="5362575" cy="577850"/>
          </a:xfrm>
          <a:prstGeom prst="rect">
            <a:avLst/>
          </a:prstGeom>
          <a:noFill/>
          <a:ln w="28575">
            <a:solidFill>
              <a:srgbClr val="FFC0C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latin typeface="Arial" panose="020B0604020202020204" pitchFamily="34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7E4A838-E507-4860-9F30-167A0D339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14A490-7014-4B7B-B339-665AA6E5B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 dirty="0"/>
          </a:p>
        </p:txBody>
      </p:sp>
      <p:sp>
        <p:nvSpPr>
          <p:cNvPr id="2052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1862EA4F-AB96-42DF-B2F7-A4F3E31C410F}" type="slidenum">
              <a:rPr lang="ja-JP" altLang="en-US" smtClean="0">
                <a:latin typeface="Arial" panose="020B0604020202020204" pitchFamily="34" charset="0"/>
              </a:rPr>
              <a:pPr/>
              <a:t>9</a:t>
            </a:fld>
            <a:endParaRPr lang="en-US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36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8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08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0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08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0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0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0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0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0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0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0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08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80" grpId="0"/>
      <p:bldP spid="508982" grpId="0"/>
      <p:bldP spid="50898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1904</Words>
  <Application>Microsoft Office PowerPoint</Application>
  <PresentationFormat>画面に合わせる (4:3)</PresentationFormat>
  <Paragraphs>605</Paragraphs>
  <Slides>33</Slides>
  <Notes>33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Segoe UI</vt:lpstr>
      <vt:lpstr>Times New Roman</vt:lpstr>
      <vt:lpstr>Office テーマ</vt:lpstr>
      <vt:lpstr>ce-7. メモリ内でのデータ配置   </vt:lpstr>
      <vt:lpstr>例題１．棒グラフを描く</vt:lpstr>
      <vt:lpstr>例題：棒グラフ</vt:lpstr>
      <vt:lpstr>実行結果の例</vt:lpstr>
      <vt:lpstr>プログラム実行順</vt:lpstr>
      <vt:lpstr>プログラム実行順</vt:lpstr>
      <vt:lpstr>メインの関数内の変数</vt:lpstr>
      <vt:lpstr>メインの関数内の変数</vt:lpstr>
      <vt:lpstr>PowerPoint プレゼンテーション</vt:lpstr>
      <vt:lpstr>補助関数内の変数</vt:lpstr>
      <vt:lpstr>補助関数内の変数</vt:lpstr>
      <vt:lpstr>実際のメモリの中身</vt:lpstr>
      <vt:lpstr>家と住所</vt:lpstr>
      <vt:lpstr>メモリアドレスとは</vt:lpstr>
      <vt:lpstr>メモリアドレスとは</vt:lpstr>
      <vt:lpstr>例題２．変数のメモリアドレス表示</vt:lpstr>
      <vt:lpstr>PowerPoint プレゼンテーション</vt:lpstr>
      <vt:lpstr>変数のメモリアドレス表示</vt:lpstr>
      <vt:lpstr>メモリアドレスと変数</vt:lpstr>
      <vt:lpstr>PowerPoint プレゼンテーション</vt:lpstr>
      <vt:lpstr>メモリアドレスの取得と表示</vt:lpstr>
      <vt:lpstr>例題２ｂ．配列のメモリアドレス</vt:lpstr>
      <vt:lpstr>PowerPoint プレゼンテーション</vt:lpstr>
      <vt:lpstr>配列のメモリアドレス</vt:lpstr>
      <vt:lpstr>メモリアドレス</vt:lpstr>
      <vt:lpstr>配列とメモリアドレス</vt:lpstr>
      <vt:lpstr>PowerPoint プレゼンテーション</vt:lpstr>
      <vt:lpstr>バイナリ形式のファイル</vt:lpstr>
      <vt:lpstr>Windows ビットマップファイル</vt:lpstr>
      <vt:lpstr>PowerPoint プレゼンテーション</vt:lpstr>
      <vt:lpstr>参考：　メモリダンプ用プログラム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メモリ内でのデータ配置</dc:title>
  <dc:creator>kaneko kunihiko</dc:creator>
  <cp:lastModifiedBy>me</cp:lastModifiedBy>
  <cp:revision>38</cp:revision>
  <dcterms:created xsi:type="dcterms:W3CDTF">2019-11-02T00:06:04Z</dcterms:created>
  <dcterms:modified xsi:type="dcterms:W3CDTF">2023-02-03T07:27:54Z</dcterms:modified>
</cp:coreProperties>
</file>