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76"/>
  </p:notesMasterIdLst>
  <p:handoutMasterIdLst>
    <p:handoutMasterId r:id="rId77"/>
  </p:handoutMasterIdLst>
  <p:sldIdLst>
    <p:sldId id="1037" r:id="rId4"/>
    <p:sldId id="1688" r:id="rId5"/>
    <p:sldId id="1848" r:id="rId6"/>
    <p:sldId id="696" r:id="rId7"/>
    <p:sldId id="554" r:id="rId8"/>
    <p:sldId id="1361" r:id="rId9"/>
    <p:sldId id="1365" r:id="rId10"/>
    <p:sldId id="1790" r:id="rId11"/>
    <p:sldId id="1383" r:id="rId12"/>
    <p:sldId id="1851" r:id="rId13"/>
    <p:sldId id="1852" r:id="rId14"/>
    <p:sldId id="1792" r:id="rId15"/>
    <p:sldId id="974" r:id="rId16"/>
    <p:sldId id="1747" r:id="rId17"/>
    <p:sldId id="1771" r:id="rId18"/>
    <p:sldId id="1854" r:id="rId19"/>
    <p:sldId id="1067" r:id="rId20"/>
    <p:sldId id="1749" r:id="rId21"/>
    <p:sldId id="1856" r:id="rId22"/>
    <p:sldId id="1849" r:id="rId23"/>
    <p:sldId id="991" r:id="rId24"/>
    <p:sldId id="1858" r:id="rId25"/>
    <p:sldId id="1843" r:id="rId26"/>
    <p:sldId id="1853" r:id="rId27"/>
    <p:sldId id="1862" r:id="rId28"/>
    <p:sldId id="1874" r:id="rId29"/>
    <p:sldId id="1861" r:id="rId30"/>
    <p:sldId id="1857" r:id="rId31"/>
    <p:sldId id="967" r:id="rId32"/>
    <p:sldId id="964" r:id="rId33"/>
    <p:sldId id="1863" r:id="rId34"/>
    <p:sldId id="1864" r:id="rId35"/>
    <p:sldId id="1865" r:id="rId36"/>
    <p:sldId id="1866" r:id="rId37"/>
    <p:sldId id="992" r:id="rId38"/>
    <p:sldId id="982" r:id="rId39"/>
    <p:sldId id="969" r:id="rId40"/>
    <p:sldId id="993" r:id="rId41"/>
    <p:sldId id="1867" r:id="rId42"/>
    <p:sldId id="995" r:id="rId43"/>
    <p:sldId id="1530" r:id="rId44"/>
    <p:sldId id="966" r:id="rId45"/>
    <p:sldId id="994" r:id="rId46"/>
    <p:sldId id="257" r:id="rId47"/>
    <p:sldId id="1868" r:id="rId48"/>
    <p:sldId id="1667" r:id="rId49"/>
    <p:sldId id="1666" r:id="rId50"/>
    <p:sldId id="263" r:id="rId51"/>
    <p:sldId id="574" r:id="rId52"/>
    <p:sldId id="963" r:id="rId53"/>
    <p:sldId id="1869" r:id="rId54"/>
    <p:sldId id="258" r:id="rId55"/>
    <p:sldId id="259" r:id="rId56"/>
    <p:sldId id="1870" r:id="rId57"/>
    <p:sldId id="261" r:id="rId58"/>
    <p:sldId id="260" r:id="rId59"/>
    <p:sldId id="1871" r:id="rId60"/>
    <p:sldId id="1872" r:id="rId61"/>
    <p:sldId id="264" r:id="rId62"/>
    <p:sldId id="265" r:id="rId63"/>
    <p:sldId id="266" r:id="rId64"/>
    <p:sldId id="1806" r:id="rId65"/>
    <p:sldId id="1812" r:id="rId66"/>
    <p:sldId id="1850" r:id="rId67"/>
    <p:sldId id="1873" r:id="rId68"/>
    <p:sldId id="983" r:id="rId69"/>
    <p:sldId id="988" r:id="rId70"/>
    <p:sldId id="990" r:id="rId71"/>
    <p:sldId id="984" r:id="rId72"/>
    <p:sldId id="986" r:id="rId73"/>
    <p:sldId id="987" r:id="rId74"/>
    <p:sldId id="985" r:id="rId7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000000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636"/>
    </p:cViewPr>
  </p:sorterViewPr>
  <p:notesViewPr>
    <p:cSldViewPr snapToGrid="0">
      <p:cViewPr varScale="1">
        <p:scale>
          <a:sx n="36" d="100"/>
          <a:sy n="36" d="100"/>
        </p:scale>
        <p:origin x="1568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0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5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0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75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8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3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974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8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AFF7-F530-40AE-BC8F-C532FAB7D2ED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8DB1-D34B-4569-8855-12333286FFD6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64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AC9D-EF09-4E31-BA9F-6384C390A9ED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31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8DC-9898-4990-9497-2E08F3A02288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5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6519-B0B6-41F3-B839-B656253B329A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65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194-32BE-4D41-984D-1E3A64CBE567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F4AB-D094-46A2-9F26-704CB46BBAFF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FDFE-9CF1-48C3-8612-C9CA97DC892C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46-1F5D-4012-BA91-B8BFCB5A1E28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24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30D-9011-46B6-A7D2-08BF25B0C70E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14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AED3-3617-4C17-B807-21538BCC831E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71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61DE-30E9-4AEB-84A2-E550031D10DA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BFBF-20F7-4777-8406-6B87C1F6D673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97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6B26-69E9-49ED-811B-62D94343878C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34FE-A229-4034-B8A2-E988D3BEB291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26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2C86-BA58-4B89-A5CD-4796D8AA503E}" type="datetime1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ae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rinket.io/python/f29bfe71cd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f29bfe71c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6c652f1c2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olab.research.google.com/drive/1eQo91V3Tv4ldd0vJjdwJfmJs_MlbTw5m?usp=sharing" TargetMode="Externa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ccounts.google.com/SignUp" TargetMode="Externa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xxxxxxxxxx@gmail.com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olab.research.google.com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492314" cy="1954265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ae-2. Python </a:t>
            </a:r>
            <a:r>
              <a:rPr lang="ja-JP" altLang="en-US" dirty="0">
                <a:latin typeface="メイリオ" panose="020B0604030504040204" pitchFamily="50" charset="-128"/>
              </a:rPr>
              <a:t>プログラムの実行、</a:t>
            </a:r>
            <a:r>
              <a:rPr lang="en-US" altLang="ja-JP" dirty="0">
                <a:latin typeface="メイリオ" panose="020B0604030504040204" pitchFamily="50" charset="-128"/>
              </a:rPr>
              <a:t>Python </a:t>
            </a:r>
            <a:r>
              <a:rPr lang="ja-JP" altLang="en-US" dirty="0">
                <a:latin typeface="メイリオ" panose="020B0604030504040204" pitchFamily="50" charset="-128"/>
              </a:rPr>
              <a:t>でのデータマネジメント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/>
              <a:t>（ディープラーニング，</a:t>
            </a:r>
            <a:r>
              <a:rPr lang="en-US" altLang="ja-JP" sz="2800" dirty="0"/>
              <a:t>Python </a:t>
            </a:r>
            <a:r>
              <a:rPr lang="ja-JP" altLang="en-US" sz="2800" dirty="0"/>
              <a:t>を使用）</a:t>
            </a:r>
            <a:endParaRPr lang="en-US" altLang="ja-JP" sz="2800" dirty="0"/>
          </a:p>
          <a:p>
            <a:r>
              <a:rPr lang="ja-JP" altLang="en-US" sz="2800" dirty="0"/>
              <a:t>（全１５回）</a:t>
            </a:r>
          </a:p>
          <a:p>
            <a:r>
              <a:rPr lang="en-US" altLang="ja-JP" dirty="0">
                <a:hlinkClick r:id="rId5"/>
              </a:rPr>
              <a:t>https://www.kkaneko.jp/cc/ae/index.html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B595877-30C8-4324-04FD-DE39CAD4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34" y="1452200"/>
            <a:ext cx="3570207" cy="25621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7A5FEDC-F0EF-4EAB-AA2B-9D1DEC5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オブジェクトとメソッド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056B3F-F4CC-431A-ADCC-5802534E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8E832F-FD47-4546-8791-D31FC85AA709}"/>
              </a:ext>
            </a:extLst>
          </p:cNvPr>
          <p:cNvSpPr txBox="1"/>
          <p:nvPr/>
        </p:nvSpPr>
        <p:spPr>
          <a:xfrm>
            <a:off x="4673055" y="4182882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オブジェクトとメソッド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830ACA-3FAE-4472-AFDD-C409F18CCE1B}"/>
              </a:ext>
            </a:extLst>
          </p:cNvPr>
          <p:cNvSpPr txBox="1"/>
          <p:nvPr/>
        </p:nvSpPr>
        <p:spPr>
          <a:xfrm>
            <a:off x="1270071" y="41828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実行画面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DA5203D-D268-4DD8-B26D-A0B4A2A5C0CF}"/>
              </a:ext>
            </a:extLst>
          </p:cNvPr>
          <p:cNvSpPr/>
          <p:nvPr/>
        </p:nvSpPr>
        <p:spPr>
          <a:xfrm>
            <a:off x="985795" y="1797842"/>
            <a:ext cx="855705" cy="1802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57EA273-57E4-46F7-82A8-4A9DA5175915}"/>
              </a:ext>
            </a:extLst>
          </p:cNvPr>
          <p:cNvSpPr txBox="1"/>
          <p:nvPr/>
        </p:nvSpPr>
        <p:spPr>
          <a:xfrm>
            <a:off x="1543121" y="9905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オブジェクトが動く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A442FB3-95BD-8A69-CDD3-E808F1E42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776" y="1820793"/>
            <a:ext cx="4335117" cy="152559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39FFAA-2861-6FBE-4521-6FB3ABA5F9A6}"/>
              </a:ext>
            </a:extLst>
          </p:cNvPr>
          <p:cNvSpPr/>
          <p:nvPr/>
        </p:nvSpPr>
        <p:spPr>
          <a:xfrm>
            <a:off x="4610100" y="2362200"/>
            <a:ext cx="355600" cy="33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FB3CFA8-B67C-9B86-5F96-670606121663}"/>
              </a:ext>
            </a:extLst>
          </p:cNvPr>
          <p:cNvSpPr/>
          <p:nvPr/>
        </p:nvSpPr>
        <p:spPr>
          <a:xfrm>
            <a:off x="4610100" y="2780446"/>
            <a:ext cx="355600" cy="33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DDBEDC4-6578-8A79-CEB6-B4083D972F74}"/>
              </a:ext>
            </a:extLst>
          </p:cNvPr>
          <p:cNvSpPr/>
          <p:nvPr/>
        </p:nvSpPr>
        <p:spPr>
          <a:xfrm flipV="1">
            <a:off x="5103424" y="2755046"/>
            <a:ext cx="2281626" cy="400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07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42AE05F6-CD6B-4EE5-3F73-803D5F7CC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449" y="1847331"/>
            <a:ext cx="4116188" cy="180260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D63D465-25A3-65C8-7AF9-DBBDA596B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4" y="1487762"/>
            <a:ext cx="3659229" cy="269512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7A5FEDC-F0EF-4EAB-AA2B-9D1DEC5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オブジェクトとメソッド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056B3F-F4CC-431A-ADCC-5802534E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8E832F-FD47-4546-8791-D31FC85AA709}"/>
              </a:ext>
            </a:extLst>
          </p:cNvPr>
          <p:cNvSpPr txBox="1"/>
          <p:nvPr/>
        </p:nvSpPr>
        <p:spPr>
          <a:xfrm>
            <a:off x="4673055" y="4182882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オブジェクトとメソッド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830ACA-3FAE-4472-AFDD-C409F18CCE1B}"/>
              </a:ext>
            </a:extLst>
          </p:cNvPr>
          <p:cNvSpPr txBox="1"/>
          <p:nvPr/>
        </p:nvSpPr>
        <p:spPr>
          <a:xfrm>
            <a:off x="1270071" y="41828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実行画面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DA5203D-D268-4DD8-B26D-A0B4A2A5C0CF}"/>
              </a:ext>
            </a:extLst>
          </p:cNvPr>
          <p:cNvSpPr/>
          <p:nvPr/>
        </p:nvSpPr>
        <p:spPr>
          <a:xfrm>
            <a:off x="842218" y="1879142"/>
            <a:ext cx="855705" cy="1802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57EA273-57E4-46F7-82A8-4A9DA5175915}"/>
              </a:ext>
            </a:extLst>
          </p:cNvPr>
          <p:cNvSpPr txBox="1"/>
          <p:nvPr/>
        </p:nvSpPr>
        <p:spPr>
          <a:xfrm>
            <a:off x="1543121" y="9905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オブジェクトが動く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39FFAA-2861-6FBE-4521-6FB3ABA5F9A6}"/>
              </a:ext>
            </a:extLst>
          </p:cNvPr>
          <p:cNvSpPr/>
          <p:nvPr/>
        </p:nvSpPr>
        <p:spPr>
          <a:xfrm>
            <a:off x="4610100" y="2362200"/>
            <a:ext cx="355600" cy="33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FB3CFA8-B67C-9B86-5F96-670606121663}"/>
              </a:ext>
            </a:extLst>
          </p:cNvPr>
          <p:cNvSpPr/>
          <p:nvPr/>
        </p:nvSpPr>
        <p:spPr>
          <a:xfrm>
            <a:off x="4610100" y="2780446"/>
            <a:ext cx="355600" cy="33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DDBEDC4-6578-8A79-CEB6-B4083D972F74}"/>
              </a:ext>
            </a:extLst>
          </p:cNvPr>
          <p:cNvSpPr/>
          <p:nvPr/>
        </p:nvSpPr>
        <p:spPr>
          <a:xfrm flipV="1">
            <a:off x="5103424" y="2755046"/>
            <a:ext cx="2281626" cy="400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B95872F-A369-2F48-529F-DA1BD68770C7}"/>
              </a:ext>
            </a:extLst>
          </p:cNvPr>
          <p:cNvSpPr/>
          <p:nvPr/>
        </p:nvSpPr>
        <p:spPr>
          <a:xfrm rot="8118470">
            <a:off x="1556348" y="1531181"/>
            <a:ext cx="855705" cy="2616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32E6C6E-565B-D778-946D-24C8E0B1C7F3}"/>
              </a:ext>
            </a:extLst>
          </p:cNvPr>
          <p:cNvSpPr/>
          <p:nvPr/>
        </p:nvSpPr>
        <p:spPr>
          <a:xfrm>
            <a:off x="4610100" y="3194934"/>
            <a:ext cx="355600" cy="33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B910E13-BD15-C663-8DF5-EF53B91574F7}"/>
              </a:ext>
            </a:extLst>
          </p:cNvPr>
          <p:cNvSpPr/>
          <p:nvPr/>
        </p:nvSpPr>
        <p:spPr>
          <a:xfrm flipV="1">
            <a:off x="5103424" y="3169534"/>
            <a:ext cx="2281626" cy="400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31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タートルグラフィックス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主なメソッド</a:t>
            </a:r>
            <a:endParaRPr kumimoji="1" lang="en-US" altLang="ja-JP" sz="2400" dirty="0"/>
          </a:p>
          <a:p>
            <a:r>
              <a:rPr lang="en-US" altLang="ja-JP" sz="2400" b="1" dirty="0" err="1"/>
              <a:t>goto</a:t>
            </a:r>
            <a:r>
              <a:rPr lang="ja-JP" altLang="en-US" sz="2400" dirty="0"/>
              <a:t>（＜横方向の値＞，</a:t>
            </a:r>
            <a:r>
              <a:rPr lang="en-US" altLang="ja-JP" sz="2400" dirty="0"/>
              <a:t>&lt;</a:t>
            </a:r>
            <a:r>
              <a:rPr lang="ja-JP" altLang="en-US" sz="2400" dirty="0"/>
              <a:t>縦方向の値</a:t>
            </a:r>
            <a:r>
              <a:rPr lang="en-US" altLang="ja-JP" sz="2400" dirty="0"/>
              <a:t>&gt;</a:t>
            </a:r>
            <a:r>
              <a:rPr lang="ja-JP" altLang="en-US" sz="2400" dirty="0"/>
              <a:t>）</a:t>
            </a:r>
            <a:r>
              <a:rPr lang="en-US" altLang="ja-JP" sz="2400" dirty="0"/>
              <a:t>	</a:t>
            </a:r>
            <a:r>
              <a:rPr lang="ja-JP" altLang="en-US" sz="2400" b="1" dirty="0"/>
              <a:t>移動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forward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＜移動量＞</a:t>
            </a:r>
            <a:r>
              <a:rPr kumimoji="1" lang="en-US" altLang="ja-JP" sz="2400" dirty="0"/>
              <a:t>)		</a:t>
            </a:r>
            <a:r>
              <a:rPr lang="ja-JP" altLang="en-US" sz="2400" b="1" dirty="0"/>
              <a:t>前進</a:t>
            </a:r>
            <a:endParaRPr kumimoji="1" lang="en-US" altLang="ja-JP" sz="2400" b="1" dirty="0"/>
          </a:p>
          <a:p>
            <a:r>
              <a:rPr lang="en-US" altLang="ja-JP" sz="2400" b="1" dirty="0" err="1"/>
              <a:t>backword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＜移動量＞</a:t>
            </a:r>
            <a:r>
              <a:rPr lang="en-US" altLang="ja-JP" sz="2400" dirty="0"/>
              <a:t>)		</a:t>
            </a:r>
            <a:r>
              <a:rPr lang="ja-JP" altLang="en-US" sz="2400" b="1" dirty="0"/>
              <a:t>後退</a:t>
            </a:r>
            <a:endParaRPr lang="en-US" altLang="ja-JP" sz="2400" b="1" dirty="0"/>
          </a:p>
          <a:p>
            <a:r>
              <a:rPr kumimoji="1" lang="en-US" altLang="ja-JP" sz="2400" b="1" dirty="0"/>
              <a:t>right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＜角度＞</a:t>
            </a:r>
            <a:r>
              <a:rPr kumimoji="1" lang="en-US" altLang="ja-JP" sz="2400" dirty="0"/>
              <a:t>)			</a:t>
            </a:r>
            <a:r>
              <a:rPr kumimoji="1" lang="ja-JP" altLang="en-US" sz="2400" b="1" dirty="0"/>
              <a:t>右回りに回転</a:t>
            </a:r>
            <a:endParaRPr kumimoji="1" lang="en-US" altLang="ja-JP" sz="2400" b="1" dirty="0"/>
          </a:p>
          <a:p>
            <a:r>
              <a:rPr lang="en-US" altLang="ja-JP" sz="2400" b="1" dirty="0"/>
              <a:t>left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＜角度＞</a:t>
            </a:r>
            <a:r>
              <a:rPr lang="en-US" altLang="ja-JP" sz="2400" dirty="0"/>
              <a:t>)			</a:t>
            </a:r>
            <a:r>
              <a:rPr lang="ja-JP" altLang="en-US" sz="2400" b="1" dirty="0"/>
              <a:t>左回りに回転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EE38D8-2560-84FF-BA1D-CE49A63D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7" y="1158037"/>
            <a:ext cx="4834994" cy="139189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F3295F0-DAA2-E5B8-D5E6-7D03D6F99D30}"/>
              </a:ext>
            </a:extLst>
          </p:cNvPr>
          <p:cNvSpPr/>
          <p:nvPr/>
        </p:nvSpPr>
        <p:spPr>
          <a:xfrm>
            <a:off x="1344284" y="1905348"/>
            <a:ext cx="2396625" cy="317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108F82-D59C-1882-5454-4418B783BC0E}"/>
              </a:ext>
            </a:extLst>
          </p:cNvPr>
          <p:cNvSpPr/>
          <p:nvPr/>
        </p:nvSpPr>
        <p:spPr>
          <a:xfrm>
            <a:off x="1344283" y="2232429"/>
            <a:ext cx="2396625" cy="317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B14F909-DDA9-569C-9BB0-57505D5528AF}"/>
              </a:ext>
            </a:extLst>
          </p:cNvPr>
          <p:cNvSpPr/>
          <p:nvPr/>
        </p:nvSpPr>
        <p:spPr>
          <a:xfrm>
            <a:off x="960239" y="15878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62B31F-C123-AD29-50E4-380E6D0C8380}"/>
              </a:ext>
            </a:extLst>
          </p:cNvPr>
          <p:cNvSpPr/>
          <p:nvPr/>
        </p:nvSpPr>
        <p:spPr>
          <a:xfrm>
            <a:off x="960238" y="19053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6BB4677-D97B-094C-21E5-A2C7C13C1D04}"/>
              </a:ext>
            </a:extLst>
          </p:cNvPr>
          <p:cNvSpPr/>
          <p:nvPr/>
        </p:nvSpPr>
        <p:spPr>
          <a:xfrm>
            <a:off x="960237" y="22228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847A5E-170C-7490-B4DF-C67705BF5409}"/>
              </a:ext>
            </a:extLst>
          </p:cNvPr>
          <p:cNvSpPr txBox="1"/>
          <p:nvPr/>
        </p:nvSpPr>
        <p:spPr>
          <a:xfrm>
            <a:off x="2131077" y="258742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907377-75BD-74F3-2C86-80D98B5CEC37}"/>
              </a:ext>
            </a:extLst>
          </p:cNvPr>
          <p:cNvSpPr txBox="1"/>
          <p:nvPr/>
        </p:nvSpPr>
        <p:spPr>
          <a:xfrm>
            <a:off x="99752" y="268399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36AFE9D-F94B-D32E-8540-F93E1A91D3BC}"/>
              </a:ext>
            </a:extLst>
          </p:cNvPr>
          <p:cNvSpPr txBox="1">
            <a:spLocks/>
          </p:cNvSpPr>
          <p:nvPr/>
        </p:nvSpPr>
        <p:spPr>
          <a:xfrm>
            <a:off x="4523874" y="1196542"/>
            <a:ext cx="4258252" cy="244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メソッド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は、オブジェクトが持つ機能を呼び出すためのもの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goto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」は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指定した座標への移動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https://trinket.io/python/f29bfe71cd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  <a:r>
              <a:rPr lang="ja-JP" altLang="en-US" dirty="0"/>
              <a:t>の</a:t>
            </a:r>
            <a:r>
              <a:rPr kumimoji="1" lang="ja-JP" altLang="en-US" dirty="0"/>
              <a:t>実行（</a:t>
            </a:r>
            <a:r>
              <a:rPr kumimoji="1" lang="en-US" altLang="ja-JP" dirty="0"/>
              <a:t>Trinket </a:t>
            </a:r>
            <a:r>
              <a:rPr kumimoji="1" lang="ja-JP" altLang="en-US" dirty="0"/>
              <a:t>を使用）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21702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ページ１５～１７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ja-JP" altLang="en-US" b="1" dirty="0"/>
              <a:t>オブジェクト、メソッド、引数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6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837982E-2744-BE4F-C2BD-15690706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92" y="2750038"/>
            <a:ext cx="5952070" cy="2787223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3"/>
              </a:rPr>
              <a:t>https://trinket.io/python/f29bfe71cd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2068088" y="2747686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738955" y="2592147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次のように</a:t>
            </a:r>
            <a:r>
              <a:rPr lang="ja-JP" altLang="en-US" b="1" dirty="0"/>
              <a:t>書き換えて</a:t>
            </a:r>
            <a:r>
              <a:rPr lang="ja-JP" altLang="en-US" dirty="0"/>
              <a:t>、</a:t>
            </a:r>
            <a:r>
              <a:rPr lang="ja-JP" altLang="en-US" b="1" dirty="0"/>
              <a:t>再実行</a:t>
            </a:r>
            <a:r>
              <a:rPr lang="ja-JP" altLang="en-US" dirty="0"/>
              <a:t>し、</a:t>
            </a:r>
            <a:r>
              <a:rPr lang="ja-JP" altLang="en-US" b="1" dirty="0"/>
              <a:t>結果が変わる</a:t>
            </a:r>
            <a:r>
              <a:rPr lang="ja-JP" altLang="en-US" dirty="0"/>
              <a:t>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6B51FD-EDF7-3D54-390D-003370AB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92" y="3751690"/>
            <a:ext cx="5952070" cy="278722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0CD3CC-3D65-9DB2-DDBF-BCCF0D100D97}"/>
              </a:ext>
            </a:extLst>
          </p:cNvPr>
          <p:cNvSpPr/>
          <p:nvPr/>
        </p:nvSpPr>
        <p:spPr>
          <a:xfrm>
            <a:off x="1560088" y="3763686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69B162-802A-F100-C7E0-94F44AE8BE76}"/>
              </a:ext>
            </a:extLst>
          </p:cNvPr>
          <p:cNvSpPr txBox="1"/>
          <p:nvPr/>
        </p:nvSpPr>
        <p:spPr>
          <a:xfrm>
            <a:off x="2230955" y="3608147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ADC1251-367C-815A-7A0F-5DC874752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76" y="1558416"/>
            <a:ext cx="5175277" cy="1870584"/>
          </a:xfrm>
          <a:prstGeom prst="rect">
            <a:avLst/>
          </a:prstGeom>
        </p:spPr>
      </p:pic>
      <p:sp>
        <p:nvSpPr>
          <p:cNvPr id="13" name="矢印: 左 12">
            <a:extLst>
              <a:ext uri="{FF2B5EF4-FFF2-40B4-BE49-F238E27FC236}">
                <a16:creationId xmlns:a16="http://schemas.microsoft.com/office/drawing/2014/main" id="{30520B73-BD1A-DE3B-AFBE-4588DF200E08}"/>
              </a:ext>
            </a:extLst>
          </p:cNvPr>
          <p:cNvSpPr/>
          <p:nvPr/>
        </p:nvSpPr>
        <p:spPr>
          <a:xfrm>
            <a:off x="4511153" y="2924419"/>
            <a:ext cx="723900" cy="40797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DAA82-9450-2032-ACBF-6A71F0D829EC}"/>
              </a:ext>
            </a:extLst>
          </p:cNvPr>
          <p:cNvSpPr txBox="1"/>
          <p:nvPr/>
        </p:nvSpPr>
        <p:spPr>
          <a:xfrm>
            <a:off x="5393040" y="289089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書き換え</a:t>
            </a:r>
          </a:p>
        </p:txBody>
      </p:sp>
    </p:spTree>
    <p:extLst>
      <p:ext uri="{BB962C8B-B14F-4D97-AF65-F5344CB8AC3E}">
        <p14:creationId xmlns:p14="http://schemas.microsoft.com/office/powerpoint/2010/main" val="40099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60E2BAD-9A81-38A6-726F-7C0F2D8B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2F0EEF-7EF2-6E6B-3C6B-8AEDAFB0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49" y="1608890"/>
            <a:ext cx="5826588" cy="46847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E6905A4-520C-E8AF-AE4F-2F37779DE85E}"/>
              </a:ext>
            </a:extLst>
          </p:cNvPr>
          <p:cNvCxnSpPr/>
          <p:nvPr/>
        </p:nvCxnSpPr>
        <p:spPr>
          <a:xfrm>
            <a:off x="1143301" y="3964739"/>
            <a:ext cx="69006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4733D1F-107D-6283-D382-A3B0B0AE594F}"/>
              </a:ext>
            </a:extLst>
          </p:cNvPr>
          <p:cNvCxnSpPr>
            <a:cxnSpLocks/>
          </p:cNvCxnSpPr>
          <p:nvPr/>
        </p:nvCxnSpPr>
        <p:spPr>
          <a:xfrm flipV="1">
            <a:off x="4496101" y="1423189"/>
            <a:ext cx="0" cy="492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387F1A-AE97-AAE8-0C9B-02DB3BE5D711}"/>
              </a:ext>
            </a:extLst>
          </p:cNvPr>
          <p:cNvSpPr txBox="1"/>
          <p:nvPr/>
        </p:nvSpPr>
        <p:spPr>
          <a:xfrm>
            <a:off x="2354136" y="4353054"/>
            <a:ext cx="2309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亀の最初の位置は 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(0, 0) </a:t>
            </a:r>
            <a:endParaRPr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6BB04C-8851-F4F4-BA81-1745B8D18903}"/>
              </a:ext>
            </a:extLst>
          </p:cNvPr>
          <p:cNvSpPr txBox="1"/>
          <p:nvPr/>
        </p:nvSpPr>
        <p:spPr>
          <a:xfrm>
            <a:off x="6325178" y="4122221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99CA41-1B45-C259-5E42-A51E0413F172}"/>
              </a:ext>
            </a:extLst>
          </p:cNvPr>
          <p:cNvSpPr txBox="1"/>
          <p:nvPr/>
        </p:nvSpPr>
        <p:spPr>
          <a:xfrm>
            <a:off x="118124" y="4029371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F505DD-9DED-3887-7933-61FF5CA34B06}"/>
              </a:ext>
            </a:extLst>
          </p:cNvPr>
          <p:cNvSpPr txBox="1"/>
          <p:nvPr/>
        </p:nvSpPr>
        <p:spPr>
          <a:xfrm>
            <a:off x="4437872" y="1647460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4797BE-FBC5-A402-17E8-8E72B4889A69}"/>
              </a:ext>
            </a:extLst>
          </p:cNvPr>
          <p:cNvSpPr txBox="1"/>
          <p:nvPr/>
        </p:nvSpPr>
        <p:spPr>
          <a:xfrm>
            <a:off x="4437871" y="5800516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マイナスの数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B3191FD-A99E-67F2-1291-CA4EAAE4EBC6}"/>
              </a:ext>
            </a:extLst>
          </p:cNvPr>
          <p:cNvSpPr txBox="1">
            <a:spLocks/>
          </p:cNvSpPr>
          <p:nvPr/>
        </p:nvSpPr>
        <p:spPr>
          <a:xfrm>
            <a:off x="185624" y="90361"/>
            <a:ext cx="8461208" cy="533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④ 次を参考に、</a:t>
            </a:r>
            <a:r>
              <a:rPr lang="ja-JP" altLang="en-US" b="1" dirty="0"/>
              <a:t>自分で引数を書き替えたり</a:t>
            </a:r>
            <a:r>
              <a:rPr lang="ja-JP" altLang="en-US" dirty="0"/>
              <a:t>、プログラム内に</a:t>
            </a:r>
            <a:r>
              <a:rPr lang="ja-JP" altLang="en-US" b="1" dirty="0"/>
              <a:t>「</a:t>
            </a:r>
            <a:r>
              <a:rPr lang="en-US" altLang="ja-JP" b="1" dirty="0" err="1"/>
              <a:t>t.goto</a:t>
            </a:r>
            <a:r>
              <a:rPr lang="en-US" altLang="ja-JP" b="1" dirty="0"/>
              <a:t>(&lt;</a:t>
            </a:r>
            <a:r>
              <a:rPr lang="ja-JP" altLang="en-US" b="1" dirty="0"/>
              <a:t>引数</a:t>
            </a:r>
            <a:r>
              <a:rPr lang="en-US" altLang="ja-JP" b="1" dirty="0"/>
              <a:t>&gt;)</a:t>
            </a:r>
            <a:r>
              <a:rPr lang="ja-JP" altLang="en-US" b="1" dirty="0"/>
              <a:t>」を増やして</a:t>
            </a:r>
            <a:r>
              <a:rPr lang="ja-JP" altLang="en-US" dirty="0"/>
              <a:t>、</a:t>
            </a:r>
            <a:r>
              <a:rPr lang="ja-JP" altLang="en-US" b="1" dirty="0"/>
              <a:t>思い通りの図形</a:t>
            </a:r>
            <a:r>
              <a:rPr lang="ja-JP" altLang="en-US" dirty="0"/>
              <a:t>を目指す。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87035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83E36-EF79-69A9-AE10-3692DD7E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ここまでの</a:t>
            </a:r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3D1724-0065-E663-2E94-5E8B4DAF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55650"/>
            <a:ext cx="8461208" cy="610235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lang="ja-JP" altLang="en-US" sz="2400" dirty="0"/>
              <a:t>：操作や処理の対象となるもの。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</a:t>
            </a:r>
            <a:r>
              <a:rPr kumimoji="1" lang="ja-JP" altLang="en-US" sz="2400" b="1" dirty="0"/>
              <a:t>名前を付けて利用するオブジェクト</a:t>
            </a:r>
            <a:r>
              <a:rPr kumimoji="1" lang="ja-JP" altLang="en-US" sz="2400" dirty="0"/>
              <a:t>で，</a:t>
            </a:r>
            <a:r>
              <a:rPr kumimoji="1" lang="ja-JP" altLang="en-US" sz="2400" b="1" dirty="0"/>
              <a:t>値を保存</a:t>
            </a:r>
            <a:r>
              <a:rPr kumimoji="1" lang="ja-JP" altLang="en-US" sz="2400" dirty="0"/>
              <a:t>し，</a:t>
            </a:r>
            <a:r>
              <a:rPr kumimoji="1" lang="ja-JP" altLang="en-US" sz="2400" b="1" dirty="0"/>
              <a:t>後から参照</a:t>
            </a:r>
            <a:r>
              <a:rPr kumimoji="1" lang="ja-JP" altLang="en-US" sz="2400" dirty="0"/>
              <a:t>できる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：プログラムで変数に値を保存する操作。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x = 100</a:t>
            </a:r>
            <a:r>
              <a:rPr kumimoji="1" lang="ja-JP" altLang="en-US" sz="2400" dirty="0"/>
              <a:t>」は</a:t>
            </a:r>
            <a:r>
              <a:rPr kumimoji="1" lang="ja-JP" altLang="en-US" sz="2400" b="1" dirty="0"/>
              <a:t>変数</a:t>
            </a:r>
            <a:r>
              <a:rPr kumimoji="1" lang="en-US" altLang="ja-JP" sz="2400" b="1" dirty="0"/>
              <a:t>x</a:t>
            </a:r>
            <a:r>
              <a:rPr kumimoji="1" lang="ja-JP" altLang="en-US" sz="2400" dirty="0"/>
              <a:t>に</a:t>
            </a:r>
            <a:r>
              <a:rPr kumimoji="1" lang="en-US" altLang="ja-JP" sz="2400" b="1" dirty="0"/>
              <a:t>100</a:t>
            </a:r>
            <a:r>
              <a:rPr kumimoji="1" lang="ja-JP" altLang="en-US" sz="2400" b="1" dirty="0"/>
              <a:t>を代入</a:t>
            </a:r>
            <a:r>
              <a:rPr kumimoji="1" lang="ja-JP" altLang="en-US" sz="2400" dirty="0"/>
              <a:t>する</a:t>
            </a:r>
            <a:r>
              <a:rPr lang="ja-JP" altLang="en-US" sz="2400" dirty="0"/>
              <a:t>。</a:t>
            </a: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：オブジェクトに属する機能や操作。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メソッドアクセス</a:t>
            </a:r>
            <a:r>
              <a:rPr lang="ja-JP" altLang="en-US" sz="2400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：オブジェクト名 </a:t>
            </a:r>
            <a:r>
              <a:rPr lang="en-US" altLang="ja-JP" sz="2400" dirty="0"/>
              <a:t>+ . + </a:t>
            </a:r>
            <a:r>
              <a:rPr lang="ja-JP" altLang="en-US" sz="2400" dirty="0"/>
              <a:t>メソッド名 </a:t>
            </a:r>
            <a:r>
              <a:rPr lang="en-US" altLang="ja-JP" sz="2400" dirty="0"/>
              <a:t>+ ()</a:t>
            </a:r>
            <a:r>
              <a:rPr lang="ja-JP" altLang="en-US" sz="2400" dirty="0"/>
              <a:t>（引数を付けることも）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t.goto</a:t>
            </a:r>
            <a:r>
              <a:rPr lang="en-US" altLang="ja-JP" sz="2400" dirty="0"/>
              <a:t>(100,0)</a:t>
            </a:r>
            <a:r>
              <a:rPr lang="ja-JP" altLang="en-US" sz="2400" dirty="0"/>
              <a:t>では</a:t>
            </a:r>
            <a:r>
              <a:rPr lang="en-US" altLang="ja-JP" sz="2400" dirty="0"/>
              <a:t>hero</a:t>
            </a:r>
            <a:r>
              <a:rPr lang="ja-JP" altLang="en-US" sz="2400" dirty="0"/>
              <a:t>はオブジェクト、</a:t>
            </a:r>
            <a:r>
              <a:rPr lang="en-US" altLang="ja-JP" sz="2400" dirty="0" err="1"/>
              <a:t>goto</a:t>
            </a:r>
            <a:r>
              <a:rPr lang="en-US" altLang="ja-JP" sz="2400" dirty="0"/>
              <a:t> </a:t>
            </a:r>
            <a:r>
              <a:rPr lang="ja-JP" altLang="en-US" sz="2400" dirty="0"/>
              <a:t>はメソッド。 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：メソッドが行う操作の詳細情報。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t.goto</a:t>
            </a:r>
            <a:r>
              <a:rPr lang="en-US" altLang="ja-JP" sz="2400" dirty="0"/>
              <a:t>(100,0)</a:t>
            </a:r>
            <a:r>
              <a:rPr lang="ja-JP" altLang="en-US" sz="2400" dirty="0"/>
              <a:t> では、引数は「</a:t>
            </a:r>
            <a:r>
              <a:rPr lang="en-US" altLang="ja-JP" sz="2400" dirty="0"/>
              <a:t>100,0</a:t>
            </a:r>
            <a:r>
              <a:rPr lang="ja-JP" altLang="en-US" sz="2400" dirty="0"/>
              <a:t>」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04AAAB-077B-5EC4-5083-7B29783F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757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2-2. Python </a:t>
            </a:r>
            <a:r>
              <a:rPr lang="ja-JP" altLang="en-US" sz="4500" dirty="0">
                <a:solidFill>
                  <a:schemeClr val="tx2"/>
                </a:solidFill>
              </a:rPr>
              <a:t>の基本的な機能とコーディングスタイル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7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9DF3F-E9DB-E3AF-FF8F-BEAA001B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アドバイス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85012C-F8EB-FFC2-7F53-0699F5566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62131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000" b="1" dirty="0"/>
              <a:t>基本から始める</a:t>
            </a:r>
            <a:r>
              <a:rPr lang="en-US" altLang="ja-JP" sz="2000" dirty="0"/>
              <a:t>: Python</a:t>
            </a:r>
            <a:r>
              <a:rPr lang="ja-JP" altLang="en-US" sz="2000" dirty="0"/>
              <a:t>の</a:t>
            </a:r>
            <a:r>
              <a:rPr lang="ja-JP" altLang="en-US" sz="2000" b="1" dirty="0"/>
              <a:t>基本的な文法</a:t>
            </a:r>
            <a:r>
              <a:rPr lang="ja-JP" altLang="en-US" sz="2000" dirty="0"/>
              <a:t>や</a:t>
            </a:r>
            <a:r>
              <a:rPr lang="ja-JP" altLang="en-US" sz="2000" b="1" dirty="0"/>
              <a:t>コーディングスタイル</a:t>
            </a:r>
            <a:r>
              <a:rPr lang="ja-JP" altLang="en-US" sz="2000" dirty="0"/>
              <a:t>をしっかり学びましょう。基礎が固まっていないと、後のステップが難しくなります。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000" b="1" dirty="0"/>
              <a:t>自主性を発揮</a:t>
            </a:r>
            <a:r>
              <a:rPr lang="en-US" altLang="ja-JP" sz="2000" b="1" dirty="0"/>
              <a:t>: </a:t>
            </a:r>
            <a:r>
              <a:rPr lang="ja-JP" altLang="en-US" sz="2000" b="1" dirty="0"/>
              <a:t>実際の</a:t>
            </a:r>
            <a:r>
              <a:rPr lang="en-US" altLang="ja-JP" sz="2000" b="1" dirty="0"/>
              <a:t>Python</a:t>
            </a:r>
            <a:r>
              <a:rPr lang="ja-JP" altLang="en-US" sz="2000" b="1" dirty="0"/>
              <a:t>プログラムを読み</a:t>
            </a:r>
            <a:r>
              <a:rPr lang="ja-JP" altLang="en-US" sz="2000" dirty="0"/>
              <a:t>、理解を進めましょう。分からないところは</a:t>
            </a:r>
            <a:r>
              <a:rPr lang="ja-JP" altLang="en-US" sz="2000" b="1" dirty="0"/>
              <a:t>自分で調べたり</a:t>
            </a:r>
            <a:r>
              <a:rPr lang="ja-JP" altLang="en-US" sz="2000" dirty="0"/>
              <a:t>、</a:t>
            </a:r>
            <a:r>
              <a:rPr lang="ja-JP" altLang="en-US" sz="2000" b="1" dirty="0"/>
              <a:t>質問</a:t>
            </a:r>
            <a:r>
              <a:rPr lang="ja-JP" altLang="en-US" sz="2000" dirty="0"/>
              <a:t>したり、</a:t>
            </a:r>
            <a:r>
              <a:rPr lang="ja-JP" altLang="en-US" sz="2000" b="1" dirty="0"/>
              <a:t>試して</a:t>
            </a:r>
            <a:r>
              <a:rPr lang="ja-JP" altLang="en-US" sz="2000" dirty="0"/>
              <a:t>みることが重要です。</a:t>
            </a:r>
            <a:endParaRPr lang="en-US" altLang="ja-JP" sz="20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000" b="1" dirty="0"/>
              <a:t>オンラインプラットフォームの活用</a:t>
            </a:r>
            <a:r>
              <a:rPr lang="en-US" altLang="ja-JP" sz="2000" dirty="0"/>
              <a:t>: </a:t>
            </a:r>
            <a:r>
              <a:rPr lang="en-US" altLang="ja-JP" sz="2000" b="1" dirty="0"/>
              <a:t>Google </a:t>
            </a:r>
            <a:r>
              <a:rPr lang="en-US" altLang="ja-JP" sz="2000" b="1" dirty="0" err="1"/>
              <a:t>Colaboratory</a:t>
            </a:r>
            <a:r>
              <a:rPr lang="ja-JP" altLang="en-US" sz="2000" dirty="0"/>
              <a:t>などのオンラインプラットフォームも利用して、</a:t>
            </a:r>
            <a:r>
              <a:rPr lang="en-US" altLang="ja-JP" sz="2000" dirty="0"/>
              <a:t>Python</a:t>
            </a:r>
            <a:r>
              <a:rPr lang="ja-JP" altLang="en-US" sz="2000" dirty="0"/>
              <a:t>プログラムを学びましょう。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000" b="1" dirty="0"/>
              <a:t>実践的なスキルを重視</a:t>
            </a:r>
            <a:r>
              <a:rPr lang="en-US" altLang="ja-JP" sz="2000" b="1" dirty="0"/>
              <a:t>: </a:t>
            </a:r>
            <a:r>
              <a:rPr lang="ja-JP" altLang="en-US" sz="2000" dirty="0"/>
              <a:t>将来は、</a:t>
            </a:r>
            <a:r>
              <a:rPr lang="en-US" altLang="ja-JP" sz="2000" b="1" dirty="0"/>
              <a:t>Python </a:t>
            </a:r>
            <a:r>
              <a:rPr lang="ja-JP" altLang="en-US" sz="2000" b="1" dirty="0"/>
              <a:t>プログラムを自分で工夫し、実行</a:t>
            </a:r>
            <a:r>
              <a:rPr lang="ja-JP" altLang="en-US" sz="2000" dirty="0"/>
              <a:t>することにも挑戦しましょう。実際にプログラムを書く体験により、理解が深まります。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000" b="1" dirty="0"/>
              <a:t>エラーは学びの機会</a:t>
            </a:r>
            <a:r>
              <a:rPr lang="en-US" altLang="ja-JP" sz="2000" dirty="0"/>
              <a:t>: </a:t>
            </a:r>
            <a:r>
              <a:rPr lang="ja-JP" altLang="en-US" sz="2000" dirty="0"/>
              <a:t>プログラミングで、</a:t>
            </a:r>
            <a:r>
              <a:rPr lang="ja-JP" altLang="en-US" sz="2000" b="1" dirty="0"/>
              <a:t>エラー</a:t>
            </a:r>
            <a:r>
              <a:rPr lang="ja-JP" altLang="en-US" sz="2000" dirty="0"/>
              <a:t>が発生することはよくあります。</a:t>
            </a:r>
            <a:r>
              <a:rPr lang="ja-JP" altLang="en-US" sz="2000" b="1" dirty="0"/>
              <a:t>エラーメッセージを理解し、問題を解決するスキル</a:t>
            </a:r>
            <a:r>
              <a:rPr lang="ja-JP" altLang="en-US" sz="2000" dirty="0"/>
              <a:t>も大切です。これは教われば済むものではなく、自主的な実践が必要です。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000" b="1" dirty="0"/>
              <a:t>学習の継続</a:t>
            </a:r>
            <a:r>
              <a:rPr lang="en-US" altLang="ja-JP" sz="2000" b="1" dirty="0"/>
              <a:t>: AI</a:t>
            </a:r>
            <a:r>
              <a:rPr lang="ja-JP" altLang="en-US" sz="2000" b="1" dirty="0"/>
              <a:t>に興味を持ち続け</a:t>
            </a:r>
            <a:r>
              <a:rPr lang="ja-JP" altLang="en-US" sz="2000" dirty="0"/>
              <a:t>、今後も、新しいトピックやツールにも挑戦しましょう。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C7E42B-9DD6-4AAE-66AD-2AE8ED32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00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900" dirty="0"/>
              <a:t>Python </a:t>
            </a:r>
            <a:r>
              <a:rPr kumimoji="1" lang="ja-JP" altLang="en-US" sz="2900" dirty="0"/>
              <a:t>言語の特徴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2417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sz="2400" b="1" i="0" dirty="0">
                <a:effectLst/>
                <a:latin typeface="Söhne"/>
              </a:rPr>
              <a:t>簡単</a:t>
            </a:r>
            <a:endParaRPr lang="en-US" altLang="ja-JP" sz="2400" b="1" i="0" dirty="0">
              <a:effectLst/>
              <a:latin typeface="Söhne"/>
            </a:endParaRPr>
          </a:p>
          <a:p>
            <a:pPr marL="0" indent="0">
              <a:buNone/>
            </a:pPr>
            <a:r>
              <a:rPr lang="en-US" altLang="ja-JP" sz="2400" b="1" i="0" dirty="0">
                <a:solidFill>
                  <a:srgbClr val="C00000"/>
                </a:solidFill>
                <a:effectLst/>
                <a:latin typeface="Söhne"/>
              </a:rPr>
              <a:t>Python</a:t>
            </a:r>
            <a:r>
              <a:rPr lang="en-US" altLang="ja-JP" sz="2400" b="0" i="0" dirty="0">
                <a:effectLst/>
                <a:latin typeface="Söhne"/>
              </a:rPr>
              <a:t> </a:t>
            </a:r>
            <a:r>
              <a:rPr lang="ja-JP" altLang="en-US" sz="2400" b="0" i="0" dirty="0">
                <a:effectLst/>
                <a:latin typeface="Söhne"/>
              </a:rPr>
              <a:t>は</a:t>
            </a:r>
            <a:r>
              <a:rPr lang="ja-JP" altLang="en-US" sz="2400" dirty="0">
                <a:latin typeface="Söhne"/>
              </a:rPr>
              <a:t>，</a:t>
            </a:r>
            <a:r>
              <a:rPr lang="ja-JP" altLang="en-US" sz="2400" b="1" dirty="0">
                <a:latin typeface="Söhne"/>
              </a:rPr>
              <a:t>単純で読みやすい</a:t>
            </a:r>
            <a:r>
              <a:rPr lang="ja-JP" altLang="en-US" sz="2400" dirty="0">
                <a:latin typeface="Söhne"/>
              </a:rPr>
              <a:t>文法． 初心者に学びやすい</a:t>
            </a:r>
            <a:endParaRPr lang="en-US" altLang="ja-JP" sz="2400" dirty="0"/>
          </a:p>
          <a:p>
            <a:r>
              <a:rPr lang="ja-JP" altLang="en-US" sz="2400" b="1" dirty="0"/>
              <a:t>便利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多数の拡張機能</a:t>
            </a:r>
            <a:r>
              <a:rPr lang="ja-JP" altLang="en-US" sz="2400" dirty="0"/>
              <a:t>を持つ</a:t>
            </a:r>
            <a:endParaRPr lang="en-US" altLang="ja-JP" sz="2400" dirty="0"/>
          </a:p>
          <a:p>
            <a:r>
              <a:rPr lang="ja-JP" altLang="en-US" sz="2400" b="1" dirty="0"/>
              <a:t>豊富な機能を持ち、高度で複雑なプログラムも作成可能</a:t>
            </a:r>
            <a:endParaRPr lang="en-US" altLang="ja-JP" sz="2400" b="1" dirty="0"/>
          </a:p>
          <a:p>
            <a:pPr lvl="1"/>
            <a:r>
              <a:rPr lang="ja-JP" altLang="en-US" sz="2000" dirty="0"/>
              <a:t>変数（オブジェクト）</a:t>
            </a:r>
            <a:endParaRPr lang="en-US" altLang="ja-JP" sz="2000" dirty="0"/>
          </a:p>
          <a:p>
            <a:pPr lvl="1"/>
            <a:r>
              <a:rPr kumimoji="1" lang="ja-JP" altLang="en-US" sz="2000" dirty="0"/>
              <a:t>データ型（クラス）</a:t>
            </a:r>
            <a:endParaRPr kumimoji="1" lang="en-US" altLang="ja-JP" sz="2000" dirty="0"/>
          </a:p>
          <a:p>
            <a:pPr lvl="1"/>
            <a:r>
              <a:rPr kumimoji="1" lang="ja-JP" altLang="en-US" sz="2000" dirty="0"/>
              <a:t>条件分岐 </a:t>
            </a:r>
            <a:r>
              <a:rPr kumimoji="1" lang="en-US" altLang="ja-JP" sz="2000" dirty="0"/>
              <a:t>if</a:t>
            </a:r>
          </a:p>
          <a:p>
            <a:pPr lvl="1"/>
            <a:r>
              <a:rPr kumimoji="1" lang="ja-JP" altLang="en-US" sz="2000" dirty="0"/>
              <a:t>繰り返し</a:t>
            </a:r>
            <a:r>
              <a:rPr lang="ja-JP" altLang="en-US" sz="2000" dirty="0"/>
              <a:t> </a:t>
            </a:r>
            <a:r>
              <a:rPr lang="en-US" altLang="ja-JP" sz="2000" dirty="0"/>
              <a:t>for,</a:t>
            </a:r>
            <a:r>
              <a:rPr lang="ja-JP" altLang="en-US" sz="2000" dirty="0"/>
              <a:t> </a:t>
            </a:r>
            <a:r>
              <a:rPr lang="en-US" altLang="ja-JP" sz="2000" dirty="0"/>
              <a:t>while</a:t>
            </a:r>
          </a:p>
          <a:p>
            <a:pPr lvl="1"/>
            <a:r>
              <a:rPr lang="ja-JP" altLang="en-US" sz="2000" dirty="0"/>
              <a:t>関数</a:t>
            </a:r>
            <a:endParaRPr lang="en-US" altLang="ja-JP" sz="2000" dirty="0"/>
          </a:p>
          <a:p>
            <a:pPr lvl="1"/>
            <a:r>
              <a:rPr kumimoji="1" lang="ja-JP" altLang="en-US" sz="2000" dirty="0"/>
              <a:t>オブジェクト指向プログラミング（クラス、スーパークラスとサブクラス、継承）</a:t>
            </a:r>
            <a:endParaRPr kumimoji="1" lang="en-US" altLang="ja-JP" sz="2000" dirty="0"/>
          </a:p>
          <a:p>
            <a:pPr lvl="1"/>
            <a:r>
              <a:rPr kumimoji="1" lang="ja-JP" altLang="en-US" sz="2000" dirty="0"/>
              <a:t>モジュールとパッケージ</a:t>
            </a:r>
            <a:endParaRPr kumimoji="1" lang="en-US" altLang="ja-JP" sz="2000" dirty="0"/>
          </a:p>
          <a:p>
            <a:pPr lvl="1"/>
            <a:r>
              <a:rPr lang="ja-JP" altLang="en-US" sz="2000" dirty="0"/>
              <a:t>例外処理</a:t>
            </a:r>
            <a:endParaRPr lang="en-US" altLang="ja-JP" sz="2000" dirty="0"/>
          </a:p>
          <a:p>
            <a:pPr lvl="1"/>
            <a:r>
              <a:rPr kumimoji="1" lang="ja-JP" altLang="en-US" sz="2000" dirty="0"/>
              <a:t>ファイル入出力、表示</a:t>
            </a:r>
            <a:endParaRPr kumimoji="1" lang="en-US" altLang="ja-JP" sz="2000" dirty="0"/>
          </a:p>
          <a:p>
            <a:pPr lvl="1"/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81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</a:t>
            </a:r>
            <a:r>
              <a:rPr lang="ja-JP" altLang="en-US" sz="2900" dirty="0"/>
              <a:t> の主なキーワード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400" dirty="0"/>
              <a:t>print		</a:t>
            </a:r>
            <a:r>
              <a:rPr lang="ja-JP" altLang="en-US" sz="2400" dirty="0"/>
              <a:t>表示</a:t>
            </a:r>
            <a:endParaRPr lang="en-US" altLang="ja-JP" sz="2400" dirty="0"/>
          </a:p>
          <a:p>
            <a:r>
              <a:rPr lang="en-US" altLang="ja-JP" sz="2400" dirty="0"/>
              <a:t>type		</a:t>
            </a:r>
            <a:r>
              <a:rPr lang="ja-JP" altLang="en-US" sz="2400" dirty="0"/>
              <a:t>型名（クラス名）の取得</a:t>
            </a:r>
            <a:endParaRPr lang="en-US" altLang="ja-JP" sz="2400" dirty="0"/>
          </a:p>
          <a:p>
            <a:r>
              <a:rPr lang="en-US" altLang="ja-JP" sz="2400" dirty="0"/>
              <a:t>if, else	</a:t>
            </a:r>
            <a:r>
              <a:rPr lang="ja-JP" altLang="en-US" sz="2400" dirty="0"/>
              <a:t>条件分岐</a:t>
            </a:r>
            <a:endParaRPr lang="en-US" altLang="ja-JP" sz="2400" dirty="0"/>
          </a:p>
          <a:p>
            <a:r>
              <a:rPr lang="en-US" altLang="ja-JP" sz="2400" dirty="0"/>
              <a:t>for, while	</a:t>
            </a:r>
            <a:r>
              <a:rPr lang="ja-JP" altLang="en-US" sz="2400" dirty="0"/>
              <a:t>繰り返し</a:t>
            </a:r>
            <a:endParaRPr lang="en-US" altLang="ja-JP" sz="2400" dirty="0"/>
          </a:p>
          <a:p>
            <a:r>
              <a:rPr lang="en-US" altLang="ja-JP" sz="2400" dirty="0" err="1"/>
              <a:t>def</a:t>
            </a:r>
            <a:r>
              <a:rPr lang="en-US" altLang="ja-JP" sz="2400" dirty="0"/>
              <a:t>		</a:t>
            </a:r>
            <a:r>
              <a:rPr lang="ja-JP" altLang="en-US" sz="2400" dirty="0"/>
              <a:t>関数定義</a:t>
            </a:r>
            <a:endParaRPr lang="en-US" altLang="ja-JP" sz="2400" dirty="0"/>
          </a:p>
          <a:p>
            <a:r>
              <a:rPr lang="en-US" altLang="ja-JP" sz="2400" dirty="0"/>
              <a:t>return	</a:t>
            </a:r>
            <a:r>
              <a:rPr lang="ja-JP" altLang="en-US" sz="2400" dirty="0"/>
              <a:t>関数の評価値</a:t>
            </a:r>
            <a:endParaRPr lang="en-US" altLang="ja-JP" sz="2400" dirty="0"/>
          </a:p>
          <a:p>
            <a:r>
              <a:rPr lang="en-US" altLang="ja-JP" sz="2400" dirty="0"/>
              <a:t>class	</a:t>
            </a:r>
            <a:r>
              <a:rPr lang="ja-JP" altLang="en-US" sz="2400" dirty="0"/>
              <a:t>クラス定義</a:t>
            </a:r>
            <a:endParaRPr lang="en-US" altLang="ja-JP" sz="2400" dirty="0"/>
          </a:p>
          <a:p>
            <a:r>
              <a:rPr lang="en-US" altLang="ja-JP" sz="2400" dirty="0"/>
              <a:t>__</a:t>
            </a:r>
            <a:r>
              <a:rPr lang="en-US" altLang="ja-JP" sz="2400" dirty="0" err="1"/>
              <a:t>init</a:t>
            </a:r>
            <a:r>
              <a:rPr lang="en-US" altLang="ja-JP" sz="2400" dirty="0"/>
              <a:t>__	</a:t>
            </a:r>
            <a:r>
              <a:rPr lang="ja-JP" altLang="en-US" sz="2400" dirty="0"/>
              <a:t>オブジェクトの生成（コンストラクタ）</a:t>
            </a:r>
            <a:endParaRPr lang="en-US" altLang="ja-JP" sz="2400" dirty="0"/>
          </a:p>
          <a:p>
            <a:r>
              <a:rPr lang="en-US" altLang="ja-JP" sz="2400" dirty="0"/>
              <a:t>self		</a:t>
            </a:r>
            <a:r>
              <a:rPr lang="ja-JP" altLang="en-US" sz="2400" dirty="0"/>
              <a:t>クラス定義内で自オブジェクトへアクセス</a:t>
            </a:r>
            <a:endParaRPr lang="en-US" altLang="ja-JP" sz="2400" dirty="0"/>
          </a:p>
          <a:p>
            <a:r>
              <a:rPr lang="en-US" altLang="ja-JP" sz="2400" dirty="0" err="1"/>
              <a:t>vars</a:t>
            </a:r>
            <a:r>
              <a:rPr lang="en-US" altLang="ja-JP" sz="2400" dirty="0"/>
              <a:t>		</a:t>
            </a:r>
            <a:r>
              <a:rPr lang="ja-JP" altLang="en-US" sz="2400" dirty="0"/>
              <a:t>オブジェクトの属性名と値</a:t>
            </a:r>
            <a:endParaRPr lang="en-US" altLang="ja-JP" sz="2400" dirty="0"/>
          </a:p>
          <a:p>
            <a:r>
              <a:rPr lang="en-US" altLang="ja-JP" sz="2400" dirty="0"/>
              <a:t>super	</a:t>
            </a:r>
            <a:r>
              <a:rPr lang="ja-JP" altLang="en-US" sz="2400" dirty="0"/>
              <a:t>親クラス（</a:t>
            </a:r>
            <a:r>
              <a:rPr lang="ja-JP" altLang="en-US" sz="2400"/>
              <a:t>スーパークラス）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9547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2F6428-E438-CA68-89EA-825551F2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のコーディングスタイル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4071DE-946E-822A-4238-B72B84123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749300"/>
            <a:ext cx="8695155" cy="6068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字下げ</a:t>
            </a:r>
            <a:endParaRPr kumimoji="1" lang="en-US" altLang="ja-JP" sz="2400" b="1" dirty="0"/>
          </a:p>
          <a:p>
            <a:r>
              <a:rPr lang="en-US" altLang="ja-JP" sz="2400" dirty="0"/>
              <a:t>Python </a:t>
            </a:r>
            <a:r>
              <a:rPr lang="ja-JP" altLang="en-US" sz="2400" dirty="0"/>
              <a:t>において、</a:t>
            </a:r>
            <a:r>
              <a:rPr lang="ja-JP" altLang="en-US" sz="2400" b="1" dirty="0"/>
              <a:t>ブロックの範囲</a:t>
            </a:r>
            <a:r>
              <a:rPr lang="ja-JP" altLang="en-US" sz="2400" dirty="0"/>
              <a:t>を示す際は</a:t>
            </a:r>
            <a:r>
              <a:rPr lang="ja-JP" altLang="en-US" sz="2400" b="1" dirty="0"/>
              <a:t>字下げ</a:t>
            </a:r>
            <a:r>
              <a:rPr lang="ja-JP" altLang="en-US" sz="2400" dirty="0"/>
              <a:t>を使用。</a:t>
            </a:r>
            <a:endParaRPr lang="en-US" altLang="ja-JP" sz="2400" dirty="0"/>
          </a:p>
          <a:p>
            <a:r>
              <a:rPr lang="ja-JP" altLang="en-US" sz="2400" dirty="0"/>
              <a:t>字下げは、通常「</a:t>
            </a:r>
            <a:r>
              <a:rPr lang="ja-JP" altLang="en-US" sz="2400" b="1" dirty="0"/>
              <a:t>タブ</a:t>
            </a:r>
            <a:r>
              <a:rPr lang="ja-JP" altLang="en-US" sz="2400" dirty="0"/>
              <a:t>」</a:t>
            </a:r>
            <a:r>
              <a:rPr lang="ja-JP" altLang="en-US" sz="2400" b="1" dirty="0"/>
              <a:t>または</a:t>
            </a:r>
            <a:r>
              <a:rPr lang="ja-JP" altLang="en-US" sz="2400" dirty="0"/>
              <a:t>「</a:t>
            </a:r>
            <a:r>
              <a:rPr lang="ja-JP" altLang="en-US" sz="2400" b="1" dirty="0"/>
              <a:t>４つの半角スペース</a:t>
            </a:r>
            <a:r>
              <a:rPr lang="ja-JP" altLang="en-US" sz="2400" dirty="0"/>
              <a:t>」の</a:t>
            </a:r>
            <a:r>
              <a:rPr lang="ja-JP" altLang="en-US" sz="2400" b="1" dirty="0"/>
              <a:t>いずれか</a:t>
            </a:r>
            <a:r>
              <a:rPr lang="ja-JP" altLang="en-US" sz="2400" dirty="0"/>
              <a:t>を使用。（字下げをするときは、タブとスペースを</a:t>
            </a:r>
            <a:r>
              <a:rPr lang="ja-JP" altLang="en-US" sz="2400" b="1" dirty="0"/>
              <a:t>混在させない</a:t>
            </a:r>
            <a:r>
              <a:rPr lang="ja-JP" altLang="en-US" sz="2400" dirty="0"/>
              <a:t>ように注意してください）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空白行</a:t>
            </a:r>
            <a:endParaRPr lang="en-US" altLang="ja-JP" sz="2400" b="1" dirty="0"/>
          </a:p>
          <a:p>
            <a:r>
              <a:rPr kumimoji="1" lang="ja-JP" altLang="en-US" sz="2400" b="1" dirty="0"/>
              <a:t>プログラムを読みやすく</a:t>
            </a:r>
            <a:r>
              <a:rPr kumimoji="1" lang="ja-JP" altLang="en-US" sz="2400" dirty="0"/>
              <a:t>するために、</a:t>
            </a:r>
            <a:r>
              <a:rPr kumimoji="1" lang="ja-JP" altLang="en-US" sz="2400" b="1" dirty="0"/>
              <a:t>空白行</a:t>
            </a:r>
            <a:r>
              <a:rPr kumimoji="1" lang="ja-JP" altLang="en-US" sz="2400" dirty="0"/>
              <a:t>を挿入できる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コメント</a:t>
            </a:r>
            <a:endParaRPr kumimoji="1" lang="en-US" altLang="ja-JP" sz="2400" b="1" dirty="0"/>
          </a:p>
          <a:p>
            <a:r>
              <a:rPr lang="ja-JP" altLang="en-US" sz="2400" dirty="0"/>
              <a:t>コメントは 、説明を書いたもの</a:t>
            </a:r>
            <a:endParaRPr lang="en-US" altLang="ja-JP" sz="2400" dirty="0"/>
          </a:p>
          <a:p>
            <a:r>
              <a:rPr lang="ja-JP" altLang="en-US" sz="2400" dirty="0"/>
              <a:t>コメントは、行の先頭に「</a:t>
            </a:r>
            <a:r>
              <a:rPr lang="en-US" altLang="ja-JP" sz="2400" dirty="0"/>
              <a:t>#</a:t>
            </a:r>
            <a:r>
              <a:rPr lang="ja-JP" altLang="en-US" sz="2400" dirty="0"/>
              <a:t>」を記述する。</a:t>
            </a:r>
            <a:endParaRPr lang="en-US" altLang="ja-JP" sz="2400" dirty="0"/>
          </a:p>
          <a:p>
            <a:r>
              <a:rPr lang="ja-JP" altLang="en-US" sz="2400" b="1" dirty="0"/>
              <a:t>コメント</a:t>
            </a:r>
            <a:r>
              <a:rPr lang="ja-JP" altLang="en-US" sz="2400" dirty="0"/>
              <a:t>の</a:t>
            </a:r>
            <a:r>
              <a:rPr lang="ja-JP" altLang="en-US" sz="2400" b="1" dirty="0"/>
              <a:t>記述内容は自由</a:t>
            </a:r>
            <a:r>
              <a:rPr lang="ja-JP" altLang="en-US" sz="2400" dirty="0"/>
              <a:t>である。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6CF18E-FFCF-0283-C6A4-A971E151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23781C-CB08-C818-0157-67CCCC4E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620" y="2462115"/>
            <a:ext cx="2020518" cy="133514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CF2AFD-2A2A-4E98-AA28-EF55F8A90F95}"/>
              </a:ext>
            </a:extLst>
          </p:cNvPr>
          <p:cNvSpPr txBox="1"/>
          <p:nvPr/>
        </p:nvSpPr>
        <p:spPr>
          <a:xfrm>
            <a:off x="6609128" y="3038878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if </a:t>
            </a:r>
            <a:r>
              <a:rPr kumimoji="1" lang="ja-JP" altLang="en-US" dirty="0"/>
              <a:t>での字下げ</a:t>
            </a:r>
          </a:p>
        </p:txBody>
      </p:sp>
    </p:spTree>
    <p:extLst>
      <p:ext uri="{BB962C8B-B14F-4D97-AF65-F5344CB8AC3E}">
        <p14:creationId xmlns:p14="http://schemas.microsoft.com/office/powerpoint/2010/main" val="539288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7"/>
            <a:ext cx="4939868" cy="1742273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ja-JP" altLang="en-US" sz="2400" b="1" dirty="0"/>
              <a:t>２４、２５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if, for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字下げ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293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4F80DE7-F8DF-A64E-B963-52EBD27D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45" y="3091259"/>
            <a:ext cx="6326798" cy="2355841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3"/>
              </a:rPr>
              <a:t>https://trinket.io/python/6c652f1c2f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2046257" y="3123662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992988" y="2661997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4294311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プログラムを</a:t>
            </a:r>
            <a:r>
              <a:rPr lang="ja-JP" altLang="en-US" b="1" dirty="0"/>
              <a:t>書き換えて実行</a:t>
            </a:r>
            <a:r>
              <a:rPr lang="ja-JP" altLang="en-US" dirty="0"/>
              <a:t>し、</a:t>
            </a:r>
            <a:r>
              <a:rPr lang="ja-JP" altLang="en-US" b="1" dirty="0"/>
              <a:t>結果の変化</a:t>
            </a:r>
            <a:r>
              <a:rPr lang="ja-JP" altLang="en-US" dirty="0"/>
              <a:t>を見る（どう書き換えるかは各自で考えてみる）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228B09E-2E2A-EF96-6EA1-C331C7B5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9" y="2016973"/>
            <a:ext cx="8938442" cy="29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70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EB71EA-2504-2400-FC39-7868C5A5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プログラムの基本構造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73BCBA-B181-DA4D-C392-8799DFFF2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4"/>
            <a:ext cx="8461208" cy="62766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プログラムの保存と実行</a:t>
            </a:r>
            <a:endParaRPr kumimoji="1" lang="en-US" altLang="ja-JP" sz="2400" dirty="0"/>
          </a:p>
          <a:p>
            <a:r>
              <a:rPr lang="ja-JP" altLang="en-US" sz="2400" dirty="0"/>
              <a:t>通常、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</a:t>
            </a:r>
            <a:r>
              <a:rPr kumimoji="1" lang="ja-JP" altLang="en-US" sz="2400" b="1" dirty="0"/>
              <a:t>ファイルに保存する</a:t>
            </a:r>
            <a:r>
              <a:rPr kumimoji="1" lang="ja-JP" altLang="en-US" sz="2400" dirty="0"/>
              <a:t>際の</a:t>
            </a:r>
            <a:r>
              <a:rPr kumimoji="1" lang="ja-JP" altLang="en-US" sz="2400" b="1" dirty="0"/>
              <a:t>拡張子は通常「</a:t>
            </a:r>
            <a:r>
              <a:rPr lang="en-US" altLang="ja-JP" sz="2400" b="1" dirty="0"/>
              <a:t>.</a:t>
            </a:r>
            <a:r>
              <a:rPr lang="en-US" altLang="ja-JP" sz="2400" b="1" dirty="0" err="1"/>
              <a:t>py</a:t>
            </a:r>
            <a:r>
              <a:rPr lang="ja-JP" altLang="en-US" sz="2400" b="1" dirty="0"/>
              <a:t>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r>
              <a:rPr lang="ja-JP" altLang="en-US" sz="2400" dirty="0"/>
              <a:t>ファイルに</a:t>
            </a:r>
            <a:r>
              <a:rPr lang="ja-JP" altLang="en-US" sz="2400" b="1" u="sng" dirty="0"/>
              <a:t>保存せずに実行することも可能</a:t>
            </a:r>
            <a:endParaRPr lang="en-US" altLang="ja-JP" sz="2400" b="1" u="sng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コメント</a:t>
            </a:r>
            <a:r>
              <a:rPr kumimoji="1" lang="ja-JP" altLang="en-US" sz="2400" dirty="0"/>
              <a:t>はプログラム内で説明を追加するために使用。</a:t>
            </a:r>
            <a:r>
              <a:rPr kumimoji="1" lang="ja-JP" altLang="en-US" sz="2400" b="1" dirty="0"/>
              <a:t>コメントは行の先頭に「</a:t>
            </a:r>
            <a:r>
              <a:rPr kumimoji="1" lang="en-US" altLang="ja-JP" sz="2400" b="1" dirty="0"/>
              <a:t>#</a:t>
            </a:r>
            <a:r>
              <a:rPr kumimoji="1" lang="ja-JP" altLang="en-US" sz="2400" b="1" dirty="0"/>
              <a:t>」</a:t>
            </a:r>
            <a:r>
              <a:rPr kumimoji="1" lang="ja-JP" altLang="en-US" sz="2400" dirty="0"/>
              <a:t>を</a:t>
            </a:r>
            <a:r>
              <a:rPr lang="ja-JP" altLang="en-US" sz="2400" dirty="0"/>
              <a:t>書く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次の基礎を知っておく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変数と代入</a:t>
            </a:r>
            <a:r>
              <a:rPr kumimoji="1" lang="ja-JP" altLang="en-US" sz="2400" dirty="0"/>
              <a:t>： 「</a:t>
            </a:r>
            <a:r>
              <a:rPr kumimoji="1" lang="en-US" altLang="ja-JP" sz="2400" dirty="0"/>
              <a:t>x = 10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b="1" dirty="0"/>
              <a:t>データ型</a:t>
            </a:r>
            <a:r>
              <a:rPr lang="ja-JP" altLang="en-US" sz="2400" dirty="0"/>
              <a:t>：　整数、浮動小数点数、文字列、リストなど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四則演算</a:t>
            </a:r>
            <a:r>
              <a:rPr kumimoji="1" lang="ja-JP" altLang="en-US" sz="2400" dirty="0"/>
              <a:t>： </a:t>
            </a:r>
            <a:r>
              <a:rPr kumimoji="1" lang="en-US" altLang="ja-JP" sz="2400" dirty="0"/>
              <a:t>+ - * /</a:t>
            </a:r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lang="ja-JP" altLang="en-US" sz="2400" b="1" dirty="0"/>
              <a:t>比較演算</a:t>
            </a:r>
            <a:r>
              <a:rPr lang="ja-JP" altLang="en-US" sz="2400" dirty="0"/>
              <a:t>：</a:t>
            </a:r>
            <a:r>
              <a:rPr lang="en-US" altLang="ja-JP" sz="2400" dirty="0"/>
              <a:t>== != &lt; &gt;  &lt;= &gt;=</a:t>
            </a:r>
            <a:r>
              <a:rPr lang="ja-JP" altLang="en-US" sz="2400" dirty="0"/>
              <a:t>         </a:t>
            </a:r>
            <a:r>
              <a:rPr lang="ja-JP" altLang="en-US" sz="2400" b="1" dirty="0"/>
              <a:t>論理演算</a:t>
            </a:r>
            <a:r>
              <a:rPr lang="en-US" altLang="ja-JP" sz="2400" dirty="0"/>
              <a:t>: and or not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b="1" dirty="0"/>
              <a:t>条件分岐</a:t>
            </a:r>
            <a:r>
              <a:rPr lang="en-US" altLang="ja-JP" sz="2400" dirty="0"/>
              <a:t>: if</a:t>
            </a:r>
            <a:r>
              <a:rPr lang="ja-JP" altLang="en-US" sz="2400" dirty="0"/>
              <a:t> </a:t>
            </a:r>
            <a:r>
              <a:rPr lang="en-US" altLang="ja-JP" sz="2400" dirty="0"/>
              <a:t>else</a:t>
            </a:r>
            <a:r>
              <a:rPr lang="ja-JP" altLang="en-US" sz="2400" dirty="0"/>
              <a:t>    </a:t>
            </a:r>
            <a:r>
              <a:rPr lang="ja-JP" altLang="en-US" sz="2400" b="1" dirty="0"/>
              <a:t>繰り返し</a:t>
            </a:r>
            <a:r>
              <a:rPr lang="en-US" altLang="ja-JP" sz="2400" dirty="0"/>
              <a:t>: for while</a:t>
            </a:r>
            <a:r>
              <a:rPr lang="ja-JP" altLang="en-US" sz="2400" dirty="0"/>
              <a:t>    </a:t>
            </a:r>
            <a:r>
              <a:rPr lang="ja-JP" altLang="en-US" sz="2400" b="1" dirty="0"/>
              <a:t>関数定義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④ 条件分岐、繰り返し、関数定義</a:t>
            </a:r>
            <a:r>
              <a:rPr lang="ja-JP" altLang="en-US" sz="2400" dirty="0"/>
              <a:t>では、</a:t>
            </a:r>
            <a:r>
              <a:rPr lang="ja-JP" altLang="en-US" sz="2400" b="1" dirty="0"/>
              <a:t>ブロックの範囲</a:t>
            </a:r>
            <a:r>
              <a:rPr lang="ja-JP" altLang="en-US" sz="2400" dirty="0"/>
              <a:t>を指定するために</a:t>
            </a:r>
            <a:r>
              <a:rPr lang="ja-JP" altLang="en-US" sz="2400" b="1" dirty="0"/>
              <a:t>字下げ</a:t>
            </a:r>
            <a:r>
              <a:rPr lang="ja-JP" altLang="en-US" sz="2400" dirty="0"/>
              <a:t>を行う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46D6DC-372D-5F2E-0BD8-476B23BC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787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2-3. Google </a:t>
            </a:r>
            <a:r>
              <a:rPr lang="en-US" altLang="ja-JP" sz="4500" dirty="0" err="1">
                <a:solidFill>
                  <a:schemeClr val="tx2"/>
                </a:solidFill>
              </a:rPr>
              <a:t>Colaboratory</a:t>
            </a:r>
            <a:r>
              <a:rPr lang="en-US" altLang="ja-JP" sz="4500" dirty="0">
                <a:solidFill>
                  <a:schemeClr val="tx2"/>
                </a:solidFill>
              </a:rPr>
              <a:t> </a:t>
            </a:r>
            <a:r>
              <a:rPr lang="ja-JP" altLang="en-US" sz="4500" dirty="0">
                <a:solidFill>
                  <a:schemeClr val="tx2"/>
                </a:solidFill>
              </a:rPr>
              <a:t>の活用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5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Google Colaboratory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5" y="791399"/>
            <a:ext cx="5045511" cy="2755058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237440" y="3837765"/>
            <a:ext cx="9144000" cy="281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https://colab.research.google.com/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オンラインで動く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の機能を持つ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や種々の機能が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インストール済み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本格的な利用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には，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アカウントが必要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377" y="749930"/>
            <a:ext cx="2523495" cy="31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9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42AEF-B08F-437D-9221-B23CF382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の全体画面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41B69F-7CA2-436D-B261-E84CD5DC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6F62B7-F711-49BA-9A01-438FB52A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12" y="861570"/>
            <a:ext cx="3362766" cy="49979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F2DCE-31E4-4903-9C8C-77136399F330}"/>
              </a:ext>
            </a:extLst>
          </p:cNvPr>
          <p:cNvSpPr txBox="1"/>
          <p:nvPr/>
        </p:nvSpPr>
        <p:spPr>
          <a:xfrm>
            <a:off x="3257550" y="5964860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ブラウザの画面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70AE1E-983B-4862-829B-3457EECAB4AE}"/>
              </a:ext>
            </a:extLst>
          </p:cNvPr>
          <p:cNvSpPr/>
          <p:nvPr/>
        </p:nvSpPr>
        <p:spPr>
          <a:xfrm>
            <a:off x="3037974" y="1833470"/>
            <a:ext cx="439153" cy="1515596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FA58C-0C0F-43F1-B8A0-ACFD19C81443}"/>
              </a:ext>
            </a:extLst>
          </p:cNvPr>
          <p:cNvSpPr txBox="1"/>
          <p:nvPr/>
        </p:nvSpPr>
        <p:spPr>
          <a:xfrm>
            <a:off x="0" y="1991103"/>
            <a:ext cx="297138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（目次，検索と置換，変数，ファイル）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0C5993-CF72-4B64-AE74-C057F45C8B32}"/>
              </a:ext>
            </a:extLst>
          </p:cNvPr>
          <p:cNvSpPr/>
          <p:nvPr/>
        </p:nvSpPr>
        <p:spPr>
          <a:xfrm flipV="1">
            <a:off x="3543717" y="1561208"/>
            <a:ext cx="2935288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E22D6B-4D1B-4CE5-B959-99836D7016A3}"/>
              </a:ext>
            </a:extLst>
          </p:cNvPr>
          <p:cNvSpPr txBox="1"/>
          <p:nvPr/>
        </p:nvSpPr>
        <p:spPr>
          <a:xfrm>
            <a:off x="6479005" y="1259056"/>
            <a:ext cx="182841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6387-7AD1-419E-8475-336F9CB27008}"/>
              </a:ext>
            </a:extLst>
          </p:cNvPr>
          <p:cNvSpPr/>
          <p:nvPr/>
        </p:nvSpPr>
        <p:spPr>
          <a:xfrm flipV="1">
            <a:off x="3543717" y="1860988"/>
            <a:ext cx="1226804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891376-CC4E-4950-912E-3AED1CEF7776}"/>
              </a:ext>
            </a:extLst>
          </p:cNvPr>
          <p:cNvSpPr/>
          <p:nvPr/>
        </p:nvSpPr>
        <p:spPr>
          <a:xfrm flipV="1">
            <a:off x="3562231" y="2263595"/>
            <a:ext cx="2856615" cy="359589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89C7F2-7E2C-4156-AFA6-A6EC6F4C212A}"/>
              </a:ext>
            </a:extLst>
          </p:cNvPr>
          <p:cNvSpPr txBox="1"/>
          <p:nvPr/>
        </p:nvSpPr>
        <p:spPr>
          <a:xfrm>
            <a:off x="4849305" y="1860988"/>
            <a:ext cx="38764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コードセル，テキストセルの追加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ECF4E7-13B2-45E1-ADD2-F0E51AFC2569}"/>
              </a:ext>
            </a:extLst>
          </p:cNvPr>
          <p:cNvSpPr txBox="1"/>
          <p:nvPr/>
        </p:nvSpPr>
        <p:spPr>
          <a:xfrm>
            <a:off x="6521278" y="3444739"/>
            <a:ext cx="26227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93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7186" y="2101850"/>
            <a:ext cx="6662964" cy="4453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視野の広がりと実力の成長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人工知能、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IT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分野での問題解決能力の向上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将来のキャリアとの関連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53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のノートブック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8E0BD-F682-400F-93B0-74192A91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077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の２種類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： </a:t>
            </a:r>
            <a:r>
              <a:rPr lang="en-US" altLang="ja-JP" dirty="0"/>
              <a:t>Python </a:t>
            </a:r>
            <a:r>
              <a:rPr lang="ja-JP" altLang="en-US" dirty="0"/>
              <a:t>プログラム，コマンド，実行結果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：説明文，図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3C9DB6-2837-4C62-B3D2-566EC4BA48EF}"/>
              </a:ext>
            </a:extLst>
          </p:cNvPr>
          <p:cNvSpPr txBox="1"/>
          <p:nvPr/>
        </p:nvSpPr>
        <p:spPr>
          <a:xfrm>
            <a:off x="4974496" y="2788635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BCB0C1-C06A-4D79-BB5A-BB0A56479839}"/>
              </a:ext>
            </a:extLst>
          </p:cNvPr>
          <p:cNvSpPr txBox="1"/>
          <p:nvPr/>
        </p:nvSpPr>
        <p:spPr>
          <a:xfrm>
            <a:off x="4974496" y="3457232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EE1A5B-50D5-43B4-85D0-B1D4C84CB6AC}"/>
              </a:ext>
            </a:extLst>
          </p:cNvPr>
          <p:cNvSpPr txBox="1"/>
          <p:nvPr/>
        </p:nvSpPr>
        <p:spPr>
          <a:xfrm>
            <a:off x="4974496" y="481885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1DC2B4-C57B-4C70-BF39-64997678B5EB}"/>
              </a:ext>
            </a:extLst>
          </p:cNvPr>
          <p:cNvSpPr txBox="1"/>
          <p:nvPr/>
        </p:nvSpPr>
        <p:spPr>
          <a:xfrm>
            <a:off x="4926526" y="5835793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83" y="2774760"/>
            <a:ext cx="2938272" cy="4114865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012388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605954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680985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501427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344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ページ３２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ja-JP" altLang="en-US" b="1" dirty="0"/>
              <a:t> のアクセス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コードセル、テキストセルの確認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650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r>
              <a:rPr lang="en-US" altLang="ja-JP" sz="1600" b="0" i="0" u="sng" dirty="0">
                <a:solidFill>
                  <a:srgbClr val="4C85E4"/>
                </a:solidFill>
                <a:effectLst/>
                <a:latin typeface="ヒラギノ角ゴ Pro W3"/>
                <a:hlinkClick r:id="rId2"/>
              </a:rPr>
              <a:t>https://colab.research.google.com/drive/1eQo91V3Tv4ldd0vJjdwJfmJs_MlbTw5m?usp=sharing</a:t>
            </a:r>
            <a:endParaRPr lang="en-US" altLang="ja-JP" sz="1600" b="0" i="0" u="sng" dirty="0">
              <a:solidFill>
                <a:srgbClr val="4C85E4"/>
              </a:solidFill>
              <a:effectLst/>
              <a:latin typeface="ヒラギノ角ゴ Pro W3"/>
            </a:endParaRPr>
          </a:p>
          <a:p>
            <a:pPr marL="0" indent="0">
              <a:buNone/>
            </a:pPr>
            <a:r>
              <a:rPr lang="ja-JP" altLang="en-US" sz="2400" dirty="0"/>
              <a:t>② プログラムや説明や実行結果が掲載されていることを確認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（このページは、次の演習４でも使用する）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28DFD95-2894-4663-15D5-7A77A86EA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47" y="3267726"/>
            <a:ext cx="7369483" cy="33365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2511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2-4. Google </a:t>
            </a:r>
            <a:r>
              <a:rPr lang="ja-JP" altLang="en-US" sz="4500" dirty="0">
                <a:solidFill>
                  <a:schemeClr val="tx2"/>
                </a:solidFill>
              </a:rPr>
              <a:t>アカウント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A927AD-60E3-9A5D-ABD9-F76E508C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CCBC15-9C90-FDD3-5586-ED8B16A17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Google </a:t>
            </a:r>
            <a:r>
              <a:rPr kumimoji="1" lang="ja-JP" altLang="en-US" dirty="0"/>
              <a:t>アカウントは、無料で取得可能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各自で登録が必要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その際、電話番号などの登録が必要になる。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各自でよく確認し、心配なことがある場合には取りやめてください</a:t>
            </a:r>
            <a:r>
              <a:rPr kumimoji="1" lang="ja-JP" altLang="en-US" dirty="0"/>
              <a:t>。（その場合でも、授業の多くの部分は実施できるようにします）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7E45CA-E86E-3C39-4197-FF75C724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148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Google </a:t>
            </a:r>
            <a:r>
              <a:rPr lang="ja-JP" altLang="en-US" b="1" dirty="0">
                <a:solidFill>
                  <a:srgbClr val="C00000"/>
                </a:solidFill>
              </a:rPr>
              <a:t>アカウント</a:t>
            </a:r>
            <a:r>
              <a:rPr lang="ja-JP" altLang="en-US" dirty="0"/>
              <a:t>は、</a:t>
            </a:r>
            <a:r>
              <a:rPr lang="en-US" altLang="ja-JP" dirty="0"/>
              <a:t>Google </a:t>
            </a:r>
            <a:r>
              <a:rPr lang="ja-JP" altLang="en-US" dirty="0"/>
              <a:t>のオンラインサービス等の利用のときに使うアカウント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en-US" altLang="ja-JP" b="1" dirty="0"/>
              <a:t>ID</a:t>
            </a:r>
            <a:r>
              <a:rPr lang="en-US" altLang="ja-JP" dirty="0"/>
              <a:t>, </a:t>
            </a: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（</a:t>
            </a:r>
            <a:r>
              <a:rPr lang="en-US" altLang="ja-JP" dirty="0"/>
              <a:t>ID, </a:t>
            </a:r>
            <a:r>
              <a:rPr lang="ja-JP" altLang="en-US" dirty="0"/>
              <a:t>パスワードは自分で決める）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Google </a:t>
            </a:r>
            <a:r>
              <a:rPr lang="en-US" altLang="ja-JP" b="1" dirty="0" err="1">
                <a:solidFill>
                  <a:srgbClr val="C00000"/>
                </a:solidFill>
              </a:rPr>
              <a:t>Colaboratory</a:t>
            </a:r>
            <a:r>
              <a:rPr lang="en-US" altLang="ja-JP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も利用</a:t>
            </a:r>
            <a:endParaRPr lang="en-US" altLang="ja-JP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628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BD792-58A5-473C-93E3-C257B976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Colabotaroy</a:t>
            </a:r>
            <a:r>
              <a:rPr lang="en-US" altLang="ja-JP" dirty="0"/>
              <a:t> </a:t>
            </a:r>
            <a:r>
              <a:rPr lang="ja-JP" altLang="en-US" dirty="0"/>
              <a:t>と </a:t>
            </a:r>
            <a:r>
              <a:rPr lang="en-US" altLang="ja-JP" dirty="0"/>
              <a:t>Google </a:t>
            </a:r>
            <a:r>
              <a:rPr lang="ja-JP" altLang="en-US" dirty="0"/>
              <a:t>アカウント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F2DBA6-B906-41E8-9DDA-A97BCA39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44600"/>
            <a:ext cx="8461208" cy="49192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の本格的な利用には、</a:t>
            </a:r>
            <a:r>
              <a:rPr lang="en-US" altLang="ja-JP" dirty="0"/>
              <a:t>Google </a:t>
            </a:r>
            <a:r>
              <a:rPr lang="ja-JP" altLang="en-US" dirty="0"/>
              <a:t>アカウントが</a:t>
            </a:r>
            <a:r>
              <a:rPr lang="ja-JP" altLang="en-US" b="1" dirty="0"/>
              <a:t>必要</a:t>
            </a:r>
            <a:endParaRPr lang="en-US" altLang="ja-JP" dirty="0"/>
          </a:p>
          <a:p>
            <a:r>
              <a:rPr lang="ja-JP" altLang="en-US" b="1" dirty="0"/>
              <a:t>ノートブック</a:t>
            </a:r>
            <a:r>
              <a:rPr lang="ja-JP" altLang="en-US" dirty="0"/>
              <a:t>の</a:t>
            </a:r>
            <a:r>
              <a:rPr lang="ja-JP" altLang="en-US" b="1" dirty="0"/>
              <a:t>新規作成，編集，保存，公開</a:t>
            </a:r>
            <a:endParaRPr lang="en-US" altLang="ja-JP" b="1" dirty="0"/>
          </a:p>
          <a:p>
            <a:r>
              <a:rPr lang="en-US" altLang="ja-JP" b="1" dirty="0"/>
              <a:t>Python</a:t>
            </a:r>
            <a:r>
              <a:rPr lang="ja-JP" altLang="en-US" b="1" dirty="0"/>
              <a:t> プログラム</a:t>
            </a:r>
            <a:r>
              <a:rPr lang="ja-JP" altLang="en-US" dirty="0"/>
              <a:t>の</a:t>
            </a:r>
            <a:r>
              <a:rPr lang="ja-JP" altLang="en-US" b="1" dirty="0"/>
              <a:t>編集，実行</a:t>
            </a:r>
            <a:endParaRPr lang="en-US" altLang="ja-JP" b="1" dirty="0"/>
          </a:p>
          <a:p>
            <a:r>
              <a:rPr lang="ja-JP" altLang="en-US" b="1" dirty="0"/>
              <a:t>システム操作のコマンド</a:t>
            </a:r>
            <a:r>
              <a:rPr lang="ja-JP" altLang="en-US" dirty="0"/>
              <a:t>の</a:t>
            </a:r>
            <a:r>
              <a:rPr lang="ja-JP" altLang="en-US" b="1" dirty="0"/>
              <a:t>実行</a:t>
            </a:r>
            <a:endParaRPr lang="en-US" altLang="ja-JP" b="1" dirty="0"/>
          </a:p>
          <a:p>
            <a:r>
              <a:rPr lang="ja-JP" altLang="en-US" b="1" dirty="0"/>
              <a:t>ファイル</a:t>
            </a:r>
            <a:r>
              <a:rPr lang="ja-JP" altLang="en-US" dirty="0"/>
              <a:t>の</a:t>
            </a:r>
            <a:r>
              <a:rPr lang="ja-JP" altLang="en-US" b="1" dirty="0"/>
              <a:t>アップロード</a:t>
            </a:r>
            <a:r>
              <a:rPr lang="ja-JP" altLang="en-US" dirty="0"/>
              <a:t>，</a:t>
            </a:r>
            <a:r>
              <a:rPr lang="ja-JP" altLang="en-US" b="1" dirty="0"/>
              <a:t>ダウンロード</a:t>
            </a:r>
            <a:endParaRPr lang="en-US" altLang="ja-JP" b="1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ja-JP" altLang="en-US" dirty="0"/>
              <a:t>アカウントが</a:t>
            </a:r>
            <a:r>
              <a:rPr lang="ja-JP" altLang="en-US" b="1" dirty="0"/>
              <a:t>無くても</a:t>
            </a:r>
            <a:r>
              <a:rPr lang="ja-JP" altLang="en-US" dirty="0"/>
              <a:t>、他の人が公開しているノートブックの</a:t>
            </a:r>
            <a:r>
              <a:rPr lang="ja-JP" altLang="en-US" dirty="0">
                <a:solidFill>
                  <a:srgbClr val="FF0000"/>
                </a:solidFill>
              </a:rPr>
              <a:t>閲覧のみは可能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F54286-3396-4311-B627-CAB8DB05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913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アカウントの新規取得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</a:t>
            </a:r>
            <a:r>
              <a:rPr lang="ja-JP" altLang="en-US" b="1" dirty="0"/>
              <a:t>①，②の方法など</a:t>
            </a:r>
            <a:r>
              <a:rPr lang="ja-JP" altLang="en-US" dirty="0"/>
              <a:t>で，</a:t>
            </a:r>
            <a:r>
              <a:rPr lang="en-US" altLang="ja-JP" dirty="0"/>
              <a:t>Google </a:t>
            </a:r>
            <a:r>
              <a:rPr lang="ja-JP" altLang="en-US" dirty="0"/>
              <a:t>アカウントの取得ができる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の</a:t>
            </a:r>
            <a:r>
              <a:rPr lang="ja-JP" altLang="en-US" b="1" dirty="0"/>
              <a:t>使用中</a:t>
            </a:r>
            <a:r>
              <a:rPr lang="ja-JP" altLang="en-US" dirty="0"/>
              <a:t>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dirty="0"/>
              <a:t>Google </a:t>
            </a:r>
            <a:r>
              <a:rPr lang="ja-JP" altLang="en-US" dirty="0" err="1"/>
              <a:t>への</a:t>
            </a:r>
            <a:r>
              <a:rPr lang="ja-JP" altLang="en-US" dirty="0"/>
              <a:t>ログインが必要」と表示されたとき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「ログイン」，「アカウントを作成」と操作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dirty="0"/>
              <a:t>Google </a:t>
            </a:r>
            <a:r>
              <a:rPr lang="ja-JP" altLang="en-US" dirty="0"/>
              <a:t>アカウント作成のページを開く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https://accounts.google.com/SignUp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16C425-CADC-4357-AC55-FE4946387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163" y="3512836"/>
            <a:ext cx="3461818" cy="12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01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アカウントの新規取得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59131"/>
            <a:ext cx="5126455" cy="3820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次の情報を登録する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氏名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自分が希望するメールアドレス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     </a:t>
            </a:r>
            <a:r>
              <a:rPr kumimoji="1" lang="ja-JP" altLang="en-US" sz="2400" dirty="0"/>
              <a:t>＜ユーザー名＞</a:t>
            </a:r>
            <a:r>
              <a:rPr kumimoji="1" lang="en-US" altLang="ja-JP" sz="2400" dirty="0">
                <a:hlinkClick r:id="rId2"/>
              </a:rPr>
              <a:t>@</a:t>
            </a:r>
            <a:r>
              <a:rPr kumimoji="1" lang="en-US" altLang="ja-JP" sz="2400" dirty="0" err="1">
                <a:hlinkClick r:id="rId2"/>
              </a:rPr>
              <a:t>gmail.com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パスワード，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電話番号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生年月日，性別</a:t>
            </a:r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646" y="3429000"/>
            <a:ext cx="2394335" cy="31581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AEF162C-E5FB-44F8-82E3-9C7A01BBF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293" y="3492855"/>
            <a:ext cx="2578010" cy="237454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6FB5C25-E10A-4F29-8C32-6A1F34B0CDAA}"/>
              </a:ext>
            </a:extLst>
          </p:cNvPr>
          <p:cNvSpPr/>
          <p:nvPr/>
        </p:nvSpPr>
        <p:spPr>
          <a:xfrm>
            <a:off x="7112000" y="4813300"/>
            <a:ext cx="1830471" cy="3365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BBFCF8F-5FBA-4C53-A197-C7842142738C}"/>
              </a:ext>
            </a:extLst>
          </p:cNvPr>
          <p:cNvCxnSpPr>
            <a:cxnSpLocks/>
          </p:cNvCxnSpPr>
          <p:nvPr/>
        </p:nvCxnSpPr>
        <p:spPr>
          <a:xfrm>
            <a:off x="7112000" y="3180837"/>
            <a:ext cx="289915" cy="163246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FC1202-7C35-48D8-B798-78C8E0D86C52}"/>
              </a:ext>
            </a:extLst>
          </p:cNvPr>
          <p:cNvSpPr txBox="1"/>
          <p:nvPr/>
        </p:nvSpPr>
        <p:spPr>
          <a:xfrm>
            <a:off x="5929365" y="1241845"/>
            <a:ext cx="4195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電話番号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80-1234-5678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90-1234-5670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のように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（先頭の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無し）</a:t>
            </a:r>
          </a:p>
        </p:txBody>
      </p:sp>
    </p:spTree>
    <p:extLst>
      <p:ext uri="{BB962C8B-B14F-4D97-AF65-F5344CB8AC3E}">
        <p14:creationId xmlns:p14="http://schemas.microsoft.com/office/powerpoint/2010/main" val="1837072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2-5. Google </a:t>
            </a:r>
            <a:r>
              <a:rPr lang="en-US" altLang="ja-JP" sz="4500" dirty="0" err="1">
                <a:solidFill>
                  <a:schemeClr val="tx2"/>
                </a:solidFill>
              </a:rPr>
              <a:t>Colaboratory</a:t>
            </a:r>
            <a:r>
              <a:rPr lang="en-US" altLang="ja-JP" sz="4500" dirty="0">
                <a:solidFill>
                  <a:schemeClr val="tx2"/>
                </a:solidFill>
              </a:rPr>
              <a:t> </a:t>
            </a:r>
            <a:r>
              <a:rPr lang="ja-JP" altLang="en-US" sz="4500" dirty="0">
                <a:solidFill>
                  <a:schemeClr val="tx2"/>
                </a:solidFill>
              </a:rPr>
              <a:t>の本格的な機能 （</a:t>
            </a:r>
            <a:r>
              <a:rPr lang="en-US" altLang="ja-JP" sz="4500" dirty="0">
                <a:solidFill>
                  <a:schemeClr val="tx2"/>
                </a:solidFill>
              </a:rPr>
              <a:t>Google </a:t>
            </a:r>
            <a:r>
              <a:rPr lang="ja-JP" altLang="en-US" sz="4500" dirty="0">
                <a:solidFill>
                  <a:schemeClr val="tx2"/>
                </a:solidFill>
              </a:rPr>
              <a:t>アカウントが必要）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4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080516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1866900"/>
            <a:ext cx="5098010" cy="485457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Python</a:t>
            </a:r>
            <a:r>
              <a:rPr lang="ja-JP" altLang="en-US" sz="2400" dirty="0">
                <a:latin typeface="メイリオ" panose="020B0604030504040204" pitchFamily="50" charset="-128"/>
              </a:rPr>
              <a:t> の基本的な文法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Python </a:t>
            </a:r>
            <a:r>
              <a:rPr lang="ja-JP" altLang="en-US" sz="2400" dirty="0">
                <a:latin typeface="メイリオ" panose="020B0604030504040204" pitchFamily="50" charset="-128"/>
              </a:rPr>
              <a:t>の基本的な機能とコーディングスタイル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Google </a:t>
            </a:r>
            <a:r>
              <a:rPr lang="en-US" altLang="ja-JP" sz="2400" dirty="0" err="1">
                <a:latin typeface="メイリオ" panose="020B0604030504040204" pitchFamily="50" charset="-128"/>
              </a:rPr>
              <a:t>Coraboratory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メイリオ" panose="020B0604030504040204" pitchFamily="50" charset="-128"/>
              </a:rPr>
              <a:t>の活用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Google </a:t>
            </a:r>
            <a:r>
              <a:rPr lang="ja-JP" altLang="en-US" sz="2400" dirty="0">
                <a:latin typeface="メイリオ" panose="020B0604030504040204" pitchFamily="50" charset="-128"/>
              </a:rPr>
              <a:t>アカウント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Google </a:t>
            </a:r>
            <a:r>
              <a:rPr lang="en-US" altLang="ja-JP" sz="2400" dirty="0" err="1">
                <a:latin typeface="メイリオ" panose="020B0604030504040204" pitchFamily="50" charset="-128"/>
              </a:rPr>
              <a:t>Colaboratory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メイリオ" panose="020B0604030504040204" pitchFamily="50" charset="-128"/>
              </a:rPr>
              <a:t>の本格的な機能 （</a:t>
            </a:r>
            <a:r>
              <a:rPr lang="en-US" altLang="ja-JP" sz="2400" dirty="0">
                <a:latin typeface="メイリオ" panose="020B0604030504040204" pitchFamily="50" charset="-128"/>
              </a:rPr>
              <a:t>Google </a:t>
            </a:r>
            <a:r>
              <a:rPr lang="ja-JP" altLang="en-US" sz="2400" dirty="0">
                <a:latin typeface="メイリオ" panose="020B0604030504040204" pitchFamily="50" charset="-128"/>
              </a:rPr>
              <a:t>アカウントが必要）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Python </a:t>
            </a:r>
            <a:r>
              <a:rPr lang="ja-JP" altLang="en-US" sz="2400" dirty="0">
                <a:latin typeface="メイリオ" panose="020B0604030504040204" pitchFamily="50" charset="-128"/>
              </a:rPr>
              <a:t>の </a:t>
            </a:r>
            <a:r>
              <a:rPr lang="en-US" altLang="ja-JP" sz="2400" dirty="0">
                <a:latin typeface="メイリオ" panose="020B0604030504040204" pitchFamily="50" charset="-128"/>
              </a:rPr>
              <a:t>pandas </a:t>
            </a:r>
            <a:r>
              <a:rPr lang="ja-JP" altLang="en-US" sz="2400" dirty="0">
                <a:latin typeface="メイリオ" panose="020B0604030504040204" pitchFamily="50" charset="-128"/>
              </a:rPr>
              <a:t>データフレーム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Google </a:t>
            </a:r>
            <a:r>
              <a:rPr lang="en-US" altLang="ja-JP" sz="2400" b="0" i="0" dirty="0" err="1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Colaboratory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を活用してデータを取り扱う実践的な演習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94922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の本格的な機能</a:t>
            </a:r>
            <a:br>
              <a:rPr lang="en-US" altLang="ja-JP" dirty="0"/>
            </a:br>
            <a:r>
              <a:rPr lang="ja-JP" altLang="en-US" dirty="0"/>
              <a:t>（使用には </a:t>
            </a:r>
            <a:r>
              <a:rPr lang="en-US" altLang="ja-JP" dirty="0"/>
              <a:t>Google </a:t>
            </a:r>
            <a:r>
              <a:rPr lang="ja-JP" altLang="en-US" dirty="0"/>
              <a:t>アカウントが必要）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0" y="1030594"/>
            <a:ext cx="9144000" cy="57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新規作成，編集，保存，公開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Drive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との連携による）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公開により，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第三者がノートブックをダウンロードし，編集や実行なども可能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!pip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」や「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%cd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」などのシステム操作のための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コマンド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ファイル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アップロード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ダウンロード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ドキュメントの編集（図，リンク，添付ファイルを含めることができる）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90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8B96668-7379-4549-91EC-D74F1D04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7" y="555526"/>
            <a:ext cx="5305042" cy="586584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D8D885-E511-42AA-998D-FAAA2646794D}"/>
              </a:ext>
            </a:extLst>
          </p:cNvPr>
          <p:cNvSpPr txBox="1"/>
          <p:nvPr/>
        </p:nvSpPr>
        <p:spPr>
          <a:xfrm>
            <a:off x="5766816" y="174134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テキストセル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F81622-7A68-4F39-B814-A5E01AD9732D}"/>
              </a:ext>
            </a:extLst>
          </p:cNvPr>
          <p:cNvSpPr txBox="1"/>
          <p:nvPr/>
        </p:nvSpPr>
        <p:spPr>
          <a:xfrm>
            <a:off x="5766816" y="33287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コードセル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792649-5F4D-4B89-81EB-C84029E7F57E}"/>
              </a:ext>
            </a:extLst>
          </p:cNvPr>
          <p:cNvSpPr txBox="1"/>
          <p:nvPr/>
        </p:nvSpPr>
        <p:spPr>
          <a:xfrm>
            <a:off x="5766816" y="67581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コードセル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8A0AFE-2B45-4B16-BDC0-CA9E66BD3469}"/>
              </a:ext>
            </a:extLst>
          </p:cNvPr>
          <p:cNvSpPr txBox="1"/>
          <p:nvPr/>
        </p:nvSpPr>
        <p:spPr>
          <a:xfrm>
            <a:off x="5805519" y="4116720"/>
            <a:ext cx="334739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/>
              <a:t>WEB</a:t>
            </a:r>
            <a:r>
              <a:rPr kumimoji="1" lang="ja-JP" altLang="en-US" sz="2000" b="1" dirty="0"/>
              <a:t>ブラウザでアクセス</a:t>
            </a:r>
            <a:endParaRPr kumimoji="1" lang="en-US" altLang="ja-JP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コードセル</a:t>
            </a:r>
            <a:r>
              <a:rPr kumimoji="1" lang="ja-JP" altLang="en-US" sz="2000" dirty="0"/>
              <a:t>は</a:t>
            </a:r>
            <a:endParaRPr kumimoji="1" lang="en-US" altLang="ja-JP" sz="2000" dirty="0"/>
          </a:p>
          <a:p>
            <a:r>
              <a:rPr kumimoji="1" lang="ja-JP" altLang="en-US" sz="2000" b="1" dirty="0"/>
              <a:t>　</a:t>
            </a:r>
            <a:r>
              <a:rPr kumimoji="1" lang="en-US" altLang="ja-JP" sz="2000" b="1" dirty="0"/>
              <a:t>Python </a:t>
            </a:r>
            <a:r>
              <a:rPr kumimoji="1" lang="ja-JP" altLang="en-US" sz="2000" b="1" dirty="0"/>
              <a:t>プログラム</a:t>
            </a:r>
            <a:r>
              <a:rPr kumimoji="1" lang="ja-JP" altLang="en-US" sz="2000" dirty="0"/>
              <a:t>．</a:t>
            </a:r>
            <a:endParaRPr kumimoji="1" lang="en-US" altLang="ja-JP" sz="2000" dirty="0"/>
          </a:p>
          <a:p>
            <a:r>
              <a:rPr kumimoji="1" lang="ja-JP" altLang="en-US" sz="2000" dirty="0"/>
              <a:t>　各自の </a:t>
            </a:r>
            <a:r>
              <a:rPr kumimoji="1" lang="en-US" altLang="ja-JP" sz="2000" dirty="0"/>
              <a:t>Google </a:t>
            </a:r>
            <a:r>
              <a:rPr kumimoji="1" lang="ja-JP" altLang="en-US" sz="2000" dirty="0"/>
              <a:t>アカウント</a:t>
            </a:r>
            <a:endParaRPr kumimoji="1" lang="en-US" altLang="ja-JP" sz="2000" dirty="0"/>
          </a:p>
          <a:p>
            <a:r>
              <a:rPr kumimoji="1" lang="ja-JP" altLang="en-US" sz="2000" dirty="0"/>
              <a:t>　でログインすれば，</a:t>
            </a:r>
            <a:endParaRPr kumimoji="1" lang="en-US" altLang="ja-JP" sz="2000" dirty="0"/>
          </a:p>
          <a:p>
            <a:r>
              <a:rPr kumimoji="1" lang="ja-JP" altLang="en-US" sz="2000" dirty="0"/>
              <a:t>　変更，再実行可能</a:t>
            </a:r>
            <a:endParaRPr kumimoji="1" lang="en-US" altLang="ja-JP" sz="2000" dirty="0"/>
          </a:p>
          <a:p>
            <a:endParaRPr kumimoji="1" lang="ja-JP" altLang="en-US" sz="32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AAF672-DEBC-2163-1AEF-B4C2C1F3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45" y="98729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コードセルは編集、実行可能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FE5809-38E5-700F-41B8-72FEF910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2A44EE-A94F-6685-F3E1-B1CA7A86191D}"/>
              </a:ext>
            </a:extLst>
          </p:cNvPr>
          <p:cNvSpPr/>
          <p:nvPr/>
        </p:nvSpPr>
        <p:spPr>
          <a:xfrm flipH="1">
            <a:off x="508608" y="579479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910254-917A-3E4E-8651-0BB2FAB0CF42}"/>
              </a:ext>
            </a:extLst>
          </p:cNvPr>
          <p:cNvSpPr txBox="1"/>
          <p:nvPr/>
        </p:nvSpPr>
        <p:spPr>
          <a:xfrm>
            <a:off x="115593" y="9620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実行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B0FA6A0-05E9-9952-403F-888BCF43C8F1}"/>
              </a:ext>
            </a:extLst>
          </p:cNvPr>
          <p:cNvSpPr/>
          <p:nvPr/>
        </p:nvSpPr>
        <p:spPr>
          <a:xfrm>
            <a:off x="667358" y="6319888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u="sng" dirty="0">
                <a:solidFill>
                  <a:srgbClr val="FF0000"/>
                </a:solidFill>
              </a:rPr>
              <a:t>一番上のコードセルから順々に実行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73716A-7D34-09D2-E7E2-7960CC698AFC}"/>
              </a:ext>
            </a:extLst>
          </p:cNvPr>
          <p:cNvSpPr/>
          <p:nvPr/>
        </p:nvSpPr>
        <p:spPr>
          <a:xfrm flipH="1">
            <a:off x="508608" y="2543072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DB577B-4921-7732-0EB4-CDC322BCD4F9}"/>
              </a:ext>
            </a:extLst>
          </p:cNvPr>
          <p:cNvSpPr txBox="1"/>
          <p:nvPr/>
        </p:nvSpPr>
        <p:spPr>
          <a:xfrm>
            <a:off x="115593" y="29256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実行</a:t>
            </a:r>
          </a:p>
        </p:txBody>
      </p:sp>
    </p:spTree>
    <p:extLst>
      <p:ext uri="{BB962C8B-B14F-4D97-AF65-F5344CB8AC3E}">
        <p14:creationId xmlns:p14="http://schemas.microsoft.com/office/powerpoint/2010/main" val="533090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コードセルとプログラム実行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7D8DDA-8DC8-499D-B016-0CBAD440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5" y="2533431"/>
            <a:ext cx="2804215" cy="2273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22FD06-484B-4A74-AC96-CD550D81EBCB}"/>
              </a:ext>
            </a:extLst>
          </p:cNvPr>
          <p:cNvSpPr txBox="1"/>
          <p:nvPr/>
        </p:nvSpPr>
        <p:spPr>
          <a:xfrm>
            <a:off x="959794" y="4982292"/>
            <a:ext cx="11079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編集前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B599EDA-0F64-43DE-9C65-F4BBAA27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376" y="2555670"/>
            <a:ext cx="2677025" cy="2274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216451-89B1-479A-A571-9D47F7EB1B02}"/>
              </a:ext>
            </a:extLst>
          </p:cNvPr>
          <p:cNvSpPr txBox="1"/>
          <p:nvPr/>
        </p:nvSpPr>
        <p:spPr>
          <a:xfrm>
            <a:off x="3828505" y="4969825"/>
            <a:ext cx="11079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編集後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7FD3CE1-A9F0-48B1-A252-7D4617FCCDE6}"/>
              </a:ext>
            </a:extLst>
          </p:cNvPr>
          <p:cNvSpPr/>
          <p:nvPr/>
        </p:nvSpPr>
        <p:spPr>
          <a:xfrm>
            <a:off x="5896135" y="3342162"/>
            <a:ext cx="144379" cy="655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2933541-85A8-4DDF-98AD-F4240464B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12" y="2529783"/>
            <a:ext cx="2919855" cy="224604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B87EC7D-E680-4ABA-84DA-69A350F0F897}"/>
              </a:ext>
            </a:extLst>
          </p:cNvPr>
          <p:cNvCxnSpPr/>
          <p:nvPr/>
        </p:nvCxnSpPr>
        <p:spPr>
          <a:xfrm flipH="1" flipV="1">
            <a:off x="4603282" y="3879139"/>
            <a:ext cx="129941" cy="28875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641C63-0097-4933-95E7-248DEAFF177C}"/>
              </a:ext>
            </a:extLst>
          </p:cNvPr>
          <p:cNvSpPr txBox="1"/>
          <p:nvPr/>
        </p:nvSpPr>
        <p:spPr>
          <a:xfrm>
            <a:off x="4572000" y="4248698"/>
            <a:ext cx="2057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3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へ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04992-B685-4779-8089-259227CCF269}"/>
              </a:ext>
            </a:extLst>
          </p:cNvPr>
          <p:cNvSpPr txBox="1"/>
          <p:nvPr/>
        </p:nvSpPr>
        <p:spPr>
          <a:xfrm>
            <a:off x="6769196" y="4985134"/>
            <a:ext cx="201385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実行ボタンと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3A8A99-3D87-4444-ADF8-08EE26D6A972}"/>
              </a:ext>
            </a:extLst>
          </p:cNvPr>
          <p:cNvSpPr/>
          <p:nvPr/>
        </p:nvSpPr>
        <p:spPr>
          <a:xfrm>
            <a:off x="1069686" y="1040699"/>
            <a:ext cx="4826449" cy="83099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で，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プログラムやコマンドの編集，実行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ができる．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/>
              <a:t>（編集や実行には </a:t>
            </a:r>
            <a:r>
              <a:rPr lang="en-US" altLang="ja-JP" sz="2400" b="1" dirty="0"/>
              <a:t>Google </a:t>
            </a:r>
            <a:r>
              <a:rPr lang="ja-JP" altLang="en-US" sz="2400" b="1" dirty="0"/>
              <a:t>アカウントが必要</a:t>
            </a:r>
            <a:r>
              <a:rPr lang="ja-JP" altLang="en-US" sz="2400" dirty="0"/>
              <a:t>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1470461-4323-4883-8644-A4E407F06734}"/>
              </a:ext>
            </a:extLst>
          </p:cNvPr>
          <p:cNvSpPr/>
          <p:nvPr/>
        </p:nvSpPr>
        <p:spPr>
          <a:xfrm>
            <a:off x="6629400" y="3339146"/>
            <a:ext cx="433137" cy="611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F7DA6D1-1746-4C31-ACF3-253769AE1937}"/>
              </a:ext>
            </a:extLst>
          </p:cNvPr>
          <p:cNvSpPr txBox="1"/>
          <p:nvPr/>
        </p:nvSpPr>
        <p:spPr>
          <a:xfrm>
            <a:off x="7063407" y="3078627"/>
            <a:ext cx="2057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実行ボタン</a:t>
            </a:r>
          </a:p>
        </p:txBody>
      </p:sp>
    </p:spTree>
    <p:extLst>
      <p:ext uri="{BB962C8B-B14F-4D97-AF65-F5344CB8AC3E}">
        <p14:creationId xmlns:p14="http://schemas.microsoft.com/office/powerpoint/2010/main" val="2318540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F91CD-6941-8A18-B447-73C4FBDD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84839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でうまく実行できない場合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05CDE1-D6C8-41C1-5AE6-FA0C0E66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22567"/>
            <a:ext cx="8461208" cy="559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 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などは、</a:t>
            </a:r>
            <a:r>
              <a:rPr kumimoji="1" lang="ja-JP" altLang="en-US" b="1" dirty="0"/>
              <a:t>実行が止まり、再開しない場合</a:t>
            </a:r>
            <a:r>
              <a:rPr kumimoji="1" lang="ja-JP" altLang="en-US" dirty="0"/>
              <a:t>もある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その対処</a:t>
            </a:r>
            <a:r>
              <a:rPr kumimoji="1" lang="en-US" altLang="ja-JP" dirty="0"/>
              <a:t>】</a:t>
            </a:r>
          </a:p>
          <a:p>
            <a:pPr marL="0" indent="0">
              <a:buNone/>
            </a:pPr>
            <a:r>
              <a:rPr lang="ja-JP" altLang="en-US" dirty="0"/>
              <a:t>次で、</a:t>
            </a:r>
            <a:r>
              <a:rPr lang="ja-JP" altLang="en-US" b="1" dirty="0"/>
              <a:t>アクティブなセッションの停止</a:t>
            </a:r>
            <a:r>
              <a:rPr lang="ja-JP" altLang="en-US" dirty="0"/>
              <a:t>を行い、その後最初から実行をやり直す</a:t>
            </a:r>
            <a:endParaRPr kumimoji="1" lang="ja-JP" altLang="en-US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b="1" dirty="0"/>
              <a:t>メニュー</a:t>
            </a:r>
            <a:r>
              <a:rPr kumimoji="1" lang="ja-JP" altLang="en-US" dirty="0"/>
              <a:t>で「</a:t>
            </a:r>
            <a:r>
              <a:rPr kumimoji="1" lang="ja-JP" altLang="en-US" b="1" dirty="0"/>
              <a:t>ランタイム</a:t>
            </a:r>
            <a:r>
              <a:rPr kumimoji="1" lang="ja-JP" altLang="en-US" dirty="0"/>
              <a:t>」，「</a:t>
            </a:r>
            <a:r>
              <a:rPr kumimoji="1" lang="ja-JP" altLang="en-US" b="1" dirty="0"/>
              <a:t>セッションの管理</a:t>
            </a:r>
            <a:r>
              <a:rPr kumimoji="1" lang="ja-JP" altLang="en-US" dirty="0"/>
              <a:t>」と操作する．</a:t>
            </a:r>
            <a:endParaRPr kumimoji="1" lang="en-US" altLang="ja-JP" dirty="0"/>
          </a:p>
          <a:p>
            <a:r>
              <a:rPr kumimoji="1" lang="ja-JP" altLang="en-US" b="1" dirty="0"/>
              <a:t>アクティブなセッションの一覧</a:t>
            </a:r>
            <a:r>
              <a:rPr kumimoji="1" lang="ja-JP" altLang="en-US" dirty="0"/>
              <a:t>が表示されるので，「</a:t>
            </a:r>
            <a:r>
              <a:rPr kumimoji="1" lang="ja-JP" altLang="en-US" b="1" dirty="0"/>
              <a:t>終了</a:t>
            </a:r>
            <a:r>
              <a:rPr kumimoji="1" lang="ja-JP" altLang="en-US" dirty="0"/>
              <a:t>」をクリックして，</a:t>
            </a:r>
            <a:r>
              <a:rPr kumimoji="1" lang="ja-JP" altLang="en-US" b="1" dirty="0"/>
              <a:t>すべてのアクティブなセッションを終了</a:t>
            </a:r>
            <a:r>
              <a:rPr kumimoji="1" lang="ja-JP" altLang="en-US" dirty="0"/>
              <a:t>する．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12594B-F44D-E857-4F6B-BB35ECCD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19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の要点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200" y="863600"/>
            <a:ext cx="8312150" cy="5948101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アクセス</a:t>
            </a:r>
            <a:r>
              <a:rPr lang="en-US" altLang="ja-JP" sz="2400" dirty="0"/>
              <a:t>: Web</a:t>
            </a:r>
            <a:r>
              <a:rPr lang="ja-JP" altLang="en-US" sz="2400" dirty="0"/>
              <a:t>ブラウザからアクセス可能。</a:t>
            </a:r>
          </a:p>
          <a:p>
            <a:r>
              <a:rPr lang="ja-JP" altLang="en-US" sz="2400" b="1" dirty="0"/>
              <a:t>セルの種類</a:t>
            </a:r>
            <a:r>
              <a:rPr lang="en-US" altLang="ja-JP" sz="2400" dirty="0"/>
              <a:t>: </a:t>
            </a:r>
            <a:r>
              <a:rPr lang="ja-JP" altLang="en-US" sz="2400" dirty="0"/>
              <a:t>コードセル（プログラム用）、テキストセル（説明用）。</a:t>
            </a:r>
          </a:p>
          <a:p>
            <a:pPr marL="0" indent="0">
              <a:buNone/>
            </a:pPr>
            <a:r>
              <a:rPr lang="ja-JP" altLang="en-US" sz="2400" dirty="0"/>
              <a:t>基本操作</a:t>
            </a:r>
          </a:p>
          <a:p>
            <a:r>
              <a:rPr lang="en-US" altLang="ja-JP" sz="2400" b="1" dirty="0"/>
              <a:t>Google</a:t>
            </a:r>
            <a:r>
              <a:rPr lang="ja-JP" altLang="en-US" sz="2400" b="1" dirty="0"/>
              <a:t>アカウント</a:t>
            </a:r>
            <a:r>
              <a:rPr lang="en-US" altLang="ja-JP" sz="2400" dirty="0"/>
              <a:t>: </a:t>
            </a:r>
            <a:r>
              <a:rPr lang="ja-JP" altLang="en-US" sz="2400" dirty="0"/>
              <a:t>基本操作には</a:t>
            </a:r>
            <a:r>
              <a:rPr lang="en-US" altLang="ja-JP" sz="2400" b="1" dirty="0"/>
              <a:t>Google</a:t>
            </a:r>
            <a:r>
              <a:rPr lang="ja-JP" altLang="en-US" sz="2400" b="1" dirty="0"/>
              <a:t>アカウントが必要</a:t>
            </a:r>
            <a:r>
              <a:rPr lang="ja-JP" altLang="en-US" sz="2400" dirty="0"/>
              <a:t>。</a:t>
            </a:r>
          </a:p>
          <a:p>
            <a:r>
              <a:rPr lang="ja-JP" altLang="en-US" sz="2400" b="1" dirty="0"/>
              <a:t>操作の種類</a:t>
            </a:r>
            <a:r>
              <a:rPr lang="en-US" altLang="ja-JP" sz="2400" dirty="0"/>
              <a:t>: </a:t>
            </a:r>
            <a:r>
              <a:rPr lang="ja-JP" altLang="en-US" sz="2400" dirty="0"/>
              <a:t>コードセルやテキストセルの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、セルの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、新規ノートブックの作成など。</a:t>
            </a:r>
          </a:p>
          <a:p>
            <a:r>
              <a:rPr lang="ja-JP" altLang="en-US" sz="2400" b="1" dirty="0"/>
              <a:t>保存</a:t>
            </a:r>
            <a:r>
              <a:rPr lang="en-US" altLang="ja-JP" sz="2400" dirty="0"/>
              <a:t>: </a:t>
            </a:r>
            <a:r>
              <a:rPr lang="ja-JP" altLang="en-US" sz="2400" dirty="0"/>
              <a:t>自動保存される。</a:t>
            </a:r>
          </a:p>
          <a:p>
            <a:r>
              <a:rPr lang="ja-JP" altLang="en-US" sz="2400" b="1" dirty="0"/>
              <a:t>セルの実行</a:t>
            </a:r>
            <a:r>
              <a:rPr lang="en-US" altLang="ja-JP" sz="2400" dirty="0"/>
              <a:t>: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</a:rPr>
              <a:t>基本、一番上のセルからすべてを実行してください</a:t>
            </a:r>
            <a:r>
              <a:rPr lang="ja-JP" altLang="en-US" sz="2400" dirty="0"/>
              <a:t>。このような、</a:t>
            </a:r>
            <a:r>
              <a:rPr lang="ja-JP" altLang="en-US" sz="2400" b="1" dirty="0"/>
              <a:t>複数のセルを一度</a:t>
            </a:r>
            <a:r>
              <a:rPr lang="ja-JP" altLang="en-US" sz="2400" dirty="0"/>
              <a:t>に実行することは、「</a:t>
            </a:r>
            <a:r>
              <a:rPr lang="ja-JP" altLang="en-US" sz="2400" b="1" dirty="0"/>
              <a:t>ランタイム</a:t>
            </a:r>
            <a:r>
              <a:rPr lang="ja-JP" altLang="en-US" sz="2400" dirty="0"/>
              <a:t>」メニューから「</a:t>
            </a:r>
            <a:r>
              <a:rPr lang="ja-JP" altLang="en-US" sz="2400" b="1" dirty="0"/>
              <a:t>すべてのセルを実行</a:t>
            </a:r>
            <a:r>
              <a:rPr lang="ja-JP" altLang="en-US" sz="2400" dirty="0"/>
              <a:t>」の操作でできます。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BFCFB5-8258-3FEE-9479-80CC3A25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370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2-6. Python </a:t>
            </a:r>
            <a:r>
              <a:rPr lang="ja-JP" altLang="en-US" sz="4500" dirty="0">
                <a:solidFill>
                  <a:schemeClr val="tx2"/>
                </a:solidFill>
              </a:rPr>
              <a:t>の </a:t>
            </a:r>
            <a:r>
              <a:rPr lang="en-US" altLang="ja-JP" sz="4500" dirty="0">
                <a:solidFill>
                  <a:schemeClr val="tx2"/>
                </a:solidFill>
              </a:rPr>
              <a:t>Pandas </a:t>
            </a:r>
            <a:r>
              <a:rPr lang="ja-JP" altLang="en-US" sz="4500" dirty="0">
                <a:solidFill>
                  <a:schemeClr val="tx2"/>
                </a:solidFill>
              </a:rPr>
              <a:t>データフレーム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9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3262-B9AD-7A9D-CFCB-9BF052F2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 </a:t>
            </a:r>
            <a:r>
              <a:rPr lang="en-US" altLang="ja-JP" dirty="0"/>
              <a:t>P</a:t>
            </a:r>
            <a:r>
              <a:rPr kumimoji="1" lang="en-US" altLang="ja-JP" dirty="0"/>
              <a:t>andas </a:t>
            </a:r>
            <a:r>
              <a:rPr kumimoji="1" lang="ja-JP" altLang="en-US" dirty="0"/>
              <a:t>データフレーム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1FC135-9554-71E8-6AD7-A943846A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表形式のデータ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95FF1-4EFF-160C-D90C-631D3D90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46</a:t>
            </a:fld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4103AC4-CC2C-6D6F-CD15-96873949C9CA}"/>
              </a:ext>
            </a:extLst>
          </p:cNvPr>
          <p:cNvGraphicFramePr>
            <a:graphicFrameLocks noGrp="1"/>
          </p:cNvGraphicFramePr>
          <p:nvPr/>
        </p:nvGraphicFramePr>
        <p:xfrm>
          <a:off x="3533552" y="846253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9A29F9-C45F-6642-E5F5-607904140626}"/>
              </a:ext>
            </a:extLst>
          </p:cNvPr>
          <p:cNvSpPr/>
          <p:nvPr/>
        </p:nvSpPr>
        <p:spPr>
          <a:xfrm>
            <a:off x="4104167" y="1284121"/>
            <a:ext cx="1382232" cy="3248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4557E18-390C-BF7A-EFD4-B7AF47F84DA4}"/>
              </a:ext>
            </a:extLst>
          </p:cNvPr>
          <p:cNvCxnSpPr/>
          <p:nvPr/>
        </p:nvCxnSpPr>
        <p:spPr>
          <a:xfrm flipV="1">
            <a:off x="4104167" y="4532368"/>
            <a:ext cx="148856" cy="531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6332E4-F99A-37E8-AE08-A799CF0F1837}"/>
              </a:ext>
            </a:extLst>
          </p:cNvPr>
          <p:cNvSpPr txBox="1"/>
          <p:nvPr/>
        </p:nvSpPr>
        <p:spPr>
          <a:xfrm>
            <a:off x="3263008" y="509428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データ本体</a:t>
            </a:r>
          </a:p>
        </p:txBody>
      </p:sp>
    </p:spTree>
    <p:extLst>
      <p:ext uri="{BB962C8B-B14F-4D97-AF65-F5344CB8AC3E}">
        <p14:creationId xmlns:p14="http://schemas.microsoft.com/office/powerpoint/2010/main" val="3638941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3262-B9AD-7A9D-CFCB-9BF052F2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9830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</a:t>
            </a:r>
            <a:r>
              <a:rPr lang="ja-JP" altLang="en-US" dirty="0"/>
              <a:t> </a:t>
            </a:r>
            <a:r>
              <a:rPr lang="en-US" altLang="ja-JP" dirty="0"/>
              <a:t>Pandas</a:t>
            </a:r>
            <a:r>
              <a:rPr lang="ja-JP" altLang="en-US" dirty="0"/>
              <a:t> </a:t>
            </a:r>
            <a:r>
              <a:rPr kumimoji="1" lang="ja-JP" altLang="en-US" dirty="0"/>
              <a:t>データフレームを組み立てるプログラム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1FC135-9554-71E8-6AD7-A943846A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1" y="5370407"/>
            <a:ext cx="5621755" cy="5838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データフレームの組み立て，結果は</a:t>
            </a:r>
            <a:r>
              <a:rPr kumimoji="1" lang="ja-JP" altLang="en-US" sz="2400" dirty="0"/>
              <a:t>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df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に代入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95FF1-4EFF-160C-D90C-631D3D90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47</a:t>
            </a:fld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4103AC4-CC2C-6D6F-CD15-96873949C9CA}"/>
              </a:ext>
            </a:extLst>
          </p:cNvPr>
          <p:cNvGraphicFramePr>
            <a:graphicFrameLocks noGrp="1"/>
          </p:cNvGraphicFramePr>
          <p:nvPr/>
        </p:nvGraphicFramePr>
        <p:xfrm>
          <a:off x="864780" y="926842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8B95C6-307E-7973-525F-CC0CFF2F369F}"/>
              </a:ext>
            </a:extLst>
          </p:cNvPr>
          <p:cNvSpPr txBox="1"/>
          <p:nvPr/>
        </p:nvSpPr>
        <p:spPr>
          <a:xfrm>
            <a:off x="88630" y="5871958"/>
            <a:ext cx="8927637" cy="43088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200" dirty="0" err="1">
                <a:solidFill>
                  <a:srgbClr val="C00000"/>
                </a:solidFill>
              </a:rPr>
              <a:t>df</a:t>
            </a:r>
            <a:r>
              <a:rPr kumimoji="1" lang="en-US" altLang="ja-JP" sz="2200" dirty="0"/>
              <a:t> = </a:t>
            </a:r>
            <a:r>
              <a:rPr kumimoji="1" lang="en-US" altLang="ja-JP" sz="2200" dirty="0" err="1"/>
              <a:t>pd.DataFrame</a:t>
            </a:r>
            <a:r>
              <a:rPr kumimoji="1" lang="en-US" altLang="ja-JP" sz="2200" dirty="0"/>
              <a:t>([[1, 4], [1, 2], [1, 5], [2, 4], [3, 5], [3, 3]], columns=['x', 'y'])</a:t>
            </a:r>
            <a:endParaRPr kumimoji="1" lang="ja-JP" altLang="en-US" sz="2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3D3166-DF16-DB74-3392-4E7D5C5DFDE3}"/>
              </a:ext>
            </a:extLst>
          </p:cNvPr>
          <p:cNvSpPr txBox="1"/>
          <p:nvPr/>
        </p:nvSpPr>
        <p:spPr>
          <a:xfrm>
            <a:off x="645070" y="460507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データフレーム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C57D77-C8F7-F2F1-F41F-8245ABF86F4B}"/>
              </a:ext>
            </a:extLst>
          </p:cNvPr>
          <p:cNvSpPr txBox="1"/>
          <p:nvPr/>
        </p:nvSpPr>
        <p:spPr>
          <a:xfrm>
            <a:off x="3891545" y="460507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データフレームの作成と確認表示</a:t>
            </a:r>
            <a:endParaRPr kumimoji="1" lang="en-US" altLang="ja-JP" sz="24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ED9E34C-E20A-2B13-1598-8694E0C9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78" y="2470365"/>
            <a:ext cx="5503675" cy="19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46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アヤメ属 </a:t>
            </a:r>
            <a:r>
              <a:rPr lang="en-US" altLang="ja-JP" sz="2900" dirty="0"/>
              <a:t>(Iris)</a:t>
            </a:r>
            <a:endParaRPr lang="ja-JP" altLang="en-US" sz="2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6815" y="834039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多年草</a:t>
            </a:r>
            <a:endParaRPr lang="en-US" altLang="ja-JP" sz="2400" dirty="0"/>
          </a:p>
          <a:p>
            <a:r>
              <a:rPr lang="ja-JP" altLang="en-US" sz="2400" dirty="0"/>
              <a:t>世界に </a:t>
            </a:r>
            <a:r>
              <a:rPr lang="en-US" altLang="ja-JP" sz="2400" dirty="0"/>
              <a:t>150</a:t>
            </a:r>
            <a:r>
              <a:rPr lang="ja-JP" altLang="en-US" sz="2400" dirty="0"/>
              <a:t>種</a:t>
            </a:r>
            <a:r>
              <a:rPr lang="en-US" altLang="ja-JP" sz="2400" dirty="0"/>
              <a:t>. </a:t>
            </a:r>
            <a:r>
              <a:rPr lang="ja-JP" altLang="en-US" sz="2400" dirty="0"/>
              <a:t>日本に </a:t>
            </a:r>
            <a:r>
              <a:rPr lang="en-US" altLang="ja-JP" sz="2400" dirty="0"/>
              <a:t>9</a:t>
            </a:r>
            <a:r>
              <a:rPr lang="ja-JP" altLang="en-US" sz="2400" dirty="0"/>
              <a:t>種</a:t>
            </a:r>
            <a:r>
              <a:rPr lang="en-US" altLang="ja-JP" sz="2400" dirty="0"/>
              <a:t>.</a:t>
            </a:r>
          </a:p>
          <a:p>
            <a:r>
              <a:rPr lang="ja-JP" altLang="en-US" sz="2400" dirty="0"/>
              <a:t>花被片は </a:t>
            </a:r>
            <a:r>
              <a:rPr lang="en-US" altLang="ja-JP" sz="2400" dirty="0"/>
              <a:t>6</a:t>
            </a:r>
            <a:r>
              <a:rPr lang="ja-JP" altLang="en-US" sz="2400" dirty="0"/>
              <a:t>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外花被片</a:t>
            </a:r>
            <a:r>
              <a:rPr lang="ja-JP" altLang="en-US" sz="2400" dirty="0"/>
              <a:t>（がいかひへん） </a:t>
            </a:r>
            <a:r>
              <a:rPr lang="en-US" altLang="ja-JP" sz="2400" dirty="0">
                <a:solidFill>
                  <a:srgbClr val="C00000"/>
                </a:solidFill>
              </a:rPr>
              <a:t>Sepal</a:t>
            </a:r>
            <a:r>
              <a:rPr lang="ja-JP" altLang="en-US" sz="2400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個（大型で下に垂れる）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内花被片</a:t>
            </a:r>
            <a:r>
              <a:rPr lang="ja-JP" altLang="en-US" sz="2400" dirty="0"/>
              <a:t>（ないかひへん） </a:t>
            </a:r>
            <a:r>
              <a:rPr lang="en-US" altLang="ja-JP" sz="2400" dirty="0">
                <a:solidFill>
                  <a:srgbClr val="C00000"/>
                </a:solidFill>
              </a:rPr>
              <a:t>Petal</a:t>
            </a:r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F5A8F6-DE86-4A27-859A-5FE02E4BC8DC}"/>
              </a:ext>
            </a:extLst>
          </p:cNvPr>
          <p:cNvSpPr txBox="1"/>
          <p:nvPr/>
        </p:nvSpPr>
        <p:spPr>
          <a:xfrm>
            <a:off x="1119560" y="11619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内花被片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4E346-40D7-42CF-BC33-82950821657D}"/>
              </a:ext>
            </a:extLst>
          </p:cNvPr>
          <p:cNvSpPr txBox="1"/>
          <p:nvPr/>
        </p:nvSpPr>
        <p:spPr>
          <a:xfrm>
            <a:off x="2444327" y="24704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887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4071" y="1371773"/>
            <a:ext cx="3768213" cy="335687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  <a:r>
              <a:rPr lang="ja-JP" altLang="en-US" sz="2400" b="1" dirty="0">
                <a:latin typeface="メイリオ" panose="020B0604030504040204" pitchFamily="50" charset="-128"/>
              </a:rPr>
              <a:t>種</a:t>
            </a:r>
            <a:r>
              <a:rPr lang="ja-JP" altLang="en-US" sz="2400" dirty="0">
                <a:latin typeface="メイリオ" panose="020B0604030504040204" pitchFamily="50" charset="-128"/>
              </a:rPr>
              <a:t>のアヤメの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外花被辺</a:t>
            </a:r>
            <a:r>
              <a:rPr lang="ja-JP" altLang="en-US" sz="2400" dirty="0">
                <a:latin typeface="メイリオ" panose="020B0604030504040204" pitchFamily="50" charset="-128"/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内花被片</a:t>
            </a:r>
            <a:r>
              <a:rPr lang="ja-JP" altLang="en-US" sz="2400" dirty="0">
                <a:latin typeface="メイリオ" panose="020B0604030504040204" pitchFamily="50" charset="-128"/>
              </a:rPr>
              <a:t>を計測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種類も記録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setosa</a:t>
            </a: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versicolor</a:t>
            </a: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virginica</a:t>
            </a: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データ数は </a:t>
            </a:r>
            <a:r>
              <a:rPr lang="en-US" altLang="ja-JP" sz="2400" b="1" dirty="0">
                <a:latin typeface="メイリオ" panose="020B0604030504040204" pitchFamily="50" charset="-128"/>
              </a:rPr>
              <a:t>50</a:t>
            </a:r>
            <a:r>
              <a:rPr lang="en-US" altLang="ja-JP" sz="2400" dirty="0">
                <a:latin typeface="メイリオ" panose="020B0604030504040204" pitchFamily="50" charset="-128"/>
              </a:rPr>
              <a:t> × 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作成者：</a:t>
            </a:r>
            <a:r>
              <a:rPr lang="en-US" altLang="ja-JP" sz="2400" dirty="0">
                <a:latin typeface="メイリオ" panose="020B0604030504040204" pitchFamily="50" charset="-128"/>
              </a:rPr>
              <a:t>Ronald Fisher </a:t>
            </a: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作成年：</a:t>
            </a:r>
            <a:r>
              <a:rPr lang="en-US" altLang="ja-JP" sz="2400" dirty="0">
                <a:latin typeface="メイリオ" panose="020B0604030504040204" pitchFamily="50" charset="-128"/>
              </a:rPr>
              <a:t>1936</a:t>
            </a: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49</a:t>
            </a:fld>
            <a:endParaRPr lang="ja-JP" altLang="en-US">
              <a:latin typeface="メイリオ" panose="020B0604030504040204" pitchFamily="50" charset="-128"/>
            </a:endParaRPr>
          </a:p>
        </p:txBody>
      </p:sp>
      <p:sp>
        <p:nvSpPr>
          <p:cNvPr id="5" name="右中かっこ 4"/>
          <p:cNvSpPr/>
          <p:nvPr/>
        </p:nvSpPr>
        <p:spPr>
          <a:xfrm rot="5400000">
            <a:off x="1044145" y="3882944"/>
            <a:ext cx="226247" cy="1720953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2998988" y="3935399"/>
            <a:ext cx="226249" cy="1616046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8" name="右中かっこ 7"/>
          <p:cNvSpPr/>
          <p:nvPr/>
        </p:nvSpPr>
        <p:spPr>
          <a:xfrm rot="5400000">
            <a:off x="4284772" y="4380449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4679" y="4987288"/>
            <a:ext cx="2177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外花被片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Sepal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の長さと幅 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9" y="1817818"/>
            <a:ext cx="5139451" cy="2704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124289" y="5000777"/>
            <a:ext cx="2191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内花被片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Petal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の長さと幅 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4967" y="503626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ea typeface="メイリオ" panose="020B0604030504040204" pitchFamily="50" charset="-128"/>
              </a:rPr>
              <a:t>種類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-14866" y="902871"/>
            <a:ext cx="5983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（データ数は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 × 3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のうち、先頭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</a:t>
            </a:r>
          </a:p>
        </p:txBody>
      </p:sp>
    </p:spTree>
    <p:extLst>
      <p:ext uri="{BB962C8B-B14F-4D97-AF65-F5344CB8AC3E}">
        <p14:creationId xmlns:p14="http://schemas.microsoft.com/office/powerpoint/2010/main" val="153360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2-1. Python </a:t>
            </a:r>
            <a:r>
              <a:rPr lang="ja-JP" altLang="en-US" sz="4500" dirty="0">
                <a:solidFill>
                  <a:schemeClr val="tx2"/>
                </a:solidFill>
              </a:rPr>
              <a:t>の基本的な文法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7057F-71A1-4A5A-9F21-52485814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</a:t>
            </a:r>
            <a:r>
              <a:rPr lang="en-US" altLang="ja-JP" dirty="0">
                <a:latin typeface="メイリオ" panose="020B0604030504040204" pitchFamily="50" charset="-128"/>
              </a:rPr>
              <a:t>s </a:t>
            </a:r>
            <a:r>
              <a:rPr lang="ja-JP" altLang="en-US" dirty="0">
                <a:latin typeface="メイリオ" panose="020B0604030504040204" pitchFamily="50" charset="-128"/>
              </a:rPr>
              <a:t>データセットの散布図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98FDF0-68B1-4D3C-B686-9BE5EF45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747912-BFE6-4592-BCE7-26425BB3DCA1}"/>
              </a:ext>
            </a:extLst>
          </p:cNvPr>
          <p:cNvSpPr/>
          <p:nvPr/>
        </p:nvSpPr>
        <p:spPr>
          <a:xfrm>
            <a:off x="4700471" y="420587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横軸：内花被片の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4D401A-3230-4C25-A1D1-92003F7D52BA}"/>
              </a:ext>
            </a:extLst>
          </p:cNvPr>
          <p:cNvSpPr txBox="1"/>
          <p:nvPr/>
        </p:nvSpPr>
        <p:spPr>
          <a:xfrm>
            <a:off x="2913102" y="1058863"/>
            <a:ext cx="553998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縦軸：内花被片の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BFF21A-5A10-4837-B66D-C175791D297C}"/>
              </a:ext>
            </a:extLst>
          </p:cNvPr>
          <p:cNvSpPr txBox="1"/>
          <p:nvPr/>
        </p:nvSpPr>
        <p:spPr>
          <a:xfrm>
            <a:off x="3927475" y="4874817"/>
            <a:ext cx="44935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３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種類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の分類済みのデータ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setosa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versicolor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virginica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457B22D-4AE9-4661-8C6B-9F089C61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8" y="877831"/>
            <a:ext cx="2627732" cy="33280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030E66-3522-9854-5360-FB9F1B268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02" y="714662"/>
            <a:ext cx="4941636" cy="33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9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2-7. Google </a:t>
            </a:r>
            <a:r>
              <a:rPr lang="en-US" altLang="ja-JP" sz="4500" dirty="0" err="1">
                <a:solidFill>
                  <a:schemeClr val="tx2"/>
                </a:solidFill>
              </a:rPr>
              <a:t>Colaboratory</a:t>
            </a:r>
            <a:r>
              <a:rPr lang="ja-JP" altLang="en-US" sz="4500" dirty="0">
                <a:solidFill>
                  <a:schemeClr val="tx2"/>
                </a:solidFill>
              </a:rPr>
              <a:t>を活用してデータを取り扱う実践的な演習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5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andas </a:t>
            </a:r>
            <a:r>
              <a:rPr kumimoji="1" lang="ja-JP" altLang="en-US" dirty="0"/>
              <a:t>の基本的な使い方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762000"/>
            <a:ext cx="8208621" cy="601345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ja-JP" altLang="en-US" sz="2400" dirty="0" err="1"/>
              <a:t>には</a:t>
            </a:r>
            <a:r>
              <a:rPr lang="en-US" altLang="ja-JP" sz="2400" dirty="0"/>
              <a:t>pandas</a:t>
            </a:r>
            <a:r>
              <a:rPr lang="ja-JP" altLang="en-US" sz="2400" dirty="0"/>
              <a:t>が</a:t>
            </a:r>
            <a:r>
              <a:rPr lang="ja-JP" altLang="en-US" sz="2400" b="1" dirty="0"/>
              <a:t>既にインストール</a:t>
            </a:r>
            <a:r>
              <a:rPr lang="ja-JP" altLang="en-US" sz="2400" dirty="0"/>
              <a:t>されている。</a:t>
            </a:r>
          </a:p>
          <a:p>
            <a:r>
              <a:rPr lang="ja-JP" altLang="en-US" sz="2400" b="1" dirty="0"/>
              <a:t>インポート</a:t>
            </a:r>
            <a:r>
              <a:rPr lang="en-US" altLang="ja-JP" sz="2400" dirty="0"/>
              <a:t>: pandas</a:t>
            </a:r>
            <a:r>
              <a:rPr lang="ja-JP" altLang="en-US" sz="2400" dirty="0"/>
              <a:t>を使用する前に、</a:t>
            </a:r>
            <a:r>
              <a:rPr lang="en-US" altLang="ja-JP" sz="2400" dirty="0"/>
              <a:t>import pandas as </a:t>
            </a:r>
            <a:r>
              <a:rPr lang="en-US" altLang="ja-JP" sz="2400" dirty="0" err="1"/>
              <a:t>pd</a:t>
            </a:r>
            <a:r>
              <a:rPr lang="ja-JP" altLang="en-US" sz="2400" dirty="0"/>
              <a:t>というコードでインポート。</a:t>
            </a:r>
          </a:p>
          <a:p>
            <a:pPr marL="0" indent="0">
              <a:buNone/>
            </a:pPr>
            <a:r>
              <a:rPr lang="ja-JP" altLang="en-US" sz="2400" b="1" u="sng" dirty="0"/>
              <a:t>主要なメソッド</a:t>
            </a:r>
          </a:p>
          <a:p>
            <a:r>
              <a:rPr lang="en-US" altLang="ja-JP" sz="2400" b="1" dirty="0"/>
              <a:t>CSV</a:t>
            </a:r>
            <a:r>
              <a:rPr lang="ja-JP" altLang="en-US" sz="2400" b="1" dirty="0"/>
              <a:t>ファイルの読み込み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read_csv</a:t>
            </a:r>
            <a:r>
              <a:rPr lang="ja-JP" altLang="en-US" sz="2400" dirty="0"/>
              <a:t>メソッド。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pd.read_csv</a:t>
            </a:r>
            <a:r>
              <a:rPr lang="en-US" altLang="ja-JP" sz="2400" dirty="0"/>
              <a:t>('file.csv')</a:t>
            </a:r>
          </a:p>
          <a:p>
            <a:r>
              <a:rPr lang="en-US" altLang="ja-JP" sz="2400" b="1" dirty="0"/>
              <a:t>Excel</a:t>
            </a:r>
            <a:r>
              <a:rPr lang="ja-JP" altLang="en-US" sz="2400" b="1" dirty="0"/>
              <a:t>ファイルの読み込み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read_excel</a:t>
            </a:r>
            <a:r>
              <a:rPr lang="ja-JP" altLang="en-US" sz="2400" dirty="0"/>
              <a:t>メソッド。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pd.read_excel</a:t>
            </a:r>
            <a:r>
              <a:rPr lang="en-US" altLang="ja-JP" sz="2400" dirty="0"/>
              <a:t>('file.xlsx')</a:t>
            </a:r>
          </a:p>
          <a:p>
            <a:r>
              <a:rPr lang="ja-JP" altLang="en-US" sz="2400" b="1" dirty="0"/>
              <a:t>データの先頭部分、末尾部分を表示</a:t>
            </a:r>
            <a:r>
              <a:rPr lang="en-US" altLang="ja-JP" sz="2400" dirty="0"/>
              <a:t>: head(), tail() </a:t>
            </a:r>
            <a:r>
              <a:rPr lang="ja-JP" altLang="en-US" sz="2400" dirty="0"/>
              <a:t>メソッド。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df.head</a:t>
            </a:r>
            <a:r>
              <a:rPr lang="en-US" altLang="ja-JP" sz="2400" dirty="0"/>
              <a:t>()  </a:t>
            </a:r>
            <a:r>
              <a:rPr lang="en-US" altLang="ja-JP" sz="2400" dirty="0" err="1"/>
              <a:t>df.tail</a:t>
            </a:r>
            <a:r>
              <a:rPr lang="en-US" altLang="ja-JP" sz="2400" dirty="0"/>
              <a:t>()</a:t>
            </a:r>
          </a:p>
          <a:p>
            <a:r>
              <a:rPr lang="ja-JP" altLang="en-US" sz="2400" b="1" dirty="0"/>
              <a:t>１列の選択</a:t>
            </a:r>
            <a:r>
              <a:rPr lang="en-US" altLang="ja-JP" sz="2400" dirty="0"/>
              <a:t>: [  ]</a:t>
            </a:r>
            <a:r>
              <a:rPr lang="ja-JP" altLang="en-US" sz="2400" dirty="0"/>
              <a:t>を使用して列を選択。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df</a:t>
            </a:r>
            <a:r>
              <a:rPr lang="en-US" altLang="ja-JP" sz="2400" dirty="0"/>
              <a:t>['</a:t>
            </a:r>
            <a:r>
              <a:rPr lang="en-US" altLang="ja-JP" sz="2400" dirty="0" err="1"/>
              <a:t>column_name</a:t>
            </a:r>
            <a:r>
              <a:rPr lang="en-US" altLang="ja-JP" sz="2400" dirty="0"/>
              <a:t>']</a:t>
            </a:r>
          </a:p>
          <a:p>
            <a:r>
              <a:rPr lang="ja-JP" altLang="en-US" sz="2400" b="1" dirty="0"/>
              <a:t>複数列の選択</a:t>
            </a:r>
            <a:r>
              <a:rPr lang="en-US" altLang="ja-JP" sz="2400" b="1" dirty="0"/>
              <a:t>: </a:t>
            </a:r>
            <a:r>
              <a:rPr lang="en-US" altLang="ja-JP" sz="2400" dirty="0"/>
              <a:t>[[  ]]</a:t>
            </a:r>
            <a:r>
              <a:rPr lang="ja-JP" altLang="en-US" sz="2400" dirty="0"/>
              <a:t>を使用して列を選択。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df</a:t>
            </a:r>
            <a:r>
              <a:rPr lang="en-US" altLang="ja-JP" sz="2400" dirty="0"/>
              <a:t>[['a1', 'a2']]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045DD3-F54F-D8C8-C380-CBD904E2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489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4572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データ分析の基本手順</a:t>
            </a:r>
            <a:r>
              <a:rPr lang="en-US" altLang="ja-JP" dirty="0"/>
              <a:t>: </a:t>
            </a:r>
            <a:r>
              <a:rPr lang="ja-JP" altLang="en-US" dirty="0"/>
              <a:t>読み込みから散布図の作成まで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106602"/>
            <a:ext cx="8461208" cy="57513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b="1" u="sng" dirty="0"/>
              <a:t>データの準備と確認</a:t>
            </a:r>
          </a:p>
          <a:p>
            <a:r>
              <a:rPr lang="ja-JP" altLang="en-US" b="1" dirty="0"/>
              <a:t>データの準備</a:t>
            </a:r>
            <a:r>
              <a:rPr lang="en-US" altLang="ja-JP" dirty="0"/>
              <a:t>: CSV</a:t>
            </a:r>
            <a:r>
              <a:rPr lang="ja-JP" altLang="en-US" dirty="0"/>
              <a:t>ファイルや</a:t>
            </a:r>
            <a:r>
              <a:rPr lang="en-US" altLang="ja-JP" dirty="0"/>
              <a:t>Excel</a:t>
            </a:r>
            <a:r>
              <a:rPr lang="ja-JP" altLang="en-US" dirty="0"/>
              <a:t>ファイルを読み込むことも可能。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例</a:t>
            </a:r>
            <a:r>
              <a:rPr lang="en-US" altLang="ja-JP" dirty="0"/>
              <a:t>: </a:t>
            </a:r>
            <a:r>
              <a:rPr lang="en-US" altLang="ja-JP" dirty="0" err="1"/>
              <a:t>df</a:t>
            </a:r>
            <a:r>
              <a:rPr lang="en-US" altLang="ja-JP" dirty="0"/>
              <a:t> = </a:t>
            </a:r>
            <a:r>
              <a:rPr lang="en-US" altLang="ja-JP" dirty="0" err="1"/>
              <a:t>pd.read_csv</a:t>
            </a:r>
            <a:r>
              <a:rPr lang="en-US" altLang="ja-JP" dirty="0"/>
              <a:t>('file.csv') </a:t>
            </a:r>
            <a:r>
              <a:rPr lang="ja-JP" altLang="en-US" dirty="0"/>
              <a:t>または </a:t>
            </a:r>
            <a:r>
              <a:rPr lang="en-US" altLang="ja-JP" dirty="0" err="1"/>
              <a:t>df</a:t>
            </a:r>
            <a:r>
              <a:rPr lang="en-US" altLang="ja-JP" dirty="0"/>
              <a:t> = </a:t>
            </a:r>
            <a:r>
              <a:rPr lang="en-US" altLang="ja-JP" dirty="0" err="1"/>
              <a:t>pd.read_excel</a:t>
            </a:r>
            <a:r>
              <a:rPr lang="en-US" altLang="ja-JP" dirty="0"/>
              <a:t>('file.xlsx')</a:t>
            </a:r>
          </a:p>
          <a:p>
            <a:r>
              <a:rPr lang="ja-JP" altLang="en-US" b="1" dirty="0"/>
              <a:t>データの先頭部分、末尾部分を表示（データが大きい場合）</a:t>
            </a:r>
            <a:r>
              <a:rPr lang="en-US" altLang="ja-JP" dirty="0"/>
              <a:t>: head(), tail() </a:t>
            </a:r>
            <a:r>
              <a:rPr lang="ja-JP" altLang="en-US" dirty="0"/>
              <a:t>メソッド。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例</a:t>
            </a:r>
            <a:r>
              <a:rPr lang="en-US" altLang="ja-JP" dirty="0"/>
              <a:t>: </a:t>
            </a:r>
            <a:r>
              <a:rPr lang="en-US" altLang="ja-JP" dirty="0" err="1"/>
              <a:t>df.head</a:t>
            </a:r>
            <a:r>
              <a:rPr lang="en-US" altLang="ja-JP" dirty="0"/>
              <a:t>()  </a:t>
            </a:r>
            <a:r>
              <a:rPr lang="en-US" altLang="ja-JP" dirty="0" err="1"/>
              <a:t>df.tail</a:t>
            </a:r>
            <a:r>
              <a:rPr lang="en-US" altLang="ja-JP" dirty="0"/>
              <a:t>()</a:t>
            </a:r>
          </a:p>
          <a:p>
            <a:pPr marL="0" indent="0">
              <a:buNone/>
            </a:pPr>
            <a:r>
              <a:rPr lang="ja-JP" altLang="en-US" b="1" u="sng" dirty="0"/>
              <a:t>列の選択（データに多数の列がある場合）</a:t>
            </a:r>
            <a:endParaRPr lang="en-US" altLang="ja-JP" b="1" u="sng" dirty="0"/>
          </a:p>
          <a:p>
            <a:r>
              <a:rPr lang="en-US" altLang="ja-JP" dirty="0"/>
              <a:t>[  ]  </a:t>
            </a:r>
            <a:r>
              <a:rPr lang="ja-JP" altLang="en-US" dirty="0"/>
              <a:t>（１列の選択）や </a:t>
            </a:r>
            <a:r>
              <a:rPr lang="en-US" altLang="ja-JP" dirty="0"/>
              <a:t>[[  ]] </a:t>
            </a:r>
            <a:r>
              <a:rPr lang="ja-JP" altLang="en-US"/>
              <a:t>（１列あるいは複</a:t>
            </a:r>
            <a:r>
              <a:rPr lang="ja-JP" altLang="en-US" dirty="0"/>
              <a:t>数列の選択）を使用して列を選択。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例</a:t>
            </a:r>
            <a:r>
              <a:rPr lang="en-US" altLang="ja-JP" dirty="0"/>
              <a:t>: </a:t>
            </a:r>
            <a:r>
              <a:rPr lang="en-US" altLang="ja-JP" dirty="0" err="1"/>
              <a:t>df</a:t>
            </a:r>
            <a:r>
              <a:rPr lang="en-US" altLang="ja-JP" dirty="0"/>
              <a:t>[‘</a:t>
            </a:r>
            <a:r>
              <a:rPr lang="en-US" altLang="ja-JP" dirty="0" err="1"/>
              <a:t>column_name</a:t>
            </a:r>
            <a:r>
              <a:rPr lang="en-US" altLang="ja-JP" dirty="0"/>
              <a:t>’]</a:t>
            </a:r>
            <a:r>
              <a:rPr lang="ja-JP" altLang="en-US" dirty="0"/>
              <a:t>    </a:t>
            </a:r>
            <a:r>
              <a:rPr lang="en-US" altLang="ja-JP" dirty="0" err="1"/>
              <a:t>df</a:t>
            </a:r>
            <a:r>
              <a:rPr lang="en-US" altLang="ja-JP" dirty="0"/>
              <a:t>[['a1', 'a2']]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b="1" u="sng" dirty="0"/>
              <a:t>散布図の作成</a:t>
            </a:r>
          </a:p>
          <a:p>
            <a:r>
              <a:rPr lang="en-US" altLang="ja-JP" b="1" dirty="0" err="1"/>
              <a:t>Matplotlib</a:t>
            </a:r>
            <a:r>
              <a:rPr lang="ja-JP" altLang="en-US" b="1" dirty="0"/>
              <a:t>のインポート</a:t>
            </a:r>
            <a:r>
              <a:rPr lang="en-US" altLang="ja-JP" dirty="0"/>
              <a:t>: </a:t>
            </a:r>
            <a:r>
              <a:rPr lang="ja-JP" altLang="en-US" dirty="0"/>
              <a:t>例 </a:t>
            </a:r>
            <a:r>
              <a:rPr lang="en-US" altLang="ja-JP" dirty="0"/>
              <a:t>import </a:t>
            </a:r>
            <a:r>
              <a:rPr lang="en-US" altLang="ja-JP" dirty="0" err="1"/>
              <a:t>matplotlib.pyplot</a:t>
            </a:r>
            <a:r>
              <a:rPr lang="en-US" altLang="ja-JP" dirty="0"/>
              <a:t> as </a:t>
            </a:r>
            <a:r>
              <a:rPr lang="en-US" altLang="ja-JP" dirty="0" err="1"/>
              <a:t>plt</a:t>
            </a:r>
            <a:endParaRPr lang="en-US" altLang="ja-JP" dirty="0"/>
          </a:p>
          <a:p>
            <a:r>
              <a:rPr lang="ja-JP" altLang="en-US" b="1" dirty="0"/>
              <a:t>２列から散布図を作成</a:t>
            </a:r>
            <a:r>
              <a:rPr lang="en-US" altLang="ja-JP" dirty="0"/>
              <a:t>: </a:t>
            </a:r>
            <a:r>
              <a:rPr lang="en-US" altLang="ja-JP" dirty="0" err="1"/>
              <a:t>plt.scatter</a:t>
            </a:r>
            <a:r>
              <a:rPr lang="ja-JP" altLang="en-US" dirty="0"/>
              <a:t> を使用</a:t>
            </a:r>
            <a:endParaRPr lang="en-US" altLang="ja-JP" dirty="0"/>
          </a:p>
          <a:p>
            <a:r>
              <a:rPr lang="ja-JP" altLang="en-US" b="1" dirty="0"/>
              <a:t>軸ラベルの追加</a:t>
            </a:r>
            <a:r>
              <a:rPr lang="en-US" altLang="ja-JP" b="1" dirty="0"/>
              <a:t>: </a:t>
            </a:r>
            <a:r>
              <a:rPr lang="ja-JP" altLang="en-US" dirty="0"/>
              <a:t>例 </a:t>
            </a:r>
            <a:r>
              <a:rPr lang="en-US" altLang="ja-JP" dirty="0" err="1"/>
              <a:t>plt.xlabel</a:t>
            </a:r>
            <a:r>
              <a:rPr lang="en-US" altLang="ja-JP" dirty="0"/>
              <a:t>('X-axis label') </a:t>
            </a:r>
            <a:r>
              <a:rPr lang="ja-JP" altLang="en-US" dirty="0"/>
              <a:t>と </a:t>
            </a:r>
            <a:r>
              <a:rPr lang="en-US" altLang="ja-JP" dirty="0" err="1"/>
              <a:t>plt.ylabel</a:t>
            </a:r>
            <a:r>
              <a:rPr lang="en-US" altLang="ja-JP" dirty="0"/>
              <a:t>('Y-axis label') </a:t>
            </a:r>
          </a:p>
          <a:p>
            <a:r>
              <a:rPr lang="ja-JP" altLang="en-US" b="1" dirty="0"/>
              <a:t>タイトルの追加</a:t>
            </a:r>
            <a:r>
              <a:rPr lang="en-US" altLang="ja-JP" dirty="0"/>
              <a:t>: </a:t>
            </a:r>
            <a:r>
              <a:rPr lang="ja-JP" altLang="en-US" dirty="0"/>
              <a:t>例 </a:t>
            </a:r>
            <a:r>
              <a:rPr lang="en-US" altLang="ja-JP" dirty="0" err="1"/>
              <a:t>plt.title</a:t>
            </a:r>
            <a:r>
              <a:rPr lang="en-US" altLang="ja-JP" dirty="0"/>
              <a:t>('Scatter Plot Title') </a:t>
            </a:r>
          </a:p>
          <a:p>
            <a:r>
              <a:rPr lang="ja-JP" altLang="en-US" b="1" dirty="0"/>
              <a:t>最後にグラフを表示</a:t>
            </a:r>
            <a:r>
              <a:rPr lang="en-US" altLang="ja-JP" dirty="0"/>
              <a:t>: </a:t>
            </a:r>
            <a:r>
              <a:rPr lang="en-US" altLang="ja-JP" dirty="0" err="1"/>
              <a:t>plt.show</a:t>
            </a:r>
            <a:r>
              <a:rPr lang="en-US" altLang="ja-JP" dirty="0"/>
              <a:t>()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04113C-77C9-A4C3-1076-85165041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313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①簡単な散布図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9" y="710777"/>
            <a:ext cx="4543021" cy="597219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63" y="2288484"/>
            <a:ext cx="3695890" cy="2860822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F8177C-1A03-FB4C-7E90-5B1D7BD3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2452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806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② </a:t>
            </a:r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データセットのロードと散布図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Pandas </a:t>
            </a:r>
            <a:r>
              <a:rPr kumimoji="1" lang="ja-JP" altLang="en-US" dirty="0"/>
              <a:t>データフレームを使用）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18" y="2108780"/>
            <a:ext cx="4078577" cy="31998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264929"/>
            <a:ext cx="4076700" cy="5523904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7C69A6-DAB5-2E0F-9AA7-269A87B2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854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③ 機械学習の例（回帰）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機械学習のうち１つ「</a:t>
            </a:r>
            <a:r>
              <a:rPr lang="ja-JP" altLang="en-US" b="1" dirty="0"/>
              <a:t>回帰</a:t>
            </a:r>
            <a:r>
              <a:rPr lang="ja-JP" altLang="en-US" dirty="0"/>
              <a:t>」を行う。</a:t>
            </a:r>
            <a:r>
              <a:rPr lang="ja-JP" altLang="en-US" b="1" dirty="0"/>
              <a:t>回帰</a:t>
            </a:r>
            <a:r>
              <a:rPr lang="ja-JP" altLang="en-US" dirty="0"/>
              <a:t>は</a:t>
            </a:r>
            <a:r>
              <a:rPr lang="ja-JP" altLang="en-US" b="1" dirty="0"/>
              <a:t>データに最もよく適合する線を見つけること</a:t>
            </a:r>
            <a:r>
              <a:rPr lang="ja-JP" altLang="en-US" dirty="0"/>
              <a:t>である。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2" y="1910119"/>
            <a:ext cx="2841317" cy="493919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40" y="2098035"/>
            <a:ext cx="5363915" cy="431279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D16AE8-CD6F-57E2-AA0F-84C74760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749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ページ５８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データ分析の基本手順</a:t>
            </a:r>
            <a:r>
              <a:rPr lang="en-US" altLang="ja-JP" b="1" dirty="0"/>
              <a:t>: </a:t>
            </a:r>
            <a:r>
              <a:rPr lang="ja-JP" altLang="en-US" b="1" dirty="0"/>
              <a:t>読み込みから散布図の作成まで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ja-JP" altLang="en-US" b="1" dirty="0"/>
              <a:t> の本格的な機能</a:t>
            </a: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3743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のページを開く（演習３と同じ）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プログラムと説明をよく読み、掲載されている実行結果をよく確認して、データ分析の基本手順を、各自で読み取る</a:t>
            </a:r>
            <a:endParaRPr lang="en-US" altLang="ja-JP" sz="2400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28DFD95-2894-4663-15D5-7A77A86E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47" y="3267726"/>
            <a:ext cx="7369483" cy="33365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14066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１つ目の「</a:t>
            </a:r>
            <a:r>
              <a:rPr lang="ja-JP" altLang="en-US" b="1" dirty="0"/>
              <a:t>簡単な散布図」関する自習</a:t>
            </a:r>
            <a:endParaRPr lang="en-US" altLang="ja-JP" b="1" dirty="0"/>
          </a:p>
          <a:p>
            <a:r>
              <a:rPr lang="ja-JP" altLang="en-US" dirty="0"/>
              <a:t>点の色を赤に変更してください。</a:t>
            </a:r>
          </a:p>
          <a:p>
            <a:pPr marL="0" indent="0">
              <a:buNone/>
            </a:pPr>
            <a:r>
              <a:rPr lang="ja-JP" altLang="en-US" dirty="0"/>
              <a:t>ヒント</a:t>
            </a:r>
            <a:r>
              <a:rPr lang="en-US" altLang="ja-JP" dirty="0"/>
              <a:t>: </a:t>
            </a:r>
            <a:r>
              <a:rPr lang="ja-JP" altLang="en-US" dirty="0"/>
              <a:t>１つ目のコードセルについて、</a:t>
            </a:r>
            <a:r>
              <a:rPr lang="en-US" altLang="ja-JP" dirty="0" err="1"/>
              <a:t>plt.scatter</a:t>
            </a:r>
            <a:r>
              <a:rPr lang="en-US" altLang="ja-JP" dirty="0"/>
              <a:t>()</a:t>
            </a:r>
            <a:r>
              <a:rPr lang="ja-JP" altLang="en-US" dirty="0"/>
              <a:t>の</a:t>
            </a:r>
            <a:r>
              <a:rPr lang="en-US" altLang="ja-JP" dirty="0"/>
              <a:t>color</a:t>
            </a:r>
            <a:r>
              <a:rPr lang="ja-JP" altLang="en-US" dirty="0"/>
              <a:t>引数を </a:t>
            </a:r>
            <a:r>
              <a:rPr lang="en-US" altLang="ja-JP" dirty="0"/>
              <a:t>‘blue‘</a:t>
            </a:r>
            <a:r>
              <a:rPr lang="ja-JP" altLang="en-US" dirty="0"/>
              <a:t> から </a:t>
            </a:r>
            <a:r>
              <a:rPr lang="en-US" altLang="ja-JP" b="1" dirty="0"/>
              <a:t>’red’</a:t>
            </a:r>
            <a:r>
              <a:rPr lang="ja-JP" altLang="en-US" b="1" dirty="0"/>
              <a:t>に変更</a:t>
            </a:r>
            <a:r>
              <a:rPr lang="ja-JP" altLang="en-US" dirty="0"/>
              <a:t>してみてください。そして実行して確認してください。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（提出する必要はありません）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BAFC50-3AC7-546F-74E4-8DD4165C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82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47750"/>
            <a:ext cx="3628390" cy="51458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sz="2400" b="1" i="0" dirty="0">
                <a:solidFill>
                  <a:srgbClr val="C00000"/>
                </a:solidFill>
                <a:effectLst/>
                <a:latin typeface="Söhne"/>
              </a:rPr>
              <a:t>Python</a:t>
            </a:r>
            <a:r>
              <a:rPr lang="en-US" altLang="ja-JP" sz="2400" b="0" i="0" dirty="0">
                <a:effectLst/>
                <a:latin typeface="Söhne"/>
              </a:rPr>
              <a:t> </a:t>
            </a:r>
            <a:r>
              <a:rPr lang="ja-JP" altLang="en-US" sz="2400" b="0" i="0" dirty="0">
                <a:effectLst/>
                <a:latin typeface="Söhne"/>
              </a:rPr>
              <a:t>は多くの人々に利用されている</a:t>
            </a:r>
            <a:r>
              <a:rPr kumimoji="1" lang="ja-JP" altLang="en-US" sz="2400" b="1" dirty="0"/>
              <a:t>プログラミング言語</a:t>
            </a:r>
            <a:r>
              <a:rPr kumimoji="1" lang="ja-JP" altLang="en-US" sz="2400" dirty="0"/>
              <a:t>の１つ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effectLst/>
                <a:latin typeface="Söhne"/>
              </a:rPr>
              <a:t>読みやすさ</a:t>
            </a:r>
            <a:r>
              <a:rPr lang="ja-JP" altLang="en-US" sz="2400" dirty="0">
                <a:latin typeface="Söhne"/>
              </a:rPr>
              <a:t>，</a:t>
            </a:r>
            <a:r>
              <a:rPr lang="ja-JP" altLang="en-US" sz="2400" b="1" i="0" dirty="0">
                <a:effectLst/>
                <a:latin typeface="Söhne"/>
              </a:rPr>
              <a:t>書きやすさ</a:t>
            </a:r>
            <a:r>
              <a:rPr lang="ja-JP" altLang="en-US" sz="2400" b="0" i="0" dirty="0">
                <a:effectLst/>
                <a:latin typeface="Söhne"/>
              </a:rPr>
              <a:t>，</a:t>
            </a:r>
            <a:r>
              <a:rPr lang="ja-JP" altLang="en-US" sz="2400" b="1" i="0" dirty="0">
                <a:effectLst/>
                <a:latin typeface="Söhne"/>
              </a:rPr>
              <a:t>幅広い応用範囲</a:t>
            </a:r>
            <a:r>
              <a:rPr lang="ja-JP" altLang="en-US" sz="2400" b="0" i="0" dirty="0">
                <a:effectLst/>
                <a:latin typeface="Söhne"/>
              </a:rPr>
              <a:t>が特徴</a:t>
            </a:r>
            <a:endParaRPr kumimoji="1" lang="en-US" altLang="ja-JP" sz="2400" dirty="0"/>
          </a:p>
          <a:p>
            <a:endParaRPr lang="ja-JP" altLang="en-US" sz="18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4565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2335CED-57F0-6FA7-3F1F-5BCFB9BE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1881605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Python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8599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b="1" dirty="0"/>
              <a:t>２つ目の「</a:t>
            </a:r>
            <a:r>
              <a:rPr lang="en-US" altLang="ja-JP" b="1" dirty="0"/>
              <a:t>Iris </a:t>
            </a:r>
            <a:r>
              <a:rPr lang="ja-JP" altLang="en-US" b="1" dirty="0"/>
              <a:t>データセットのロードと散布図」関する自習</a:t>
            </a:r>
            <a:endParaRPr lang="en-US" altLang="ja-JP" b="1" dirty="0"/>
          </a:p>
          <a:p>
            <a:r>
              <a:rPr lang="en-US" altLang="ja-JP" dirty="0"/>
              <a:t>Iris </a:t>
            </a:r>
            <a:r>
              <a:rPr lang="ja-JP" altLang="en-US" dirty="0"/>
              <a:t>データセットで、今回使わなかった次の２つの列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petal length (cm)</a:t>
            </a:r>
          </a:p>
          <a:p>
            <a:pPr marL="0" indent="0">
              <a:buNone/>
            </a:pPr>
            <a:r>
              <a:rPr lang="en-US" altLang="ja-JP" dirty="0"/>
              <a:t>	petal width (cm)</a:t>
            </a:r>
          </a:p>
          <a:p>
            <a:pPr marL="0" indent="0">
              <a:buNone/>
            </a:pPr>
            <a:r>
              <a:rPr lang="ja-JP" altLang="en-US" dirty="0"/>
              <a:t>　を使うようにプログラムを書き換えてください</a:t>
            </a:r>
            <a:endParaRPr lang="en-US" altLang="ja-JP" dirty="0"/>
          </a:p>
          <a:p>
            <a:r>
              <a:rPr lang="ja-JP" altLang="en-US" dirty="0"/>
              <a:t>ヒント</a:t>
            </a:r>
            <a:r>
              <a:rPr lang="en-US" altLang="ja-JP" dirty="0"/>
              <a:t>:</a:t>
            </a:r>
            <a:r>
              <a:rPr lang="ja-JP" altLang="en-US" dirty="0"/>
              <a:t>２つ目のコードセルについて、次の変更を行って再実行してください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 X = </a:t>
            </a:r>
            <a:r>
              <a:rPr lang="en-US" altLang="ja-JP" dirty="0" err="1"/>
              <a:t>df</a:t>
            </a:r>
            <a:r>
              <a:rPr lang="en-US" altLang="ja-JP" dirty="0"/>
              <a:t>[['petal length (cm)']]</a:t>
            </a:r>
          </a:p>
          <a:p>
            <a:pPr marL="0" indent="0">
              <a:buNone/>
            </a:pPr>
            <a:r>
              <a:rPr lang="en-US" altLang="ja-JP" dirty="0"/>
              <a:t>	y = </a:t>
            </a:r>
            <a:r>
              <a:rPr lang="en-US" altLang="ja-JP" dirty="0" err="1"/>
              <a:t>df</a:t>
            </a:r>
            <a:r>
              <a:rPr lang="en-US" altLang="ja-JP" dirty="0"/>
              <a:t>['petal width (cm)']</a:t>
            </a:r>
          </a:p>
          <a:p>
            <a:pPr marL="0" indent="0">
              <a:buNone/>
            </a:pPr>
            <a:r>
              <a:rPr kumimoji="1" lang="ja-JP" altLang="en-US" dirty="0"/>
              <a:t>（提出する必要はありません）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62D22D-5412-BF7F-86E2-1D649388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089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３つ目の「機械学習の例（回帰）」関する自習</a:t>
            </a:r>
            <a:endParaRPr lang="en-US" altLang="ja-JP" b="1" dirty="0"/>
          </a:p>
          <a:p>
            <a:r>
              <a:rPr lang="en-US" altLang="ja-JP" dirty="0"/>
              <a:t>Python </a:t>
            </a:r>
            <a:r>
              <a:rPr lang="ja-JP" altLang="en-US" dirty="0"/>
              <a:t>の </a:t>
            </a:r>
            <a:r>
              <a:rPr lang="en-US" altLang="ja-JP" dirty="0" err="1"/>
              <a:t>Matplotlib</a:t>
            </a:r>
            <a:r>
              <a:rPr lang="en-US" altLang="ja-JP" dirty="0"/>
              <a:t> </a:t>
            </a:r>
            <a:r>
              <a:rPr lang="ja-JP" altLang="en-US" dirty="0"/>
              <a:t>を用いたグラフ作成について、授業では教えなかった「凡例」について、自習。青い点が実際のデータ、緑の線が予測線であることを示してください。</a:t>
            </a:r>
            <a:endParaRPr lang="en-US" altLang="ja-JP" dirty="0"/>
          </a:p>
          <a:p>
            <a:r>
              <a:rPr lang="ja-JP" altLang="en-US" dirty="0"/>
              <a:t>ヒント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7" y="4445738"/>
            <a:ext cx="4773732" cy="21812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788" y="4001294"/>
            <a:ext cx="3635562" cy="282589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945331" y="4682691"/>
            <a:ext cx="1068404" cy="306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025542" y="4970796"/>
            <a:ext cx="1546458" cy="318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1650" y="6112042"/>
            <a:ext cx="1546458" cy="235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3B8B0D4-1F7D-3624-FAE1-2521E50F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265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5D433-80C9-6084-6D83-BE7D7F6C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91465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400" dirty="0"/>
              <a:t>全体まとめ①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9F0AA-9717-23A0-DC4B-8CC872F3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8" y="532038"/>
            <a:ext cx="8893775" cy="59371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の特徴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広く利用されているプログラミング言語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つ。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特徴として、読みやすさ、書きやすさ、幅広い応用範囲。</a:t>
            </a:r>
          </a:p>
          <a:p>
            <a:pPr marL="0" indent="0" algn="l">
              <a:buNone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プログラミングの良さ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プログラミングは人間の力を増幅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し、多くの活動で役立つ。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シミュレーション、データ処理、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システム制作などで利用。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プログラミングは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クリエイティブな行為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marL="0" indent="0" algn="l">
              <a:buNone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変数、代入、オブジェクト、メソッド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変数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オブジェクトに名前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を付けたもの。値を保存し、後から参照できる。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代入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操作を通じて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変数に値を保存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オブジェクトは操作の対象であり、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メソッドはそのオブジェクトが持つ機能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を表す。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メソッドは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引数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を指定して呼び出す。</a:t>
            </a:r>
            <a:endParaRPr lang="en-US" altLang="ja-JP" sz="18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の文法と基本的な機能</a:t>
            </a:r>
            <a:endParaRPr lang="en-US" altLang="ja-JP" sz="1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はシンプルで読みやすい文法。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機能として変数、データ型、条件分岐、繰り返し、関数、オブジェクト指向プログラミング、モジュール、例外処理などがある。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ja-JP" altLang="en-US" sz="18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0"/>
              </a:spcBef>
              <a:buNone/>
            </a:pPr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A42B-AB70-E2B0-91B3-B744E95F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885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5D433-80C9-6084-6D83-BE7D7F6C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9" y="62173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400" dirty="0"/>
              <a:t>全体まとめ②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9F0AA-9717-23A0-DC4B-8CC872F3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9" y="532038"/>
            <a:ext cx="8461208" cy="59371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のコーディングスタイル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字下げ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を使用して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ブロックの範囲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を示す。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空白行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コメント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を使い、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コードを読みやすく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する。</a:t>
            </a:r>
          </a:p>
          <a:p>
            <a:pPr marL="0" indent="0" algn="l">
              <a:buNone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Google </a:t>
            </a:r>
            <a:r>
              <a:rPr lang="en-US" altLang="ja-JP" sz="1800" b="1" i="0" dirty="0" err="1">
                <a:solidFill>
                  <a:srgbClr val="374151"/>
                </a:solidFill>
                <a:effectLst/>
                <a:latin typeface="Söhne"/>
              </a:rPr>
              <a:t>Colaboratory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オンラインで動作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し、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ノートブック機能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を提供する。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Google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アカウント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により、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コードセル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テキストセル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で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プログラムを編集・実行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できる。</a:t>
            </a:r>
          </a:p>
          <a:p>
            <a:pPr marL="0" indent="0" algn="l">
              <a:buNone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Pandas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データフレーム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Python 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で表形式のデータを扱う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ためのライブラリ。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CSV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Excel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ファイルの読み込み、データ選択、散布図の作成に利用。</a:t>
            </a:r>
          </a:p>
          <a:p>
            <a:pPr marL="0" indent="0" algn="l">
              <a:buNone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データ分析の基本手順</a:t>
            </a:r>
            <a:endParaRPr lang="en-US" altLang="ja-JP" sz="1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データの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準備と確認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列の選択（データに多数の列がある場合）。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散布図の作成。</a:t>
            </a:r>
          </a:p>
          <a:p>
            <a:pPr marL="0" indent="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A42B-AB70-E2B0-91B3-B744E95F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1634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7186" y="704850"/>
            <a:ext cx="6662964" cy="5850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視野の広がりと実力の成長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は多岐にわたる分野で広く使用されています。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を学ぶことで、学習者はさまざまな分野に通用する実力を高め、視野を広げることができます。また、プログラミングのスキル向上は論理思考力を伴い、個人の成長を促進します。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人工知能、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IT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分野での問題解決能力の向上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人工知能や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IT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が関係する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プロジェクトや課題に挑戦する際の能力を高め、問題解決能力を向上させます。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将来のキャリアとの関連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は多くの企業や産業で採用されています。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スキルの習得は、自己ブランディングに貢献し、将来のキャリアにおける大きな優位性につながります。職業機会を切り拓くために有用です</a:t>
            </a:r>
            <a:r>
              <a:rPr lang="ja-JP" altLang="en-US" sz="12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b="1" dirty="0"/>
              <a:t>視野の広がりや実力の成長、将来のキャリアにおける有益な要素を提供しています。また、今回学習する内容は基本的なものですが、将来の学習や実践において重要なスキルとなります。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2844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2-8. </a:t>
            </a:r>
            <a:r>
              <a:rPr lang="ja-JP" altLang="en-US" sz="4500" dirty="0">
                <a:solidFill>
                  <a:schemeClr val="tx2"/>
                </a:solidFill>
              </a:rPr>
              <a:t>追加の自習</a:t>
            </a:r>
            <a:br>
              <a:rPr lang="en-US" altLang="ja-JP" sz="4500" dirty="0">
                <a:solidFill>
                  <a:schemeClr val="tx2"/>
                </a:solidFill>
              </a:rPr>
            </a:br>
            <a:r>
              <a:rPr lang="ja-JP" altLang="en-US" sz="4500">
                <a:solidFill>
                  <a:schemeClr val="tx2"/>
                </a:solidFill>
              </a:rPr>
              <a:t>（提出の必要なし）</a:t>
            </a: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8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自習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これは、</a:t>
            </a:r>
            <a:r>
              <a:rPr lang="en-US" altLang="ja-JP" sz="2400" b="1" dirty="0"/>
              <a:t>Google </a:t>
            </a:r>
            <a:r>
              <a:rPr lang="en-US" altLang="ja-JP" sz="2400" b="1" dirty="0" err="1"/>
              <a:t>Colaboratory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のノートブックを作成する演習です。自習とします。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コードセルの作成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Python </a:t>
            </a:r>
            <a:r>
              <a:rPr lang="ja-JP" altLang="en-US" b="1" dirty="0"/>
              <a:t>プログラムの実行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8335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</a:t>
            </a:r>
            <a:r>
              <a:rPr lang="en-US" altLang="ja-JP" sz="2400" dirty="0"/>
              <a:t>Web</a:t>
            </a:r>
            <a:r>
              <a:rPr lang="ja-JP" altLang="en-US" sz="2400" dirty="0"/>
              <a:t>ページを開く </a:t>
            </a:r>
            <a:r>
              <a:rPr lang="en-US" altLang="ja-JP" sz="2400" dirty="0">
                <a:hlinkClick r:id="rId2"/>
              </a:rPr>
              <a:t>https://colab.research.google.com</a:t>
            </a:r>
            <a:r>
              <a:rPr lang="en-US" altLang="ja-JP" sz="2400" dirty="0"/>
              <a:t>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90CE8FA-713F-4B54-892D-2C813458F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04" y="1877076"/>
            <a:ext cx="7369483" cy="3336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6432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ja-JP" altLang="en-US" sz="2400" b="1" dirty="0"/>
              <a:t>ファイル</a:t>
            </a:r>
            <a:r>
              <a:rPr lang="ja-JP" altLang="en-US" sz="2400" dirty="0"/>
              <a:t>」で，「</a:t>
            </a:r>
            <a:r>
              <a:rPr lang="ja-JP" altLang="en-US" sz="2400" b="1" dirty="0"/>
              <a:t>ノートブックを新規作成</a:t>
            </a:r>
            <a:r>
              <a:rPr lang="ja-JP" altLang="en-US" sz="2400" dirty="0"/>
              <a:t>」を選ぶ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/>
              <a:t>Google </a:t>
            </a:r>
            <a:r>
              <a:rPr lang="ja-JP" altLang="en-US" sz="2400" b="1" dirty="0"/>
              <a:t>アカウント</a:t>
            </a:r>
            <a:r>
              <a:rPr lang="ja-JP" altLang="en-US" sz="2400" dirty="0"/>
              <a:t>でのログインが求められたときは</a:t>
            </a:r>
            <a:r>
              <a:rPr lang="ja-JP" altLang="en-US" sz="2400" b="1" dirty="0"/>
              <a:t>ログイン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06CB91E-B50A-4356-9C08-D9C96FB8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44" y="1445805"/>
            <a:ext cx="4505557" cy="20670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254C925-14DB-4245-B2F9-187B042F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73" y="4843477"/>
            <a:ext cx="5167829" cy="1779489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4414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kumimoji="1" lang="ja-JP" altLang="en-US" sz="2400" dirty="0"/>
              <a:t> コードセルの新規作成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コードセルに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プログラムを入れる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x = 100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5" y="1350708"/>
            <a:ext cx="4622880" cy="8017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09036" y="1650733"/>
            <a:ext cx="861461" cy="42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185" y="1449396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メニューの「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84" y="3457897"/>
            <a:ext cx="6256047" cy="1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5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E97AEA-70FB-11BB-72BE-F9976333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</a:t>
            </a:r>
            <a:r>
              <a:rPr lang="ja-JP" altLang="en-US" dirty="0"/>
              <a:t>が役に立つ理由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00932F-6D81-E28C-B789-0B8B2FCF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033434"/>
            <a:ext cx="8359848" cy="58245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プログラミング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人間の力を増幅</a:t>
            </a:r>
            <a:r>
              <a:rPr kumimoji="1" lang="ja-JP" altLang="en-US" sz="2400" dirty="0"/>
              <a:t>し、私たちができることを大幅に広げる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シミュレーション</a:t>
            </a:r>
            <a:r>
              <a:rPr kumimoji="1" lang="ja-JP" altLang="en-US" sz="2400" dirty="0">
                <a:solidFill>
                  <a:srgbClr val="FF0000"/>
                </a:solidFill>
              </a:rPr>
              <a:t>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大量データ処理</a:t>
            </a:r>
            <a:r>
              <a:rPr kumimoji="1" lang="ja-JP" altLang="en-US" sz="2400" dirty="0">
                <a:solidFill>
                  <a:srgbClr val="FF0000"/>
                </a:solidFill>
              </a:rPr>
              <a:t>、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AI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連携</a:t>
            </a:r>
            <a:r>
              <a:rPr kumimoji="1" lang="ja-JP" altLang="en-US" sz="2400" dirty="0">
                <a:solidFill>
                  <a:srgbClr val="FF0000"/>
                </a:solidFill>
              </a:rPr>
              <a:t>、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IT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システム制作</a:t>
            </a:r>
            <a:r>
              <a:rPr lang="ja-JP" altLang="en-US" sz="2400" dirty="0"/>
              <a:t>など、さまざまな活動で、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プログラミング</a:t>
            </a:r>
            <a:r>
              <a:rPr kumimoji="1" lang="ja-JP" altLang="en-US" sz="2400" dirty="0"/>
              <a:t>は役立つ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プログラミングはクリエイティブな行為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endParaRPr lang="en-US" altLang="ja-JP" sz="2400" dirty="0"/>
          </a:p>
          <a:p>
            <a:r>
              <a:rPr kumimoji="1" lang="ja-JP" altLang="en-US" sz="2400" dirty="0"/>
              <a:t>さまざまな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作業を自動化</a:t>
            </a:r>
            <a:r>
              <a:rPr kumimoji="1" lang="ja-JP" altLang="en-US" sz="2400" dirty="0"/>
              <a:t>したいとき、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問題解決</a:t>
            </a:r>
            <a:r>
              <a:rPr kumimoji="1" lang="ja-JP" altLang="en-US" sz="2400" dirty="0"/>
              <a:t>したいときにも役立つ</a:t>
            </a:r>
            <a:endParaRPr kumimoji="1" lang="en-US" altLang="ja-JP" sz="2400" dirty="0"/>
          </a:p>
          <a:p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DF594-28FA-452F-54B7-CAB229A5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0565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</a:t>
            </a:r>
            <a:r>
              <a:rPr kumimoji="1" lang="ja-JP" altLang="en-US" sz="2400" dirty="0"/>
              <a:t> コードセルの新規作成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 コードセルに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プログラムを入れる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if (x &gt; 20):</a:t>
            </a:r>
          </a:p>
          <a:p>
            <a:pPr marL="0" indent="0">
              <a:buNone/>
            </a:pPr>
            <a:r>
              <a:rPr kumimoji="1" lang="en-US" altLang="ja-JP" sz="2400" b="1" dirty="0"/>
              <a:t>  print("big")</a:t>
            </a:r>
          </a:p>
          <a:p>
            <a:pPr marL="0" indent="0">
              <a:buNone/>
            </a:pPr>
            <a:r>
              <a:rPr lang="en-US" altLang="ja-JP" sz="2400" b="1" dirty="0"/>
              <a:t>else:</a:t>
            </a:r>
          </a:p>
          <a:p>
            <a:pPr marL="0" indent="0">
              <a:buNone/>
            </a:pPr>
            <a:r>
              <a:rPr kumimoji="1" lang="en-US" altLang="ja-JP" sz="2400" b="1" dirty="0"/>
              <a:t>  print("small")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5" y="1350708"/>
            <a:ext cx="4622880" cy="8017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09036" y="1650733"/>
            <a:ext cx="861461" cy="42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185" y="1449396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メニューの「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25" y="5010654"/>
            <a:ext cx="5780967" cy="190630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8CF80E-09A1-4DC5-AA14-4BC1223E400A}"/>
              </a:ext>
            </a:extLst>
          </p:cNvPr>
          <p:cNvSpPr txBox="1"/>
          <p:nvPr/>
        </p:nvSpPr>
        <p:spPr>
          <a:xfrm>
            <a:off x="4074298" y="3027423"/>
            <a:ext cx="4014240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(age &lt;= 12)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の直後に「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の直後に「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（どちらも，コロン）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A0409AC-0AF7-4F0E-81CE-8D9B272C9BFD}"/>
              </a:ext>
            </a:extLst>
          </p:cNvPr>
          <p:cNvCxnSpPr>
            <a:cxnSpLocks/>
          </p:cNvCxnSpPr>
          <p:nvPr/>
        </p:nvCxnSpPr>
        <p:spPr>
          <a:xfrm flipH="1" flipV="1">
            <a:off x="2415035" y="3119767"/>
            <a:ext cx="1659264" cy="120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6E95B3C-ECEF-4E9E-A03F-C00E711F06D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359556" y="3627588"/>
            <a:ext cx="2714742" cy="469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E20F75-C3C2-4EF4-8338-13069607666D}"/>
              </a:ext>
            </a:extLst>
          </p:cNvPr>
          <p:cNvSpPr txBox="1"/>
          <p:nvPr/>
        </p:nvSpPr>
        <p:spPr>
          <a:xfrm>
            <a:off x="3160826" y="4180716"/>
            <a:ext cx="4169983" cy="746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字下げ．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（ここでは，半角の空白を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つ）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453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⑧</a:t>
            </a:r>
            <a:r>
              <a:rPr kumimoji="1" lang="ja-JP" altLang="en-US" sz="2400" dirty="0"/>
              <a:t> コードセルの新規作成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⑨ コードセルに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プログラムを入れる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s = 0</a:t>
            </a:r>
          </a:p>
          <a:p>
            <a:pPr marL="0" indent="0">
              <a:buNone/>
            </a:pPr>
            <a:r>
              <a:rPr kumimoji="1" lang="en-US" altLang="ja-JP" sz="2400" b="1" dirty="0"/>
              <a:t>for </a:t>
            </a:r>
            <a:r>
              <a:rPr kumimoji="1" lang="en-US" altLang="ja-JP" sz="2400" b="1" dirty="0" err="1"/>
              <a:t>i</a:t>
            </a:r>
            <a:r>
              <a:rPr kumimoji="1" lang="en-US" altLang="ja-JP" sz="2400" b="1" dirty="0"/>
              <a:t> in [1, 2, 3, 4, 5]: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  s = s + </a:t>
            </a:r>
            <a:r>
              <a:rPr kumimoji="1" lang="en-US" altLang="ja-JP" sz="2400" b="1" dirty="0" err="1"/>
              <a:t>i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print(s)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5" y="1350708"/>
            <a:ext cx="4622880" cy="8017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09036" y="1650733"/>
            <a:ext cx="861461" cy="42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185" y="1449396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メニューの「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46" y="4987791"/>
            <a:ext cx="5641744" cy="183462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E20F75-C3C2-4EF4-8338-13069607666D}"/>
              </a:ext>
            </a:extLst>
          </p:cNvPr>
          <p:cNvSpPr txBox="1"/>
          <p:nvPr/>
        </p:nvSpPr>
        <p:spPr>
          <a:xfrm>
            <a:off x="3666736" y="3945326"/>
            <a:ext cx="4169983" cy="746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字下げ．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（ここでは，半角の空白を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つ）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8CF80E-09A1-4DC5-AA14-4BC1223E400A}"/>
              </a:ext>
            </a:extLst>
          </p:cNvPr>
          <p:cNvSpPr txBox="1"/>
          <p:nvPr/>
        </p:nvSpPr>
        <p:spPr>
          <a:xfrm>
            <a:off x="3666736" y="3333559"/>
            <a:ext cx="4868173" cy="571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for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in [1, 2, 3, 4, 5]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の直後に「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2560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</a:t>
            </a:r>
            <a:r>
              <a:rPr kumimoji="1" lang="ja-JP" altLang="en-US" sz="2400" dirty="0"/>
              <a:t> コードセルを上から順に実行し，結果を確認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62" y="1763479"/>
            <a:ext cx="3871086" cy="483299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396212" y="1763479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コードセルの実行ボタン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6212" y="280466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コードセルの実行ボタン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6212" y="50213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コードセルの実行ボタン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21970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変数，代入，オブジェクト生成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：プログラム内で名前を付けて利用する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オブジェクト</a:t>
            </a:r>
            <a:r>
              <a:rPr lang="ja-JP" altLang="en-US" sz="2400" dirty="0"/>
              <a:t>で，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値を保存</a:t>
            </a:r>
            <a:r>
              <a:rPr lang="ja-JP" altLang="en-US" sz="2400" dirty="0"/>
              <a:t>し，後から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参照</a:t>
            </a:r>
            <a:r>
              <a:rPr lang="ja-JP" altLang="en-US" sz="2400" dirty="0"/>
              <a:t>できる（「変数」は，数学の変数とは違う意味）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：プログラムで，「</a:t>
            </a:r>
            <a:r>
              <a:rPr lang="en-US" altLang="ja-JP" sz="2400" b="1" u="sng" dirty="0"/>
              <a:t>x = 100</a:t>
            </a:r>
            <a:r>
              <a:rPr lang="ja-JP" altLang="en-US" sz="2400" dirty="0"/>
              <a:t>」のように書くことで，</a:t>
            </a:r>
            <a:r>
              <a:rPr lang="en-US" altLang="ja-JP" sz="2400" b="1" u="sng" dirty="0">
                <a:solidFill>
                  <a:srgbClr val="FF0000"/>
                </a:solidFill>
              </a:rPr>
              <a:t>x </a:t>
            </a:r>
            <a:r>
              <a:rPr lang="ja-JP" altLang="en-US" sz="2400" b="1" u="sng" dirty="0">
                <a:solidFill>
                  <a:srgbClr val="FF0000"/>
                </a:solidFill>
              </a:rPr>
              <a:t>という名前の変数に、値 </a:t>
            </a:r>
            <a:r>
              <a:rPr lang="en-US" altLang="ja-JP" sz="2400" b="1" u="sng" dirty="0">
                <a:solidFill>
                  <a:srgbClr val="FF0000"/>
                </a:solidFill>
              </a:rPr>
              <a:t>100 </a:t>
            </a:r>
            <a:r>
              <a:rPr lang="ja-JP" altLang="en-US" sz="2400" b="1" u="sng" dirty="0">
                <a:solidFill>
                  <a:srgbClr val="FF0000"/>
                </a:solidFill>
              </a:rPr>
              <a:t>が保存</a:t>
            </a:r>
            <a:r>
              <a:rPr lang="ja-JP" altLang="en-US" sz="2400" dirty="0"/>
              <a:t>される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オブジェクト生成と代入の例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C6124D-4DE1-26E1-2C85-5CD593F4071F}"/>
              </a:ext>
            </a:extLst>
          </p:cNvPr>
          <p:cNvSpPr txBox="1"/>
          <p:nvPr/>
        </p:nvSpPr>
        <p:spPr>
          <a:xfrm>
            <a:off x="3269256" y="4408532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EA2AFC-AFB4-6B49-31A5-7668A16BEE6B}"/>
              </a:ext>
            </a:extLst>
          </p:cNvPr>
          <p:cNvSpPr txBox="1"/>
          <p:nvPr/>
        </p:nvSpPr>
        <p:spPr>
          <a:xfrm>
            <a:off x="2174556" y="3683952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5FCD4F-18E1-85EE-9DF1-9885A8F05ADF}"/>
              </a:ext>
            </a:extLst>
          </p:cNvPr>
          <p:cNvSpPr txBox="1"/>
          <p:nvPr/>
        </p:nvSpPr>
        <p:spPr>
          <a:xfrm>
            <a:off x="3218456" y="6361370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18EBCF-0A38-80C4-734A-89E41F968065}"/>
              </a:ext>
            </a:extLst>
          </p:cNvPr>
          <p:cNvSpPr txBox="1"/>
          <p:nvPr/>
        </p:nvSpPr>
        <p:spPr>
          <a:xfrm>
            <a:off x="2123756" y="5636790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</a:t>
            </a:r>
            <a:r>
              <a:rPr lang="en-US" altLang="ja-JP" sz="2800" b="1" dirty="0" err="1"/>
              <a:t>turtle.Turtle</a:t>
            </a:r>
            <a:r>
              <a:rPr lang="en-US" altLang="ja-JP" sz="2800" b="1" dirty="0"/>
              <a:t>()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B8A38D-8B37-A840-1D47-A30CFC88F07C}"/>
              </a:ext>
            </a:extLst>
          </p:cNvPr>
          <p:cNvSpPr txBox="1"/>
          <p:nvPr/>
        </p:nvSpPr>
        <p:spPr>
          <a:xfrm>
            <a:off x="6161915" y="5298235"/>
            <a:ext cx="3091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Turtle.Turtle</a:t>
            </a:r>
            <a:r>
              <a:rPr kumimoji="1" lang="en-US" altLang="ja-JP" dirty="0"/>
              <a:t>()</a:t>
            </a:r>
          </a:p>
          <a:p>
            <a:r>
              <a:rPr kumimoji="1" lang="en-US" altLang="ja-JP" dirty="0"/>
              <a:t>turtle </a:t>
            </a:r>
            <a:r>
              <a:rPr kumimoji="1" lang="ja-JP" altLang="en-US" dirty="0"/>
              <a:t>パッケージ内の</a:t>
            </a:r>
            <a:endParaRPr kumimoji="1" lang="en-US" altLang="ja-JP" dirty="0"/>
          </a:p>
          <a:p>
            <a:r>
              <a:rPr kumimoji="1" lang="en-US" altLang="ja-JP" dirty="0"/>
              <a:t>Turtle </a:t>
            </a:r>
            <a:r>
              <a:rPr kumimoji="1" lang="ja-JP" altLang="en-US" dirty="0"/>
              <a:t>クラスのオブジェクト</a:t>
            </a:r>
            <a:endParaRPr kumimoji="1" lang="en-US" altLang="ja-JP" dirty="0"/>
          </a:p>
          <a:p>
            <a:r>
              <a:rPr kumimoji="1" lang="ja-JP" altLang="en-US" dirty="0"/>
              <a:t>を生成．</a:t>
            </a:r>
            <a:r>
              <a:rPr kumimoji="1" lang="en-US" altLang="ja-JP" dirty="0"/>
              <a:t>x </a:t>
            </a:r>
            <a:r>
              <a:rPr kumimoji="1" lang="ja-JP" altLang="en-US" dirty="0"/>
              <a:t>に代入．</a:t>
            </a:r>
          </a:p>
        </p:txBody>
      </p:sp>
    </p:spTree>
    <p:extLst>
      <p:ext uri="{BB962C8B-B14F-4D97-AF65-F5344CB8AC3E}">
        <p14:creationId xmlns:p14="http://schemas.microsoft.com/office/powerpoint/2010/main" val="348086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オブジェクトとメソッド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kumimoji="1" lang="ja-JP" altLang="en-US" sz="24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：コンピュータでの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</a:t>
            </a:r>
            <a:r>
              <a:rPr lang="ja-JP" altLang="en-US" sz="2400" dirty="0"/>
              <a:t>機能</a:t>
            </a:r>
            <a:r>
              <a:rPr kumimoji="1" lang="ja-JP" altLang="en-US" sz="2400" dirty="0"/>
              <a:t>や操作．オブジェクトがもつ能力に相当する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引数：メソッド</a:t>
            </a:r>
            <a:r>
              <a:rPr lang="ja-JP" altLang="en-US" sz="2400" dirty="0"/>
              <a:t>が行う操作の詳細に関する情報．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呼び出しのときに、引数を指定できる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	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t.goto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(0,100)	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25F51B-B9CF-DE61-0BBA-C886F9D514AF}"/>
              </a:ext>
            </a:extLst>
          </p:cNvPr>
          <p:cNvSpPr/>
          <p:nvPr/>
        </p:nvSpPr>
        <p:spPr>
          <a:xfrm>
            <a:off x="155710" y="1816686"/>
            <a:ext cx="8697685" cy="113051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t.goto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(0,100)			t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	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								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goto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(0,100)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		                                            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間を「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.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区切って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いる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36E0C097-8F99-1B74-5C14-EDFF3BBD506D}"/>
              </a:ext>
            </a:extLst>
          </p:cNvPr>
          <p:cNvSpPr/>
          <p:nvPr/>
        </p:nvSpPr>
        <p:spPr>
          <a:xfrm rot="5400000">
            <a:off x="3479800" y="5219700"/>
            <a:ext cx="323850" cy="6921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007280-BF15-7A8C-D4B2-869C2807EB7A}"/>
              </a:ext>
            </a:extLst>
          </p:cNvPr>
          <p:cNvSpPr txBox="1"/>
          <p:nvPr/>
        </p:nvSpPr>
        <p:spPr>
          <a:xfrm>
            <a:off x="3187581" y="58946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引数</a:t>
            </a:r>
          </a:p>
        </p:txBody>
      </p:sp>
    </p:spTree>
    <p:extLst>
      <p:ext uri="{BB962C8B-B14F-4D97-AF65-F5344CB8AC3E}">
        <p14:creationId xmlns:p14="http://schemas.microsoft.com/office/powerpoint/2010/main" val="197050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8937</TotalTime>
  <Words>4329</Words>
  <Application>Microsoft Office PowerPoint</Application>
  <PresentationFormat>画面に合わせる (4:3)</PresentationFormat>
  <Paragraphs>672</Paragraphs>
  <Slides>72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72</vt:i4>
      </vt:variant>
    </vt:vector>
  </HeadingPairs>
  <TitlesOfParts>
    <vt:vector size="84" baseType="lpstr">
      <vt:lpstr>ＭＳ ゴシック</vt:lpstr>
      <vt:lpstr>Söhne</vt:lpstr>
      <vt:lpstr>ヒラギノ角ゴ Pro W3</vt:lpstr>
      <vt:lpstr>メイリオ</vt:lpstr>
      <vt:lpstr>游ゴシック</vt:lpstr>
      <vt:lpstr>Abadi</vt:lpstr>
      <vt:lpstr>Arial</vt:lpstr>
      <vt:lpstr>Calibri</vt:lpstr>
      <vt:lpstr>Merriweather</vt:lpstr>
      <vt:lpstr>Office テーマ</vt:lpstr>
      <vt:lpstr>1_Office テーマ</vt:lpstr>
      <vt:lpstr>3_Office テーマ</vt:lpstr>
      <vt:lpstr>ae-2. Python プログラムの実行、Python でのデータマネジメント</vt:lpstr>
      <vt:lpstr>アドバイス</vt:lpstr>
      <vt:lpstr>PowerPoint プレゼンテーション</vt:lpstr>
      <vt:lpstr>アウトライン</vt:lpstr>
      <vt:lpstr>2-1. Python の基本的な文法 </vt:lpstr>
      <vt:lpstr>Python</vt:lpstr>
      <vt:lpstr>プログラミングが役に立つ理由</vt:lpstr>
      <vt:lpstr>変数，代入，オブジェクト生成</vt:lpstr>
      <vt:lpstr>オブジェクトとメソッド</vt:lpstr>
      <vt:lpstr>オブジェクトとメソッド</vt:lpstr>
      <vt:lpstr>オブジェクトとメソッド</vt:lpstr>
      <vt:lpstr>タートルグラフィックス</vt:lpstr>
      <vt:lpstr>Python プログラムの実行（Trinket を使用）</vt:lpstr>
      <vt:lpstr>演習１ </vt:lpstr>
      <vt:lpstr>PowerPoint プレゼンテーション</vt:lpstr>
      <vt:lpstr>PowerPoint プレゼンテーション</vt:lpstr>
      <vt:lpstr>PowerPoint プレゼンテーション</vt:lpstr>
      <vt:lpstr>ここまでのまとめ</vt:lpstr>
      <vt:lpstr>2-2. Python の基本的な機能とコーディングスタイル </vt:lpstr>
      <vt:lpstr>Python 言語の特徴</vt:lpstr>
      <vt:lpstr>Python の主なキーワード</vt:lpstr>
      <vt:lpstr>Python のコーディングスタイル</vt:lpstr>
      <vt:lpstr>演習２ </vt:lpstr>
      <vt:lpstr>PowerPoint プレゼンテーション</vt:lpstr>
      <vt:lpstr>PowerPoint プレゼンテーション</vt:lpstr>
      <vt:lpstr>Python プログラムの基本構造</vt:lpstr>
      <vt:lpstr>2-3. Google Colaboratory の活用 </vt:lpstr>
      <vt:lpstr>Google Colaboratory</vt:lpstr>
      <vt:lpstr>Google Colaboratory の全体画面</vt:lpstr>
      <vt:lpstr>Google Colaboratory のノートブック</vt:lpstr>
      <vt:lpstr>演習３</vt:lpstr>
      <vt:lpstr>PowerPoint プレゼンテーション</vt:lpstr>
      <vt:lpstr>2-4. Google アカウント </vt:lpstr>
      <vt:lpstr>PowerPoint プレゼンテーション</vt:lpstr>
      <vt:lpstr>Google アカウント</vt:lpstr>
      <vt:lpstr>Google Colabotaroy と Google アカウント</vt:lpstr>
      <vt:lpstr>Google アカウントの新規取得</vt:lpstr>
      <vt:lpstr>Google アカウントの新規取得</vt:lpstr>
      <vt:lpstr>2-5. Google Colaboratory の本格的な機能 （Google アカウントが必要）</vt:lpstr>
      <vt:lpstr>Google Colaboratory の本格的な機能 （使用には Google アカウントが必要）</vt:lpstr>
      <vt:lpstr>コードセルは編集、実行可能</vt:lpstr>
      <vt:lpstr>コードセルとプログラム実行</vt:lpstr>
      <vt:lpstr>Google Colaboratory でうまく実行できない場合</vt:lpstr>
      <vt:lpstr>Google Colaboratoryの要点</vt:lpstr>
      <vt:lpstr>2-6. Python の Pandas データフレーム </vt:lpstr>
      <vt:lpstr>Python の Pandas データフレーム</vt:lpstr>
      <vt:lpstr>Python の Pandas データフレームを組み立てるプログラム</vt:lpstr>
      <vt:lpstr>アヤメ属 (Iris)</vt:lpstr>
      <vt:lpstr>Iris データセット</vt:lpstr>
      <vt:lpstr>Iris データセットの散布図</vt:lpstr>
      <vt:lpstr>2-7. Google Colaboratoryを活用してデータを取り扱う実践的な演習 </vt:lpstr>
      <vt:lpstr>Pandas の基本的な使い方</vt:lpstr>
      <vt:lpstr>データ分析の基本手順: 読み込みから散布図の作成まで</vt:lpstr>
      <vt:lpstr>①簡単な散布図</vt:lpstr>
      <vt:lpstr>② Iris データセットのロードと散布図 （Pandas データフレームを使用）</vt:lpstr>
      <vt:lpstr>③ 機械学習の例（回帰）</vt:lpstr>
      <vt:lpstr>演習４</vt:lpstr>
      <vt:lpstr>PowerPoint プレゼンテーション</vt:lpstr>
      <vt:lpstr>自習</vt:lpstr>
      <vt:lpstr>自習</vt:lpstr>
      <vt:lpstr>自習</vt:lpstr>
      <vt:lpstr>全体まとめ①</vt:lpstr>
      <vt:lpstr>全体まとめ②</vt:lpstr>
      <vt:lpstr>PowerPoint プレゼンテーション</vt:lpstr>
      <vt:lpstr>2-8. 追加の自習 （提出の必要なし）</vt:lpstr>
      <vt:lpstr>自習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AI演習</dc:title>
  <dc:creator>kaneko kunihiko</dc:creator>
  <cp:lastModifiedBy>金子　邦彦</cp:lastModifiedBy>
  <cp:revision>741</cp:revision>
  <dcterms:created xsi:type="dcterms:W3CDTF">2019-11-02T00:06:04Z</dcterms:created>
  <dcterms:modified xsi:type="dcterms:W3CDTF">2023-09-28T06:31:40Z</dcterms:modified>
</cp:coreProperties>
</file>