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5"/>
  </p:notesMasterIdLst>
  <p:sldIdLst>
    <p:sldId id="1037" r:id="rId3"/>
    <p:sldId id="593" r:id="rId4"/>
    <p:sldId id="591" r:id="rId5"/>
    <p:sldId id="599" r:id="rId6"/>
    <p:sldId id="590" r:id="rId7"/>
    <p:sldId id="600" r:id="rId8"/>
    <p:sldId id="592" r:id="rId9"/>
    <p:sldId id="594" r:id="rId10"/>
    <p:sldId id="595" r:id="rId11"/>
    <p:sldId id="596" r:id="rId12"/>
    <p:sldId id="597" r:id="rId13"/>
    <p:sldId id="598" r:id="rId14"/>
    <p:sldId id="588" r:id="rId15"/>
    <p:sldId id="589" r:id="rId16"/>
    <p:sldId id="501" r:id="rId17"/>
    <p:sldId id="502" r:id="rId18"/>
    <p:sldId id="503" r:id="rId19"/>
    <p:sldId id="505" r:id="rId20"/>
    <p:sldId id="507" r:id="rId21"/>
    <p:sldId id="511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552" r:id="rId60"/>
    <p:sldId id="553" r:id="rId61"/>
    <p:sldId id="554" r:id="rId62"/>
    <p:sldId id="555" r:id="rId63"/>
    <p:sldId id="556" r:id="rId64"/>
    <p:sldId id="557" r:id="rId65"/>
    <p:sldId id="558" r:id="rId66"/>
    <p:sldId id="559" r:id="rId67"/>
    <p:sldId id="560" r:id="rId68"/>
    <p:sldId id="561" r:id="rId69"/>
    <p:sldId id="562" r:id="rId70"/>
    <p:sldId id="563" r:id="rId71"/>
    <p:sldId id="564" r:id="rId72"/>
    <p:sldId id="565" r:id="rId73"/>
    <p:sldId id="566" r:id="rId74"/>
    <p:sldId id="567" r:id="rId75"/>
    <p:sldId id="568" r:id="rId76"/>
    <p:sldId id="569" r:id="rId77"/>
    <p:sldId id="570" r:id="rId78"/>
    <p:sldId id="571" r:id="rId79"/>
    <p:sldId id="572" r:id="rId80"/>
    <p:sldId id="573" r:id="rId81"/>
    <p:sldId id="574" r:id="rId82"/>
    <p:sldId id="575" r:id="rId83"/>
    <p:sldId id="576" r:id="rId84"/>
    <p:sldId id="577" r:id="rId85"/>
    <p:sldId id="578" r:id="rId86"/>
    <p:sldId id="579" r:id="rId87"/>
    <p:sldId id="580" r:id="rId88"/>
    <p:sldId id="581" r:id="rId89"/>
    <p:sldId id="582" r:id="rId90"/>
    <p:sldId id="583" r:id="rId91"/>
    <p:sldId id="584" r:id="rId92"/>
    <p:sldId id="585" r:id="rId93"/>
    <p:sldId id="951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1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5A699-99A3-4A52-9CDC-C30447050A9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808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E498891-EDEB-43A6-A565-6F7F2C673837}" type="slidenum">
              <a:rPr lang="ja-JP" altLang="en-US" sz="1200"/>
              <a:pPr eaLnBrk="1" hangingPunct="1"/>
              <a:t>68</a:t>
            </a:fld>
            <a:endParaRPr lang="en-US" altLang="ja-JP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37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32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36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1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5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6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kkaneko.jp/pro/colab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olab/index.html" TargetMode="External"/><Relationship Id="rId2" Type="http://schemas.openxmlformats.org/officeDocument/2006/relationships/hyperlink" Target="https://www.kkaneko.jp/pro/python/googlecolab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kkaneko.jp/cc/tools/index.html" TargetMode="External"/><Relationship Id="rId5" Type="http://schemas.openxmlformats.org/officeDocument/2006/relationships/hyperlink" Target="https://www.kkaneko.jp/cc/po/index.html" TargetMode="External"/><Relationship Id="rId4" Type="http://schemas.openxmlformats.org/officeDocument/2006/relationships/hyperlink" Target="https://www.kkaneko.jp/cc/pf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2557" y="1122363"/>
            <a:ext cx="8657863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pp-13. Python </a:t>
            </a:r>
            <a:r>
              <a:rPr lang="ja-JP" altLang="en-US" dirty="0"/>
              <a:t>のデータ型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の基本）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jp/pro/</a:t>
            </a:r>
            <a:r>
              <a:rPr lang="en-US" altLang="ja-JP" dirty="0">
                <a:hlinkClick r:id="rId5"/>
              </a:rPr>
              <a:t>colab/index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バイト列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47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7700" y="1129982"/>
            <a:ext cx="7772400" cy="2680017"/>
          </a:xfrm>
        </p:spPr>
        <p:txBody>
          <a:bodyPr>
            <a:normAutofit/>
          </a:bodyPr>
          <a:lstStyle/>
          <a:p>
            <a:br>
              <a:rPr kumimoji="1" lang="en-US" altLang="ja-JP" sz="4400" b="1" dirty="0"/>
            </a:br>
            <a:r>
              <a:rPr kumimoji="1" lang="en-US" altLang="ja-JP" sz="4400" b="1" dirty="0"/>
              <a:t>p-8. Python </a:t>
            </a:r>
            <a:r>
              <a:rPr kumimoji="1" lang="ja-JP" altLang="en-US" sz="4400" b="1" dirty="0"/>
              <a:t>のモジュールを</a:t>
            </a:r>
            <a:br>
              <a:rPr kumimoji="1" lang="en-US" altLang="ja-JP" sz="4400" b="1" dirty="0"/>
            </a:br>
            <a:r>
              <a:rPr lang="ja-JP" altLang="en-US" sz="4400" b="1" dirty="0"/>
              <a:t>使ってみる</a:t>
            </a:r>
            <a:endParaRPr kumimoji="1" lang="ja-JP" altLang="en-US" sz="4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11158" y="4673426"/>
            <a:ext cx="51444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を演習と実践で学ぶシリーズ</a:t>
            </a:r>
            <a:endParaRPr lang="en-US" altLang="ja-JP" sz="2400" dirty="0"/>
          </a:p>
          <a:p>
            <a:endParaRPr lang="en-US" altLang="ja-JP" sz="2400" dirty="0"/>
          </a:p>
          <a:p>
            <a:pPr algn="ctr"/>
            <a:r>
              <a:rPr lang="ja-JP" altLang="en-US" sz="2400" dirty="0"/>
              <a:t>金子邦彦（福山大学）</a:t>
            </a:r>
          </a:p>
        </p:txBody>
      </p:sp>
      <p:pic>
        <p:nvPicPr>
          <p:cNvPr id="6" name="Picture 4" descr="creative commo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100762"/>
            <a:ext cx="18002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77" y="4536593"/>
            <a:ext cx="1473994" cy="14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numpy</a:t>
            </a:r>
            <a:endParaRPr kumimoji="1" lang="en-US" altLang="ja-JP" dirty="0"/>
          </a:p>
          <a:p>
            <a:r>
              <a:rPr kumimoji="1" lang="en-US" altLang="ja-JP" dirty="0"/>
              <a:t>pandas</a:t>
            </a:r>
          </a:p>
          <a:p>
            <a:r>
              <a:rPr lang="en-US" altLang="ja-JP" dirty="0" err="1"/>
              <a:t>scikit</a:t>
            </a:r>
            <a:r>
              <a:rPr lang="en-US" altLang="ja-JP" dirty="0"/>
              <a:t>-learn</a:t>
            </a:r>
          </a:p>
          <a:p>
            <a:r>
              <a:rPr lang="en-US" altLang="ja-JP" dirty="0" err="1"/>
              <a:t>scikit</a:t>
            </a:r>
            <a:r>
              <a:rPr lang="en-US" altLang="ja-JP" dirty="0"/>
              <a:t>-image</a:t>
            </a:r>
          </a:p>
          <a:p>
            <a:r>
              <a:rPr kumimoji="1" lang="en-US" altLang="ja-JP" dirty="0"/>
              <a:t>pillow</a:t>
            </a:r>
          </a:p>
          <a:p>
            <a:r>
              <a:rPr kumimoji="1" lang="en-US" altLang="ja-JP" dirty="0" err="1"/>
              <a:t>Imutils</a:t>
            </a:r>
            <a:endParaRPr kumimoji="1" lang="en-US" altLang="ja-JP" dirty="0"/>
          </a:p>
          <a:p>
            <a:r>
              <a:rPr lang="en-US" altLang="ja-JP" dirty="0" err="1"/>
              <a:t>matplotlib</a:t>
            </a:r>
            <a:endParaRPr lang="en-US" altLang="ja-JP" dirty="0"/>
          </a:p>
          <a:p>
            <a:r>
              <a:rPr lang="en-US" altLang="ja-JP" dirty="0" err="1"/>
              <a:t>seaborn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95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err="1"/>
              <a:t>scikit</a:t>
            </a:r>
            <a:r>
              <a:rPr kumimoji="1" lang="en-US" altLang="ja-JP" b="1" dirty="0"/>
              <a:t>-learn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90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15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のモジュールとインポート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2" y="4419600"/>
            <a:ext cx="8662737" cy="5090143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モジュール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単体でも実行できる</a:t>
            </a:r>
            <a:r>
              <a:rPr lang="ja-JP" altLang="en-US" dirty="0"/>
              <a:t>ように作ることができる　（</a:t>
            </a:r>
            <a:r>
              <a:rPr lang="en-US" altLang="ja-JP" dirty="0"/>
              <a:t>if __name__ == “__main__”: </a:t>
            </a:r>
            <a:r>
              <a:rPr lang="ja-JP" altLang="en-US" dirty="0"/>
              <a:t>のところ）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79698" y="2331391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プログラムは</a:t>
            </a:r>
            <a:endParaRPr kumimoji="1" lang="en-US" altLang="ja-JP" sz="2400" dirty="0"/>
          </a:p>
          <a:p>
            <a:r>
              <a:rPr kumimoji="1" lang="en-US" altLang="ja-JP" sz="2400" b="1" dirty="0"/>
              <a:t>hoge.py</a:t>
            </a:r>
            <a:r>
              <a:rPr kumimoji="1" lang="en-US" altLang="ja-JP" sz="2400" dirty="0"/>
              <a:t> </a:t>
            </a:r>
            <a:r>
              <a:rPr kumimoji="1" lang="ja-JP" altLang="en-US" sz="2400" dirty="0" err="1"/>
              <a:t>のような</a:t>
            </a:r>
            <a:endParaRPr kumimoji="1" lang="en-US" altLang="ja-JP" sz="2400" dirty="0"/>
          </a:p>
          <a:p>
            <a:r>
              <a:rPr kumimoji="1" lang="ja-JP" altLang="en-US" sz="2400" dirty="0"/>
              <a:t>ファイル名で保存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81262" y="920287"/>
            <a:ext cx="8461208" cy="257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rgbClr val="C00000"/>
                </a:solidFill>
              </a:rPr>
              <a:t>モジュール</a:t>
            </a:r>
            <a:r>
              <a:rPr lang="ja-JP" altLang="en-US" dirty="0"/>
              <a:t>とは、他の </a:t>
            </a:r>
            <a:r>
              <a:rPr lang="en-US" altLang="ja-JP" dirty="0"/>
              <a:t>Python</a:t>
            </a:r>
            <a:r>
              <a:rPr lang="ja-JP" altLang="en-US" dirty="0"/>
              <a:t> プログラムインポートできるように書かれたプログラム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1" y="5495170"/>
            <a:ext cx="7297611" cy="10586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1" y="1938229"/>
            <a:ext cx="4888476" cy="20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のモジュールとインポート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2943" y="1214637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プログラムは</a:t>
            </a:r>
            <a:endParaRPr kumimoji="1" lang="en-US" altLang="ja-JP" sz="2400" dirty="0"/>
          </a:p>
          <a:p>
            <a:r>
              <a:rPr kumimoji="1" lang="en-US" altLang="ja-JP" sz="2400" b="1" dirty="0"/>
              <a:t>hoge.py</a:t>
            </a:r>
            <a:r>
              <a:rPr kumimoji="1" lang="en-US" altLang="ja-JP" sz="2400" dirty="0"/>
              <a:t> </a:t>
            </a:r>
            <a:r>
              <a:rPr kumimoji="1" lang="ja-JP" altLang="en-US" sz="2400" dirty="0" err="1"/>
              <a:t>のような</a:t>
            </a:r>
            <a:endParaRPr kumimoji="1" lang="en-US" altLang="ja-JP" sz="2400" dirty="0"/>
          </a:p>
          <a:p>
            <a:r>
              <a:rPr kumimoji="1" lang="ja-JP" altLang="en-US" sz="2400" dirty="0"/>
              <a:t>ファイル名で保存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6" y="883585"/>
            <a:ext cx="4888476" cy="208423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21652" y="3373227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別のプログラム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bar.py</a:t>
            </a:r>
            <a:r>
              <a:rPr kumimoji="1" lang="en-US" altLang="ja-JP" sz="2400" dirty="0"/>
              <a:t> </a:t>
            </a:r>
            <a:r>
              <a:rPr kumimoji="1" lang="ja-JP" altLang="en-US" sz="2400" dirty="0" err="1"/>
              <a:t>のような</a:t>
            </a:r>
            <a:endParaRPr kumimoji="1" lang="en-US" altLang="ja-JP" sz="2400" dirty="0"/>
          </a:p>
          <a:p>
            <a:r>
              <a:rPr kumimoji="1" lang="ja-JP" altLang="en-US" sz="2400" dirty="0"/>
              <a:t>ファイル名で保存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468862"/>
            <a:ext cx="8461208" cy="1828799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プログラムの実行コマンドは「</a:t>
            </a:r>
            <a:r>
              <a:rPr lang="en-US" altLang="ja-JP" sz="2400" dirty="0"/>
              <a:t>python bar.py</a:t>
            </a:r>
            <a:r>
              <a:rPr lang="ja-JP" altLang="en-US" sz="2400" dirty="0"/>
              <a:t>」のようになる　（</a:t>
            </a:r>
            <a:r>
              <a:rPr lang="en-US" altLang="ja-JP" sz="2400" dirty="0"/>
              <a:t>bar.py </a:t>
            </a:r>
            <a:r>
              <a:rPr lang="ja-JP" altLang="en-US" sz="2400" dirty="0"/>
              <a:t>はファイル名）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1" y="6187547"/>
            <a:ext cx="5028399" cy="6704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6" y="3221684"/>
            <a:ext cx="4880026" cy="12368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1261" y="4548211"/>
            <a:ext cx="884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モジュール名 </a:t>
            </a:r>
            <a:r>
              <a:rPr kumimoji="1" lang="en-US" altLang="ja-JP" sz="2400" dirty="0" err="1"/>
              <a:t>hoge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（ファイル名 </a:t>
            </a:r>
            <a:r>
              <a:rPr kumimoji="1" lang="en-US" altLang="ja-JP" sz="2400" dirty="0"/>
              <a:t>hoge.py </a:t>
            </a:r>
            <a:r>
              <a:rPr kumimoji="1" lang="ja-JP" altLang="en-US" sz="2400" dirty="0"/>
              <a:t>）をインポートせよ。</a:t>
            </a:r>
            <a:endParaRPr kumimoji="1" lang="en-US" altLang="ja-JP" sz="2400" dirty="0"/>
          </a:p>
          <a:p>
            <a:r>
              <a:rPr kumimoji="1" lang="ja-JP" altLang="en-US" sz="2400" dirty="0"/>
              <a:t>そして、</a:t>
            </a:r>
            <a:r>
              <a:rPr kumimoji="1" lang="en-US" altLang="ja-JP" sz="2400" dirty="0" err="1"/>
              <a:t>hoge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モジュール内の </a:t>
            </a:r>
            <a:r>
              <a:rPr kumimoji="1" lang="en-US" altLang="ja-JP" sz="2400" dirty="0"/>
              <a:t>tax </a:t>
            </a:r>
            <a:r>
              <a:rPr kumimoji="1" lang="ja-JP" altLang="en-US" sz="2400" dirty="0"/>
              <a:t>を実行せよ</a:t>
            </a:r>
          </a:p>
        </p:txBody>
      </p:sp>
    </p:spTree>
    <p:extLst>
      <p:ext uri="{BB962C8B-B14F-4D97-AF65-F5344CB8AC3E}">
        <p14:creationId xmlns:p14="http://schemas.microsoft.com/office/powerpoint/2010/main" val="160321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モジュールをインポートするプログラムのイメージ図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249575"/>
            <a:ext cx="198002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自作の</a:t>
            </a:r>
            <a:endParaRPr kumimoji="1" lang="en-US" altLang="ja-JP" sz="2800" dirty="0"/>
          </a:p>
          <a:p>
            <a:r>
              <a:rPr kumimoji="1" lang="ja-JP" altLang="en-US" sz="2800" dirty="0"/>
              <a:t>プログラム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324100" y="2055265"/>
            <a:ext cx="929640" cy="388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97811" y="1726355"/>
            <a:ext cx="28262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 </a:t>
            </a:r>
            <a:r>
              <a:rPr kumimoji="1" lang="en-US" altLang="ja-JP" sz="2800" dirty="0"/>
              <a:t>math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2324101" y="2663060"/>
            <a:ext cx="929639" cy="6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97811" y="2443885"/>
            <a:ext cx="32966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</a:t>
            </a:r>
            <a:r>
              <a:rPr kumimoji="1" lang="en-US" altLang="ja-JP" sz="2800" dirty="0" err="1"/>
              <a:t>datetime</a:t>
            </a:r>
            <a:endParaRPr kumimoji="1" lang="ja-JP" altLang="en-US" sz="28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2324102" y="3030673"/>
            <a:ext cx="997015" cy="28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57713" y="6216226"/>
            <a:ext cx="621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 は、モジュールが豊富であることも、人気の理由</a:t>
            </a:r>
            <a:endParaRPr kumimoji="1" lang="en-US" altLang="ja-JP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02948" y="14021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インポート</a:t>
            </a:r>
            <a:endParaRPr kumimoji="1" lang="en-US" altLang="ja-JP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97811" y="3203682"/>
            <a:ext cx="33200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 </a:t>
            </a:r>
            <a:r>
              <a:rPr kumimoji="1" lang="en-US" altLang="ja-JP" sz="2800" dirty="0"/>
              <a:t>optimize</a:t>
            </a:r>
            <a:endParaRPr kumimoji="1" lang="ja-JP" altLang="en-US" sz="2800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2324103" y="3314978"/>
            <a:ext cx="997014" cy="79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597811" y="3963479"/>
            <a:ext cx="36354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 </a:t>
            </a:r>
            <a:r>
              <a:rPr kumimoji="1" lang="en-US" altLang="ja-JP" sz="2800" dirty="0" err="1"/>
              <a:t>tensorflow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7811" y="4723276"/>
            <a:ext cx="28219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 </a:t>
            </a:r>
            <a:r>
              <a:rPr kumimoji="1" lang="en-US" altLang="ja-JP" sz="2800" dirty="0" err="1"/>
              <a:t>keras</a:t>
            </a:r>
            <a:endParaRPr kumimoji="1" lang="ja-JP" altLang="en-US" sz="2800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2324103" y="3567823"/>
            <a:ext cx="1098079" cy="137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21642" y="54132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など</a:t>
            </a:r>
            <a:endParaRPr kumimoji="1" lang="en-US" altLang="ja-JP" dirty="0"/>
          </a:p>
        </p:txBody>
      </p:sp>
      <p:sp>
        <p:nvSpPr>
          <p:cNvPr id="29" name="右中かっこ 28"/>
          <p:cNvSpPr/>
          <p:nvPr/>
        </p:nvSpPr>
        <p:spPr>
          <a:xfrm>
            <a:off x="7171113" y="1655545"/>
            <a:ext cx="288758" cy="20713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中かっこ 29"/>
          <p:cNvSpPr/>
          <p:nvPr/>
        </p:nvSpPr>
        <p:spPr>
          <a:xfrm>
            <a:off x="7430703" y="3963479"/>
            <a:ext cx="202131" cy="16889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32834" y="434627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有志が制作、</a:t>
            </a:r>
            <a:endParaRPr kumimoji="1" lang="en-US" altLang="ja-JP" dirty="0"/>
          </a:p>
          <a:p>
            <a:r>
              <a:rPr kumimoji="1" lang="ja-JP" altLang="en-US" dirty="0"/>
              <a:t>配布している</a:t>
            </a:r>
            <a:endParaRPr kumimoji="1" lang="en-US" altLang="ja-JP" dirty="0"/>
          </a:p>
          <a:p>
            <a:r>
              <a:rPr kumimoji="1" lang="ja-JP" altLang="en-US" dirty="0"/>
              <a:t>もの</a:t>
            </a:r>
            <a:endParaRPr kumimoji="1"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56408" y="236805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標準ライブラリ</a:t>
            </a:r>
            <a:endParaRPr kumimoji="1" lang="en-US" altLang="ja-JP" dirty="0"/>
          </a:p>
          <a:p>
            <a:r>
              <a:rPr kumimoji="1" lang="ja-JP" altLang="en-US" dirty="0"/>
              <a:t>内のモジュール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707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ここで学ぶこと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オンライン開発環境</a:t>
            </a:r>
            <a:r>
              <a:rPr kumimoji="1" lang="ja-JP" altLang="en-US" dirty="0"/>
              <a:t>を使ってみる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モジュール</a:t>
            </a:r>
            <a:r>
              <a:rPr lang="ja-JP" altLang="en-US" dirty="0"/>
              <a:t>を使ってみる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8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6" y="1703200"/>
            <a:ext cx="8901196" cy="421182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無料で使うことができる言語である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Python </a:t>
            </a:r>
            <a:r>
              <a:rPr kumimoji="1" lang="ja-JP" altLang="en-US" dirty="0"/>
              <a:t>には，バージョン </a:t>
            </a:r>
            <a:r>
              <a:rPr kumimoji="1" lang="en-US" altLang="ja-JP" dirty="0"/>
              <a:t>2, </a:t>
            </a:r>
            <a:r>
              <a:rPr kumimoji="1" lang="ja-JP" altLang="en-US" dirty="0"/>
              <a:t>バージョン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などがある．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※ </a:t>
            </a:r>
            <a:r>
              <a:rPr lang="ja-JP" altLang="en-US" dirty="0"/>
              <a:t>この授業では，</a:t>
            </a:r>
            <a:r>
              <a:rPr lang="ja-JP" altLang="en-US" b="1" dirty="0"/>
              <a:t>バージョン </a:t>
            </a:r>
            <a:r>
              <a:rPr lang="en-US" altLang="ja-JP" b="1" dirty="0"/>
              <a:t>3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/>
              <a:t>さまざまなモジュールを取り入れることができる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	</a:t>
            </a:r>
            <a:r>
              <a:rPr kumimoji="1" lang="ja-JP" altLang="en-US" b="1" dirty="0"/>
              <a:t>今からの演習で</a:t>
            </a:r>
            <a:r>
              <a:rPr lang="ja-JP" altLang="en-US" b="1" dirty="0"/>
              <a:t>モジュールを使ってみる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2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型 </a:t>
            </a:r>
            <a:r>
              <a:rPr lang="en-US" altLang="ja-JP" dirty="0"/>
              <a:t>(type)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Numpy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darray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4" y="175028"/>
            <a:ext cx="8822155" cy="469865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Python</a:t>
            </a:r>
            <a:r>
              <a:rPr lang="ja-JP" altLang="en-US" b="1" dirty="0"/>
              <a:t> 標準ライブラリ内の機能の例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1139341" y="2332087"/>
            <a:ext cx="8613188" cy="375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700" dirty="0">
                <a:latin typeface="Arial Unicode MS" pitchFamily="34" charset="-128"/>
              </a:rPr>
              <a:t>現在の日時</a:t>
            </a:r>
            <a:endParaRPr lang="en-US" altLang="ja-JP" sz="2700" dirty="0">
              <a:latin typeface="Arial Unicode MS" pitchFamily="34" charset="-128"/>
            </a:endParaRPr>
          </a:p>
          <a:p>
            <a:r>
              <a:rPr lang="ja-JP" altLang="en-US" sz="2700" dirty="0">
                <a:latin typeface="Arial Unicode MS" pitchFamily="34" charset="-128"/>
              </a:rPr>
              <a:t>最大公約数</a:t>
            </a:r>
            <a:endParaRPr lang="en-US" altLang="ja-JP" sz="2700" dirty="0">
              <a:latin typeface="Arial Unicode MS" pitchFamily="34" charset="-128"/>
            </a:endParaRPr>
          </a:p>
          <a:p>
            <a:r>
              <a:rPr lang="ja-JP" altLang="en-US" sz="2700" dirty="0">
                <a:latin typeface="Arial Unicode MS" pitchFamily="34" charset="-128"/>
              </a:rPr>
              <a:t>方程式を解く</a:t>
            </a:r>
            <a:endParaRPr lang="en-US" altLang="ja-JP" sz="2700" dirty="0">
              <a:latin typeface="Arial Unicode MS" pitchFamily="34" charset="-128"/>
            </a:endParaRPr>
          </a:p>
          <a:p>
            <a:r>
              <a:rPr lang="ja-JP" altLang="en-US" sz="2700" dirty="0">
                <a:latin typeface="Arial Unicode MS" pitchFamily="34" charset="-128"/>
              </a:rPr>
              <a:t>平方根</a:t>
            </a:r>
            <a:endParaRPr lang="en-US" altLang="ja-JP" sz="2700" dirty="0">
              <a:latin typeface="Arial Unicode MS" pitchFamily="34" charset="-128"/>
            </a:endParaRPr>
          </a:p>
          <a:p>
            <a:r>
              <a:rPr lang="ja-JP" altLang="en-US" sz="2700" dirty="0">
                <a:latin typeface="Arial Unicode MS" pitchFamily="34" charset="-128"/>
              </a:rPr>
              <a:t>円周率</a:t>
            </a:r>
            <a:endParaRPr lang="en-US" altLang="ja-JP" sz="2700" dirty="0">
              <a:latin typeface="Arial Unicode MS" pitchFamily="34" charset="-128"/>
            </a:endParaRPr>
          </a:p>
          <a:p>
            <a:r>
              <a:rPr lang="ja-JP" altLang="en-US" sz="2700" dirty="0">
                <a:latin typeface="Arial Unicode MS" pitchFamily="34" charset="-128"/>
              </a:rPr>
              <a:t>三角形の面積</a:t>
            </a:r>
            <a:endParaRPr lang="en-US" altLang="ja-JP" sz="2700" dirty="0">
              <a:latin typeface="Arial Unicode MS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700" dirty="0">
                <a:latin typeface="Arial Unicode MS" pitchFamily="34" charset="-128"/>
              </a:rPr>
              <a:t>など</a:t>
            </a:r>
          </a:p>
          <a:p>
            <a:endParaRPr lang="ja-JP" altLang="en-US" dirty="0">
              <a:latin typeface="Arial Unicode MS" pitchFamily="34" charset="-128"/>
            </a:endParaRPr>
          </a:p>
          <a:p>
            <a:endParaRPr lang="ja-JP" altLang="en-US" dirty="0">
              <a:latin typeface="Arial Unicode MS" pitchFamily="34" charset="-128"/>
            </a:endParaRPr>
          </a:p>
          <a:p>
            <a:endParaRPr lang="en-US" altLang="ja-JP" dirty="0">
              <a:latin typeface="Arial Unicode MS" pitchFamily="34" charset="-128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321845" y="1209059"/>
            <a:ext cx="8620626" cy="1213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  <a:latin typeface="Arial Unicode MS" pitchFamily="34" charset="-128"/>
              </a:rPr>
              <a:t>標準ライブラリ</a:t>
            </a:r>
            <a:r>
              <a:rPr lang="ja-JP" altLang="en-US" dirty="0">
                <a:latin typeface="Arial Unicode MS" pitchFamily="34" charset="-128"/>
              </a:rPr>
              <a:t>とは：　</a:t>
            </a:r>
            <a:r>
              <a:rPr lang="en-US" altLang="ja-JP" dirty="0">
                <a:latin typeface="Arial Unicode MS" pitchFamily="34" charset="-128"/>
              </a:rPr>
              <a:t>Python</a:t>
            </a:r>
            <a:r>
              <a:rPr lang="ja-JP" altLang="en-US" dirty="0">
                <a:latin typeface="Arial Unicode MS" pitchFamily="34" charset="-128"/>
              </a:rPr>
              <a:t> に標準で備わっている関数、定数、組み込み型、例外、モジュールなどのこと</a:t>
            </a:r>
            <a:endParaRPr lang="en-US" altLang="ja-JP" dirty="0">
              <a:latin typeface="Arial Unicode MS" pitchFamily="34" charset="-128"/>
            </a:endParaRPr>
          </a:p>
          <a:p>
            <a:pPr marL="0" indent="0">
              <a:buNone/>
            </a:pPr>
            <a:endParaRPr lang="ja-JP" altLang="en-US" dirty="0">
              <a:latin typeface="Arial Unicode MS" pitchFamily="34" charset="-128"/>
            </a:endParaRPr>
          </a:p>
          <a:p>
            <a:endParaRPr lang="ja-JP" altLang="en-US" dirty="0">
              <a:latin typeface="Arial Unicode MS" pitchFamily="34" charset="-128"/>
            </a:endParaRPr>
          </a:p>
          <a:p>
            <a:endParaRPr lang="en-US" altLang="ja-JP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05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１．現在の日時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7" y="2216599"/>
            <a:ext cx="8901196" cy="313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</a:t>
            </a:r>
            <a:r>
              <a:rPr lang="ja-JP" altLang="en-US" b="1" dirty="0">
                <a:solidFill>
                  <a:srgbClr val="FF0000"/>
                </a:solidFill>
              </a:rPr>
              <a:t>いまの日時が表示される</a:t>
            </a:r>
            <a:r>
              <a:rPr lang="ja-JP" altLang="en-US" dirty="0"/>
              <a:t>ことを確認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import </a:t>
            </a:r>
            <a:r>
              <a:rPr lang="en-US" altLang="ja-JP" sz="2400" b="1" dirty="0" err="1"/>
              <a:t>datetime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now = </a:t>
            </a:r>
            <a:r>
              <a:rPr lang="en-US" altLang="ja-JP" sz="2400" b="1" dirty="0" err="1"/>
              <a:t>datetime.datetime.now</a:t>
            </a:r>
            <a:r>
              <a:rPr lang="en-US" altLang="ja-JP" sz="2400" b="1" dirty="0"/>
              <a:t>()</a:t>
            </a:r>
          </a:p>
          <a:p>
            <a:pPr marL="0" indent="0">
              <a:buNone/>
            </a:pPr>
            <a:r>
              <a:rPr lang="en-US" altLang="ja-JP" sz="2400" b="1" dirty="0"/>
              <a:t>print(now)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32920" y="859838"/>
            <a:ext cx="7280851" cy="12728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オペレーティングシステム（コンピュータ）のタイマーを使いたい．</a:t>
            </a:r>
            <a:r>
              <a:rPr lang="en-US" altLang="ja-JP" dirty="0"/>
              <a:t>Python</a:t>
            </a:r>
            <a:r>
              <a:rPr lang="ja-JP" altLang="en-US" dirty="0"/>
              <a:t> のモジュール </a:t>
            </a:r>
            <a:r>
              <a:rPr lang="en-US" altLang="ja-JP" b="1" dirty="0" err="1"/>
              <a:t>datetime</a:t>
            </a:r>
            <a:r>
              <a:rPr lang="en-US" altLang="ja-JP" dirty="0"/>
              <a:t> </a:t>
            </a:r>
            <a:r>
              <a:rPr lang="ja-JP" altLang="en-US" dirty="0"/>
              <a:t>を利用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40799" y="4801101"/>
            <a:ext cx="206979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0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２．最大公約数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6" y="2350311"/>
            <a:ext cx="8901196" cy="16181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 </a:t>
            </a:r>
            <a:r>
              <a:rPr lang="en-US" altLang="ja-JP" b="1" dirty="0">
                <a:solidFill>
                  <a:srgbClr val="FF0000"/>
                </a:solidFill>
              </a:rPr>
              <a:t>6 </a:t>
            </a:r>
            <a:r>
              <a:rPr lang="ja-JP" altLang="en-US" dirty="0"/>
              <a:t>を確認</a:t>
            </a:r>
            <a:endParaRPr lang="fr-FR" altLang="ja-JP" sz="2700" dirty="0"/>
          </a:p>
          <a:p>
            <a:pPr marL="0" indent="0">
              <a:buNone/>
            </a:pPr>
            <a:r>
              <a:rPr lang="fr-FR" altLang="ja-JP" sz="2400" b="1" dirty="0"/>
              <a:t>import math</a:t>
            </a:r>
          </a:p>
          <a:p>
            <a:pPr marL="0" indent="0">
              <a:buNone/>
            </a:pPr>
            <a:r>
              <a:rPr lang="fr-FR" altLang="ja-JP" sz="2400" b="1" dirty="0"/>
              <a:t>print( math.gcd(24, 18) )</a:t>
            </a:r>
            <a:endParaRPr lang="en-US" altLang="ja-JP" sz="2400" b="1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390232" y="1106098"/>
            <a:ext cx="6459737" cy="10114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24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b="1" dirty="0">
                <a:solidFill>
                  <a:srgbClr val="C00000"/>
                </a:solidFill>
              </a:rPr>
              <a:t>18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b="1" dirty="0"/>
              <a:t>最大公約数</a:t>
            </a:r>
            <a:r>
              <a:rPr lang="ja-JP" altLang="en-US" dirty="0"/>
              <a:t>を求めたい．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のモジュール </a:t>
            </a:r>
            <a:r>
              <a:rPr lang="en-US" altLang="ja-JP" b="1" dirty="0"/>
              <a:t>math</a:t>
            </a:r>
            <a:r>
              <a:rPr lang="en-US" altLang="ja-JP" dirty="0"/>
              <a:t> </a:t>
            </a:r>
            <a:r>
              <a:rPr lang="ja-JP" altLang="en-US" dirty="0"/>
              <a:t>を利用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39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３．方程式を解く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192" y="2429040"/>
            <a:ext cx="8901196" cy="2128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 </a:t>
            </a:r>
            <a:r>
              <a:rPr lang="en-US" altLang="ja-JP" b="1" dirty="0">
                <a:solidFill>
                  <a:srgbClr val="FF0000"/>
                </a:solidFill>
              </a:rPr>
              <a:t>-0.25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import </a:t>
            </a:r>
            <a:r>
              <a:rPr lang="en-US" altLang="ja-JP" sz="2400" b="1" dirty="0" err="1"/>
              <a:t>scipy.optimize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 err="1"/>
              <a:t>def</a:t>
            </a:r>
            <a:r>
              <a:rPr lang="en-US" altLang="ja-JP" sz="2400" b="1" dirty="0"/>
              <a:t> foo(x):</a:t>
            </a:r>
          </a:p>
          <a:p>
            <a:pPr marL="0" indent="0">
              <a:buNone/>
            </a:pPr>
            <a:r>
              <a:rPr lang="en-US" altLang="ja-JP" sz="2400" b="1" dirty="0"/>
              <a:t>    return </a:t>
            </a:r>
            <a:r>
              <a:rPr lang="en-US" altLang="ja-JP" sz="2400" b="1" dirty="0">
                <a:solidFill>
                  <a:srgbClr val="C00000"/>
                </a:solidFill>
              </a:rPr>
              <a:t>4 * x + 1</a:t>
            </a:r>
          </a:p>
          <a:p>
            <a:pPr marL="0" indent="0">
              <a:buNone/>
            </a:pPr>
            <a:r>
              <a:rPr lang="en-US" altLang="ja-JP" sz="2400" b="1" dirty="0"/>
              <a:t>print( </a:t>
            </a:r>
            <a:r>
              <a:rPr lang="en-US" altLang="ja-JP" sz="2400" b="1" dirty="0" err="1"/>
              <a:t>scipy.optimize.fsolve</a:t>
            </a:r>
            <a:r>
              <a:rPr lang="en-US" altLang="ja-JP" sz="2400" b="1" dirty="0"/>
              <a:t>(foo, 10) )</a:t>
            </a:r>
            <a:endParaRPr lang="fr-FR" altLang="ja-JP" sz="2400" b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39800" y="1088406"/>
            <a:ext cx="6991350" cy="10580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err="1">
                <a:solidFill>
                  <a:srgbClr val="C00000"/>
                </a:solidFill>
              </a:rPr>
              <a:t>4x</a:t>
            </a:r>
            <a:r>
              <a:rPr lang="en-US" altLang="ja-JP" b="1" dirty="0">
                <a:solidFill>
                  <a:srgbClr val="C00000"/>
                </a:solidFill>
              </a:rPr>
              <a:t> + 1 = 0</a:t>
            </a:r>
            <a:r>
              <a:rPr lang="en-US" altLang="ja-JP" dirty="0"/>
              <a:t> </a:t>
            </a:r>
            <a:r>
              <a:rPr lang="ja-JP" altLang="en-US" dirty="0"/>
              <a:t>を解きたい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のパッケージ </a:t>
            </a:r>
            <a:r>
              <a:rPr lang="en-US" altLang="ja-JP" b="1" dirty="0" err="1"/>
              <a:t>scipy.ptimize</a:t>
            </a:r>
            <a:r>
              <a:rPr lang="en-US" altLang="ja-JP" dirty="0"/>
              <a:t> </a:t>
            </a:r>
            <a:r>
              <a:rPr lang="ja-JP" altLang="en-US" dirty="0"/>
              <a:t>を利用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21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４．平方根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148" y="2046306"/>
            <a:ext cx="8901196" cy="281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 </a:t>
            </a:r>
            <a:r>
              <a:rPr lang="en-US" altLang="ja-JP" b="1" dirty="0">
                <a:solidFill>
                  <a:srgbClr val="FF0000"/>
                </a:solidFill>
              </a:rPr>
              <a:t>2.6457513110645907 </a:t>
            </a:r>
            <a:r>
              <a:rPr lang="ja-JP" altLang="en-US" dirty="0"/>
              <a:t>を確認（結果は</a:t>
            </a:r>
            <a:r>
              <a:rPr lang="ja-JP" altLang="en-US" b="1" u="sng" dirty="0">
                <a:solidFill>
                  <a:srgbClr val="FF0000"/>
                </a:solidFill>
              </a:rPr>
              <a:t>近似値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import math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b="1" dirty="0"/>
              <a:t>print( </a:t>
            </a:r>
            <a:r>
              <a:rPr lang="en-US" altLang="ja-JP" sz="2400" b="1" dirty="0" err="1"/>
              <a:t>math.sqrt</a:t>
            </a:r>
            <a:r>
              <a:rPr lang="en-US" altLang="ja-JP" sz="2400" b="1" dirty="0"/>
              <a:t>(</a:t>
            </a:r>
            <a:r>
              <a:rPr lang="en-US" altLang="ja-JP" sz="2400" b="1" dirty="0">
                <a:solidFill>
                  <a:srgbClr val="C00000"/>
                </a:solidFill>
              </a:rPr>
              <a:t>7</a:t>
            </a:r>
            <a:r>
              <a:rPr lang="en-US" altLang="ja-JP" sz="2400" b="1" dirty="0"/>
              <a:t>) )</a:t>
            </a:r>
            <a:endParaRPr lang="fr-FR" altLang="ja-JP" sz="2400" b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33450" y="940325"/>
            <a:ext cx="6876608" cy="81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面積が </a:t>
            </a:r>
            <a:r>
              <a:rPr lang="en-US" altLang="ja-JP" b="1" dirty="0">
                <a:solidFill>
                  <a:srgbClr val="C00000"/>
                </a:solidFill>
              </a:rPr>
              <a:t>7</a:t>
            </a:r>
            <a:r>
              <a:rPr lang="en-US" altLang="ja-JP" dirty="0"/>
              <a:t> </a:t>
            </a:r>
            <a:r>
              <a:rPr lang="ja-JP" altLang="en-US" dirty="0"/>
              <a:t>の正方形の一辺の長さを知りたい．</a:t>
            </a:r>
            <a:r>
              <a:rPr lang="en-US" altLang="ja-JP" dirty="0"/>
              <a:t>Python</a:t>
            </a:r>
            <a:r>
              <a:rPr lang="ja-JP" altLang="en-US" dirty="0"/>
              <a:t> のモジュール </a:t>
            </a:r>
            <a:r>
              <a:rPr lang="en-US" altLang="ja-JP" b="1" dirty="0"/>
              <a:t>math</a:t>
            </a:r>
            <a:r>
              <a:rPr lang="en-US" altLang="ja-JP" dirty="0"/>
              <a:t> </a:t>
            </a:r>
            <a:r>
              <a:rPr lang="ja-JP" altLang="en-US" dirty="0"/>
              <a:t>を利用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68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実習５．</a:t>
            </a:r>
            <a:r>
              <a:rPr lang="ja-JP" altLang="en-US" b="1" dirty="0"/>
              <a:t>円周率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773" y="2761419"/>
            <a:ext cx="8901196" cy="13072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次のように入れて，実行ボタンを押す．結果を確認（結果は</a:t>
            </a:r>
            <a:r>
              <a:rPr lang="ja-JP" altLang="en-US" b="1" dirty="0">
                <a:solidFill>
                  <a:srgbClr val="FF0000"/>
                </a:solidFill>
              </a:rPr>
              <a:t>近似値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import math</a:t>
            </a:r>
          </a:p>
          <a:p>
            <a:pPr marL="0" indent="0">
              <a:buNone/>
            </a:pPr>
            <a:r>
              <a:rPr lang="en-US" altLang="ja-JP" b="1" dirty="0"/>
              <a:t>print(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b="1" dirty="0"/>
              <a:t> *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b="1" dirty="0"/>
              <a:t> * </a:t>
            </a:r>
            <a:r>
              <a:rPr lang="en-US" altLang="ja-JP" b="1" dirty="0" err="1"/>
              <a:t>math.pi</a:t>
            </a:r>
            <a:r>
              <a:rPr lang="en-US" altLang="ja-JP" b="1" dirty="0"/>
              <a:t> )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93773" y="1320660"/>
            <a:ext cx="8748698" cy="11286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半径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の円の面積は？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（円周率は</a:t>
            </a:r>
            <a:r>
              <a:rPr lang="en-US" altLang="ja-JP" dirty="0"/>
              <a:t>, Python </a:t>
            </a:r>
            <a:r>
              <a:rPr lang="ja-JP" altLang="en-US" dirty="0"/>
              <a:t>のモジュール </a:t>
            </a:r>
            <a:r>
              <a:rPr lang="en-US" altLang="ja-JP" b="1" dirty="0"/>
              <a:t>math</a:t>
            </a:r>
            <a:r>
              <a:rPr lang="en-US" altLang="ja-JP" dirty="0"/>
              <a:t> </a:t>
            </a:r>
            <a:r>
              <a:rPr lang="ja-JP" altLang="en-US" dirty="0"/>
              <a:t>を使用）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091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実習６．三角形の面積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773" y="2761419"/>
            <a:ext cx="8901196" cy="1307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import math</a:t>
            </a:r>
          </a:p>
          <a:p>
            <a:pPr marL="0" indent="0">
              <a:buNone/>
            </a:pPr>
            <a:r>
              <a:rPr lang="en-US" altLang="ja-JP" b="1" dirty="0"/>
              <a:t>print( (1/2) *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b="1" dirty="0"/>
              <a:t> * 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lang="en-US" altLang="ja-JP" b="1" dirty="0"/>
              <a:t> * </a:t>
            </a:r>
            <a:r>
              <a:rPr lang="en-US" altLang="ja-JP" b="1" dirty="0" err="1"/>
              <a:t>math.sin</a:t>
            </a:r>
            <a:r>
              <a:rPr lang="en-US" altLang="ja-JP" b="1" dirty="0"/>
              <a:t>(</a:t>
            </a:r>
            <a:r>
              <a:rPr lang="en-US" altLang="ja-JP" b="1" dirty="0">
                <a:solidFill>
                  <a:srgbClr val="C00000"/>
                </a:solidFill>
              </a:rPr>
              <a:t>60</a:t>
            </a:r>
            <a:r>
              <a:rPr lang="en-US" altLang="ja-JP" b="1" dirty="0"/>
              <a:t> * </a:t>
            </a:r>
            <a:r>
              <a:rPr lang="en-US" altLang="ja-JP" b="1" dirty="0" err="1"/>
              <a:t>math.pi</a:t>
            </a:r>
            <a:r>
              <a:rPr lang="en-US" altLang="ja-JP" b="1" dirty="0"/>
              <a:t> / 180) )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1845" y="1075561"/>
            <a:ext cx="7463255" cy="15713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三角形の２辺の長さが，</a:t>
            </a:r>
            <a:r>
              <a:rPr lang="ja-JP" altLang="en-US" b="1" dirty="0">
                <a:solidFill>
                  <a:srgbClr val="C00000"/>
                </a:solidFill>
              </a:rPr>
              <a:t>４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６</a:t>
            </a:r>
            <a:r>
              <a:rPr lang="ja-JP" altLang="en-US" dirty="0"/>
              <a:t>で，その間の角度が</a:t>
            </a:r>
            <a:r>
              <a:rPr lang="ja-JP" altLang="en-US" b="1" dirty="0">
                <a:solidFill>
                  <a:srgbClr val="C00000"/>
                </a:solidFill>
              </a:rPr>
              <a:t>６０</a:t>
            </a:r>
            <a:r>
              <a:rPr lang="ja-JP" altLang="en-US" dirty="0"/>
              <a:t>度のとき，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　　面積は </a:t>
            </a:r>
            <a:r>
              <a:rPr lang="en-US" altLang="ja-JP" dirty="0"/>
              <a:t>(1/2) ×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× 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lang="en-US" altLang="ja-JP" dirty="0"/>
              <a:t> × sin(</a:t>
            </a:r>
            <a:r>
              <a:rPr lang="en-US" altLang="ja-JP" b="1" dirty="0">
                <a:solidFill>
                  <a:srgbClr val="C00000"/>
                </a:solidFill>
              </a:rPr>
              <a:t>60</a:t>
            </a:r>
            <a:r>
              <a:rPr lang="en-US" altLang="ja-JP" dirty="0"/>
              <a:t>)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26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80017"/>
          </a:xfrm>
        </p:spPr>
        <p:txBody>
          <a:bodyPr>
            <a:normAutofit/>
          </a:bodyPr>
          <a:lstStyle/>
          <a:p>
            <a:r>
              <a:rPr kumimoji="1" lang="en-US" altLang="ja-JP" sz="4400" b="1" dirty="0"/>
              <a:t>Python</a:t>
            </a:r>
            <a:br>
              <a:rPr kumimoji="1" lang="en-US" altLang="ja-JP" sz="4400" b="1" dirty="0"/>
            </a:br>
            <a:r>
              <a:rPr kumimoji="1" lang="ja-JP" altLang="en-US" sz="4400" b="1" dirty="0"/>
              <a:t>プログラミング入門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52500" y="3871545"/>
            <a:ext cx="7239000" cy="1655762"/>
          </a:xfrm>
        </p:spPr>
        <p:txBody>
          <a:bodyPr>
            <a:noAutofit/>
          </a:bodyPr>
          <a:lstStyle/>
          <a:p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28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ここで学ぶこと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オブジェクト（変数）</a:t>
            </a:r>
            <a:endParaRPr kumimoji="1" lang="en-US" altLang="ja-JP" dirty="0"/>
          </a:p>
          <a:p>
            <a:r>
              <a:rPr lang="ja-JP" altLang="en-US" dirty="0"/>
              <a:t>式</a:t>
            </a:r>
            <a:endParaRPr lang="en-US" altLang="ja-JP" dirty="0"/>
          </a:p>
          <a:p>
            <a:r>
              <a:rPr kumimoji="1" lang="ja-JP" altLang="en-US" dirty="0"/>
              <a:t>コンピュータの計算では、誤差が出てくることがある</a:t>
            </a:r>
            <a:endParaRPr kumimoji="1" lang="en-US" altLang="ja-JP" dirty="0"/>
          </a:p>
          <a:p>
            <a:r>
              <a:rPr lang="ja-JP" altLang="en-US" dirty="0"/>
              <a:t>条件分岐</a:t>
            </a:r>
            <a:endParaRPr lang="en-US" altLang="ja-JP" dirty="0"/>
          </a:p>
          <a:p>
            <a:r>
              <a:rPr kumimoji="1" lang="ja-JP" altLang="en-US" dirty="0"/>
              <a:t>配列</a:t>
            </a:r>
            <a:endParaRPr kumimoji="1" lang="en-US" altLang="ja-JP" dirty="0"/>
          </a:p>
          <a:p>
            <a:r>
              <a:rPr lang="ja-JP" altLang="en-US" dirty="0"/>
              <a:t>繰り返し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36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 dirty="0"/>
              <a:t>式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2704" y="2504426"/>
            <a:ext cx="4476424" cy="2616214"/>
          </a:xfrm>
        </p:spPr>
        <p:txBody>
          <a:bodyPr>
            <a:normAutofit/>
          </a:bodyPr>
          <a:lstStyle/>
          <a:p>
            <a:pPr marL="260550" indent="0">
              <a:buNone/>
            </a:pPr>
            <a:endParaRPr lang="en-US" altLang="ja-JP" dirty="0"/>
          </a:p>
          <a:p>
            <a:pPr marL="26055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から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lang="ja-JP" altLang="en-US" dirty="0"/>
              <a:t>が求まる</a:t>
            </a:r>
            <a:endParaRPr lang="en-US" altLang="ja-JP" dirty="0"/>
          </a:p>
          <a:p>
            <a:pPr marL="26055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C00000"/>
                </a:solidFill>
              </a:rPr>
              <a:t>オブジェクト（変数）</a:t>
            </a:r>
            <a:r>
              <a:rPr lang="ja-JP" altLang="en-US" dirty="0"/>
              <a:t>を含むことができる</a:t>
            </a:r>
            <a:endParaRPr lang="en-US" altLang="ja-JP" dirty="0"/>
          </a:p>
          <a:p>
            <a:pPr marL="260550" indent="0">
              <a:buNone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1" y="1100488"/>
            <a:ext cx="4966235" cy="50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import </a:t>
            </a:r>
            <a:r>
              <a:rPr kumimoji="1" lang="en-US" altLang="ja-JP" dirty="0" err="1"/>
              <a:t>nupy</a:t>
            </a:r>
            <a:r>
              <a:rPr kumimoji="1" lang="en-US" altLang="ja-JP" dirty="0"/>
              <a:t> as np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x = </a:t>
            </a:r>
            <a:r>
              <a:rPr lang="en-US" altLang="ja-JP" dirty="0" err="1"/>
              <a:t>np.array</a:t>
            </a:r>
            <a:r>
              <a:rPr lang="en-US" altLang="ja-JP" dirty="0"/>
              <a:t>([1, 2, 3])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y = </a:t>
            </a:r>
            <a:r>
              <a:rPr lang="en-US" altLang="ja-JP" dirty="0" err="1"/>
              <a:t>np.array</a:t>
            </a:r>
            <a:r>
              <a:rPr lang="en-US" altLang="ja-JP" dirty="0"/>
              <a:t>([(1, 2, 3), (4, 5, 6)])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err="1"/>
              <a:t>np.arrage</a:t>
            </a:r>
            <a:r>
              <a:rPr lang="en-US" altLang="ja-JP" dirty="0"/>
              <a:t>(10)</a:t>
            </a:r>
          </a:p>
          <a:p>
            <a:pPr marL="0" indent="0">
              <a:buNone/>
            </a:pPr>
            <a:r>
              <a:rPr lang="en-US" altLang="ja-JP" dirty="0" err="1"/>
              <a:t>np.arrage</a:t>
            </a:r>
            <a:r>
              <a:rPr lang="en-US" altLang="ja-JP" dirty="0"/>
              <a:t>(0, 5, 0.5)</a:t>
            </a:r>
          </a:p>
          <a:p>
            <a:pPr marL="0" indent="0">
              <a:buNone/>
            </a:pPr>
            <a:r>
              <a:rPr kumimoji="1" lang="en-US" altLang="ja-JP" dirty="0" err="1"/>
              <a:t>np.zeros</a:t>
            </a:r>
            <a:r>
              <a:rPr kumimoji="1" lang="en-US" altLang="ja-JP" dirty="0"/>
              <a:t>(10)</a:t>
            </a:r>
          </a:p>
          <a:p>
            <a:pPr marL="0" indent="0">
              <a:buNone/>
            </a:pPr>
            <a:r>
              <a:rPr lang="en-US" altLang="ja-JP" dirty="0"/>
              <a:t>shape</a:t>
            </a:r>
          </a:p>
          <a:p>
            <a:pPr marL="0" indent="0">
              <a:buNone/>
            </a:pPr>
            <a:r>
              <a:rPr kumimoji="1" lang="en-US" altLang="ja-JP" dirty="0" err="1"/>
              <a:t>ndim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err="1"/>
              <a:t>dtype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添字における「</a:t>
            </a:r>
            <a:r>
              <a:rPr lang="en-US" altLang="ja-JP" dirty="0"/>
              <a:t>: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err="1"/>
              <a:t>plt.scatter</a:t>
            </a:r>
            <a:r>
              <a:rPr kumimoji="1" lang="en-US" altLang="ja-JP" dirty="0"/>
              <a:t>( </a:t>
            </a:r>
            <a:r>
              <a:rPr kumimoji="1" lang="en-US" altLang="ja-JP" dirty="0" err="1"/>
              <a:t>np.arrage</a:t>
            </a:r>
            <a:r>
              <a:rPr kumimoji="1" lang="en-US" altLang="ja-JP" dirty="0"/>
              <a:t>(3), </a:t>
            </a:r>
            <a:r>
              <a:rPr kumimoji="1" lang="en-US" altLang="ja-JP" dirty="0" err="1"/>
              <a:t>np.arrange</a:t>
            </a:r>
            <a:r>
              <a:rPr kumimoji="1" lang="en-US" altLang="ja-JP" dirty="0"/>
              <a:t>(3) 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9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3 </a:t>
            </a:r>
            <a:r>
              <a:rPr kumimoji="1" lang="ja-JP" altLang="en-US" dirty="0"/>
              <a:t>かける </a:t>
            </a:r>
            <a:r>
              <a:rPr kumimoji="1" lang="en-US" altLang="ja-JP" dirty="0"/>
              <a:t>2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100 </a:t>
            </a:r>
            <a:r>
              <a:rPr lang="ja-JP" altLang="en-US" dirty="0"/>
              <a:t>たす </a:t>
            </a:r>
            <a:r>
              <a:rPr lang="en-US" altLang="ja-JP" dirty="0"/>
              <a:t>200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</a:t>
            </a:r>
            <a:r>
              <a:rPr lang="en-US" altLang="ja-JP" dirty="0"/>
              <a:t> </a:t>
            </a:r>
            <a:r>
              <a:rPr lang="ja-JP" altLang="en-US" dirty="0"/>
              <a:t>かける </a:t>
            </a:r>
            <a:r>
              <a:rPr lang="en-US" altLang="ja-JP" dirty="0"/>
              <a:t>4 </a:t>
            </a:r>
            <a:r>
              <a:rPr lang="ja-JP" altLang="en-US" dirty="0"/>
              <a:t>かける</a:t>
            </a:r>
            <a:r>
              <a:rPr lang="en-US" altLang="ja-JP" dirty="0"/>
              <a:t> 3 </a:t>
            </a:r>
            <a:r>
              <a:rPr lang="ja-JP" altLang="en-US" dirty="0"/>
              <a:t>かける </a:t>
            </a:r>
            <a:r>
              <a:rPr lang="en-US" altLang="ja-JP" dirty="0"/>
              <a:t>5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1" y="1533526"/>
            <a:ext cx="1999810" cy="10981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61" y="2730306"/>
            <a:ext cx="1996442" cy="1096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842" y="3992615"/>
            <a:ext cx="1986017" cy="10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85" y="1521744"/>
            <a:ext cx="3842045" cy="1932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print(3*2)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467" y="2561784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4525352" y="2659596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823" y="3866261"/>
            <a:ext cx="2061884" cy="236609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02749" y="5059220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241813" y="5869316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775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500" y="4111277"/>
            <a:ext cx="2028011" cy="22785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609" y="1597051"/>
            <a:ext cx="4546991" cy="1896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3473060" cy="38790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/>
              <a:t>③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print(100+200)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467" y="2561784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4401325" y="2640467"/>
            <a:ext cx="2981969" cy="4273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4198827" y="5140712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088499" y="6091995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1836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73" y="3870722"/>
            <a:ext cx="2039885" cy="244455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74" y="1498527"/>
            <a:ext cx="4754684" cy="19561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実習．計算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⑤ 次のように入れて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	print(2*4*3*5)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 実行ボタンを押す．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467" y="2561784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4586287" y="2529647"/>
            <a:ext cx="3022828" cy="4612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4101309" y="5111511"/>
            <a:ext cx="1807355" cy="393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4101309" y="5959644"/>
            <a:ext cx="697407" cy="2842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10760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実習．三角形の面積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底辺が</a:t>
            </a:r>
            <a:r>
              <a:rPr lang="ja-JP" altLang="en-US" b="1" dirty="0">
                <a:solidFill>
                  <a:srgbClr val="C00000"/>
                </a:solidFill>
              </a:rPr>
              <a:t>２．５</a:t>
            </a:r>
            <a:r>
              <a:rPr lang="ja-JP" altLang="en-US" dirty="0"/>
              <a:t>で，高さが</a:t>
            </a:r>
            <a:r>
              <a:rPr lang="ja-JP" altLang="en-US" b="1" dirty="0">
                <a:solidFill>
                  <a:srgbClr val="C00000"/>
                </a:solidFill>
              </a:rPr>
              <a:t>５</a:t>
            </a:r>
            <a:r>
              <a:rPr lang="ja-JP" altLang="en-US" dirty="0"/>
              <a:t>のとき，</a:t>
            </a:r>
          </a:p>
          <a:p>
            <a:pPr marL="0" indent="0">
              <a:buNone/>
            </a:pPr>
            <a:r>
              <a:rPr lang="ja-JP" altLang="en-US" dirty="0"/>
              <a:t>     		三角形の面積は，面積： </a:t>
            </a:r>
            <a:r>
              <a:rPr lang="ja-JP" altLang="en-US" b="1" dirty="0">
                <a:solidFill>
                  <a:srgbClr val="C00000"/>
                </a:solidFill>
              </a:rPr>
              <a:t>６．２５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47" y="2764935"/>
            <a:ext cx="4820512" cy="2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6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実習．三角形の面積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print(2.5 * 5 / 2)</a:t>
            </a: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33" y="2199666"/>
            <a:ext cx="3775534" cy="373974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99954" y="3359152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</p:spTree>
    <p:extLst>
      <p:ext uri="{BB962C8B-B14F-4D97-AF65-F5344CB8AC3E}">
        <p14:creationId xmlns:p14="http://schemas.microsoft.com/office/powerpoint/2010/main" val="2323596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自習課題　（やってみよう）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10 + 20 + 30 + 40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底辺が</a:t>
            </a:r>
            <a:r>
              <a:rPr lang="ja-JP" altLang="en-US" b="1" dirty="0">
                <a:solidFill>
                  <a:srgbClr val="C00000"/>
                </a:solidFill>
              </a:rPr>
              <a:t>３</a:t>
            </a:r>
            <a:r>
              <a:rPr lang="ja-JP" altLang="en-US" dirty="0"/>
              <a:t>で，高さが</a:t>
            </a:r>
            <a:r>
              <a:rPr lang="ja-JP" altLang="en-US" b="1" dirty="0">
                <a:solidFill>
                  <a:srgbClr val="C00000"/>
                </a:solidFill>
              </a:rPr>
              <a:t>４</a:t>
            </a:r>
            <a:r>
              <a:rPr lang="ja-JP" altLang="en-US" dirty="0"/>
              <a:t>のとき，三角形の面積は？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面積が </a:t>
            </a:r>
            <a:r>
              <a:rPr lang="en-US" altLang="ja-JP" b="1" dirty="0">
                <a:solidFill>
                  <a:srgbClr val="C00000"/>
                </a:solidFill>
              </a:rPr>
              <a:t>25</a:t>
            </a:r>
            <a:r>
              <a:rPr lang="ja-JP" altLang="en-US" dirty="0"/>
              <a:t>の正方形の一辺の長さ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05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388" y="546469"/>
            <a:ext cx="6565106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ここまでのまとめ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0668" y="1600963"/>
            <a:ext cx="4783311" cy="47960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lang="ja-JP" altLang="en-US" b="1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を使って計算できる</a:t>
            </a:r>
            <a:endParaRPr lang="en-US" altLang="ja-JP" b="1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37</a:t>
            </a:fld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48" y="2160701"/>
            <a:ext cx="1999810" cy="109816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35" y="3515591"/>
            <a:ext cx="1996442" cy="109631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420" y="4784310"/>
            <a:ext cx="1986017" cy="10905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36" y="2070905"/>
            <a:ext cx="2532293" cy="127367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936" y="3581917"/>
            <a:ext cx="2520443" cy="105124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36" y="4845928"/>
            <a:ext cx="2557305" cy="1052429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3943321" y="2491732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右矢印 24"/>
          <p:cNvSpPr/>
          <p:nvPr/>
        </p:nvSpPr>
        <p:spPr>
          <a:xfrm>
            <a:off x="3943321" y="3891526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右矢印 25"/>
          <p:cNvSpPr/>
          <p:nvPr/>
        </p:nvSpPr>
        <p:spPr>
          <a:xfrm>
            <a:off x="3943321" y="5156131"/>
            <a:ext cx="382253" cy="43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67801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 dirty="0"/>
              <a:t>オブジェクト（変数）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39891" y="2337218"/>
            <a:ext cx="4004110" cy="3389813"/>
          </a:xfrm>
        </p:spPr>
        <p:txBody>
          <a:bodyPr>
            <a:normAutofit/>
          </a:bodyPr>
          <a:lstStyle/>
          <a:p>
            <a:pPr marL="26055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オブジェクト（変数）</a:t>
            </a:r>
            <a:r>
              <a:rPr lang="ja-JP" altLang="en-US" dirty="0"/>
              <a:t>には</a:t>
            </a:r>
            <a:r>
              <a:rPr lang="ja-JP" altLang="en-US" b="1" dirty="0"/>
              <a:t>名前</a:t>
            </a:r>
            <a:r>
              <a:rPr lang="ja-JP" altLang="en-US" dirty="0"/>
              <a:t>と</a:t>
            </a:r>
            <a:r>
              <a:rPr lang="ja-JP" altLang="en-US" b="1" dirty="0"/>
              <a:t>値</a:t>
            </a:r>
            <a:r>
              <a:rPr lang="ja-JP" altLang="en-US" dirty="0"/>
              <a:t>がある</a:t>
            </a:r>
            <a:endParaRPr lang="en-US" altLang="ja-JP" dirty="0"/>
          </a:p>
          <a:p>
            <a:pPr marL="260550" indent="0">
              <a:buNone/>
            </a:pPr>
            <a:endParaRPr lang="en-US" altLang="ja-JP" dirty="0"/>
          </a:p>
          <a:p>
            <a:pPr marL="26055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26055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26055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26055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7" y="1224816"/>
            <a:ext cx="4910914" cy="47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9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802" y="473116"/>
            <a:ext cx="6749516" cy="336838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オブジェクト（変数）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1799" y="1118592"/>
            <a:ext cx="8131262" cy="40694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オブジェクト（変数）は，値を覚えておくためのメモリとして使える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1. </a:t>
            </a:r>
            <a:r>
              <a:rPr lang="ja-JP" altLang="en-US" dirty="0"/>
              <a:t>「</a:t>
            </a:r>
            <a:r>
              <a:rPr lang="en-US" altLang="ja-JP" b="1" dirty="0"/>
              <a:t>x = 100</a:t>
            </a:r>
            <a:r>
              <a:rPr lang="ja-JP" altLang="en-US" dirty="0"/>
              <a:t>」を入れて，実行ボタンを押す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kumimoji="1"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2. </a:t>
            </a:r>
            <a:r>
              <a:rPr lang="ja-JP" altLang="en-US" dirty="0"/>
              <a:t>その下に「</a:t>
            </a:r>
            <a:r>
              <a:rPr lang="en-US" altLang="ja-JP" b="1" dirty="0"/>
              <a:t>print(x)</a:t>
            </a:r>
            <a:r>
              <a:rPr lang="ja-JP" altLang="en-US" dirty="0"/>
              <a:t>」と書き加えて，実行ボタンを押す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4470" y="2552739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実行ボタンを押しても，</a:t>
            </a:r>
            <a:endParaRPr kumimoji="1" lang="en-US" altLang="ja-JP" sz="2400" dirty="0"/>
          </a:p>
          <a:p>
            <a:r>
              <a:rPr kumimoji="1" lang="ja-JP" altLang="en-US" sz="2400" dirty="0"/>
              <a:t>何も表示されない</a:t>
            </a:r>
            <a:endParaRPr kumimoji="1" lang="en-US" altLang="ja-JP" sz="2400" dirty="0"/>
          </a:p>
          <a:p>
            <a:r>
              <a:rPr lang="ja-JP" altLang="en-US" sz="2400" dirty="0"/>
              <a:t>のは </a:t>
            </a:r>
            <a:r>
              <a:rPr lang="en-US" altLang="ja-JP" sz="2400" dirty="0"/>
              <a:t>OK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2687" y="5288906"/>
            <a:ext cx="277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x </a:t>
            </a:r>
            <a:r>
              <a:rPr kumimoji="1" lang="ja-JP" altLang="en-US" sz="2400" dirty="0"/>
              <a:t>の値が表示される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88" y="2341697"/>
            <a:ext cx="2701961" cy="14608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88" y="5025634"/>
            <a:ext cx="1923797" cy="17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7700" y="1129982"/>
            <a:ext cx="7772400" cy="2680017"/>
          </a:xfrm>
        </p:spPr>
        <p:txBody>
          <a:bodyPr>
            <a:normAutofit/>
          </a:bodyPr>
          <a:lstStyle/>
          <a:p>
            <a:br>
              <a:rPr kumimoji="1" lang="en-US" altLang="ja-JP" sz="4400" b="1" dirty="0"/>
            </a:br>
            <a:r>
              <a:rPr kumimoji="1" lang="en-US" altLang="ja-JP" sz="4400" b="1" dirty="0"/>
              <a:t>pp-13. Python </a:t>
            </a:r>
            <a:r>
              <a:rPr kumimoji="1" lang="ja-JP" altLang="en-US" sz="4400" b="1"/>
              <a:t>の種々のデータ型</a:t>
            </a:r>
            <a:endParaRPr kumimoji="1" lang="ja-JP" altLang="en-US" sz="4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11158" y="4673426"/>
            <a:ext cx="51444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を演習と実践で学ぶシリーズ</a:t>
            </a:r>
            <a:endParaRPr lang="en-US" altLang="ja-JP" sz="2400" dirty="0"/>
          </a:p>
          <a:p>
            <a:endParaRPr lang="en-US" altLang="ja-JP" sz="2400" dirty="0"/>
          </a:p>
          <a:p>
            <a:pPr algn="ctr"/>
            <a:r>
              <a:rPr lang="ja-JP" altLang="en-US" sz="2400" dirty="0"/>
              <a:t>金子邦彦（福山大学）</a:t>
            </a:r>
          </a:p>
        </p:txBody>
      </p:sp>
      <p:pic>
        <p:nvPicPr>
          <p:cNvPr id="6" name="Picture 4" descr="creative commo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100762"/>
            <a:ext cx="18002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77" y="4536593"/>
            <a:ext cx="1473994" cy="14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6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8051" y="1248812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700" b="1" dirty="0"/>
              <a:t>　</a:t>
            </a:r>
            <a:r>
              <a:rPr lang="en-US" altLang="ja-JP" sz="2700" b="1" dirty="0"/>
              <a:t>a = 10</a:t>
            </a:r>
          </a:p>
          <a:p>
            <a:pPr marL="0" indent="0">
              <a:buNone/>
            </a:pPr>
            <a:r>
              <a:rPr lang="en-US" altLang="ja-JP" sz="2700" b="1" dirty="0"/>
              <a:t>    b = 20</a:t>
            </a:r>
          </a:p>
          <a:p>
            <a:pPr marL="0" indent="0">
              <a:buNone/>
            </a:pPr>
            <a:r>
              <a:rPr lang="en-US" altLang="ja-JP" sz="2700" b="1" dirty="0"/>
              <a:t>    print(a + b)</a:t>
            </a:r>
          </a:p>
          <a:p>
            <a:pPr marL="0" indent="0">
              <a:buNone/>
            </a:pPr>
            <a:r>
              <a:rPr lang="en-US" altLang="ja-JP" sz="2700" b="1" dirty="0"/>
              <a:t>    print(a * b)</a:t>
            </a:r>
          </a:p>
          <a:p>
            <a:pPr marL="0" indent="0">
              <a:buNone/>
            </a:pPr>
            <a:r>
              <a:rPr lang="en-US" altLang="ja-JP" sz="2700" b="1" dirty="0"/>
              <a:t>    print((a + 10) * b)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97410" y="4970293"/>
            <a:ext cx="2833235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100" dirty="0"/>
              <a:t>　仲間同士で助け合ってください</a:t>
            </a:r>
            <a:endParaRPr lang="en-US" altLang="ja-JP" sz="2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403" y="1808017"/>
            <a:ext cx="3009343" cy="41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3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14058"/>
            <a:ext cx="8753475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700" dirty="0"/>
              <a:t>底辺が</a:t>
            </a:r>
            <a:r>
              <a:rPr lang="ja-JP" altLang="en-US" sz="2700" b="1" dirty="0">
                <a:solidFill>
                  <a:srgbClr val="C00000"/>
                </a:solidFill>
              </a:rPr>
              <a:t>２．５</a:t>
            </a:r>
            <a:r>
              <a:rPr lang="ja-JP" altLang="en-US" sz="2700" dirty="0"/>
              <a:t>で，高さが</a:t>
            </a:r>
            <a:r>
              <a:rPr lang="ja-JP" altLang="en-US" sz="2700" b="1" dirty="0">
                <a:solidFill>
                  <a:srgbClr val="C00000"/>
                </a:solidFill>
              </a:rPr>
              <a:t>５</a:t>
            </a:r>
            <a:r>
              <a:rPr lang="ja-JP" altLang="en-US" sz="2700" dirty="0"/>
              <a:t>のとき，</a:t>
            </a:r>
          </a:p>
          <a:p>
            <a:pPr marL="0" indent="0">
              <a:buNone/>
            </a:pPr>
            <a:r>
              <a:rPr lang="ja-JP" altLang="en-US" sz="2700" dirty="0"/>
              <a:t>     		三角形の面積は，面積： </a:t>
            </a:r>
            <a:r>
              <a:rPr lang="ja-JP" altLang="en-US" sz="2700" b="1" dirty="0">
                <a:solidFill>
                  <a:srgbClr val="C00000"/>
                </a:solidFill>
              </a:rPr>
              <a:t>６．２５</a:t>
            </a:r>
            <a:endParaRPr lang="en-US" altLang="ja-JP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700" dirty="0"/>
              <a:t>次のように入れて，実行ボタンを押す．結果を確認</a:t>
            </a:r>
            <a:endParaRPr lang="en-US" altLang="ja-JP" sz="2700" dirty="0"/>
          </a:p>
          <a:p>
            <a:pPr marL="0" indent="0">
              <a:buNone/>
            </a:pPr>
            <a:endParaRPr lang="ja-JP" alt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700" b="1" dirty="0" err="1"/>
              <a:t>teihen</a:t>
            </a:r>
            <a:r>
              <a:rPr lang="en-US" altLang="ja-JP" sz="2700" b="1" dirty="0"/>
              <a:t> = 2.5</a:t>
            </a:r>
          </a:p>
          <a:p>
            <a:pPr marL="0" indent="0">
              <a:buNone/>
            </a:pPr>
            <a:r>
              <a:rPr lang="en-US" altLang="ja-JP" sz="2700" b="1" dirty="0" err="1"/>
              <a:t>takasa</a:t>
            </a:r>
            <a:r>
              <a:rPr lang="en-US" altLang="ja-JP" sz="2700" b="1" dirty="0"/>
              <a:t> = 5</a:t>
            </a:r>
          </a:p>
          <a:p>
            <a:pPr marL="0" indent="0">
              <a:buNone/>
            </a:pPr>
            <a:r>
              <a:rPr lang="en-US" altLang="ja-JP" sz="2700" b="1" dirty="0"/>
              <a:t>print(</a:t>
            </a:r>
            <a:r>
              <a:rPr lang="en-US" altLang="ja-JP" sz="2700" b="1" dirty="0" err="1"/>
              <a:t>teihen</a:t>
            </a:r>
            <a:r>
              <a:rPr lang="en-US" altLang="ja-JP" sz="2700" b="1" dirty="0"/>
              <a:t> * </a:t>
            </a:r>
            <a:r>
              <a:rPr lang="en-US" altLang="ja-JP" sz="2700" b="1" dirty="0" err="1"/>
              <a:t>takasa</a:t>
            </a:r>
            <a:r>
              <a:rPr lang="en-US" altLang="ja-JP" sz="2700" b="1" dirty="0"/>
              <a:t> / 2)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50" y="2838273"/>
            <a:ext cx="3987212" cy="30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5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52560"/>
            <a:ext cx="8753475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700" dirty="0"/>
              <a:t>円周率を </a:t>
            </a:r>
            <a:r>
              <a:rPr lang="en-US" altLang="ja-JP" sz="2700" dirty="0"/>
              <a:t>3.14 </a:t>
            </a:r>
            <a:r>
              <a:rPr lang="ja-JP" altLang="en-US" sz="2700" dirty="0"/>
              <a:t>とする．半径が </a:t>
            </a:r>
            <a:r>
              <a:rPr lang="en-US" altLang="ja-JP" sz="2700" b="1" dirty="0">
                <a:solidFill>
                  <a:srgbClr val="C00000"/>
                </a:solidFill>
              </a:rPr>
              <a:t>3 </a:t>
            </a:r>
            <a:r>
              <a:rPr lang="ja-JP" altLang="en-US" sz="2700" dirty="0">
                <a:solidFill>
                  <a:srgbClr val="000066"/>
                </a:solidFill>
              </a:rPr>
              <a:t>の円</a:t>
            </a:r>
          </a:p>
          <a:p>
            <a:pPr marL="0" indent="0">
              <a:buNone/>
            </a:pPr>
            <a:r>
              <a:rPr lang="ja-JP" altLang="en-US" sz="2700" dirty="0"/>
              <a:t>     		円の面積は： </a:t>
            </a:r>
            <a:r>
              <a:rPr lang="en-US" altLang="ja-JP" sz="2700" b="1" dirty="0">
                <a:solidFill>
                  <a:srgbClr val="C00000"/>
                </a:solidFill>
              </a:rPr>
              <a:t>28.26</a:t>
            </a:r>
            <a:endParaRPr lang="ja-JP" alt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700" dirty="0"/>
              <a:t>次のように入れて，実行ボタンを押す．結果を確認</a:t>
            </a:r>
            <a:endParaRPr lang="en-US" altLang="ja-JP" sz="2700" dirty="0"/>
          </a:p>
          <a:p>
            <a:pPr marL="0" indent="0">
              <a:buNone/>
            </a:pPr>
            <a:endParaRPr lang="ja-JP" alt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700" b="1" dirty="0"/>
              <a:t>r = 3</a:t>
            </a:r>
          </a:p>
          <a:p>
            <a:pPr marL="0" indent="0">
              <a:buNone/>
            </a:pPr>
            <a:r>
              <a:rPr lang="en-US" altLang="ja-JP" sz="2700" b="1" dirty="0"/>
              <a:t>print(r * r * 3.14)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50" y="2917894"/>
            <a:ext cx="3882224" cy="29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式と変数について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lang="ja-JP" altLang="en-US" dirty="0"/>
              <a:t>が表示される．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式</a:t>
            </a:r>
            <a:r>
              <a:rPr kumimoji="1" lang="ja-JP" altLang="en-US" dirty="0"/>
              <a:t>の中には</a:t>
            </a:r>
            <a:r>
              <a:rPr kumimoji="1" lang="ja-JP" altLang="en-US" b="1" dirty="0">
                <a:solidFill>
                  <a:srgbClr val="C00000"/>
                </a:solidFill>
              </a:rPr>
              <a:t>変数</a:t>
            </a:r>
            <a:r>
              <a:rPr kumimoji="1" lang="ja-JP" altLang="en-US" dirty="0"/>
              <a:t>を使うことができる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75" y="2384382"/>
            <a:ext cx="2595656" cy="36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7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5"/>
            <a:ext cx="8576105" cy="309253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　　変数の値</a:t>
            </a:r>
            <a:r>
              <a:rPr lang="ja-JP" altLang="en-US" sz="2400" dirty="0"/>
              <a:t>によって，</a:t>
            </a:r>
            <a:r>
              <a:rPr lang="ja-JP" altLang="en-US" sz="2400" b="1" dirty="0">
                <a:solidFill>
                  <a:srgbClr val="FF0000"/>
                </a:solidFill>
              </a:rPr>
              <a:t>結果</a:t>
            </a:r>
            <a:r>
              <a:rPr lang="ja-JP" altLang="en-US" sz="2400" dirty="0"/>
              <a:t>が</a:t>
            </a:r>
            <a:r>
              <a:rPr lang="ja-JP" altLang="en-US" sz="2400" b="1" dirty="0">
                <a:solidFill>
                  <a:srgbClr val="FF0000"/>
                </a:solidFill>
              </a:rPr>
              <a:t>変わる</a:t>
            </a:r>
            <a:r>
              <a:rPr lang="ja-JP" altLang="en-US" sz="2400" dirty="0"/>
              <a:t>！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というようなこと（判断）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</a:t>
            </a:r>
            <a:r>
              <a:rPr lang="ja-JP" altLang="en-US" sz="2400" dirty="0">
                <a:solidFill>
                  <a:srgbClr val="C00000"/>
                </a:solidFill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</a:rPr>
              <a:t>age </a:t>
            </a:r>
            <a:r>
              <a:rPr lang="ja-JP" altLang="en-US" sz="2400" dirty="0"/>
              <a:t>の値が </a:t>
            </a:r>
            <a:r>
              <a:rPr lang="en-US" altLang="ja-JP" sz="2400" b="1" dirty="0">
                <a:solidFill>
                  <a:srgbClr val="C00000"/>
                </a:solidFill>
              </a:rPr>
              <a:t>12</a:t>
            </a:r>
            <a:r>
              <a:rPr lang="ja-JP" altLang="en-US" sz="2400" dirty="0"/>
              <a:t>以下     →  </a:t>
            </a:r>
            <a:r>
              <a:rPr lang="en-US" altLang="ja-JP" sz="2400" b="1" dirty="0">
                <a:solidFill>
                  <a:srgbClr val="C00000"/>
                </a:solidFill>
              </a:rPr>
              <a:t>500</a:t>
            </a:r>
            <a:r>
              <a:rPr lang="en-US" altLang="ja-JP" sz="2400" dirty="0"/>
              <a:t> 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                              </a:t>
            </a:r>
            <a:r>
              <a:rPr lang="en-US" altLang="ja-JP" sz="2400" b="1" dirty="0">
                <a:solidFill>
                  <a:srgbClr val="C00000"/>
                </a:solidFill>
              </a:rPr>
              <a:t>13</a:t>
            </a:r>
            <a:r>
              <a:rPr lang="ja-JP" altLang="en-US" sz="2400" dirty="0"/>
              <a:t>以上     →  </a:t>
            </a:r>
            <a:r>
              <a:rPr lang="en-US" altLang="ja-JP" sz="2400" b="1" dirty="0">
                <a:solidFill>
                  <a:srgbClr val="C00000"/>
                </a:solidFill>
              </a:rPr>
              <a:t>1800</a:t>
            </a:r>
            <a:r>
              <a:rPr lang="en-US" altLang="ja-JP" sz="2400" dirty="0"/>
              <a:t> yen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718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実習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471" y="1533526"/>
            <a:ext cx="8934451" cy="56856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次のように入れて，実行ボタンを押す．結果を確認</a:t>
            </a:r>
            <a:endParaRPr lang="en-US" altLang="ja-JP" sz="2400" dirty="0"/>
          </a:p>
          <a:p>
            <a:pPr marL="0" indent="0">
              <a:lnSpc>
                <a:spcPct val="95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81273" y="2040732"/>
            <a:ext cx="4633408" cy="2977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300" b="1" dirty="0"/>
              <a:t>age = 18</a:t>
            </a:r>
          </a:p>
          <a:p>
            <a:pPr marL="0" indent="0">
              <a:buNone/>
            </a:pPr>
            <a:r>
              <a:rPr lang="en-US" altLang="ja-JP" sz="3300" b="1" dirty="0"/>
              <a:t>if (age &lt;= 12):</a:t>
            </a:r>
          </a:p>
          <a:p>
            <a:pPr marL="0" indent="0">
              <a:buNone/>
            </a:pPr>
            <a:r>
              <a:rPr lang="en-US" altLang="ja-JP" sz="3300" b="1" dirty="0"/>
              <a:t>    print(500)</a:t>
            </a:r>
          </a:p>
          <a:p>
            <a:pPr marL="0" indent="0">
              <a:buNone/>
            </a:pPr>
            <a:r>
              <a:rPr lang="en-US" altLang="ja-JP" sz="3300" b="1" dirty="0"/>
              <a:t>else:</a:t>
            </a:r>
          </a:p>
          <a:p>
            <a:pPr marL="0" indent="0">
              <a:buNone/>
            </a:pPr>
            <a:r>
              <a:rPr lang="en-US" altLang="ja-JP" sz="3300" b="1" dirty="0"/>
              <a:t>    print(1800)</a:t>
            </a:r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0091" y="3208775"/>
            <a:ext cx="375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if (age &lt;= 12)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09" y="5056122"/>
            <a:ext cx="483292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kumimoji="1" lang="en-US" altLang="ja-JP" sz="2100" b="1" dirty="0">
                <a:solidFill>
                  <a:srgbClr val="FF0000"/>
                </a:solidFill>
              </a:rPr>
              <a:t>print 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つだけ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950494" y="2878931"/>
            <a:ext cx="800100" cy="659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1935956" y="3693319"/>
            <a:ext cx="2814638" cy="292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31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208" y="44686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正しくない字下げ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53910" y="469606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正しい字下げ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" y="2068381"/>
            <a:ext cx="4514850" cy="20859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99" y="2068381"/>
            <a:ext cx="3736181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0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460568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18</a:t>
            </a:r>
            <a:r>
              <a:rPr lang="en-US" altLang="ja-JP" dirty="0"/>
              <a:t> </a:t>
            </a:r>
            <a:r>
              <a:rPr lang="ja-JP" altLang="en-US" dirty="0"/>
              <a:t>を </a:t>
            </a:r>
            <a:r>
              <a:rPr lang="en-US" altLang="ja-JP" b="1" dirty="0"/>
              <a:t>22</a:t>
            </a:r>
            <a:r>
              <a:rPr lang="en-US" altLang="ja-JP" dirty="0"/>
              <a:t> </a:t>
            </a:r>
            <a:r>
              <a:rPr lang="ja-JP" altLang="en-US" dirty="0"/>
              <a:t>に書き換えて，実行ボタンを押す．結果を確認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age = </a:t>
            </a:r>
            <a:r>
              <a:rPr lang="en-US" altLang="ja-JP" sz="2700" b="1" dirty="0">
                <a:solidFill>
                  <a:srgbClr val="FF0000"/>
                </a:solidFill>
              </a:rPr>
              <a:t>22</a:t>
            </a:r>
          </a:p>
          <a:p>
            <a:pPr marL="0" indent="0">
              <a:buNone/>
            </a:pPr>
            <a:r>
              <a:rPr lang="en-US" altLang="ja-JP" sz="2700" b="1" dirty="0"/>
              <a:t>if</a:t>
            </a:r>
            <a:r>
              <a:rPr lang="ja-JP" altLang="en-US" sz="2700" b="1" dirty="0"/>
              <a:t> </a:t>
            </a:r>
            <a:r>
              <a:rPr lang="en-US" altLang="ja-JP" sz="2700" b="1" dirty="0"/>
              <a:t>(age &lt; 20):</a:t>
            </a:r>
          </a:p>
          <a:p>
            <a:pPr marL="0" indent="0">
              <a:buNone/>
            </a:pPr>
            <a:r>
              <a:rPr lang="en-US" altLang="ja-JP" sz="2700" b="1" dirty="0"/>
              <a:t>    print("100 yen")</a:t>
            </a:r>
          </a:p>
          <a:p>
            <a:pPr marL="0" indent="0">
              <a:buNone/>
            </a:pPr>
            <a:r>
              <a:rPr lang="en-US" altLang="ja-JP" sz="2700" b="1" dirty="0"/>
              <a:t>else:</a:t>
            </a:r>
          </a:p>
          <a:p>
            <a:pPr marL="0" indent="0">
              <a:buNone/>
            </a:pPr>
            <a:r>
              <a:rPr lang="en-US" altLang="ja-JP" sz="2700" b="1" dirty="0"/>
              <a:t>    print("200 yen“)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717" y="4972050"/>
            <a:ext cx="333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print </a:t>
            </a:r>
            <a:r>
              <a:rPr kumimoji="1" lang="ja-JP" altLang="en-US" sz="2400" b="1" dirty="0"/>
              <a:t>のところは字下げ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83" y="1912922"/>
            <a:ext cx="3339170" cy="39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5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1" y="1682626"/>
            <a:ext cx="8576105" cy="12699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次の</a:t>
            </a:r>
            <a:r>
              <a:rPr lang="ja-JP" altLang="en-US" sz="2400" b="1" dirty="0"/>
              <a:t>プログラム作成</a:t>
            </a:r>
            <a:r>
              <a:rPr lang="ja-JP" altLang="en-US" sz="2400" dirty="0"/>
              <a:t>に挑戦してみてください．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仲間同士の助け合いにも期待します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6919" y="2859624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100" dirty="0"/>
              <a:t>① </a:t>
            </a:r>
            <a:r>
              <a:rPr lang="en-US" altLang="ja-JP" sz="2100" dirty="0"/>
              <a:t>weight </a:t>
            </a:r>
            <a:r>
              <a:rPr lang="ja-JP" altLang="en-US" sz="2100" dirty="0"/>
              <a:t>と料金の関係は次の通りです</a:t>
            </a:r>
            <a:endParaRPr lang="en-US" altLang="ja-JP" sz="21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100" b="1" dirty="0"/>
              <a:t>　　　</a:t>
            </a:r>
            <a:r>
              <a:rPr lang="en-US" altLang="ja-JP" sz="2100" b="1" dirty="0"/>
              <a:t>weight </a:t>
            </a:r>
            <a:r>
              <a:rPr lang="ja-JP" altLang="en-US" sz="2100" dirty="0"/>
              <a:t>の値が</a:t>
            </a:r>
            <a:r>
              <a:rPr lang="ja-JP" altLang="en-US" sz="2100" b="1" dirty="0"/>
              <a:t> </a:t>
            </a:r>
            <a:r>
              <a:rPr lang="en-US" altLang="ja-JP" sz="2100" b="1" dirty="0"/>
              <a:t>100</a:t>
            </a:r>
            <a:r>
              <a:rPr lang="ja-JP" altLang="en-US" sz="2100" b="1" dirty="0"/>
              <a:t>未満     →  </a:t>
            </a:r>
            <a:r>
              <a:rPr lang="en-US" altLang="ja-JP" sz="2100" b="1" dirty="0"/>
              <a:t>0 </a:t>
            </a:r>
            <a:r>
              <a:rPr lang="en-US" altLang="ja-JP" sz="2100" dirty="0"/>
              <a:t>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100" b="1" dirty="0"/>
              <a:t>                                   100</a:t>
            </a:r>
            <a:r>
              <a:rPr lang="ja-JP" altLang="en-US" sz="2100" b="1" dirty="0"/>
              <a:t>以上     →  </a:t>
            </a:r>
            <a:r>
              <a:rPr lang="en-US" altLang="ja-JP" sz="2100" b="1" dirty="0"/>
              <a:t>1000 </a:t>
            </a:r>
            <a:r>
              <a:rPr lang="en-US" altLang="ja-JP" sz="2100" dirty="0"/>
              <a:t>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100" b="1" dirty="0"/>
              <a:t>② </a:t>
            </a:r>
            <a:r>
              <a:rPr lang="en-US" altLang="ja-JP" sz="2100" b="1" dirty="0"/>
              <a:t>weight = 80 </a:t>
            </a:r>
            <a:r>
              <a:rPr lang="ja-JP" altLang="en-US" sz="2100" dirty="0"/>
              <a:t>のとき、料金はいくらになりますか</a:t>
            </a:r>
            <a:endParaRPr lang="en-US" altLang="ja-JP" sz="21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86920" y="4986642"/>
            <a:ext cx="8576105" cy="1014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100" dirty="0"/>
              <a:t>　　　正解の例は次のページにありますが，</a:t>
            </a:r>
            <a:endParaRPr lang="en-US" altLang="ja-JP" sz="21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100" dirty="0"/>
              <a:t>　　　なるべく見ずに，自分で考える</a:t>
            </a:r>
            <a:endParaRPr lang="en-US" altLang="ja-JP" sz="2100" dirty="0"/>
          </a:p>
        </p:txBody>
      </p:sp>
    </p:spTree>
    <p:extLst>
      <p:ext uri="{BB962C8B-B14F-4D97-AF65-F5344CB8AC3E}">
        <p14:creationId xmlns:p14="http://schemas.microsoft.com/office/powerpoint/2010/main" val="970511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68" y="959644"/>
            <a:ext cx="4329569" cy="49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6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pandas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66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6641" y="1031081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/>
              <a:t>配列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906" y="4762772"/>
            <a:ext cx="5829300" cy="819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データの並びで，</a:t>
            </a:r>
            <a:r>
              <a:rPr lang="ja-JP" altLang="en-US" dirty="0">
                <a:solidFill>
                  <a:schemeClr val="tx2"/>
                </a:solidFill>
              </a:rPr>
              <a:t>０から始まる番号</a:t>
            </a:r>
            <a:r>
              <a:rPr lang="ja-JP" altLang="en-US" dirty="0"/>
              <a:t>（添字）が付いている</a:t>
            </a: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41FC7-660E-4AC8-B334-EE5344BF3C68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8" y="2508885"/>
            <a:ext cx="6349861" cy="20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8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．合計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7" y="2528760"/>
            <a:ext cx="8901196" cy="1231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 </a:t>
            </a:r>
            <a:r>
              <a:rPr lang="en-US" altLang="ja-JP" b="1" dirty="0">
                <a:solidFill>
                  <a:srgbClr val="C00000"/>
                </a:solidFill>
              </a:rPr>
              <a:t>23</a:t>
            </a:r>
            <a:r>
              <a:rPr lang="en-US" altLang="ja-JP" dirty="0"/>
              <a:t>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r>
              <a:rPr lang="fr-FR" altLang="ja-JP" sz="2400" b="1" dirty="0"/>
              <a:t>x = [8, 6, 4, 2, 3]</a:t>
            </a:r>
          </a:p>
          <a:p>
            <a:pPr marL="0" indent="0">
              <a:buNone/>
            </a:pPr>
            <a:r>
              <a:rPr lang="fr-FR" altLang="ja-JP" sz="2400" b="1" dirty="0"/>
              <a:t>print( sum(x) )</a:t>
            </a:r>
          </a:p>
          <a:p>
            <a:pPr marL="0" indent="0">
              <a:buNone/>
            </a:pPr>
            <a:endParaRPr lang="fr-FR" altLang="ja-JP" sz="27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7" y="1687905"/>
            <a:ext cx="6858595" cy="598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47" y="3012502"/>
            <a:ext cx="3524528" cy="300237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95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繰り返し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163" y="1810023"/>
            <a:ext cx="5469731" cy="4711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順番に並べてね ♡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22087" y="1616263"/>
            <a:ext cx="2849738" cy="682484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86375" y="3307942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１つずつ置く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繰り返す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29018"/>
            <a:ext cx="4057650" cy="25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5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．月の日数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594" y="2604309"/>
            <a:ext cx="8901196" cy="1801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days = [0, 31, 28, 31, 30, 31, 30, 31, 31, 30, 31, 30, 31]</a:t>
            </a:r>
          </a:p>
          <a:p>
            <a:pPr marL="0" indent="0">
              <a:buNone/>
            </a:pPr>
            <a:r>
              <a:rPr lang="en-US" altLang="ja-JP" sz="2400" b="1" dirty="0"/>
              <a:t>print( days[6] )</a:t>
            </a:r>
          </a:p>
          <a:p>
            <a:pPr marL="0" indent="0">
              <a:buNone/>
            </a:pPr>
            <a:r>
              <a:rPr lang="en-US" altLang="ja-JP" sz="2400" b="1" dirty="0"/>
              <a:t>print( days[7] )</a:t>
            </a:r>
            <a:endParaRPr lang="fr-FR" altLang="ja-JP" sz="2400" b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9621" y="1086178"/>
            <a:ext cx="7326871" cy="11077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ポイント：月の日数についてのデータを作る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4487666"/>
            <a:ext cx="2833235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仲間同士で助け合ってください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69" y="3437972"/>
            <a:ext cx="6193631" cy="248602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045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実習．物体の落下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7" y="1596210"/>
            <a:ext cx="9022763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= [0, 1, 2, 3, 4, 5, 6, 7, 8, 9, 10]</a:t>
            </a:r>
          </a:p>
          <a:p>
            <a:pPr marL="0" indent="0">
              <a:buNone/>
            </a:pPr>
            <a:r>
              <a:rPr lang="en-US" altLang="ja-JP" sz="2400" b="1" dirty="0"/>
              <a:t>for t in x:</a:t>
            </a:r>
          </a:p>
          <a:p>
            <a:pPr marL="0" indent="0">
              <a:buNone/>
            </a:pPr>
            <a:r>
              <a:rPr lang="en-US" altLang="ja-JP" sz="2400" b="1" dirty="0"/>
              <a:t>    print( (9.8 / 2) * t * t )</a:t>
            </a:r>
            <a:endParaRPr lang="ja-JP" altLang="en-US" sz="2400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70" y="2015226"/>
            <a:ext cx="3594201" cy="39022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8849" y="4461687"/>
            <a:ext cx="43291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を使って計算を繰り返している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3184833"/>
            <a:ext cx="3868940" cy="46795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3905" y="3704754"/>
            <a:ext cx="233910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繰り返す処理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849" y="5039361"/>
            <a:ext cx="4732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の値は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0, 1, 2, 3, 4, 5, 6, 7, 8, 9, 10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変化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し，全部済んだら終わる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1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実習</a:t>
            </a:r>
            <a:r>
              <a:rPr lang="ja-JP" altLang="en-US" b="1" dirty="0"/>
              <a:t>．「</a:t>
            </a:r>
            <a:r>
              <a:rPr lang="en-US" altLang="ja-JP" b="1" dirty="0"/>
              <a:t>*</a:t>
            </a:r>
            <a:r>
              <a:rPr lang="ja-JP" altLang="en-US" b="1" dirty="0"/>
              <a:t>」の表示の繰り返し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459" y="2396975"/>
            <a:ext cx="8901196" cy="1913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import sys</a:t>
            </a:r>
          </a:p>
          <a:p>
            <a:pPr marL="0" indent="0">
              <a:buNone/>
            </a:pPr>
            <a:r>
              <a:rPr lang="en-US" altLang="ja-JP" sz="2400" b="1" dirty="0"/>
              <a:t>for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in range(</a:t>
            </a:r>
            <a:r>
              <a:rPr lang="en-US" altLang="ja-JP" sz="2400" b="1" dirty="0">
                <a:solidFill>
                  <a:srgbClr val="C00000"/>
                </a:solidFill>
              </a:rPr>
              <a:t>18</a:t>
            </a:r>
            <a:r>
              <a:rPr lang="en-US" altLang="ja-JP" sz="2400" b="1" dirty="0"/>
              <a:t>):</a:t>
            </a:r>
          </a:p>
          <a:p>
            <a:pPr marL="0" indent="0">
              <a:buNone/>
            </a:pPr>
            <a:r>
              <a:rPr lang="en-US" altLang="ja-JP" sz="2400" b="1" dirty="0"/>
              <a:t>    </a:t>
            </a:r>
            <a:r>
              <a:rPr lang="en-US" altLang="ja-JP" sz="2400" b="1" dirty="0" err="1"/>
              <a:t>sys.stdout.write</a:t>
            </a:r>
            <a:r>
              <a:rPr lang="en-US" altLang="ja-JP" sz="2400" b="1" dirty="0"/>
              <a:t>("*")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22644" y="1696499"/>
            <a:ext cx="8049553" cy="3900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」の表示を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18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回繰り返す（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18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個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並べて表示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12" y="2823385"/>
            <a:ext cx="4299791" cy="312977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861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やってみよう！　</a:t>
            </a:r>
            <a:r>
              <a:rPr lang="en-US" altLang="ja-JP" dirty="0"/>
              <a:t>1/3 </a:t>
            </a:r>
            <a:r>
              <a:rPr lang="ja-JP" altLang="en-US" dirty="0"/>
              <a:t>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700" b="1" dirty="0"/>
              <a:t>コンピュータで「１</a:t>
            </a:r>
            <a:r>
              <a:rPr lang="en-US" altLang="ja-JP" sz="2700" b="1" dirty="0"/>
              <a:t>÷</a:t>
            </a:r>
            <a:r>
              <a:rPr lang="ja-JP" altLang="en-US" sz="2700" b="1" dirty="0"/>
              <a:t>３」</a:t>
            </a:r>
            <a:r>
              <a:rPr lang="en-US" altLang="ja-JP" sz="2700" b="1" dirty="0"/>
              <a:t> </a:t>
            </a:r>
            <a:r>
              <a:rPr lang="ja-JP" altLang="en-US" sz="2700" b="1" dirty="0"/>
              <a:t>を求めるとどうなると思いますか</a:t>
            </a:r>
            <a:endParaRPr lang="en-US" altLang="ja-JP" sz="2700" b="1" dirty="0"/>
          </a:p>
          <a:p>
            <a:pPr marL="0" indent="0">
              <a:buNone/>
            </a:pP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１．</a:t>
            </a:r>
            <a:r>
              <a:rPr lang="en-US" altLang="ja-JP" sz="2700" b="1" dirty="0"/>
              <a:t>0.333333333333333333333333333333</a:t>
            </a:r>
          </a:p>
          <a:p>
            <a:pPr marL="0" indent="0">
              <a:buNone/>
            </a:pPr>
            <a:r>
              <a:rPr lang="en-US" altLang="ja-JP" sz="2700" b="1" dirty="0"/>
              <a:t>           </a:t>
            </a:r>
            <a:r>
              <a:rPr lang="ja-JP" altLang="en-US" sz="2700" b="1" dirty="0"/>
              <a:t>と無限に表示される</a:t>
            </a: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２．計算できない</a:t>
            </a:r>
            <a:endParaRPr lang="en-US" altLang="ja-JP" sz="2700" b="1" dirty="0"/>
          </a:p>
          <a:p>
            <a:pPr marL="0" indent="0">
              <a:buNone/>
            </a:pPr>
            <a:r>
              <a:rPr lang="ja-JP" altLang="en-US" sz="2700" b="1" dirty="0"/>
              <a:t>　３．正確な値が表示されない（誤差を含む）</a:t>
            </a:r>
            <a:endParaRPr lang="en-US" altLang="ja-JP" sz="2700" b="1" dirty="0"/>
          </a:p>
        </p:txBody>
      </p:sp>
    </p:spTree>
    <p:extLst>
      <p:ext uri="{BB962C8B-B14F-4D97-AF65-F5344CB8AC3E}">
        <p14:creationId xmlns:p14="http://schemas.microsoft.com/office/powerpoint/2010/main" val="2604559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やってみよう！　</a:t>
            </a:r>
            <a:r>
              <a:rPr lang="en-US" altLang="ja-JP" dirty="0"/>
              <a:t>1/3 </a:t>
            </a:r>
            <a:r>
              <a:rPr lang="ja-JP" altLang="en-US" dirty="0"/>
              <a:t>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5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sz="2700" dirty="0"/>
          </a:p>
          <a:p>
            <a:pPr marL="0" indent="0">
              <a:buNone/>
            </a:pPr>
            <a:endParaRPr lang="en-US" altLang="ja-JP" sz="2700" b="1" dirty="0"/>
          </a:p>
          <a:p>
            <a:pPr marL="0" indent="0">
              <a:buNone/>
            </a:pPr>
            <a:r>
              <a:rPr lang="en-US" altLang="ja-JP" sz="2700" b="1" dirty="0"/>
              <a:t>print(1/3)</a:t>
            </a:r>
            <a:endParaRPr lang="ja-JP" altLang="en-US" sz="27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92" y="1865212"/>
            <a:ext cx="3537587" cy="415219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5169" y="4962004"/>
            <a:ext cx="42811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100" dirty="0">
                <a:solidFill>
                  <a:srgbClr val="FF0000"/>
                </a:solidFill>
              </a:rPr>
              <a:t>0.000000000000000033333333333333333333333333333333333...</a:t>
            </a:r>
          </a:p>
          <a:p>
            <a:r>
              <a:rPr lang="ja-JP" altLang="en-US" sz="2100" dirty="0">
                <a:solidFill>
                  <a:srgbClr val="FF0000"/>
                </a:solidFill>
              </a:rPr>
              <a:t>が誤差！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0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自習課題　（やってみよう）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6"/>
            <a:ext cx="8131262" cy="126991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「</a:t>
            </a:r>
            <a:r>
              <a:rPr lang="en-US" altLang="ja-JP" sz="2400" b="1" dirty="0"/>
              <a:t>1/6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b="1" dirty="0"/>
              <a:t>1/9</a:t>
            </a:r>
            <a:r>
              <a:rPr lang="ja-JP" altLang="en-US" sz="2400" dirty="0"/>
              <a:t>」</a:t>
            </a:r>
            <a:r>
              <a:rPr lang="ja-JP" altLang="en-US" sz="2400" b="1" dirty="0">
                <a:solidFill>
                  <a:srgbClr val="FF0000"/>
                </a:solidFill>
              </a:rPr>
              <a:t>など</a:t>
            </a:r>
            <a:r>
              <a:rPr lang="ja-JP" altLang="en-US" sz="2400" dirty="0"/>
              <a:t>，誤差が確認しやすい式を，</a:t>
            </a:r>
            <a:r>
              <a:rPr lang="ja-JP" altLang="en-US" sz="2400" b="1" dirty="0">
                <a:solidFill>
                  <a:srgbClr val="FF0000"/>
                </a:solidFill>
              </a:rPr>
              <a:t>自分で考えて，自由に入れて，</a:t>
            </a:r>
            <a:r>
              <a:rPr lang="ja-JP" altLang="en-US" sz="2400" dirty="0"/>
              <a:t>実行ボタンを押して，確認してみなさい．（すべて</a:t>
            </a:r>
            <a:r>
              <a:rPr lang="ja-JP" altLang="en-US" sz="2400" b="1" u="sng" dirty="0">
                <a:solidFill>
                  <a:srgbClr val="FF0000"/>
                </a:solidFill>
              </a:rPr>
              <a:t>半角文字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32" y="2685708"/>
            <a:ext cx="2604107" cy="30565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48" y="2532016"/>
            <a:ext cx="2724343" cy="31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2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実習．円</a:t>
            </a:r>
            <a:r>
              <a:rPr kumimoji="1" lang="ja-JP" altLang="en-US" dirty="0"/>
              <a:t>の面積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半径が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の円の面積は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×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× (</a:t>
            </a:r>
            <a:r>
              <a:rPr lang="ja-JP" altLang="en-US" dirty="0"/>
              <a:t>円周率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kumimoji="1" lang="ja-JP" altLang="en-US" dirty="0"/>
              <a:t>　　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75" y="2666825"/>
            <a:ext cx="4862683" cy="20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8773" y="1129982"/>
            <a:ext cx="8613698" cy="2680017"/>
          </a:xfrm>
        </p:spPr>
        <p:txBody>
          <a:bodyPr>
            <a:normAutofit/>
          </a:bodyPr>
          <a:lstStyle/>
          <a:p>
            <a:br>
              <a:rPr kumimoji="1" lang="en-US" altLang="ja-JP" sz="4400" b="1" dirty="0"/>
            </a:br>
            <a:r>
              <a:rPr kumimoji="1" lang="en-US" altLang="ja-JP" sz="4400" b="1" dirty="0"/>
              <a:t>pp-10. Python </a:t>
            </a:r>
            <a:r>
              <a:rPr kumimoji="1" lang="ja-JP" altLang="en-US" sz="4400" b="1" dirty="0"/>
              <a:t>の</a:t>
            </a:r>
            <a:r>
              <a:rPr lang="ja-JP" altLang="en-US" sz="4400" b="1" dirty="0"/>
              <a:t>種々のデータ型</a:t>
            </a:r>
            <a:endParaRPr kumimoji="1" lang="ja-JP" altLang="en-US" sz="4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11158" y="4673426"/>
            <a:ext cx="51444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を演習と実践で学ぶシリーズ</a:t>
            </a:r>
            <a:endParaRPr lang="en-US" altLang="ja-JP" sz="2400" dirty="0"/>
          </a:p>
          <a:p>
            <a:endParaRPr lang="en-US" altLang="ja-JP" sz="2400" dirty="0"/>
          </a:p>
          <a:p>
            <a:pPr algn="ctr"/>
            <a:r>
              <a:rPr lang="ja-JP" altLang="en-US" sz="2400" dirty="0"/>
              <a:t>金子邦彦（福山大学）</a:t>
            </a:r>
          </a:p>
        </p:txBody>
      </p:sp>
      <p:pic>
        <p:nvPicPr>
          <p:cNvPr id="6" name="Picture 4" descr="creative commo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100762"/>
            <a:ext cx="18002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77" y="4536593"/>
            <a:ext cx="1473994" cy="14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7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  <a:r>
              <a:rPr lang="ja-JP" altLang="en-US" dirty="0"/>
              <a:t>．円の面積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次のように入れて，実行ボタンを押す．結果を確認</a:t>
            </a:r>
            <a:endParaRPr lang="en-US" altLang="ja-JP" sz="2700" dirty="0"/>
          </a:p>
          <a:p>
            <a:pPr marL="0" indent="0">
              <a:buNone/>
            </a:pPr>
            <a:r>
              <a:rPr lang="en-US" altLang="ja-JP" sz="2700" b="1" dirty="0"/>
              <a:t>import math</a:t>
            </a:r>
          </a:p>
          <a:p>
            <a:pPr marL="0" indent="0">
              <a:buNone/>
            </a:pPr>
            <a:r>
              <a:rPr lang="en-US" altLang="ja-JP" sz="2700" b="1" dirty="0"/>
              <a:t>print(3 * 3 * </a:t>
            </a:r>
            <a:r>
              <a:rPr lang="en-US" altLang="ja-JP" sz="2700" b="1" dirty="0" err="1"/>
              <a:t>math.pi</a:t>
            </a:r>
            <a:r>
              <a:rPr lang="en-US" altLang="ja-JP" sz="2700" b="1" dirty="0"/>
              <a:t>)</a:t>
            </a:r>
            <a:endParaRPr lang="ja-JP" altLang="en-US" sz="27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8" y="2050914"/>
            <a:ext cx="3888782" cy="38569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3788" y="5122510"/>
            <a:ext cx="3277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これも正確な値ではありません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67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実習  ３倍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6"/>
            <a:ext cx="8435909" cy="21836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①「</a:t>
            </a:r>
            <a:r>
              <a:rPr lang="en-US" altLang="ja-JP" sz="2400" dirty="0"/>
              <a:t>print(0.33333 </a:t>
            </a:r>
            <a:r>
              <a:rPr lang="en-US" altLang="ja-JP" sz="2400" dirty="0">
                <a:solidFill>
                  <a:srgbClr val="FF0000"/>
                </a:solidFill>
              </a:rPr>
              <a:t>* </a:t>
            </a:r>
            <a:r>
              <a:rPr lang="en-US" altLang="ja-JP" sz="2400" dirty="0"/>
              <a:t>3)</a:t>
            </a:r>
            <a:r>
              <a:rPr lang="ja-JP" altLang="en-US" sz="2400" dirty="0"/>
              <a:t>」を入れて実行ボタンを押す．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「</a:t>
            </a:r>
            <a:r>
              <a:rPr lang="en-US" altLang="ja-JP" sz="2400" dirty="0"/>
              <a:t>3</a:t>
            </a:r>
            <a:r>
              <a:rPr lang="ja-JP" altLang="en-US" sz="2400" dirty="0"/>
              <a:t>」は</a:t>
            </a:r>
            <a:r>
              <a:rPr lang="en-US" altLang="ja-JP" sz="2400" b="1" dirty="0"/>
              <a:t>5</a:t>
            </a:r>
            <a:r>
              <a:rPr lang="ja-JP" altLang="en-US" sz="2400" dirty="0"/>
              <a:t>個．（すべて</a:t>
            </a:r>
            <a:r>
              <a:rPr lang="ja-JP" altLang="en-US" sz="2400" b="1" u="sng" dirty="0">
                <a:solidFill>
                  <a:srgbClr val="FF0000"/>
                </a:solidFill>
              </a:rPr>
              <a:t>半角文字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②「</a:t>
            </a:r>
            <a:r>
              <a:rPr lang="en-US" altLang="ja-JP" sz="2400" dirty="0"/>
              <a:t>print(0.3333333333 </a:t>
            </a:r>
            <a:r>
              <a:rPr lang="en-US" altLang="ja-JP" sz="2400" dirty="0">
                <a:solidFill>
                  <a:srgbClr val="FF0000"/>
                </a:solidFill>
              </a:rPr>
              <a:t>* </a:t>
            </a:r>
            <a:r>
              <a:rPr lang="en-US" altLang="ja-JP" sz="2400" dirty="0"/>
              <a:t>3)</a:t>
            </a:r>
            <a:r>
              <a:rPr lang="ja-JP" altLang="en-US" sz="2400" dirty="0"/>
              <a:t>」を入れて実行ボタンを押す．「</a:t>
            </a:r>
            <a:r>
              <a:rPr lang="en-US" altLang="ja-JP" sz="2400" dirty="0"/>
              <a:t>3</a:t>
            </a:r>
            <a:r>
              <a:rPr lang="ja-JP" altLang="en-US" sz="2400" dirty="0"/>
              <a:t>」は</a:t>
            </a:r>
            <a:r>
              <a:rPr lang="en-US" altLang="ja-JP" sz="2400" b="1" dirty="0"/>
              <a:t>10</a:t>
            </a:r>
            <a:r>
              <a:rPr lang="ja-JP" altLang="en-US" sz="2400" dirty="0"/>
              <a:t>個．（すべて</a:t>
            </a:r>
            <a:r>
              <a:rPr lang="ja-JP" altLang="en-US" sz="2400" b="1" u="sng" dirty="0">
                <a:solidFill>
                  <a:srgbClr val="FF0000"/>
                </a:solidFill>
              </a:rPr>
              <a:t>半角文字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9" y="3533572"/>
            <a:ext cx="2933193" cy="24019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07" y="3533572"/>
            <a:ext cx="3490634" cy="23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134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実習  ３倍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6"/>
            <a:ext cx="8435909" cy="218365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③「</a:t>
            </a:r>
            <a:r>
              <a:rPr lang="en-US" altLang="ja-JP" sz="2400" dirty="0"/>
              <a:t>print(0.333333333333333 </a:t>
            </a:r>
            <a:r>
              <a:rPr lang="en-US" altLang="ja-JP" sz="2400" dirty="0">
                <a:solidFill>
                  <a:srgbClr val="FF0000"/>
                </a:solidFill>
              </a:rPr>
              <a:t>* </a:t>
            </a:r>
            <a:r>
              <a:rPr lang="en-US" altLang="ja-JP" sz="2400" dirty="0"/>
              <a:t>3)</a:t>
            </a:r>
            <a:r>
              <a:rPr lang="ja-JP" altLang="en-US" sz="2400" dirty="0"/>
              <a:t>」を入れて実行ボタンを押す．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「</a:t>
            </a:r>
            <a:r>
              <a:rPr lang="en-US" altLang="ja-JP" sz="2400" dirty="0"/>
              <a:t>3</a:t>
            </a:r>
            <a:r>
              <a:rPr lang="ja-JP" altLang="en-US" sz="2400" dirty="0"/>
              <a:t>」は</a:t>
            </a:r>
            <a:r>
              <a:rPr lang="en-US" altLang="ja-JP" sz="2400" b="1" dirty="0"/>
              <a:t>15</a:t>
            </a:r>
            <a:r>
              <a:rPr lang="ja-JP" altLang="en-US" sz="2400" dirty="0"/>
              <a:t>個．（すべて</a:t>
            </a:r>
            <a:r>
              <a:rPr lang="ja-JP" altLang="en-US" sz="2400" b="1" u="sng" dirty="0">
                <a:solidFill>
                  <a:srgbClr val="FF0000"/>
                </a:solidFill>
              </a:rPr>
              <a:t>半角文字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④「</a:t>
            </a:r>
            <a:r>
              <a:rPr lang="en-US" altLang="ja-JP" sz="2400" dirty="0"/>
              <a:t>print(0.33333333333333333333 </a:t>
            </a:r>
            <a:r>
              <a:rPr lang="en-US" altLang="ja-JP" sz="2400" dirty="0">
                <a:solidFill>
                  <a:srgbClr val="FF0000"/>
                </a:solidFill>
              </a:rPr>
              <a:t>* </a:t>
            </a:r>
            <a:r>
              <a:rPr lang="en-US" altLang="ja-JP" sz="2400" dirty="0"/>
              <a:t>3)</a:t>
            </a:r>
            <a:r>
              <a:rPr lang="ja-JP" altLang="en-US" sz="2400" dirty="0"/>
              <a:t>」を入れて実行ボタンを押す．「</a:t>
            </a:r>
            <a:r>
              <a:rPr lang="en-US" altLang="ja-JP" sz="2400" dirty="0"/>
              <a:t>3</a:t>
            </a:r>
            <a:r>
              <a:rPr lang="ja-JP" altLang="en-US" sz="2400" dirty="0"/>
              <a:t>」は</a:t>
            </a:r>
            <a:r>
              <a:rPr lang="en-US" altLang="ja-JP" sz="2400" b="1" dirty="0"/>
              <a:t>20</a:t>
            </a:r>
            <a:r>
              <a:rPr lang="ja-JP" altLang="en-US" sz="2400" dirty="0"/>
              <a:t>個．（すべて</a:t>
            </a:r>
            <a:r>
              <a:rPr lang="ja-JP" altLang="en-US" sz="2400" b="1" u="sng" dirty="0">
                <a:solidFill>
                  <a:srgbClr val="FF0000"/>
                </a:solidFill>
              </a:rPr>
              <a:t>半角文字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3" y="3376763"/>
            <a:ext cx="4289747" cy="2521593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2378413" y="5314570"/>
            <a:ext cx="693096" cy="619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65" y="3376764"/>
            <a:ext cx="4051721" cy="2529100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4879764" y="5300570"/>
            <a:ext cx="693096" cy="619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56263" y="549156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誤差がある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2963" y="549156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誤差がある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59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やってみよう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533526"/>
            <a:ext cx="8131262" cy="126991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0.333333333333333</a:t>
            </a:r>
            <a:r>
              <a:rPr lang="ja-JP" altLang="en-US" sz="2400" dirty="0"/>
              <a:t>」以外でも，</a:t>
            </a:r>
            <a:r>
              <a:rPr lang="ja-JP" altLang="en-US" sz="2400" b="1" dirty="0">
                <a:solidFill>
                  <a:srgbClr val="FF0000"/>
                </a:solidFill>
              </a:rPr>
              <a:t>桁数</a:t>
            </a:r>
            <a:r>
              <a:rPr lang="ja-JP" altLang="en-US" sz="2400" dirty="0"/>
              <a:t>や「</a:t>
            </a:r>
            <a:r>
              <a:rPr lang="en-US" altLang="ja-JP" sz="2400" b="1" dirty="0">
                <a:solidFill>
                  <a:srgbClr val="FF0000"/>
                </a:solidFill>
              </a:rPr>
              <a:t>3</a:t>
            </a:r>
            <a:r>
              <a:rPr lang="ja-JP" altLang="en-US" sz="2400" dirty="0"/>
              <a:t>」を変えていろいろ試してみなさい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63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745521" y="4533784"/>
            <a:ext cx="50930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100" dirty="0"/>
              <a:t>★ 全員が納得し，実感するのを待ちます</a:t>
            </a:r>
            <a:endParaRPr lang="en-US" altLang="ja-JP" sz="2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95" y="2508901"/>
            <a:ext cx="5728730" cy="31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03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91571" y="850104"/>
            <a:ext cx="8015031" cy="5648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lang="ja-JP" altLang="en-US" sz="2400" b="1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の計算では，誤差が出てくることがある</a:t>
            </a:r>
            <a:endParaRPr lang="en-US" altLang="ja-JP" sz="2400" b="1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64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31856" y="3349613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7" y="2130675"/>
            <a:ext cx="2743195" cy="32197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69" y="2468724"/>
            <a:ext cx="4051721" cy="2529100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3192968" y="4392530"/>
            <a:ext cx="693096" cy="619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633687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80017"/>
          </a:xfrm>
        </p:spPr>
        <p:txBody>
          <a:bodyPr>
            <a:normAutofit/>
          </a:bodyPr>
          <a:lstStyle/>
          <a:p>
            <a:r>
              <a:rPr kumimoji="1" lang="en-US" altLang="ja-JP" sz="4400" b="1" dirty="0"/>
              <a:t>Python</a:t>
            </a:r>
            <a:br>
              <a:rPr kumimoji="1" lang="en-US" altLang="ja-JP" sz="4400" b="1" dirty="0"/>
            </a:br>
            <a:r>
              <a:rPr kumimoji="1" lang="ja-JP" altLang="en-US" sz="4400" b="1" dirty="0"/>
              <a:t>プログラミング入門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52500" y="3871545"/>
            <a:ext cx="7239000" cy="1655762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抽象化、関数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34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式の抽象化と関数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481" y="473525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類似した複数の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式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52449" y="5519170"/>
            <a:ext cx="4316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式</a:t>
            </a:r>
            <a:r>
              <a:rPr lang="ja-JP" altLang="en-US" sz="2800" dirty="0"/>
              <a:t>「</a:t>
            </a:r>
            <a:r>
              <a:rPr lang="en-US" altLang="ja-JP" sz="2800" b="1" dirty="0"/>
              <a:t>a * 1.08</a:t>
            </a:r>
            <a:r>
              <a:rPr lang="ja-JP" altLang="en-US" sz="2800" dirty="0"/>
              <a:t>」を含む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関数</a:t>
            </a:r>
            <a:r>
              <a:rPr kumimoji="1" lang="ja-JP" altLang="en-US" sz="2800" dirty="0"/>
              <a:t> </a:t>
            </a:r>
            <a:r>
              <a:rPr kumimoji="1" lang="en-US" altLang="ja-JP" sz="2800" b="1" dirty="0"/>
              <a:t>foo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定義</a:t>
            </a:r>
            <a:r>
              <a:rPr kumimoji="1" lang="ja-JP" altLang="en-US" sz="2800" dirty="0"/>
              <a:t>し使用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845" y="5303727"/>
            <a:ext cx="402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上の３つの式を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抽象化</a:t>
            </a:r>
            <a:r>
              <a:rPr kumimoji="1" lang="ja-JP" altLang="en-US" sz="2800" dirty="0"/>
              <a:t>すると，「</a:t>
            </a:r>
            <a:r>
              <a:rPr kumimoji="1" lang="en-US" altLang="ja-JP" sz="2800" b="1" dirty="0"/>
              <a:t>a * 1.08</a:t>
            </a:r>
            <a:r>
              <a:rPr kumimoji="1" lang="ja-JP" altLang="en-US" sz="2800" dirty="0"/>
              <a:t>」</a:t>
            </a:r>
            <a:r>
              <a:rPr lang="ja-JP" altLang="en-US" sz="2800" dirty="0"/>
              <a:t>のような</a:t>
            </a:r>
            <a:r>
              <a:rPr lang="ja-JP" altLang="en-US" sz="2800" b="1" dirty="0">
                <a:solidFill>
                  <a:srgbClr val="C00000"/>
                </a:solidFill>
              </a:rPr>
              <a:t>式</a:t>
            </a:r>
            <a:r>
              <a:rPr lang="ja-JP" altLang="en-US" sz="2800" dirty="0"/>
              <a:t>になる．</a:t>
            </a:r>
            <a:endParaRPr lang="en-US" altLang="ja-JP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" y="907031"/>
            <a:ext cx="3364754" cy="38904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03" y="762652"/>
            <a:ext cx="3695600" cy="46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1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式の評価のタイミング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00190" y="4578826"/>
            <a:ext cx="360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foo(100)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の値は </a:t>
            </a:r>
            <a:r>
              <a:rPr kumimoji="1" lang="en-US" altLang="ja-JP" sz="2800" b="1" dirty="0"/>
              <a:t>30000</a:t>
            </a:r>
          </a:p>
          <a:p>
            <a:r>
              <a:rPr lang="en-US" altLang="ja-JP" sz="2800" b="1" dirty="0"/>
              <a:t>	a 100  x 300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0189" y="5879297"/>
            <a:ext cx="3787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foo(100)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の値は </a:t>
            </a:r>
            <a:r>
              <a:rPr kumimoji="1" lang="en-US" altLang="ja-JP" sz="2800" b="1" dirty="0"/>
              <a:t>300000</a:t>
            </a:r>
          </a:p>
          <a:p>
            <a:r>
              <a:rPr lang="en-US" altLang="ja-JP" sz="2800" b="1" dirty="0"/>
              <a:t>	a 100  x 3000</a:t>
            </a:r>
            <a:endParaRPr lang="ja-JP" altLang="en-US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733990" y="5110441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8" name="正方形/長方形 7"/>
          <p:cNvSpPr/>
          <p:nvPr/>
        </p:nvSpPr>
        <p:spPr>
          <a:xfrm>
            <a:off x="5676900" y="5081512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0" name="正方形/長方形 9"/>
          <p:cNvSpPr/>
          <p:nvPr/>
        </p:nvSpPr>
        <p:spPr>
          <a:xfrm>
            <a:off x="4733990" y="6419482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1" name="正方形/長方形 10"/>
          <p:cNvSpPr/>
          <p:nvPr/>
        </p:nvSpPr>
        <p:spPr>
          <a:xfrm>
            <a:off x="5666793" y="6406210"/>
            <a:ext cx="722284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00189" y="1479291"/>
            <a:ext cx="5065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関数</a:t>
            </a:r>
            <a:r>
              <a:rPr kumimoji="1" lang="ja-JP" altLang="en-US" sz="2800" dirty="0"/>
              <a:t>の中の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式</a:t>
            </a:r>
            <a:r>
              <a:rPr lang="ja-JP" altLang="en-US" sz="2800" dirty="0"/>
              <a:t>「</a:t>
            </a:r>
            <a:r>
              <a:rPr lang="en-US" altLang="ja-JP" sz="2800" dirty="0"/>
              <a:t>a * x</a:t>
            </a:r>
            <a:r>
              <a:rPr lang="ja-JP" altLang="en-US" sz="2800" dirty="0"/>
              <a:t>」の評価</a:t>
            </a:r>
            <a:endParaRPr lang="en-US" altLang="ja-JP" sz="2800" dirty="0"/>
          </a:p>
          <a:p>
            <a:r>
              <a:rPr lang="ja-JP" altLang="en-US" sz="2800" dirty="0"/>
              <a:t>では，</a:t>
            </a:r>
            <a:r>
              <a:rPr lang="ja-JP" altLang="en-US" sz="2800" b="1" dirty="0">
                <a:solidFill>
                  <a:srgbClr val="FF0000"/>
                </a:solidFill>
              </a:rPr>
              <a:t>最新</a:t>
            </a:r>
            <a:r>
              <a:rPr lang="ja-JP" altLang="en-US" sz="2800" dirty="0"/>
              <a:t>の </a:t>
            </a:r>
            <a:r>
              <a:rPr lang="en-US" altLang="ja-JP" sz="2800" dirty="0"/>
              <a:t>a </a:t>
            </a:r>
            <a:r>
              <a:rPr lang="ja-JP" altLang="en-US" sz="2800" dirty="0"/>
              <a:t>の</a:t>
            </a:r>
            <a:r>
              <a:rPr lang="ja-JP" altLang="en-US" sz="2800" b="1" dirty="0">
                <a:solidFill>
                  <a:srgbClr val="C00000"/>
                </a:solidFill>
              </a:rPr>
              <a:t>値</a:t>
            </a:r>
            <a:r>
              <a:rPr lang="ja-JP" altLang="en-US" sz="2800" dirty="0"/>
              <a:t>，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最新</a:t>
            </a:r>
            <a:r>
              <a:rPr kumimoji="1" lang="ja-JP" altLang="en-US" sz="2800" dirty="0"/>
              <a:t>の </a:t>
            </a:r>
            <a:r>
              <a:rPr kumimoji="1" lang="en-US" altLang="ja-JP" sz="2800" dirty="0"/>
              <a:t>x</a:t>
            </a:r>
          </a:p>
          <a:p>
            <a:r>
              <a:rPr lang="ja-JP" altLang="en-US" sz="2800" dirty="0"/>
              <a:t>の</a:t>
            </a:r>
            <a:r>
              <a:rPr lang="ja-JP" altLang="en-US" sz="2800" b="1" dirty="0">
                <a:solidFill>
                  <a:srgbClr val="C00000"/>
                </a:solidFill>
              </a:rPr>
              <a:t>値</a:t>
            </a:r>
            <a:r>
              <a:rPr lang="ja-JP" altLang="en-US" sz="2800" dirty="0"/>
              <a:t>が用いられる</a:t>
            </a:r>
            <a:endParaRPr kumimoji="1" lang="ja-JP" altLang="en-US" sz="28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" y="1237898"/>
            <a:ext cx="3689637" cy="4741089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H="1">
            <a:off x="1337912" y="4851133"/>
            <a:ext cx="2454442" cy="433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1352292" y="5659518"/>
            <a:ext cx="2547897" cy="45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30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例題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6" y="1797368"/>
            <a:ext cx="1359218" cy="272891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Tx/>
              <a:buNone/>
            </a:pPr>
            <a:r>
              <a:rPr lang="ja-JP" altLang="en-US" dirty="0"/>
              <a:t>式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eaLnBrk="1" hangingPunct="1"/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02871" y="2263140"/>
            <a:ext cx="1975961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087" y="2451440"/>
            <a:ext cx="1823561" cy="1663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2400" b="1" dirty="0"/>
              <a:t>120 * 1.08</a:t>
            </a:r>
          </a:p>
          <a:p>
            <a:pPr>
              <a:buFontTx/>
              <a:buNone/>
            </a:pPr>
            <a:r>
              <a:rPr lang="en-US" altLang="ja-JP" sz="2400" b="1" dirty="0"/>
              <a:t>200 * 1.08</a:t>
            </a:r>
          </a:p>
          <a:p>
            <a:pPr>
              <a:buFontTx/>
              <a:buNone/>
            </a:pPr>
            <a:endParaRPr lang="ja-JP" altLang="en-US" sz="2400" dirty="0"/>
          </a:p>
          <a:p>
            <a:endParaRPr lang="ja-JP" altLang="en-US" sz="2400" dirty="0"/>
          </a:p>
          <a:p>
            <a:endParaRPr lang="ja-JP" alt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27509" y="1797367"/>
            <a:ext cx="2008823" cy="272891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en-US" sz="2550" dirty="0"/>
              <a:t>変数を含む式　</a:t>
            </a:r>
            <a:r>
              <a:rPr lang="ja-JP" altLang="en-US" sz="2100" dirty="0"/>
              <a:t>　　　　</a:t>
            </a: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2857501" y="2263140"/>
            <a:ext cx="1975961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21356" y="2456021"/>
            <a:ext cx="1823561" cy="1663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a</a:t>
            </a:r>
            <a:r>
              <a:rPr lang="en-US" altLang="ja-JP" sz="2400" dirty="0"/>
              <a:t> * 1.08</a:t>
            </a:r>
          </a:p>
          <a:p>
            <a:pPr>
              <a:buFontTx/>
              <a:buNone/>
            </a:pPr>
            <a:endParaRPr lang="ja-JP" altLang="en-US" sz="2400" dirty="0"/>
          </a:p>
          <a:p>
            <a:endParaRPr lang="ja-JP" altLang="en-US" sz="2400" dirty="0"/>
          </a:p>
          <a:p>
            <a:endParaRPr lang="ja-JP" alt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75986" y="1797368"/>
            <a:ext cx="1359218" cy="272891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en-US" sz="2100" dirty="0"/>
              <a:t>関数　　　　　</a:t>
            </a: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10" name="正方形/長方形 9"/>
          <p:cNvSpPr/>
          <p:nvPr/>
        </p:nvSpPr>
        <p:spPr>
          <a:xfrm>
            <a:off x="5408773" y="2263140"/>
            <a:ext cx="2777965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54030" y="2456021"/>
            <a:ext cx="2932745" cy="1663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2400" dirty="0" err="1"/>
              <a:t>def</a:t>
            </a:r>
            <a:r>
              <a:rPr lang="en-US" altLang="ja-JP" sz="2400" dirty="0"/>
              <a:t> foo(</a:t>
            </a:r>
            <a:r>
              <a:rPr lang="en-US" altLang="ja-JP" sz="2400" b="1" dirty="0">
                <a:solidFill>
                  <a:srgbClr val="C00000"/>
                </a:solidFill>
              </a:rPr>
              <a:t>a</a:t>
            </a:r>
            <a:r>
              <a:rPr lang="en-US" altLang="ja-JP" sz="2400" dirty="0"/>
              <a:t>):</a:t>
            </a:r>
          </a:p>
          <a:p>
            <a:pPr>
              <a:buFontTx/>
              <a:buNone/>
            </a:pPr>
            <a:r>
              <a:rPr lang="en-US" altLang="ja-JP" sz="2400" dirty="0"/>
              <a:t>    return(</a:t>
            </a:r>
            <a:r>
              <a:rPr lang="en-US" altLang="ja-JP" sz="2400" b="1" dirty="0">
                <a:solidFill>
                  <a:srgbClr val="C00000"/>
                </a:solidFill>
              </a:rPr>
              <a:t>a</a:t>
            </a:r>
            <a:r>
              <a:rPr lang="en-US" altLang="ja-JP" sz="2400" dirty="0"/>
              <a:t> * 1.08)</a:t>
            </a:r>
          </a:p>
          <a:p>
            <a:pPr>
              <a:buFontTx/>
              <a:buNone/>
            </a:pPr>
            <a:endParaRPr lang="ja-JP" altLang="en-US" sz="2400" dirty="0"/>
          </a:p>
          <a:p>
            <a:endParaRPr lang="ja-JP" altLang="en-US" sz="2400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0739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52" y="280906"/>
            <a:ext cx="5610325" cy="62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= range(10)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7275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ウェブブラウザ</a:t>
            </a:r>
            <a:r>
              <a:rPr kumimoji="1" lang="ja-JP" altLang="en-US" dirty="0"/>
              <a:t>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※ Internet Explorer </a:t>
            </a:r>
            <a:r>
              <a:rPr lang="ja-JP" altLang="en-US" dirty="0"/>
              <a:t>でうまく動かない場合があります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→ うまく動かないときは </a:t>
            </a:r>
            <a:r>
              <a:rPr lang="en-US" altLang="ja-JP" dirty="0"/>
              <a:t>Google Chrome </a:t>
            </a:r>
            <a:r>
              <a:rPr lang="ja-JP" altLang="en-US" dirty="0"/>
              <a:t>を試してください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 </a:t>
            </a:r>
            <a:r>
              <a:rPr lang="ja-JP" altLang="en-US" dirty="0"/>
              <a:t>日本語モードはありませんので，英語で使ってみる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（資料で説明しますので大丈夫）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5032" y="563478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4045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Visualize your code and live help now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5032" y="563478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8" y="1375515"/>
            <a:ext cx="7723052" cy="433737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49655" y="4939132"/>
            <a:ext cx="4109314" cy="5266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14430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82" y="900113"/>
            <a:ext cx="5266511" cy="499824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99761" y="2531688"/>
            <a:ext cx="5094008" cy="2440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93633" y="5350669"/>
            <a:ext cx="1342499" cy="410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3404265" y="5350668"/>
            <a:ext cx="1482060" cy="410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2187040" y="2250281"/>
            <a:ext cx="1834891" cy="277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45295" y="1795280"/>
            <a:ext cx="3518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言語を選べる．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</a:rPr>
              <a:t>「</a:t>
            </a:r>
            <a:r>
              <a:rPr kumimoji="1" lang="en-US" altLang="ja-JP" sz="2100" dirty="0">
                <a:solidFill>
                  <a:srgbClr val="FF0000"/>
                </a:solidFill>
              </a:rPr>
              <a:t>Python 3.6</a:t>
            </a:r>
            <a:r>
              <a:rPr kumimoji="1" lang="ja-JP" altLang="en-US" sz="2100" dirty="0">
                <a:solidFill>
                  <a:srgbClr val="FF0000"/>
                </a:solidFill>
              </a:rPr>
              <a:t>」を選んでおく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32777" y="366482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エディタ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6492" y="5369017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実行のためのボタン</a:t>
            </a:r>
          </a:p>
        </p:txBody>
      </p:sp>
    </p:spTree>
    <p:extLst>
      <p:ext uri="{BB962C8B-B14F-4D97-AF65-F5344CB8AC3E}">
        <p14:creationId xmlns:p14="http://schemas.microsoft.com/office/powerpoint/2010/main" val="24508517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967" y="964957"/>
            <a:ext cx="8934451" cy="56856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① 次のように書きなさい</a:t>
            </a:r>
            <a:endParaRPr lang="en-US" altLang="ja-JP" sz="2400" dirty="0"/>
          </a:p>
          <a:p>
            <a:pPr marL="0" indent="0">
              <a:lnSpc>
                <a:spcPct val="95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73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66985" y="1402459"/>
            <a:ext cx="4633408" cy="33600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err="1"/>
              <a:t>def</a:t>
            </a:r>
            <a:r>
              <a:rPr lang="en-US" altLang="ja-JP" sz="2400" b="1" dirty="0"/>
              <a:t> foo(a):</a:t>
            </a:r>
          </a:p>
          <a:p>
            <a:pPr marL="0" indent="0">
              <a:buNone/>
            </a:pPr>
            <a:r>
              <a:rPr lang="en-US" altLang="ja-JP" sz="2400" b="1" dirty="0"/>
              <a:t>    return (a * 1.08)</a:t>
            </a:r>
          </a:p>
          <a:p>
            <a:pPr marL="0" indent="0">
              <a:buNone/>
            </a:pPr>
            <a:r>
              <a:rPr lang="en-US" altLang="ja-JP" sz="2400" b="1" dirty="0"/>
              <a:t>   </a:t>
            </a:r>
          </a:p>
          <a:p>
            <a:pPr marL="0" indent="0">
              <a:buNone/>
            </a:pPr>
            <a:r>
              <a:rPr lang="en-US" altLang="ja-JP" sz="2400" b="1" dirty="0"/>
              <a:t>p = 120</a:t>
            </a:r>
          </a:p>
          <a:p>
            <a:pPr marL="0" indent="0">
              <a:buNone/>
            </a:pPr>
            <a:r>
              <a:rPr lang="en-US" altLang="ja-JP" sz="2400" b="1" dirty="0"/>
              <a:t>print(foo(p))</a:t>
            </a:r>
          </a:p>
          <a:p>
            <a:pPr marL="0" indent="0">
              <a:buNone/>
            </a:pPr>
            <a:r>
              <a:rPr lang="en-US" altLang="ja-JP" sz="2400" b="1" dirty="0"/>
              <a:t>p = 200</a:t>
            </a:r>
          </a:p>
          <a:p>
            <a:pPr marL="0" indent="0">
              <a:buNone/>
            </a:pPr>
            <a:r>
              <a:rPr lang="en-US" altLang="ja-JP" sz="2400" b="1" dirty="0"/>
              <a:t>print(foo(p)) </a:t>
            </a:r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80749" y="1255447"/>
            <a:ext cx="2086149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</a:rPr>
              <a:t>「</a:t>
            </a:r>
            <a:r>
              <a:rPr lang="en-US" altLang="ja-JP" sz="2100" b="1" dirty="0" err="1">
                <a:solidFill>
                  <a:srgbClr val="FF0000"/>
                </a:solidFill>
              </a:rPr>
              <a:t>def</a:t>
            </a:r>
            <a:r>
              <a:rPr lang="en-US" altLang="ja-JP" sz="2100" b="1" dirty="0">
                <a:solidFill>
                  <a:srgbClr val="FF0000"/>
                </a:solidFill>
              </a:rPr>
              <a:t> foo(a)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」の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lang="en-US" altLang="ja-JP" sz="21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直後に「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749" y="2077923"/>
            <a:ext cx="3603807" cy="106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kumimoji="1" lang="ja-JP" altLang="en-US" sz="2100" b="1" dirty="0">
                <a:solidFill>
                  <a:srgbClr val="FF0000"/>
                </a:solidFill>
              </a:rPr>
              <a:t>「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return </a:t>
            </a:r>
            <a:r>
              <a:rPr lang="en-US" altLang="ja-JP" sz="2100" b="1" dirty="0">
                <a:solidFill>
                  <a:srgbClr val="FF0000"/>
                </a:solidFill>
              </a:rPr>
              <a:t>(a * 1.08)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」の前に，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kumimoji="1" lang="ja-JP" altLang="en-US" sz="2100" b="1" dirty="0">
                <a:solidFill>
                  <a:srgbClr val="FF0000"/>
                </a:solidFill>
              </a:rPr>
              <a:t>「タブ」を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つだけ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60" y="3385251"/>
            <a:ext cx="5525601" cy="24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03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385" y="4423164"/>
            <a:ext cx="3390900" cy="297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ja-JP" altLang="en-US" u="sng" dirty="0"/>
              <a:t>これでは</a:t>
            </a:r>
            <a:r>
              <a:rPr kumimoji="1" lang="ja-JP" altLang="en-US" b="1" u="sng" dirty="0"/>
              <a:t>動かない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74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80258" y="4330303"/>
            <a:ext cx="3390900" cy="2976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u="sng" dirty="0"/>
              <a:t>これは</a:t>
            </a:r>
            <a:r>
              <a:rPr lang="ja-JP" altLang="en-US" sz="2100" b="1" u="sng" dirty="0"/>
              <a:t>動く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49409" y="4898214"/>
            <a:ext cx="3350615" cy="794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/>
              <a:t>「</a:t>
            </a:r>
            <a:r>
              <a:rPr lang="en-US" altLang="ja-JP" sz="2100" dirty="0"/>
              <a:t>del</a:t>
            </a:r>
            <a:r>
              <a:rPr lang="ja-JP" altLang="en-US" sz="2100" dirty="0"/>
              <a:t>キー」などを使いながら書き換えてください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2301"/>
            <a:ext cx="4407128" cy="29482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303" y="1217413"/>
            <a:ext cx="4305516" cy="28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24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579821"/>
            <a:ext cx="4160520" cy="437279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63" y="1073890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②「</a:t>
            </a:r>
            <a:r>
              <a:rPr lang="en-US" altLang="ja-JP" sz="2400" b="1" dirty="0"/>
              <a:t>Visualize Execution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75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118712" y="5417172"/>
            <a:ext cx="1621795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284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39" y="1508760"/>
            <a:ext cx="5429839" cy="438959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63" y="1073890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③「</a:t>
            </a:r>
            <a:r>
              <a:rPr lang="en-US" altLang="ja-JP" sz="2400" b="1" dirty="0"/>
              <a:t>Last</a:t>
            </a:r>
            <a:r>
              <a:rPr lang="ja-JP" altLang="en-US" sz="2400" dirty="0"/>
              <a:t>」ボタンをクリック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76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618222" y="5296887"/>
            <a:ext cx="1175229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27011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5" y="1755934"/>
            <a:ext cx="6752987" cy="403073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63" y="1073890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④　表示を</a:t>
            </a:r>
            <a:r>
              <a:rPr lang="ja-JP" altLang="en-US" sz="2400" b="1" u="sng" dirty="0"/>
              <a:t>確認</a:t>
            </a:r>
            <a:r>
              <a:rPr lang="ja-JP" altLang="en-US" sz="2400" dirty="0"/>
              <a:t>しなさい．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77</a:t>
            </a:fld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092919" y="2229326"/>
            <a:ext cx="2892162" cy="11448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4771927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1554005"/>
            <a:ext cx="5792867" cy="434736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63" y="1073890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First</a:t>
            </a:r>
            <a:r>
              <a:rPr lang="ja-JP" altLang="en-US" sz="2400" dirty="0"/>
              <a:t>」をクリックして，</a:t>
            </a:r>
            <a:r>
              <a:rPr lang="ja-JP" altLang="en-US" sz="2400" b="1" u="sng" dirty="0"/>
              <a:t>最初に戻しなさい</a:t>
            </a:r>
            <a:endParaRPr lang="en-US" altLang="ja-JP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78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854948" y="5303385"/>
            <a:ext cx="1403747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524001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12" y="2200400"/>
            <a:ext cx="4858465" cy="364612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828" y="104658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⑥ 「</a:t>
            </a:r>
            <a:r>
              <a:rPr lang="en-US" altLang="ja-JP" dirty="0"/>
              <a:t>Step 1 of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</a:t>
            </a:r>
            <a:r>
              <a:rPr lang="ja-JP" altLang="en-US" b="1" dirty="0">
                <a:solidFill>
                  <a:srgbClr val="C00000"/>
                </a:solidFill>
              </a:rPr>
              <a:t>ステップ数</a:t>
            </a:r>
            <a:r>
              <a:rPr lang="ja-JP" altLang="en-US" dirty="0"/>
              <a:t>は </a:t>
            </a:r>
            <a:r>
              <a:rPr lang="en-US" altLang="ja-JP" b="1" dirty="0">
                <a:solidFill>
                  <a:srgbClr val="FF0000"/>
                </a:solidFill>
              </a:rPr>
              <a:t>11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           </a:t>
            </a:r>
            <a:r>
              <a:rPr kumimoji="1" lang="ja-JP" altLang="en-US" dirty="0"/>
              <a:t>（ステップ数と，プログラムの行数は</a:t>
            </a:r>
            <a:r>
              <a:rPr kumimoji="1" lang="ja-JP" altLang="en-US" b="1" dirty="0">
                <a:solidFill>
                  <a:srgbClr val="FF0000"/>
                </a:solidFill>
              </a:rPr>
              <a:t>違うもの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5032" y="563478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3182496" y="5281062"/>
            <a:ext cx="1458877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7399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タップル </a:t>
            </a:r>
            <a:r>
              <a:rPr lang="en-US" altLang="ja-JP" dirty="0"/>
              <a:t>(tuple)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(75, 4)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310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99" y="2874169"/>
            <a:ext cx="6515100" cy="275034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63" y="1073890"/>
            <a:ext cx="8934451" cy="26600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⑦ </a:t>
            </a: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Forward</a:t>
            </a:r>
            <a:r>
              <a:rPr lang="ja-JP" altLang="en-US" dirty="0"/>
              <a:t>」をクリックしな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ながら，</a:t>
            </a:r>
            <a:r>
              <a:rPr lang="ja-JP" altLang="en-US" b="1" dirty="0"/>
              <a:t>緑の矢印の動き</a:t>
            </a:r>
            <a:r>
              <a:rPr lang="ja-JP" altLang="en-US" dirty="0"/>
              <a:t>と</a:t>
            </a:r>
            <a:r>
              <a:rPr lang="en-US" altLang="ja-JP" dirty="0"/>
              <a:t>,</a:t>
            </a:r>
            <a:r>
              <a:rPr lang="en-US" altLang="ja-JP" b="1" dirty="0"/>
              <a:t> </a:t>
            </a:r>
            <a:r>
              <a:rPr lang="ja-JP" altLang="en-US" b="1" dirty="0"/>
              <a:t>オブジェクト </a:t>
            </a:r>
            <a:r>
              <a:rPr lang="en-US" altLang="ja-JP" b="1" dirty="0"/>
              <a:t>p, a </a:t>
            </a:r>
            <a:r>
              <a:rPr lang="ja-JP" altLang="en-US" b="1" dirty="0"/>
              <a:t>の変化</a:t>
            </a:r>
            <a:r>
              <a:rPr lang="ja-JP" altLang="en-US" dirty="0"/>
              <a:t>を確認しなさい．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　「</a:t>
            </a:r>
            <a:r>
              <a:rPr lang="en-US" altLang="ja-JP" dirty="0"/>
              <a:t>Forward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r>
              <a:rPr lang="en-US" altLang="ja-JP" dirty="0"/>
              <a:t>		</a:t>
            </a:r>
            <a:r>
              <a:rPr lang="ja-JP" altLang="en-US" dirty="0"/>
              <a:t>くなったら終了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80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909212" y="5328433"/>
            <a:ext cx="1009055" cy="310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27594" y="4698846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見どころ</a:t>
            </a:r>
            <a:endParaRPr kumimoji="1"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51672" y="3923568"/>
            <a:ext cx="2260671" cy="16442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831935" y="3158162"/>
            <a:ext cx="469782" cy="10895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044" y="3436338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見どころ</a:t>
            </a:r>
            <a:endParaRPr kumimoji="1" lang="en-US" altLang="ja-JP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84" y="2109549"/>
            <a:ext cx="7775815" cy="32825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1" y="1664494"/>
            <a:ext cx="9001760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  終わったら「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」をクリックして，元の画面に戻りなさい</a:t>
            </a:r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5032" y="563478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98024" y="3908199"/>
            <a:ext cx="1537547" cy="3820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1494730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1490663"/>
            <a:ext cx="5104924" cy="435881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066705" y="4873466"/>
            <a:ext cx="4542693" cy="797005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588" y="1059656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次のように書き換えて，</a:t>
            </a:r>
            <a:r>
              <a:rPr lang="ja-JP" altLang="en-US" b="1" dirty="0"/>
              <a:t>同じこと</a:t>
            </a:r>
            <a:r>
              <a:rPr lang="ja-JP" altLang="en-US" dirty="0"/>
              <a:t>を繰り返しなさい</a:t>
            </a:r>
            <a:endParaRPr lang="en-US" altLang="ja-JP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5625" y="562451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4059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7700" y="1129982"/>
            <a:ext cx="7772400" cy="2680017"/>
          </a:xfrm>
        </p:spPr>
        <p:txBody>
          <a:bodyPr>
            <a:normAutofit/>
          </a:bodyPr>
          <a:lstStyle/>
          <a:p>
            <a:br>
              <a:rPr kumimoji="1" lang="en-US" altLang="ja-JP" sz="4400" b="1" dirty="0"/>
            </a:br>
            <a:r>
              <a:rPr kumimoji="1" lang="en-US" altLang="ja-JP" sz="4400" b="1" dirty="0"/>
              <a:t>Python </a:t>
            </a:r>
            <a:r>
              <a:rPr kumimoji="1" lang="ja-JP" altLang="en-US" sz="4400" b="1" dirty="0"/>
              <a:t>とオブジェクト指向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7749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クラス定義とオブジェクト生成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778" y="1275699"/>
            <a:ext cx="4234296" cy="1193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クラス定義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クラス名 </a:t>
            </a:r>
            <a:r>
              <a:rPr lang="en-US" altLang="ja-JP" b="1" dirty="0"/>
              <a:t>C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属性 </a:t>
            </a:r>
            <a:r>
              <a:rPr lang="en-US" altLang="ja-JP" b="1" dirty="0" err="1"/>
              <a:t>qty</a:t>
            </a:r>
            <a:r>
              <a:rPr lang="en-US" altLang="ja-JP" dirty="0"/>
              <a:t>, </a:t>
            </a:r>
            <a:r>
              <a:rPr lang="en-US" altLang="ja-JP" b="1" dirty="0"/>
              <a:t>weight</a:t>
            </a:r>
            <a:r>
              <a:rPr lang="en-US" altLang="ja-JP" dirty="0"/>
              <a:t>, </a:t>
            </a:r>
            <a:r>
              <a:rPr lang="en-US" altLang="ja-JP" b="1" dirty="0"/>
              <a:t>name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84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3778" y="3399993"/>
            <a:ext cx="5205046" cy="2127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dirty="0"/>
              <a:t>class </a:t>
            </a:r>
            <a:r>
              <a:rPr lang="en-US" altLang="ja-JP" sz="2600" b="1" dirty="0"/>
              <a:t>C</a:t>
            </a:r>
            <a:r>
              <a:rPr lang="en-US" altLang="ja-JP" sz="2600" dirty="0"/>
              <a:t>(object):</a:t>
            </a:r>
          </a:p>
          <a:p>
            <a:pPr marL="0" indent="0">
              <a:buNone/>
            </a:pPr>
            <a:r>
              <a:rPr lang="en-US" altLang="ja-JP" sz="2600" dirty="0"/>
              <a:t>    </a:t>
            </a:r>
            <a:r>
              <a:rPr lang="en-US" altLang="ja-JP" sz="2600" dirty="0" err="1"/>
              <a:t>def</a:t>
            </a:r>
            <a:r>
              <a:rPr lang="en-US" altLang="ja-JP" sz="2600" dirty="0"/>
              <a:t> __</a:t>
            </a:r>
            <a:r>
              <a:rPr lang="en-US" altLang="ja-JP" sz="2600" dirty="0" err="1"/>
              <a:t>init</a:t>
            </a:r>
            <a:r>
              <a:rPr lang="en-US" altLang="ja-JP" sz="2600" dirty="0"/>
              <a:t>__(self, </a:t>
            </a:r>
            <a:r>
              <a:rPr lang="en-US" altLang="ja-JP" sz="2600" dirty="0" err="1">
                <a:solidFill>
                  <a:srgbClr val="002060"/>
                </a:solidFill>
              </a:rPr>
              <a:t>qty</a:t>
            </a:r>
            <a:r>
              <a:rPr lang="en-US" altLang="ja-JP" sz="2600" dirty="0"/>
              <a:t>, </a:t>
            </a:r>
            <a:r>
              <a:rPr lang="en-US" altLang="ja-JP" sz="2600" dirty="0">
                <a:solidFill>
                  <a:srgbClr val="002060"/>
                </a:solidFill>
              </a:rPr>
              <a:t>weight, name</a:t>
            </a:r>
            <a:r>
              <a:rPr lang="en-US" altLang="ja-JP" sz="2600" dirty="0"/>
              <a:t>):</a:t>
            </a:r>
          </a:p>
          <a:p>
            <a:pPr marL="0" indent="0">
              <a:buNone/>
            </a:pPr>
            <a:r>
              <a:rPr lang="en-US" altLang="ja-JP" sz="2600" b="1" dirty="0"/>
              <a:t>        </a:t>
            </a:r>
            <a:r>
              <a:rPr lang="en-US" altLang="ja-JP" sz="2600" b="1" dirty="0" err="1"/>
              <a:t>self.qty</a:t>
            </a:r>
            <a:r>
              <a:rPr lang="en-US" altLang="ja-JP" sz="2600" dirty="0"/>
              <a:t> = </a:t>
            </a:r>
            <a:r>
              <a:rPr lang="en-US" altLang="ja-JP" sz="2600" dirty="0" err="1">
                <a:solidFill>
                  <a:srgbClr val="002060"/>
                </a:solidFill>
              </a:rPr>
              <a:t>qty</a:t>
            </a:r>
            <a:endParaRPr lang="en-US" altLang="ja-JP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600" dirty="0"/>
              <a:t>        </a:t>
            </a:r>
            <a:r>
              <a:rPr lang="en-US" altLang="ja-JP" sz="2600" b="1" dirty="0" err="1"/>
              <a:t>self.weight</a:t>
            </a:r>
            <a:r>
              <a:rPr lang="en-US" altLang="ja-JP" sz="2600" dirty="0"/>
              <a:t> = </a:t>
            </a:r>
            <a:r>
              <a:rPr lang="en-US" altLang="ja-JP" sz="2600" dirty="0">
                <a:solidFill>
                  <a:srgbClr val="002060"/>
                </a:solidFill>
              </a:rPr>
              <a:t>weight</a:t>
            </a:r>
          </a:p>
          <a:p>
            <a:pPr marL="0" indent="0">
              <a:buNone/>
            </a:pPr>
            <a:r>
              <a:rPr lang="en-US" altLang="ja-JP" sz="2600" b="1" dirty="0">
                <a:solidFill>
                  <a:srgbClr val="002060"/>
                </a:solidFill>
              </a:rPr>
              <a:t>        </a:t>
            </a:r>
            <a:r>
              <a:rPr lang="en-US" altLang="ja-JP" sz="2600" b="1" dirty="0" err="1"/>
              <a:t>self.name</a:t>
            </a:r>
            <a:r>
              <a:rPr lang="en-US" altLang="ja-JP" sz="2600" dirty="0"/>
              <a:t> = </a:t>
            </a:r>
            <a:r>
              <a:rPr lang="en-US" altLang="ja-JP" sz="2600" dirty="0">
                <a:solidFill>
                  <a:srgbClr val="002060"/>
                </a:solidFill>
              </a:rPr>
              <a:t>name</a:t>
            </a:r>
            <a:endParaRPr lang="en-US" altLang="ja-JP" sz="26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432609" y="3399993"/>
            <a:ext cx="3590767" cy="860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/>
              <a:t>x</a:t>
            </a:r>
            <a:r>
              <a:rPr lang="en-US" altLang="ja-JP" sz="2400" dirty="0"/>
              <a:t> = C(</a:t>
            </a:r>
            <a:r>
              <a:rPr lang="en-US" altLang="ja-JP" sz="2400" b="1" dirty="0"/>
              <a:t>5</a:t>
            </a:r>
            <a:r>
              <a:rPr lang="en-US" altLang="ja-JP" sz="2400" dirty="0"/>
              <a:t>, </a:t>
            </a:r>
            <a:r>
              <a:rPr lang="en-US" altLang="ja-JP" sz="2400" b="1" dirty="0"/>
              <a:t>170.51</a:t>
            </a:r>
            <a:r>
              <a:rPr lang="en-US" altLang="ja-JP" sz="2400" dirty="0"/>
              <a:t>, </a:t>
            </a:r>
            <a:r>
              <a:rPr lang="en-US" altLang="ja-JP" sz="2400" b="1" dirty="0"/>
              <a:t>'apple'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r>
              <a:rPr lang="en-US" altLang="ja-JP" sz="2400" b="1" dirty="0"/>
              <a:t>y</a:t>
            </a:r>
            <a:r>
              <a:rPr lang="en-US" altLang="ja-JP" sz="2400" dirty="0"/>
              <a:t> = C(</a:t>
            </a:r>
            <a:r>
              <a:rPr lang="en-US" altLang="ja-JP" sz="2400" b="1" dirty="0"/>
              <a:t>3</a:t>
            </a:r>
            <a:r>
              <a:rPr lang="en-US" altLang="ja-JP" sz="2400" dirty="0"/>
              <a:t>, </a:t>
            </a:r>
            <a:r>
              <a:rPr lang="en-US" altLang="ja-JP" sz="2400" b="1" dirty="0"/>
              <a:t>40.97</a:t>
            </a:r>
            <a:r>
              <a:rPr lang="en-US" altLang="ja-JP" sz="2400" dirty="0"/>
              <a:t>, </a:t>
            </a:r>
            <a:r>
              <a:rPr lang="en-US" altLang="ja-JP" sz="2400" b="1" dirty="0"/>
              <a:t>'orange'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867741" y="1376851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/>
              <a:t>オブジェクト生成</a:t>
            </a:r>
            <a:endParaRPr lang="en-US" altLang="ja-JP" sz="3000" dirty="0"/>
          </a:p>
          <a:p>
            <a:pPr marL="0" indent="0">
              <a:buNone/>
            </a:pPr>
            <a:r>
              <a:rPr lang="en-US" altLang="ja-JP" sz="2400" b="1" dirty="0"/>
              <a:t>        x  5    170.51    'apple'</a:t>
            </a:r>
          </a:p>
          <a:p>
            <a:pPr marL="0" indent="0">
              <a:buNone/>
            </a:pPr>
            <a:r>
              <a:rPr lang="en-US" altLang="ja-JP" sz="2400" b="1" dirty="0"/>
              <a:t>        y  3    40.97      ‘orange'</a:t>
            </a:r>
            <a:endParaRPr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5793178" y="1753476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正方形/長方形 8"/>
          <p:cNvSpPr/>
          <p:nvPr/>
        </p:nvSpPr>
        <p:spPr>
          <a:xfrm>
            <a:off x="5793177" y="2163051"/>
            <a:ext cx="2923707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181285" y="175347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253364" y="175347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178427" y="2163051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253364" y="2163051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01738" y="2451563"/>
            <a:ext cx="269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qty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  weight      name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86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7160" y="1499014"/>
            <a:ext cx="5546839" cy="47830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class </a:t>
            </a:r>
            <a:r>
              <a:rPr lang="en-US" altLang="ja-JP" sz="2600" b="1" dirty="0"/>
              <a:t>C</a:t>
            </a:r>
            <a:r>
              <a:rPr lang="en-US" altLang="ja-JP" sz="2600" dirty="0"/>
              <a:t>(object):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    </a:t>
            </a:r>
            <a:r>
              <a:rPr lang="en-US" altLang="ja-JP" sz="2600" dirty="0" err="1"/>
              <a:t>def</a:t>
            </a:r>
            <a:r>
              <a:rPr lang="en-US" altLang="ja-JP" sz="2600" dirty="0"/>
              <a:t> __</a:t>
            </a:r>
            <a:r>
              <a:rPr lang="en-US" altLang="ja-JP" sz="2600" dirty="0" err="1"/>
              <a:t>init</a:t>
            </a:r>
            <a:r>
              <a:rPr lang="en-US" altLang="ja-JP" sz="2600" dirty="0"/>
              <a:t>__(self, </a:t>
            </a:r>
            <a:r>
              <a:rPr lang="en-US" altLang="ja-JP" sz="2600" dirty="0" err="1">
                <a:solidFill>
                  <a:srgbClr val="002060"/>
                </a:solidFill>
              </a:rPr>
              <a:t>qty</a:t>
            </a:r>
            <a:r>
              <a:rPr lang="en-US" altLang="ja-JP" sz="2600" dirty="0"/>
              <a:t>, </a:t>
            </a:r>
            <a:r>
              <a:rPr lang="en-US" altLang="ja-JP" sz="2600" dirty="0">
                <a:solidFill>
                  <a:srgbClr val="002060"/>
                </a:solidFill>
              </a:rPr>
              <a:t>weight, name</a:t>
            </a:r>
            <a:r>
              <a:rPr lang="en-US" altLang="ja-JP" sz="2600" dirty="0"/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dirty="0"/>
              <a:t>        </a:t>
            </a:r>
            <a:r>
              <a:rPr lang="en-US" altLang="ja-JP" sz="2600" b="1" dirty="0" err="1"/>
              <a:t>self.qty</a:t>
            </a:r>
            <a:r>
              <a:rPr lang="en-US" altLang="ja-JP" sz="2600" dirty="0"/>
              <a:t> = </a:t>
            </a:r>
            <a:r>
              <a:rPr lang="en-US" altLang="ja-JP" sz="2600" dirty="0" err="1">
                <a:solidFill>
                  <a:srgbClr val="002060"/>
                </a:solidFill>
              </a:rPr>
              <a:t>qty</a:t>
            </a:r>
            <a:endParaRPr lang="en-US" altLang="ja-JP" sz="26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        </a:t>
            </a:r>
            <a:r>
              <a:rPr lang="en-US" altLang="ja-JP" sz="2600" b="1" dirty="0" err="1"/>
              <a:t>self.weight</a:t>
            </a:r>
            <a:r>
              <a:rPr lang="en-US" altLang="ja-JP" sz="2600" dirty="0"/>
              <a:t> = </a:t>
            </a:r>
            <a:r>
              <a:rPr lang="en-US" altLang="ja-JP" sz="2600" dirty="0">
                <a:solidFill>
                  <a:srgbClr val="002060"/>
                </a:solidFill>
              </a:rPr>
              <a:t>weight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dirty="0">
                <a:solidFill>
                  <a:srgbClr val="002060"/>
                </a:solidFill>
              </a:rPr>
              <a:t>        </a:t>
            </a:r>
            <a:r>
              <a:rPr lang="en-US" altLang="ja-JP" sz="2600" b="1" dirty="0" err="1"/>
              <a:t>self.name</a:t>
            </a:r>
            <a:r>
              <a:rPr lang="en-US" altLang="ja-JP" sz="2600" dirty="0"/>
              <a:t> = </a:t>
            </a:r>
            <a:r>
              <a:rPr lang="en-US" altLang="ja-JP" sz="2600" dirty="0">
                <a:solidFill>
                  <a:srgbClr val="002060"/>
                </a:solidFill>
              </a:rPr>
              <a:t>name</a:t>
            </a:r>
            <a:endParaRPr lang="en-US" altLang="ja-JP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dirty="0"/>
              <a:t>x</a:t>
            </a:r>
            <a:r>
              <a:rPr lang="en-US" altLang="ja-JP" sz="2600" dirty="0"/>
              <a:t> = </a:t>
            </a:r>
            <a:r>
              <a:rPr lang="en-US" altLang="ja-JP" sz="2600" b="1" dirty="0"/>
              <a:t>C</a:t>
            </a:r>
            <a:r>
              <a:rPr lang="en-US" altLang="ja-JP" sz="2600" dirty="0"/>
              <a:t>(</a:t>
            </a:r>
            <a:r>
              <a:rPr lang="en-US" altLang="ja-JP" sz="2600" b="1" dirty="0"/>
              <a:t>5</a:t>
            </a:r>
            <a:r>
              <a:rPr lang="en-US" altLang="ja-JP" sz="2600" dirty="0"/>
              <a:t>, </a:t>
            </a:r>
            <a:r>
              <a:rPr lang="en-US" altLang="ja-JP" sz="2600" b="1" dirty="0"/>
              <a:t>170.51</a:t>
            </a:r>
            <a:r>
              <a:rPr lang="en-US" altLang="ja-JP" sz="2600" dirty="0"/>
              <a:t>, </a:t>
            </a:r>
            <a:r>
              <a:rPr lang="en-US" altLang="ja-JP" sz="2600" b="1" dirty="0"/>
              <a:t>'apple'</a:t>
            </a:r>
            <a:r>
              <a:rPr lang="en-US" altLang="ja-JP" sz="2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print(</a:t>
            </a:r>
            <a:r>
              <a:rPr lang="en-US" altLang="ja-JP" sz="2600" dirty="0" err="1"/>
              <a:t>vars</a:t>
            </a:r>
            <a:r>
              <a:rPr lang="en-US" altLang="ja-JP" sz="2600" dirty="0"/>
              <a:t>(x))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dirty="0"/>
              <a:t>y</a:t>
            </a:r>
            <a:r>
              <a:rPr lang="en-US" altLang="ja-JP" sz="2600" dirty="0"/>
              <a:t> = </a:t>
            </a:r>
            <a:r>
              <a:rPr lang="en-US" altLang="ja-JP" sz="2600" b="1" dirty="0"/>
              <a:t>C</a:t>
            </a:r>
            <a:r>
              <a:rPr lang="en-US" altLang="ja-JP" sz="2600" dirty="0"/>
              <a:t>(</a:t>
            </a:r>
            <a:r>
              <a:rPr lang="en-US" altLang="ja-JP" sz="2600" b="1" dirty="0"/>
              <a:t>3</a:t>
            </a:r>
            <a:r>
              <a:rPr lang="en-US" altLang="ja-JP" sz="2600" dirty="0"/>
              <a:t>, </a:t>
            </a:r>
            <a:r>
              <a:rPr lang="en-US" altLang="ja-JP" sz="2600" b="1" dirty="0"/>
              <a:t>40.97</a:t>
            </a:r>
            <a:r>
              <a:rPr lang="en-US" altLang="ja-JP" sz="2600" dirty="0"/>
              <a:t>, </a:t>
            </a:r>
            <a:r>
              <a:rPr lang="en-US" altLang="ja-JP" sz="2600" b="1" dirty="0"/>
              <a:t>'orange'</a:t>
            </a:r>
            <a:r>
              <a:rPr lang="en-US" altLang="ja-JP" sz="2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print(</a:t>
            </a:r>
            <a:r>
              <a:rPr lang="en-US" altLang="ja-JP" sz="2600" dirty="0" err="1"/>
              <a:t>vars</a:t>
            </a:r>
            <a:r>
              <a:rPr lang="en-US" altLang="ja-JP" sz="2600" dirty="0"/>
              <a:t>(y))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914" y="9757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次を実行しなさい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" y="1851308"/>
            <a:ext cx="3371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71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 dirty="0"/>
              <a:t>コンストラクタでの既定値（デフォルト値）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90" y="1146347"/>
            <a:ext cx="4911599" cy="1193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クラス定義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クラス名 </a:t>
            </a:r>
            <a:r>
              <a:rPr lang="en-US" altLang="ja-JP" b="1" dirty="0"/>
              <a:t>D</a:t>
            </a:r>
          </a:p>
          <a:p>
            <a:pPr marL="0" indent="0">
              <a:buNone/>
            </a:pPr>
            <a:r>
              <a:rPr lang="ja-JP" altLang="en-US" dirty="0"/>
              <a:t>  属性 </a:t>
            </a:r>
            <a:r>
              <a:rPr lang="en-US" altLang="ja-JP" b="1" dirty="0" err="1"/>
              <a:t>s_hour</a:t>
            </a:r>
            <a:r>
              <a:rPr lang="en-US" altLang="ja-JP" dirty="0"/>
              <a:t>, </a:t>
            </a:r>
            <a:r>
              <a:rPr lang="en-US" altLang="ja-JP" b="1" dirty="0" err="1"/>
              <a:t>s_minute</a:t>
            </a:r>
            <a:r>
              <a:rPr lang="en-US" altLang="ja-JP" dirty="0"/>
              <a:t>, 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          </a:t>
            </a:r>
            <a:r>
              <a:rPr lang="en-US" altLang="ja-JP" b="1" dirty="0" err="1"/>
              <a:t>e_hour</a:t>
            </a:r>
            <a:r>
              <a:rPr lang="en-US" altLang="ja-JP" dirty="0"/>
              <a:t>,</a:t>
            </a:r>
            <a:r>
              <a:rPr lang="en-US" altLang="ja-JP" b="1" dirty="0"/>
              <a:t> </a:t>
            </a:r>
            <a:r>
              <a:rPr lang="en-US" altLang="ja-JP" b="1" dirty="0" err="1"/>
              <a:t>e_minute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86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399993"/>
            <a:ext cx="5404338" cy="24967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100" dirty="0"/>
              <a:t>class </a:t>
            </a:r>
            <a:r>
              <a:rPr lang="en-US" altLang="ja-JP" sz="3100" b="1" dirty="0"/>
              <a:t>D</a:t>
            </a:r>
            <a:r>
              <a:rPr lang="en-US" altLang="ja-JP" sz="3100" dirty="0"/>
              <a:t>(object):</a:t>
            </a:r>
          </a:p>
          <a:p>
            <a:pPr marL="0" indent="0">
              <a:buNone/>
            </a:pPr>
            <a:r>
              <a:rPr lang="en-US" altLang="ja-JP" sz="3100" dirty="0"/>
              <a:t>    </a:t>
            </a:r>
            <a:r>
              <a:rPr lang="en-US" altLang="ja-JP" sz="3100" dirty="0" err="1"/>
              <a:t>def</a:t>
            </a:r>
            <a:r>
              <a:rPr lang="en-US" altLang="ja-JP" sz="3100" dirty="0"/>
              <a:t> __</a:t>
            </a:r>
            <a:r>
              <a:rPr lang="en-US" altLang="ja-JP" sz="3100" dirty="0" err="1"/>
              <a:t>init</a:t>
            </a:r>
            <a:r>
              <a:rPr lang="en-US" altLang="ja-JP" sz="3100" dirty="0"/>
              <a:t>__(self, </a:t>
            </a:r>
            <a:r>
              <a:rPr lang="en-US" altLang="ja-JP" sz="3100" dirty="0" err="1">
                <a:solidFill>
                  <a:schemeClr val="accent5">
                    <a:lumMod val="75000"/>
                  </a:schemeClr>
                </a:solidFill>
              </a:rPr>
              <a:t>s_hour</a:t>
            </a:r>
            <a:r>
              <a:rPr lang="en-US" altLang="ja-JP" sz="3100" dirty="0"/>
              <a:t>, </a:t>
            </a:r>
            <a:r>
              <a:rPr lang="en-US" altLang="ja-JP" sz="3100" dirty="0" err="1">
                <a:solidFill>
                  <a:schemeClr val="accent5">
                    <a:lumMod val="75000"/>
                  </a:schemeClr>
                </a:solidFill>
              </a:rPr>
              <a:t>s_minute</a:t>
            </a:r>
            <a:r>
              <a:rPr lang="en-US" altLang="ja-JP" sz="3100" dirty="0"/>
              <a:t>):</a:t>
            </a:r>
          </a:p>
          <a:p>
            <a:pPr marL="0" indent="0">
              <a:buNone/>
            </a:pPr>
            <a:r>
              <a:rPr lang="en-US" altLang="ja-JP" sz="3100" dirty="0"/>
              <a:t>        </a:t>
            </a:r>
            <a:r>
              <a:rPr lang="en-US" altLang="ja-JP" sz="3100" b="1" dirty="0" err="1"/>
              <a:t>self.s_hour</a:t>
            </a:r>
            <a:r>
              <a:rPr lang="en-US" altLang="ja-JP" sz="3100" dirty="0"/>
              <a:t> = </a:t>
            </a:r>
            <a:r>
              <a:rPr lang="en-US" altLang="ja-JP" sz="3100" dirty="0" err="1">
                <a:solidFill>
                  <a:schemeClr val="accent5">
                    <a:lumMod val="75000"/>
                  </a:schemeClr>
                </a:solidFill>
              </a:rPr>
              <a:t>s_hour</a:t>
            </a:r>
            <a:endParaRPr lang="en-US" altLang="ja-JP" sz="31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3100" dirty="0"/>
              <a:t>        </a:t>
            </a:r>
            <a:r>
              <a:rPr lang="en-US" altLang="ja-JP" sz="3100" b="1" dirty="0" err="1"/>
              <a:t>self.s_minute</a:t>
            </a:r>
            <a:r>
              <a:rPr lang="en-US" altLang="ja-JP" sz="3100" dirty="0"/>
              <a:t> = </a:t>
            </a:r>
            <a:r>
              <a:rPr lang="en-US" altLang="ja-JP" sz="3100" dirty="0" err="1">
                <a:solidFill>
                  <a:schemeClr val="accent5">
                    <a:lumMod val="75000"/>
                  </a:schemeClr>
                </a:solidFill>
              </a:rPr>
              <a:t>s_minute</a:t>
            </a:r>
            <a:endParaRPr lang="en-US" altLang="ja-JP" sz="31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3100" dirty="0"/>
              <a:t>        </a:t>
            </a:r>
            <a:r>
              <a:rPr lang="en-US" altLang="ja-JP" sz="3100" b="1" dirty="0" err="1"/>
              <a:t>self.e_hour</a:t>
            </a:r>
            <a:r>
              <a:rPr lang="en-US" altLang="ja-JP" sz="3100" dirty="0"/>
              <a:t> = None</a:t>
            </a:r>
          </a:p>
          <a:p>
            <a:pPr marL="0" indent="0">
              <a:buNone/>
            </a:pPr>
            <a:r>
              <a:rPr lang="en-US" altLang="ja-JP" sz="3100" dirty="0"/>
              <a:t>        </a:t>
            </a:r>
            <a:r>
              <a:rPr lang="en-US" altLang="ja-JP" sz="3100" b="1" dirty="0" err="1"/>
              <a:t>self.e_minute</a:t>
            </a:r>
            <a:r>
              <a:rPr lang="en-US" altLang="ja-JP" sz="3100" dirty="0"/>
              <a:t> = None</a:t>
            </a: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96732" y="3372003"/>
            <a:ext cx="3441760" cy="860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/>
              <a:t>z</a:t>
            </a:r>
            <a:r>
              <a:rPr lang="en-US" altLang="ja-JP" sz="2400" dirty="0"/>
              <a:t> = </a:t>
            </a:r>
            <a:r>
              <a:rPr lang="en-US" altLang="ja-JP" sz="2400" b="1" dirty="0"/>
              <a:t>D</a:t>
            </a:r>
            <a:r>
              <a:rPr lang="en-US" altLang="ja-JP" sz="2400" dirty="0"/>
              <a:t>(</a:t>
            </a:r>
            <a:r>
              <a:rPr lang="en-US" altLang="ja-JP" sz="2400" b="1" dirty="0">
                <a:solidFill>
                  <a:srgbClr val="C00000"/>
                </a:solidFill>
              </a:rPr>
              <a:t>15</a:t>
            </a:r>
            <a:r>
              <a:rPr lang="en-US" altLang="ja-JP" sz="2400" dirty="0"/>
              <a:t>, </a:t>
            </a:r>
            <a:r>
              <a:rPr lang="en-US" altLang="ja-JP" sz="2400" b="1" dirty="0">
                <a:solidFill>
                  <a:srgbClr val="C00000"/>
                </a:solidFill>
              </a:rPr>
              <a:t>30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r>
              <a:rPr lang="en-US" altLang="ja-JP" sz="2400" b="1" dirty="0" err="1"/>
              <a:t>z2</a:t>
            </a:r>
            <a:r>
              <a:rPr lang="en-US" altLang="ja-JP" sz="2400" dirty="0"/>
              <a:t> = </a:t>
            </a:r>
            <a:r>
              <a:rPr lang="en-US" altLang="ja-JP" sz="2400" b="1" dirty="0"/>
              <a:t>D</a:t>
            </a:r>
            <a:r>
              <a:rPr lang="en-US" altLang="ja-JP" sz="2400" dirty="0"/>
              <a:t>(</a:t>
            </a:r>
            <a:r>
              <a:rPr lang="en-US" altLang="ja-JP" sz="2400" b="1" dirty="0">
                <a:solidFill>
                  <a:srgbClr val="C00000"/>
                </a:solidFill>
              </a:rPr>
              <a:t>16</a:t>
            </a:r>
            <a:r>
              <a:rPr lang="en-US" altLang="ja-JP" sz="2400" dirty="0"/>
              <a:t>, </a:t>
            </a:r>
            <a:r>
              <a:rPr lang="en-US" altLang="ja-JP" sz="2400" b="1" dirty="0">
                <a:solidFill>
                  <a:srgbClr val="C00000"/>
                </a:solidFill>
              </a:rPr>
              <a:t>15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889461" y="1274618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/>
              <a:t>   オブジェクト生成</a:t>
            </a:r>
            <a:endParaRPr lang="en-US" altLang="ja-JP" sz="3000" dirty="0"/>
          </a:p>
          <a:p>
            <a:pPr marL="0" indent="0">
              <a:buNone/>
            </a:pPr>
            <a:r>
              <a:rPr lang="en-US" altLang="ja-JP" sz="2400" b="1" dirty="0"/>
              <a:t>        z   </a:t>
            </a:r>
            <a:r>
              <a:rPr lang="en-US" altLang="ja-JP" sz="2400" b="1" dirty="0">
                <a:solidFill>
                  <a:srgbClr val="C00000"/>
                </a:solidFill>
              </a:rPr>
              <a:t>15    30    </a:t>
            </a:r>
            <a:r>
              <a:rPr lang="en-US" altLang="ja-JP" sz="2400" b="1" dirty="0"/>
              <a:t>None    None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z2</a:t>
            </a:r>
            <a:r>
              <a:rPr lang="en-US" altLang="ja-JP" sz="2400" b="1" dirty="0"/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16    15    </a:t>
            </a:r>
            <a:r>
              <a:rPr lang="en-US" altLang="ja-JP" sz="2400" b="1" dirty="0"/>
              <a:t>None    None</a:t>
            </a:r>
            <a:endParaRPr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5898722" y="1614169"/>
            <a:ext cx="3139770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408785" y="162455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492261" y="230884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kumimoji="1"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s_hour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kumimoji="1"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e_hour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7006609" y="1618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945602" y="160957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898722" y="2028316"/>
            <a:ext cx="3139770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19" name="直線コネクタ 18"/>
          <p:cNvCxnSpPr/>
          <p:nvPr/>
        </p:nvCxnSpPr>
        <p:spPr>
          <a:xfrm>
            <a:off x="6408785" y="2038705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006609" y="2032915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945602" y="202371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072552" y="2654488"/>
            <a:ext cx="310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s_minute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kumimoji="1"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e_minute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23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65609" y="1608495"/>
            <a:ext cx="5178392" cy="39323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class </a:t>
            </a:r>
            <a:r>
              <a:rPr lang="en-US" altLang="ja-JP" sz="2400" b="1" dirty="0"/>
              <a:t>D</a:t>
            </a:r>
            <a:r>
              <a:rPr lang="en-US" altLang="ja-JP" sz="2400" dirty="0"/>
              <a:t>(object):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</a:t>
            </a:r>
            <a:r>
              <a:rPr lang="en-US" altLang="ja-JP" sz="2400" dirty="0" err="1"/>
              <a:t>def</a:t>
            </a:r>
            <a:r>
              <a:rPr lang="en-US" altLang="ja-JP" sz="2400" dirty="0"/>
              <a:t> __</a:t>
            </a:r>
            <a:r>
              <a:rPr lang="en-US" altLang="ja-JP" sz="2400" dirty="0" err="1"/>
              <a:t>init</a:t>
            </a:r>
            <a:r>
              <a:rPr lang="en-US" altLang="ja-JP" sz="2400" dirty="0"/>
              <a:t>__(self, </a:t>
            </a:r>
            <a:r>
              <a:rPr lang="en-US" altLang="ja-JP" sz="2400" dirty="0" err="1">
                <a:solidFill>
                  <a:schemeClr val="accent5">
                    <a:lumMod val="75000"/>
                  </a:schemeClr>
                </a:solidFill>
              </a:rPr>
              <a:t>s_hour</a:t>
            </a:r>
            <a:r>
              <a:rPr lang="en-US" altLang="ja-JP" sz="2400" dirty="0"/>
              <a:t>, </a:t>
            </a:r>
            <a:r>
              <a:rPr lang="en-US" altLang="ja-JP" sz="2400" dirty="0" err="1">
                <a:solidFill>
                  <a:schemeClr val="accent5">
                    <a:lumMod val="75000"/>
                  </a:schemeClr>
                </a:solidFill>
              </a:rPr>
              <a:t>s_minute</a:t>
            </a:r>
            <a:r>
              <a:rPr lang="en-US" altLang="ja-JP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    </a:t>
            </a:r>
            <a:r>
              <a:rPr lang="en-US" altLang="ja-JP" sz="2400" b="1" dirty="0" err="1"/>
              <a:t>self.s_hour</a:t>
            </a:r>
            <a:r>
              <a:rPr lang="en-US" altLang="ja-JP" sz="2400" dirty="0"/>
              <a:t> = </a:t>
            </a:r>
            <a:r>
              <a:rPr lang="en-US" altLang="ja-JP" sz="2400" dirty="0" err="1">
                <a:solidFill>
                  <a:schemeClr val="accent5">
                    <a:lumMod val="75000"/>
                  </a:schemeClr>
                </a:solidFill>
              </a:rPr>
              <a:t>s_hour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    </a:t>
            </a:r>
            <a:r>
              <a:rPr lang="en-US" altLang="ja-JP" sz="2400" b="1" dirty="0" err="1"/>
              <a:t>self.s_minute</a:t>
            </a:r>
            <a:r>
              <a:rPr lang="en-US" altLang="ja-JP" sz="2400" dirty="0"/>
              <a:t> = </a:t>
            </a:r>
            <a:r>
              <a:rPr lang="en-US" altLang="ja-JP" sz="2400" dirty="0" err="1">
                <a:solidFill>
                  <a:schemeClr val="accent5">
                    <a:lumMod val="75000"/>
                  </a:schemeClr>
                </a:solidFill>
              </a:rPr>
              <a:t>s_minute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    </a:t>
            </a:r>
            <a:r>
              <a:rPr lang="en-US" altLang="ja-JP" sz="2400" b="1" dirty="0" err="1"/>
              <a:t>self.e_hour</a:t>
            </a:r>
            <a:r>
              <a:rPr lang="en-US" altLang="ja-JP" sz="2400" dirty="0"/>
              <a:t> = </a:t>
            </a:r>
            <a:r>
              <a:rPr lang="en-US" altLang="ja-JP" sz="2400" b="1" dirty="0">
                <a:solidFill>
                  <a:srgbClr val="FF0000"/>
                </a:solidFill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    </a:t>
            </a:r>
            <a:r>
              <a:rPr lang="en-US" altLang="ja-JP" sz="2400" b="1" dirty="0" err="1"/>
              <a:t>self.e_minute</a:t>
            </a:r>
            <a:r>
              <a:rPr lang="en-US" altLang="ja-JP" sz="2400" dirty="0"/>
              <a:t> = </a:t>
            </a:r>
            <a:r>
              <a:rPr lang="en-US" altLang="ja-JP" sz="2400" b="1" dirty="0">
                <a:solidFill>
                  <a:srgbClr val="FF0000"/>
                </a:solidFill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z</a:t>
            </a:r>
            <a:r>
              <a:rPr lang="en-US" altLang="ja-JP" sz="2400" dirty="0"/>
              <a:t> = </a:t>
            </a:r>
            <a:r>
              <a:rPr lang="en-US" altLang="ja-JP" sz="2400" b="1" dirty="0"/>
              <a:t>D</a:t>
            </a:r>
            <a:r>
              <a:rPr lang="en-US" altLang="ja-JP" sz="2400" dirty="0"/>
              <a:t>(</a:t>
            </a:r>
            <a:r>
              <a:rPr lang="en-US" altLang="ja-JP" sz="2400" b="1" dirty="0"/>
              <a:t>15</a:t>
            </a:r>
            <a:r>
              <a:rPr lang="en-US" altLang="ja-JP" sz="2400" dirty="0"/>
              <a:t>, </a:t>
            </a:r>
            <a:r>
              <a:rPr lang="en-US" altLang="ja-JP" sz="2400" b="1" dirty="0"/>
              <a:t>30</a:t>
            </a:r>
            <a:r>
              <a:rPr lang="en-US" altLang="ja-JP" sz="2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vars</a:t>
            </a:r>
            <a:r>
              <a:rPr lang="en-US" altLang="ja-JP" sz="2400" dirty="0"/>
              <a:t>(z))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 err="1"/>
              <a:t>z2</a:t>
            </a:r>
            <a:r>
              <a:rPr lang="en-US" altLang="ja-JP" sz="2400" dirty="0"/>
              <a:t> = </a:t>
            </a:r>
            <a:r>
              <a:rPr lang="en-US" altLang="ja-JP" sz="2400" b="1" dirty="0"/>
              <a:t>D</a:t>
            </a:r>
            <a:r>
              <a:rPr lang="en-US" altLang="ja-JP" sz="2400" dirty="0"/>
              <a:t>(</a:t>
            </a:r>
            <a:r>
              <a:rPr lang="en-US" altLang="ja-JP" sz="2400" b="1" dirty="0"/>
              <a:t>16</a:t>
            </a:r>
            <a:r>
              <a:rPr lang="en-US" altLang="ja-JP" sz="2400" dirty="0"/>
              <a:t>, </a:t>
            </a:r>
            <a:r>
              <a:rPr lang="en-US" altLang="ja-JP" sz="2400" b="1" dirty="0"/>
              <a:t>15</a:t>
            </a:r>
            <a:r>
              <a:rPr lang="en-US" altLang="ja-JP" sz="2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vars</a:t>
            </a:r>
            <a:r>
              <a:rPr lang="en-US" altLang="ja-JP" sz="2400" dirty="0"/>
              <a:t>(</a:t>
            </a:r>
            <a:r>
              <a:rPr lang="en-US" altLang="ja-JP" sz="2400" dirty="0" err="1"/>
              <a:t>z2</a:t>
            </a:r>
            <a:r>
              <a:rPr lang="en-US" altLang="ja-JP" sz="2400" dirty="0"/>
              <a:t>))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914" y="9757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次を実行しなさい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022"/>
            <a:ext cx="3825467" cy="25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19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 dirty="0"/>
              <a:t>属性アクセスと</a:t>
            </a:r>
            <a:r>
              <a:rPr kumimoji="1" lang="ja-JP" altLang="en-US" sz="3200" b="1" dirty="0"/>
              <a:t>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05" y="1065376"/>
            <a:ext cx="3855334" cy="400439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/>
              <a:t> </a:t>
            </a:r>
            <a:r>
              <a:rPr lang="en-US" altLang="ja-JP" sz="2400" b="1" dirty="0" err="1"/>
              <a:t>vars</a:t>
            </a:r>
            <a:r>
              <a:rPr lang="en-US" altLang="ja-JP" sz="2400" b="1" dirty="0"/>
              <a:t>() </a:t>
            </a:r>
            <a:r>
              <a:rPr lang="ja-JP" altLang="en-US" sz="2400" b="1" dirty="0"/>
              <a:t>による属性表示</a:t>
            </a:r>
            <a:endParaRPr lang="en-US" altLang="ja-JP" sz="2400" b="1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「</a:t>
            </a:r>
            <a:r>
              <a:rPr lang="en-US" altLang="ja-JP" sz="2400" b="1" dirty="0"/>
              <a:t>.</a:t>
            </a:r>
            <a:r>
              <a:rPr kumimoji="1" lang="ja-JP" altLang="en-US" sz="2400" b="1" dirty="0"/>
              <a:t>」＋属性名による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r>
              <a:rPr kumimoji="1" lang="ja-JP" altLang="en-US" sz="2400" b="1" dirty="0"/>
              <a:t>属性アクセス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6" y="1567853"/>
            <a:ext cx="3886740" cy="505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9" y="3559894"/>
            <a:ext cx="3946387" cy="735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5680" y="968543"/>
            <a:ext cx="4285803" cy="6434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メソッド定義内では，</a:t>
            </a:r>
            <a:r>
              <a:rPr lang="en-US" altLang="ja-JP" sz="2400" b="1" dirty="0"/>
              <a:t>self </a:t>
            </a:r>
            <a:r>
              <a:rPr lang="ja-JP" altLang="en-US" sz="2400" b="1" dirty="0"/>
              <a:t>＋「</a:t>
            </a:r>
            <a:r>
              <a:rPr lang="en-US" altLang="ja-JP" sz="2400" b="1" dirty="0"/>
              <a:t>.</a:t>
            </a:r>
            <a:r>
              <a:rPr lang="ja-JP" altLang="en-US" sz="2400" b="1" dirty="0"/>
              <a:t>」で属性やメソッドにアクセスする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「</a:t>
            </a:r>
            <a:r>
              <a:rPr lang="en-US" altLang="ja-JP" sz="2400" b="1" dirty="0"/>
              <a:t>.</a:t>
            </a:r>
            <a:r>
              <a:rPr lang="ja-JP" altLang="en-US" sz="2400" b="1" dirty="0"/>
              <a:t>」＋メソッド名による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メソッド呼び出し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712678" y="1972432"/>
            <a:ext cx="4343399" cy="28097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/>
              <a:t>class </a:t>
            </a:r>
            <a:r>
              <a:rPr lang="en-US" altLang="ja-JP" sz="2000" b="1" dirty="0"/>
              <a:t>C</a:t>
            </a:r>
            <a:r>
              <a:rPr lang="en-US" altLang="ja-JP" sz="2000" dirty="0"/>
              <a:t>():</a:t>
            </a:r>
          </a:p>
          <a:p>
            <a:pPr marL="0" indent="0"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def</a:t>
            </a:r>
            <a:r>
              <a:rPr lang="en-US" altLang="ja-JP" sz="2000" dirty="0"/>
              <a:t> __</a:t>
            </a:r>
            <a:r>
              <a:rPr lang="en-US" altLang="ja-JP" sz="2000" dirty="0" err="1"/>
              <a:t>init</a:t>
            </a:r>
            <a:r>
              <a:rPr lang="en-US" altLang="ja-JP" sz="2000" dirty="0"/>
              <a:t>__(self, </a:t>
            </a:r>
            <a:r>
              <a:rPr lang="en-US" altLang="ja-JP" sz="2000" dirty="0" err="1">
                <a:solidFill>
                  <a:srgbClr val="002060"/>
                </a:solidFill>
              </a:rPr>
              <a:t>qty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2060"/>
                </a:solidFill>
              </a:rPr>
              <a:t>weight, name</a:t>
            </a:r>
            <a:r>
              <a:rPr lang="en-US" altLang="ja-JP" sz="2000" dirty="0"/>
              <a:t>):</a:t>
            </a:r>
          </a:p>
          <a:p>
            <a:pPr marL="0" indent="0"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self.qty</a:t>
            </a:r>
            <a:r>
              <a:rPr lang="en-US" altLang="ja-JP" sz="2000" dirty="0"/>
              <a:t> = </a:t>
            </a:r>
            <a:r>
              <a:rPr lang="en-US" altLang="ja-JP" sz="2000" dirty="0" err="1">
                <a:solidFill>
                  <a:srgbClr val="002060"/>
                </a:solidFill>
              </a:rPr>
              <a:t>qty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b="1" dirty="0" err="1"/>
              <a:t>self.weight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002060"/>
                </a:solidFill>
              </a:rPr>
              <a:t>weight</a:t>
            </a:r>
          </a:p>
          <a:p>
            <a:pPr marL="0" indent="0"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self.name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002060"/>
                </a:solidFill>
              </a:rPr>
              <a:t>name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    </a:t>
            </a:r>
            <a:r>
              <a:rPr lang="en-US" altLang="ja-JP" sz="2000" dirty="0" err="1">
                <a:solidFill>
                  <a:srgbClr val="FF0000"/>
                </a:solidFill>
              </a:rPr>
              <a:t>def</a:t>
            </a:r>
            <a:r>
              <a:rPr lang="en-US" altLang="ja-JP" sz="2000" dirty="0">
                <a:solidFill>
                  <a:srgbClr val="FF0000"/>
                </a:solidFill>
              </a:rPr>
              <a:t> total(self):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        return </a:t>
            </a:r>
            <a:r>
              <a:rPr lang="en-US" altLang="ja-JP" sz="2000" b="1" dirty="0" err="1">
                <a:solidFill>
                  <a:srgbClr val="FF0000"/>
                </a:solidFill>
              </a:rPr>
              <a:t>self.qty</a:t>
            </a:r>
            <a:r>
              <a:rPr lang="en-US" altLang="ja-JP" sz="2000" dirty="0">
                <a:solidFill>
                  <a:srgbClr val="FF0000"/>
                </a:solidFill>
              </a:rPr>
              <a:t> * </a:t>
            </a:r>
            <a:r>
              <a:rPr lang="en-US" altLang="ja-JP" sz="2000" b="1" dirty="0" err="1">
                <a:solidFill>
                  <a:srgbClr val="FF0000"/>
                </a:solidFill>
              </a:rPr>
              <a:t>self.weight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8" y="5674340"/>
            <a:ext cx="4334292" cy="7390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16545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719" y="281566"/>
            <a:ext cx="8461208" cy="687637"/>
          </a:xfrm>
        </p:spPr>
        <p:txBody>
          <a:bodyPr>
            <a:normAutofit/>
          </a:bodyPr>
          <a:lstStyle/>
          <a:p>
            <a:r>
              <a:rPr lang="ja-JP" altLang="en-US" sz="3200" b="1" dirty="0"/>
              <a:t>親クラスからの継承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89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6201" y="1195663"/>
            <a:ext cx="4003431" cy="25498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900" dirty="0"/>
              <a:t>class </a:t>
            </a:r>
            <a:r>
              <a:rPr lang="en-US" altLang="ja-JP" sz="1900" b="1" dirty="0"/>
              <a:t>C</a:t>
            </a:r>
            <a:r>
              <a:rPr lang="en-US" altLang="ja-JP" sz="1900" dirty="0"/>
              <a:t>(object):</a:t>
            </a:r>
          </a:p>
          <a:p>
            <a:pPr marL="0" indent="0">
              <a:buNone/>
            </a:pPr>
            <a:r>
              <a:rPr lang="en-US" altLang="ja-JP" sz="1900" dirty="0"/>
              <a:t>    </a:t>
            </a:r>
            <a:r>
              <a:rPr lang="en-US" altLang="ja-JP" sz="1900" dirty="0" err="1"/>
              <a:t>def</a:t>
            </a:r>
            <a:r>
              <a:rPr lang="en-US" altLang="ja-JP" sz="1900" dirty="0"/>
              <a:t> __</a:t>
            </a:r>
            <a:r>
              <a:rPr lang="en-US" altLang="ja-JP" sz="1900" dirty="0" err="1"/>
              <a:t>init</a:t>
            </a:r>
            <a:r>
              <a:rPr lang="en-US" altLang="ja-JP" sz="1900" dirty="0"/>
              <a:t>__(self, </a:t>
            </a:r>
            <a:r>
              <a:rPr lang="en-US" altLang="ja-JP" sz="1900" dirty="0" err="1">
                <a:solidFill>
                  <a:srgbClr val="002060"/>
                </a:solidFill>
              </a:rPr>
              <a:t>qty</a:t>
            </a:r>
            <a:r>
              <a:rPr lang="en-US" altLang="ja-JP" sz="1900" dirty="0"/>
              <a:t>, </a:t>
            </a:r>
            <a:r>
              <a:rPr lang="en-US" altLang="ja-JP" sz="1900" dirty="0">
                <a:solidFill>
                  <a:srgbClr val="002060"/>
                </a:solidFill>
              </a:rPr>
              <a:t>weight, name</a:t>
            </a:r>
            <a:r>
              <a:rPr lang="en-US" altLang="ja-JP" sz="1900" dirty="0"/>
              <a:t>):</a:t>
            </a:r>
          </a:p>
          <a:p>
            <a:pPr marL="0" indent="0">
              <a:buNone/>
            </a:pPr>
            <a:r>
              <a:rPr lang="en-US" altLang="ja-JP" sz="1900" b="1" dirty="0"/>
              <a:t>        </a:t>
            </a:r>
            <a:r>
              <a:rPr lang="en-US" altLang="ja-JP" sz="1900" b="1" dirty="0" err="1"/>
              <a:t>self.qty</a:t>
            </a:r>
            <a:r>
              <a:rPr lang="en-US" altLang="ja-JP" sz="1900" dirty="0"/>
              <a:t> = </a:t>
            </a:r>
            <a:r>
              <a:rPr lang="en-US" altLang="ja-JP" sz="1900" dirty="0" err="1">
                <a:solidFill>
                  <a:srgbClr val="002060"/>
                </a:solidFill>
              </a:rPr>
              <a:t>qty</a:t>
            </a:r>
            <a:endParaRPr lang="en-US" altLang="ja-JP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1900" dirty="0"/>
              <a:t>        </a:t>
            </a:r>
            <a:r>
              <a:rPr lang="en-US" altLang="ja-JP" sz="1900" b="1" dirty="0" err="1"/>
              <a:t>self.weight</a:t>
            </a:r>
            <a:r>
              <a:rPr lang="en-US" altLang="ja-JP" sz="1900" dirty="0"/>
              <a:t> = </a:t>
            </a:r>
            <a:r>
              <a:rPr lang="en-US" altLang="ja-JP" sz="1900" dirty="0">
                <a:solidFill>
                  <a:srgbClr val="002060"/>
                </a:solidFill>
              </a:rPr>
              <a:t>weight</a:t>
            </a:r>
          </a:p>
          <a:p>
            <a:pPr marL="0" indent="0">
              <a:buNone/>
            </a:pPr>
            <a:r>
              <a:rPr lang="en-US" altLang="ja-JP" sz="1900" b="1" dirty="0">
                <a:solidFill>
                  <a:srgbClr val="002060"/>
                </a:solidFill>
              </a:rPr>
              <a:t>        </a:t>
            </a:r>
            <a:r>
              <a:rPr lang="en-US" altLang="ja-JP" sz="1900" b="1" dirty="0" err="1"/>
              <a:t>self.name</a:t>
            </a:r>
            <a:r>
              <a:rPr lang="en-US" altLang="ja-JP" sz="1900" dirty="0"/>
              <a:t> = </a:t>
            </a:r>
            <a:r>
              <a:rPr lang="en-US" altLang="ja-JP" sz="1900" dirty="0">
                <a:solidFill>
                  <a:srgbClr val="002060"/>
                </a:solidFill>
              </a:rPr>
              <a:t>name</a:t>
            </a:r>
          </a:p>
          <a:p>
            <a:pPr marL="0" indent="0">
              <a:buNone/>
            </a:pPr>
            <a:r>
              <a:rPr lang="en-US" altLang="ja-JP" sz="1900" dirty="0"/>
              <a:t>    </a:t>
            </a:r>
            <a:r>
              <a:rPr lang="en-US" altLang="ja-JP" sz="1900" dirty="0" err="1"/>
              <a:t>def</a:t>
            </a:r>
            <a:r>
              <a:rPr lang="en-US" altLang="ja-JP" sz="1900" dirty="0"/>
              <a:t> total(self):</a:t>
            </a:r>
          </a:p>
          <a:p>
            <a:pPr marL="0" indent="0">
              <a:buNone/>
            </a:pPr>
            <a:r>
              <a:rPr lang="en-US" altLang="ja-JP" sz="1900" dirty="0"/>
              <a:t>        return </a:t>
            </a:r>
            <a:r>
              <a:rPr lang="en-US" altLang="ja-JP" sz="1900" b="1" dirty="0" err="1"/>
              <a:t>self.qty</a:t>
            </a:r>
            <a:r>
              <a:rPr lang="en-US" altLang="ja-JP" sz="1900" dirty="0"/>
              <a:t> * </a:t>
            </a:r>
            <a:r>
              <a:rPr lang="en-US" altLang="ja-JP" sz="1900" b="1" dirty="0" err="1"/>
              <a:t>self.weight</a:t>
            </a:r>
            <a:endParaRPr lang="en-US" altLang="ja-JP" sz="1900" b="1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237825" y="1204184"/>
            <a:ext cx="4829908" cy="25328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/>
              <a:t>class </a:t>
            </a:r>
            <a:r>
              <a:rPr lang="en-US" altLang="ja-JP" sz="1800" b="1" dirty="0"/>
              <a:t>E</a:t>
            </a:r>
            <a:r>
              <a:rPr lang="en-US" altLang="ja-JP" sz="1800" dirty="0"/>
              <a:t>(</a:t>
            </a:r>
            <a:r>
              <a:rPr lang="en-US" altLang="ja-JP" sz="1800" b="1" dirty="0">
                <a:solidFill>
                  <a:srgbClr val="FF0000"/>
                </a:solidFill>
              </a:rPr>
              <a:t>C</a:t>
            </a:r>
            <a:r>
              <a:rPr lang="en-US" altLang="ja-JP" sz="1800" dirty="0"/>
              <a:t>):</a:t>
            </a:r>
          </a:p>
          <a:p>
            <a:pPr marL="0" indent="0"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__</a:t>
            </a:r>
            <a:r>
              <a:rPr lang="en-US" altLang="ja-JP" sz="1800" dirty="0" err="1"/>
              <a:t>init</a:t>
            </a:r>
            <a:r>
              <a:rPr lang="en-US" altLang="ja-JP" sz="1800" dirty="0"/>
              <a:t>__(self, </a:t>
            </a:r>
            <a:r>
              <a:rPr lang="en-US" altLang="ja-JP" sz="1800" dirty="0" err="1">
                <a:solidFill>
                  <a:srgbClr val="002060"/>
                </a:solidFill>
              </a:rPr>
              <a:t>qty</a:t>
            </a:r>
            <a:r>
              <a:rPr lang="en-US" altLang="ja-JP" sz="1800" dirty="0"/>
              <a:t>, </a:t>
            </a:r>
            <a:r>
              <a:rPr lang="en-US" altLang="ja-JP" sz="1800" dirty="0">
                <a:solidFill>
                  <a:srgbClr val="002060"/>
                </a:solidFill>
              </a:rPr>
              <a:t>weight, name, price</a:t>
            </a:r>
            <a:r>
              <a:rPr lang="en-US" altLang="ja-JP" sz="1800" dirty="0"/>
              <a:t>):</a:t>
            </a:r>
          </a:p>
          <a:p>
            <a:pPr marL="0" indent="0"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        super(E, self).__</a:t>
            </a:r>
            <a:r>
              <a:rPr lang="en-US" altLang="ja-JP" sz="1800" b="1" dirty="0" err="1">
                <a:solidFill>
                  <a:srgbClr val="FF0000"/>
                </a:solidFill>
              </a:rPr>
              <a:t>init</a:t>
            </a:r>
            <a:r>
              <a:rPr lang="en-US" altLang="ja-JP" sz="1800" b="1" dirty="0">
                <a:solidFill>
                  <a:srgbClr val="FF0000"/>
                </a:solidFill>
              </a:rPr>
              <a:t>__(</a:t>
            </a:r>
            <a:r>
              <a:rPr lang="en-US" altLang="ja-JP" sz="1800" dirty="0" err="1">
                <a:solidFill>
                  <a:srgbClr val="FF0000"/>
                </a:solidFill>
              </a:rPr>
              <a:t>qty</a:t>
            </a:r>
            <a:r>
              <a:rPr lang="en-US" altLang="ja-JP" sz="1800" dirty="0">
                <a:solidFill>
                  <a:srgbClr val="FF0000"/>
                </a:solidFill>
              </a:rPr>
              <a:t>, weight, name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sz="1800" b="1" dirty="0"/>
              <a:t>        </a:t>
            </a:r>
            <a:r>
              <a:rPr lang="en-US" altLang="ja-JP" sz="1800" b="1" dirty="0" err="1"/>
              <a:t>self.price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002060"/>
                </a:solidFill>
              </a:rPr>
              <a:t>price</a:t>
            </a:r>
          </a:p>
          <a:p>
            <a:pPr marL="0" indent="0"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payment(self):</a:t>
            </a:r>
          </a:p>
          <a:p>
            <a:pPr marL="0" indent="0">
              <a:buNone/>
            </a:pPr>
            <a:r>
              <a:rPr lang="en-US" altLang="ja-JP" sz="1800" dirty="0"/>
              <a:t>        return </a:t>
            </a:r>
            <a:r>
              <a:rPr lang="en-US" altLang="ja-JP" sz="1800" b="1" dirty="0" err="1"/>
              <a:t>self.qty</a:t>
            </a:r>
            <a:r>
              <a:rPr lang="en-US" altLang="ja-JP" sz="1800" dirty="0"/>
              <a:t> * </a:t>
            </a:r>
            <a:r>
              <a:rPr lang="en-US" altLang="ja-JP" sz="1800" b="1" dirty="0" err="1"/>
              <a:t>self.price</a:t>
            </a:r>
            <a:endParaRPr lang="en-US" altLang="ja-JP" sz="1800" b="1" dirty="0"/>
          </a:p>
          <a:p>
            <a:pPr marL="0" indent="0">
              <a:buNone/>
            </a:pPr>
            <a:endParaRPr lang="ja-JP" altLang="en-US" sz="18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9" y="3810831"/>
            <a:ext cx="4234296" cy="1086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クラス定義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クラス名 </a:t>
            </a:r>
            <a:r>
              <a:rPr lang="en-US" altLang="ja-JP" sz="2400" b="1" dirty="0"/>
              <a:t>C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 err="1"/>
              <a:t>qty</a:t>
            </a:r>
            <a:r>
              <a:rPr lang="en-US" altLang="ja-JP" sz="2400" dirty="0"/>
              <a:t>, </a:t>
            </a:r>
            <a:r>
              <a:rPr lang="en-US" altLang="ja-JP" sz="2400" b="1" dirty="0"/>
              <a:t>weight</a:t>
            </a:r>
            <a:r>
              <a:rPr lang="en-US" altLang="ja-JP" sz="2400" dirty="0"/>
              <a:t>, </a:t>
            </a:r>
            <a:r>
              <a:rPr lang="en-US" altLang="ja-JP" sz="2400" b="1" dirty="0"/>
              <a:t>name</a:t>
            </a:r>
            <a:endParaRPr lang="ja-JP" altLang="en-US" sz="2400" b="1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161625" y="3824274"/>
            <a:ext cx="4906108" cy="1086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クラス定義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クラス名 </a:t>
            </a:r>
            <a:r>
              <a:rPr lang="en-US" altLang="ja-JP" sz="2400" b="1" dirty="0"/>
              <a:t>E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 err="1"/>
              <a:t>qty</a:t>
            </a:r>
            <a:r>
              <a:rPr lang="en-US" altLang="ja-JP" sz="2400" dirty="0"/>
              <a:t>, </a:t>
            </a:r>
            <a:r>
              <a:rPr lang="en-US" altLang="ja-JP" sz="2400" b="1" dirty="0"/>
              <a:t>weight</a:t>
            </a:r>
            <a:r>
              <a:rPr lang="en-US" altLang="ja-JP" sz="2400" dirty="0"/>
              <a:t>, </a:t>
            </a:r>
            <a:r>
              <a:rPr lang="en-US" altLang="ja-JP" sz="2400" b="1" dirty="0"/>
              <a:t>name, price</a:t>
            </a:r>
            <a:endParaRPr lang="ja-JP" altLang="en-US" sz="2400" b="1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1625" y="5403656"/>
            <a:ext cx="4234296" cy="10860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クラス </a:t>
            </a:r>
            <a:r>
              <a:rPr lang="en-US" altLang="ja-JP" sz="2400" b="1" dirty="0"/>
              <a:t>E 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sz="2400" dirty="0"/>
              <a:t>であるクラス </a:t>
            </a:r>
            <a:r>
              <a:rPr lang="en-US" altLang="ja-JP" sz="2400" b="1" dirty="0"/>
              <a:t>C</a:t>
            </a:r>
            <a:r>
              <a:rPr lang="en-US" altLang="ja-JP" sz="2400" dirty="0"/>
              <a:t> </a:t>
            </a:r>
            <a:r>
              <a:rPr lang="ja-JP" altLang="en-US" sz="2400" dirty="0"/>
              <a:t>の属性とメソッドを</a:t>
            </a:r>
            <a:r>
              <a:rPr lang="ja-JP" altLang="en-US" sz="2400" b="1" dirty="0">
                <a:solidFill>
                  <a:srgbClr val="C00000"/>
                </a:solidFill>
              </a:rPr>
              <a:t>継承</a:t>
            </a:r>
            <a:r>
              <a:rPr lang="ja-JP" altLang="en-US" sz="2400" dirty="0"/>
              <a:t>する．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9040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メッシュグリッド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511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2449" y="975794"/>
            <a:ext cx="5341098" cy="40347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class </a:t>
            </a:r>
            <a:r>
              <a:rPr lang="en-US" altLang="ja-JP" sz="1800" b="1" dirty="0"/>
              <a:t>C</a:t>
            </a:r>
            <a:r>
              <a:rPr lang="en-US" altLang="ja-JP" sz="1800" dirty="0"/>
              <a:t>(object):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__</a:t>
            </a:r>
            <a:r>
              <a:rPr lang="en-US" altLang="ja-JP" sz="1800" dirty="0" err="1"/>
              <a:t>init</a:t>
            </a:r>
            <a:r>
              <a:rPr lang="en-US" altLang="ja-JP" sz="1800" dirty="0"/>
              <a:t>__(self, </a:t>
            </a:r>
            <a:r>
              <a:rPr lang="en-US" altLang="ja-JP" sz="1800" dirty="0" err="1">
                <a:solidFill>
                  <a:srgbClr val="002060"/>
                </a:solidFill>
              </a:rPr>
              <a:t>qty</a:t>
            </a:r>
            <a:r>
              <a:rPr lang="en-US" altLang="ja-JP" sz="1800" dirty="0"/>
              <a:t>, </a:t>
            </a:r>
            <a:r>
              <a:rPr lang="en-US" altLang="ja-JP" sz="1800" dirty="0">
                <a:solidFill>
                  <a:srgbClr val="002060"/>
                </a:solidFill>
              </a:rPr>
              <a:t>weight, name</a:t>
            </a:r>
            <a:r>
              <a:rPr lang="en-US" altLang="ja-JP" sz="18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        </a:t>
            </a:r>
            <a:r>
              <a:rPr lang="en-US" altLang="ja-JP" sz="1800" b="1" dirty="0" err="1"/>
              <a:t>self.qty</a:t>
            </a:r>
            <a:r>
              <a:rPr lang="en-US" altLang="ja-JP" sz="1800" dirty="0"/>
              <a:t> = </a:t>
            </a:r>
            <a:r>
              <a:rPr lang="en-US" altLang="ja-JP" sz="1800" dirty="0" err="1">
                <a:solidFill>
                  <a:srgbClr val="002060"/>
                </a:solidFill>
              </a:rPr>
              <a:t>qty</a:t>
            </a:r>
            <a:endParaRPr lang="en-US" altLang="ja-JP" sz="1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    </a:t>
            </a:r>
            <a:r>
              <a:rPr lang="en-US" altLang="ja-JP" sz="1800" b="1" dirty="0" err="1"/>
              <a:t>self.weight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002060"/>
                </a:solidFill>
              </a:rPr>
              <a:t>weight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>
                <a:solidFill>
                  <a:srgbClr val="002060"/>
                </a:solidFill>
              </a:rPr>
              <a:t>        </a:t>
            </a:r>
            <a:r>
              <a:rPr lang="en-US" altLang="ja-JP" sz="1800" b="1" dirty="0" err="1"/>
              <a:t>self.name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002060"/>
                </a:solidFill>
              </a:rPr>
              <a:t>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total(self):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    return </a:t>
            </a:r>
            <a:r>
              <a:rPr lang="en-US" altLang="ja-JP" sz="1800" b="1" dirty="0" err="1"/>
              <a:t>self.qty</a:t>
            </a:r>
            <a:r>
              <a:rPr lang="en-US" altLang="ja-JP" sz="1800" dirty="0"/>
              <a:t> * </a:t>
            </a:r>
            <a:r>
              <a:rPr lang="en-US" altLang="ja-JP" sz="1800" b="1" dirty="0" err="1"/>
              <a:t>self.weight</a:t>
            </a:r>
            <a:endParaRPr lang="en-US" altLang="ja-JP" sz="1800" b="1" dirty="0"/>
          </a:p>
          <a:p>
            <a:pPr marL="0" indent="0">
              <a:spcBef>
                <a:spcPts val="0"/>
              </a:spcBef>
              <a:buNone/>
            </a:pPr>
            <a:endParaRPr lang="en-US" altLang="ja-JP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class </a:t>
            </a:r>
            <a:r>
              <a:rPr lang="en-US" altLang="ja-JP" sz="1800" b="1" dirty="0"/>
              <a:t>E</a:t>
            </a:r>
            <a:r>
              <a:rPr lang="en-US" altLang="ja-JP" sz="1800" dirty="0"/>
              <a:t>(</a:t>
            </a:r>
            <a:r>
              <a:rPr lang="en-US" altLang="ja-JP" sz="1800" b="1" dirty="0">
                <a:solidFill>
                  <a:srgbClr val="FF0000"/>
                </a:solidFill>
              </a:rPr>
              <a:t>C</a:t>
            </a:r>
            <a:r>
              <a:rPr lang="en-US" altLang="ja-JP" sz="18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__</a:t>
            </a:r>
            <a:r>
              <a:rPr lang="en-US" altLang="ja-JP" sz="1800" dirty="0" err="1"/>
              <a:t>init</a:t>
            </a:r>
            <a:r>
              <a:rPr lang="en-US" altLang="ja-JP" sz="1800" dirty="0"/>
              <a:t>__(self, </a:t>
            </a:r>
            <a:r>
              <a:rPr lang="en-US" altLang="ja-JP" sz="1800" dirty="0" err="1">
                <a:solidFill>
                  <a:srgbClr val="002060"/>
                </a:solidFill>
              </a:rPr>
              <a:t>qty</a:t>
            </a:r>
            <a:r>
              <a:rPr lang="en-US" altLang="ja-JP" sz="1800" dirty="0"/>
              <a:t>, </a:t>
            </a:r>
            <a:r>
              <a:rPr lang="en-US" altLang="ja-JP" sz="1800" dirty="0">
                <a:solidFill>
                  <a:srgbClr val="002060"/>
                </a:solidFill>
              </a:rPr>
              <a:t>weight, name, price</a:t>
            </a:r>
            <a:r>
              <a:rPr lang="en-US" altLang="ja-JP" sz="18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        super().__</a:t>
            </a:r>
            <a:r>
              <a:rPr lang="en-US" altLang="ja-JP" sz="1800" b="1" dirty="0" err="1">
                <a:solidFill>
                  <a:srgbClr val="FF0000"/>
                </a:solidFill>
              </a:rPr>
              <a:t>init</a:t>
            </a:r>
            <a:r>
              <a:rPr lang="en-US" altLang="ja-JP" sz="1800" b="1" dirty="0">
                <a:solidFill>
                  <a:srgbClr val="FF0000"/>
                </a:solidFill>
              </a:rPr>
              <a:t>__(</a:t>
            </a:r>
            <a:r>
              <a:rPr lang="en-US" altLang="ja-JP" sz="1800" dirty="0" err="1">
                <a:solidFill>
                  <a:srgbClr val="FF0000"/>
                </a:solidFill>
              </a:rPr>
              <a:t>qty</a:t>
            </a:r>
            <a:r>
              <a:rPr lang="en-US" altLang="ja-JP" sz="1800" dirty="0">
                <a:solidFill>
                  <a:srgbClr val="FF0000"/>
                </a:solidFill>
              </a:rPr>
              <a:t>, weight, name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        </a:t>
            </a:r>
            <a:r>
              <a:rPr lang="en-US" altLang="ja-JP" sz="1800" b="1" dirty="0" err="1"/>
              <a:t>self.price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002060"/>
                </a:solidFill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def</a:t>
            </a:r>
            <a:r>
              <a:rPr lang="en-US" altLang="ja-JP" sz="1800" dirty="0"/>
              <a:t> payment(self):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    return </a:t>
            </a:r>
            <a:r>
              <a:rPr lang="en-US" altLang="ja-JP" sz="1800" b="1" dirty="0" err="1"/>
              <a:t>self.qty</a:t>
            </a:r>
            <a:r>
              <a:rPr lang="en-US" altLang="ja-JP" sz="1800" dirty="0"/>
              <a:t> * </a:t>
            </a:r>
            <a:r>
              <a:rPr lang="en-US" altLang="ja-JP" sz="1800" b="1" dirty="0" err="1"/>
              <a:t>self.price</a:t>
            </a:r>
            <a:endParaRPr lang="en-US" altLang="ja-JP" sz="1800" b="1" dirty="0"/>
          </a:p>
          <a:p>
            <a:pPr marL="0" indent="0">
              <a:spcBef>
                <a:spcPts val="0"/>
              </a:spcBef>
              <a:buNone/>
            </a:pPr>
            <a:endParaRPr lang="en-US" altLang="ja-JP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 err="1"/>
              <a:t>x2</a:t>
            </a:r>
            <a:r>
              <a:rPr lang="en-US" altLang="ja-JP" sz="1800" dirty="0"/>
              <a:t> = </a:t>
            </a:r>
            <a:r>
              <a:rPr lang="en-US" altLang="ja-JP" sz="1800" b="1" dirty="0"/>
              <a:t>E</a:t>
            </a:r>
            <a:r>
              <a:rPr lang="en-US" altLang="ja-JP" sz="1800" dirty="0"/>
              <a:t>(</a:t>
            </a:r>
            <a:r>
              <a:rPr lang="en-US" altLang="ja-JP" sz="1800" b="1" dirty="0"/>
              <a:t>2</a:t>
            </a:r>
            <a:r>
              <a:rPr lang="en-US" altLang="ja-JP" sz="1800" dirty="0"/>
              <a:t>, </a:t>
            </a:r>
            <a:r>
              <a:rPr lang="en-US" altLang="ja-JP" sz="1800" b="1" dirty="0"/>
              <a:t>875.34</a:t>
            </a:r>
            <a:r>
              <a:rPr lang="en-US" altLang="ja-JP" sz="1800" dirty="0"/>
              <a:t>, </a:t>
            </a:r>
            <a:r>
              <a:rPr lang="en-US" altLang="ja-JP" sz="1800" b="1" dirty="0"/>
              <a:t>'melon', 500</a:t>
            </a:r>
            <a:r>
              <a:rPr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 err="1"/>
              <a:t>vars</a:t>
            </a:r>
            <a:r>
              <a:rPr lang="en-US" altLang="ja-JP" sz="1800" dirty="0"/>
              <a:t>(</a:t>
            </a:r>
            <a:r>
              <a:rPr lang="en-US" altLang="ja-JP" sz="1800" dirty="0" err="1"/>
              <a:t>x2</a:t>
            </a:r>
            <a:r>
              <a:rPr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print(</a:t>
            </a:r>
            <a:r>
              <a:rPr lang="en-US" altLang="ja-JP" sz="1800" dirty="0" err="1"/>
              <a:t>x2.total</a:t>
            </a:r>
            <a:r>
              <a:rPr lang="en-US" altLang="ja-JP" sz="1800" dirty="0"/>
              <a:t>())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print(</a:t>
            </a:r>
            <a:r>
              <a:rPr lang="en-US" altLang="ja-JP" sz="1800" dirty="0" err="1"/>
              <a:t>x2.payment</a:t>
            </a:r>
            <a:r>
              <a:rPr lang="en-US" altLang="ja-JP" sz="1800" dirty="0"/>
              <a:t>())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type(</a:t>
            </a:r>
            <a:r>
              <a:rPr lang="en-US" altLang="ja-JP" sz="1800" dirty="0" err="1"/>
              <a:t>x2</a:t>
            </a:r>
            <a:r>
              <a:rPr lang="en-US" altLang="ja-JP" sz="1800" dirty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914" y="9757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次を実行しなさい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7" y="1624142"/>
            <a:ext cx="4079379" cy="45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99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b="1" dirty="0"/>
              <a:t>Python </a:t>
            </a:r>
            <a:r>
              <a:rPr kumimoji="1" lang="ja-JP" altLang="en-US" sz="3200" b="1" dirty="0"/>
              <a:t>のキーワード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/>
              <a:t>print	</a:t>
            </a:r>
            <a:r>
              <a:rPr lang="en-US" altLang="ja-JP" dirty="0"/>
              <a:t>	</a:t>
            </a:r>
            <a:r>
              <a:rPr lang="ja-JP" altLang="en-US" dirty="0"/>
              <a:t>表示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 err="1"/>
              <a:t>def</a:t>
            </a:r>
            <a:r>
              <a:rPr kumimoji="1" lang="en-US" altLang="ja-JP" dirty="0"/>
              <a:t>		</a:t>
            </a:r>
            <a:r>
              <a:rPr kumimoji="1" lang="ja-JP" altLang="en-US" dirty="0"/>
              <a:t>関数定義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return</a:t>
            </a:r>
            <a:r>
              <a:rPr lang="en-US" altLang="ja-JP" dirty="0"/>
              <a:t>	</a:t>
            </a:r>
            <a:r>
              <a:rPr lang="ja-JP" altLang="en-US" dirty="0"/>
              <a:t>関数の評価値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class</a:t>
            </a:r>
            <a:r>
              <a:rPr lang="en-US" altLang="ja-JP" dirty="0"/>
              <a:t>		</a:t>
            </a:r>
            <a:r>
              <a:rPr lang="ja-JP" altLang="en-US" dirty="0"/>
              <a:t>クラス定義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__</a:t>
            </a:r>
            <a:r>
              <a:rPr lang="en-US" altLang="ja-JP" b="1" dirty="0" err="1"/>
              <a:t>init</a:t>
            </a:r>
            <a:r>
              <a:rPr lang="en-US" altLang="ja-JP" b="1" dirty="0"/>
              <a:t>__</a:t>
            </a:r>
            <a:r>
              <a:rPr lang="en-US" altLang="ja-JP" dirty="0"/>
              <a:t>	</a:t>
            </a:r>
            <a:r>
              <a:rPr lang="ja-JP" altLang="en-US" dirty="0"/>
              <a:t>オブジェクトの生成（コンストラクタ）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 err="1"/>
              <a:t>vars</a:t>
            </a:r>
            <a:r>
              <a:rPr lang="en-US" altLang="ja-JP" dirty="0"/>
              <a:t>		</a:t>
            </a:r>
            <a:r>
              <a:rPr lang="ja-JP" altLang="en-US" dirty="0"/>
              <a:t>オブジェクトの属性名と値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super</a:t>
            </a:r>
            <a:r>
              <a:rPr kumimoji="1" lang="en-US" altLang="ja-JP" dirty="0"/>
              <a:t>	</a:t>
            </a:r>
            <a:r>
              <a:rPr kumimoji="1" lang="ja-JP" altLang="en-US" dirty="0"/>
              <a:t>親クラス（スーパークラス）の取得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37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まとめページ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2"/>
              </a:rPr>
              <a:t>https://www.kkaneko.jp/pro/python/googlecolab.html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の基本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ja-JP" altLang="en-US" sz="2000" dirty="0"/>
              <a:t>，</a:t>
            </a:r>
            <a:r>
              <a:rPr lang="en-US" altLang="ja-JP" sz="2000" dirty="0"/>
              <a:t>Paiza.IO </a:t>
            </a:r>
            <a:r>
              <a:rPr lang="ja-JP" altLang="en-US" sz="2000" dirty="0"/>
              <a:t>を使用．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https://www.kkaneko.jp/cc/colab/index.html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入門（全６回）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ja-JP" altLang="en-US" sz="2000" dirty="0"/>
              <a:t>を使用．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4"/>
              </a:rPr>
              <a:t>https://www.kkaneko.jp/cc/pf/index.html</a:t>
            </a:r>
            <a:endParaRPr lang="en-US" altLang="ja-JP" sz="2000" dirty="0"/>
          </a:p>
          <a:p>
            <a:r>
              <a:rPr lang="en-US" altLang="ja-JP" sz="2000" b="1" dirty="0"/>
              <a:t>Python </a:t>
            </a:r>
            <a:r>
              <a:rPr lang="ja-JP" altLang="en-US" sz="2000" b="1" dirty="0"/>
              <a:t>プログラミング演習（全９回）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Python Tutor, </a:t>
            </a:r>
            <a:r>
              <a:rPr lang="en-US" altLang="ja-JP" sz="2000" dirty="0" err="1"/>
              <a:t>VisuAlgo</a:t>
            </a:r>
            <a:r>
              <a:rPr lang="en-US" altLang="ja-JP" sz="2000" dirty="0"/>
              <a:t> </a:t>
            </a:r>
            <a:r>
              <a:rPr lang="ja-JP" altLang="en-US" sz="2000" dirty="0"/>
              <a:t>を使用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5"/>
              </a:rPr>
              <a:t>https://www.kkaneko.jp/cc/po/index.html</a:t>
            </a:r>
            <a:endParaRPr lang="en-US" altLang="ja-JP" sz="2000" dirty="0"/>
          </a:p>
          <a:p>
            <a:r>
              <a:rPr lang="ja-JP" altLang="en-US" sz="2000" b="1" dirty="0"/>
              <a:t>さまざまな </a:t>
            </a:r>
            <a:r>
              <a:rPr lang="en-US" altLang="ja-JP" sz="2000" b="1" dirty="0"/>
              <a:t>Windows </a:t>
            </a:r>
            <a:r>
              <a:rPr lang="ja-JP" altLang="en-US" sz="2000" b="1" dirty="0"/>
              <a:t>アプリケーションのインストールと設定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>
                <a:hlinkClick r:id="rId6"/>
              </a:rPr>
              <a:t>https://www.kkaneko.jp/cc/tools/index.html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86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3831</Words>
  <Application>Microsoft Office PowerPoint</Application>
  <PresentationFormat>画面に合わせる (4:3)</PresentationFormat>
  <Paragraphs>677</Paragraphs>
  <Slides>92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92</vt:i4>
      </vt:variant>
    </vt:vector>
  </HeadingPairs>
  <TitlesOfParts>
    <vt:vector size="101" baseType="lpstr">
      <vt:lpstr>Arial Unicode MS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1_Office テーマ</vt:lpstr>
      <vt:lpstr>pp-13. Python のデータ型 </vt:lpstr>
      <vt:lpstr>型 (type)</vt:lpstr>
      <vt:lpstr>PowerPoint プレゼンテーション</vt:lpstr>
      <vt:lpstr> pp-13. Python の種々のデータ型</vt:lpstr>
      <vt:lpstr>pandas</vt:lpstr>
      <vt:lpstr> pp-10. Python の種々のデータ型</vt:lpstr>
      <vt:lpstr>リスト</vt:lpstr>
      <vt:lpstr>タップル (tuple)</vt:lpstr>
      <vt:lpstr>メッシュグリッド</vt:lpstr>
      <vt:lpstr>バイト列</vt:lpstr>
      <vt:lpstr> p-8. Python のモジュールを 使ってみる</vt:lpstr>
      <vt:lpstr>PowerPoint プレゼンテーション</vt:lpstr>
      <vt:lpstr>scikit-learn</vt:lpstr>
      <vt:lpstr>PowerPoint プレゼンテーション</vt:lpstr>
      <vt:lpstr>Python のモジュールとインポート</vt:lpstr>
      <vt:lpstr>Python のモジュールとインポート</vt:lpstr>
      <vt:lpstr>モジュールをインポートするプログラムのイメージ図</vt:lpstr>
      <vt:lpstr>ここで学ぶこと</vt:lpstr>
      <vt:lpstr>Python</vt:lpstr>
      <vt:lpstr>Python 標準ライブラリ内の機能の例</vt:lpstr>
      <vt:lpstr>実習１．現在の日時</vt:lpstr>
      <vt:lpstr>実習２．最大公約数</vt:lpstr>
      <vt:lpstr>実習３．方程式を解く</vt:lpstr>
      <vt:lpstr>実習４．平方根</vt:lpstr>
      <vt:lpstr>実習５．円周率</vt:lpstr>
      <vt:lpstr>実習６．三角形の面積</vt:lpstr>
      <vt:lpstr>Python プログラミング入門</vt:lpstr>
      <vt:lpstr>ここで学ぶこと</vt:lpstr>
      <vt:lpstr>式</vt:lpstr>
      <vt:lpstr>実習．計算</vt:lpstr>
      <vt:lpstr>実習．計算</vt:lpstr>
      <vt:lpstr>実習．計算</vt:lpstr>
      <vt:lpstr>実習．計算</vt:lpstr>
      <vt:lpstr>実習．三角形の面積</vt:lpstr>
      <vt:lpstr>実習．三角形の面積</vt:lpstr>
      <vt:lpstr>自習課題　（やってみよう）</vt:lpstr>
      <vt:lpstr>ここまでのまとめ</vt:lpstr>
      <vt:lpstr>オブジェクト（変数）</vt:lpstr>
      <vt:lpstr>オブジェクト（変数）</vt:lpstr>
      <vt:lpstr>実習</vt:lpstr>
      <vt:lpstr>実習</vt:lpstr>
      <vt:lpstr>実習</vt:lpstr>
      <vt:lpstr>式と変数について</vt:lpstr>
      <vt:lpstr>条件分岐</vt:lpstr>
      <vt:lpstr>実習</vt:lpstr>
      <vt:lpstr>PowerPoint プレゼンテーション</vt:lpstr>
      <vt:lpstr>実習</vt:lpstr>
      <vt:lpstr>条件分岐</vt:lpstr>
      <vt:lpstr>PowerPoint プレゼンテーション</vt:lpstr>
      <vt:lpstr>配列</vt:lpstr>
      <vt:lpstr>実習．合計</vt:lpstr>
      <vt:lpstr>繰り返し</vt:lpstr>
      <vt:lpstr>実習．月の日数</vt:lpstr>
      <vt:lpstr>実習．物体の落下</vt:lpstr>
      <vt:lpstr>実習．「*」の表示の繰り返し</vt:lpstr>
      <vt:lpstr>やってみよう！　1/3 は？</vt:lpstr>
      <vt:lpstr>やってみよう！　1/3 は？</vt:lpstr>
      <vt:lpstr>自習課題　（やってみよう）</vt:lpstr>
      <vt:lpstr>実習．円の面積</vt:lpstr>
      <vt:lpstr>実習．円の面積</vt:lpstr>
      <vt:lpstr>実習  ３倍</vt:lpstr>
      <vt:lpstr>実習  ３倍</vt:lpstr>
      <vt:lpstr>やってみよう</vt:lpstr>
      <vt:lpstr>PowerPoint プレゼンテーション</vt:lpstr>
      <vt:lpstr>Python プログラミング入門</vt:lpstr>
      <vt:lpstr>式の抽象化と関数</vt:lpstr>
      <vt:lpstr>式の評価のタイミング</vt:lpstr>
      <vt:lpstr>例題</vt:lpstr>
      <vt:lpstr>PowerPoint プレゼンテーション</vt:lpstr>
      <vt:lpstr>実習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Python とオブジェクト指向</vt:lpstr>
      <vt:lpstr>クラス定義とオブジェクト生成</vt:lpstr>
      <vt:lpstr>演習</vt:lpstr>
      <vt:lpstr>コンストラクタでの既定値（デフォルト値）</vt:lpstr>
      <vt:lpstr>演習</vt:lpstr>
      <vt:lpstr>属性アクセスとメソッド</vt:lpstr>
      <vt:lpstr>親クラスからの継承</vt:lpstr>
      <vt:lpstr>演習</vt:lpstr>
      <vt:lpstr>Python のキーワード</vt:lpstr>
      <vt:lpstr>関連資料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pp-13. Python のデータ型</dc:title>
  <dc:creator>金子　邦彦</dc:creator>
  <cp:lastModifiedBy>金子　邦彦</cp:lastModifiedBy>
  <cp:revision>95</cp:revision>
  <dcterms:created xsi:type="dcterms:W3CDTF">2018-05-08T02:37:35Z</dcterms:created>
  <dcterms:modified xsi:type="dcterms:W3CDTF">2023-12-27T03:12:59Z</dcterms:modified>
</cp:coreProperties>
</file>