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1037" r:id="rId3"/>
    <p:sldId id="452" r:id="rId4"/>
    <p:sldId id="472" r:id="rId5"/>
    <p:sldId id="473" r:id="rId6"/>
    <p:sldId id="474" r:id="rId7"/>
    <p:sldId id="475" r:id="rId8"/>
    <p:sldId id="414" r:id="rId9"/>
    <p:sldId id="415" r:id="rId10"/>
    <p:sldId id="416" r:id="rId11"/>
    <p:sldId id="478" r:id="rId12"/>
    <p:sldId id="476" r:id="rId13"/>
    <p:sldId id="436" r:id="rId14"/>
    <p:sldId id="439" r:id="rId15"/>
    <p:sldId id="440" r:id="rId16"/>
    <p:sldId id="441" r:id="rId17"/>
    <p:sldId id="442" r:id="rId18"/>
    <p:sldId id="481" r:id="rId19"/>
    <p:sldId id="399" r:id="rId20"/>
    <p:sldId id="401" r:id="rId21"/>
    <p:sldId id="402" r:id="rId22"/>
    <p:sldId id="479" r:id="rId23"/>
    <p:sldId id="480" r:id="rId24"/>
    <p:sldId id="103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42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67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6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0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85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kkaneko.jp/pro/colab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olab/index.html" TargetMode="External"/><Relationship Id="rId2" Type="http://schemas.openxmlformats.org/officeDocument/2006/relationships/hyperlink" Target="https://www.kkaneko.jp/cc/pyth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cc/tools/index.html" TargetMode="External"/><Relationship Id="rId5" Type="http://schemas.openxmlformats.org/officeDocument/2006/relationships/hyperlink" Target="https://www.kkaneko.jp/cc/po/index.html" TargetMode="External"/><Relationship Id="rId4" Type="http://schemas.openxmlformats.org/officeDocument/2006/relationships/hyperlink" Target="https://www.kkaneko.jp/cc/pf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2557" y="1122363"/>
            <a:ext cx="8657863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プログラムを動かしてみる（</a:t>
            </a:r>
            <a:r>
              <a:rPr lang="en-US" altLang="ja-JP" dirty="0"/>
              <a:t>Paiza.IO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とプログラミングの基本）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</a:t>
            </a:r>
            <a:r>
              <a:rPr lang="en-US" altLang="ja-JP">
                <a:hlinkClick r:id="rId5"/>
              </a:rPr>
              <a:t>.jp/pro/</a:t>
            </a:r>
            <a:r>
              <a:rPr lang="en-US" altLang="ja-JP" dirty="0">
                <a:hlinkClick r:id="rId5"/>
              </a:rPr>
              <a:t>colab/index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23543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ここまでのまとめ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23302" y="1061213"/>
            <a:ext cx="6151266" cy="34696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lang="ja-JP" altLang="en-US" b="1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を使って計算できる</a:t>
            </a:r>
            <a:endParaRPr lang="en-US" altLang="ja-JP" b="1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82" y="1620951"/>
            <a:ext cx="1999810" cy="10981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69" y="2975841"/>
            <a:ext cx="1996442" cy="10963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54" y="4244560"/>
            <a:ext cx="1986017" cy="10905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570" y="1531155"/>
            <a:ext cx="2532293" cy="127367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570" y="3042167"/>
            <a:ext cx="2520443" cy="10512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570" y="4306178"/>
            <a:ext cx="2557305" cy="1052429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4385955" y="1951982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右矢印 12"/>
          <p:cNvSpPr/>
          <p:nvPr/>
        </p:nvSpPr>
        <p:spPr>
          <a:xfrm>
            <a:off x="4385955" y="3351776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右矢印 13"/>
          <p:cNvSpPr/>
          <p:nvPr/>
        </p:nvSpPr>
        <p:spPr>
          <a:xfrm>
            <a:off x="4385955" y="4616381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28418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オブジェクト（変数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818" y="852315"/>
            <a:ext cx="8131262" cy="40694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オブジェクト（変数</a:t>
            </a:r>
            <a:r>
              <a:rPr lang="ja-JP" altLang="en-US" sz="2400" dirty="0"/>
              <a:t>）は，値を覚えておくためのメモリとして使える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①「</a:t>
            </a:r>
            <a:r>
              <a:rPr lang="en-US" altLang="ja-JP" b="1" dirty="0"/>
              <a:t>x = 100</a:t>
            </a:r>
            <a:r>
              <a:rPr lang="ja-JP" altLang="en-US" dirty="0"/>
              <a:t>」を入れる</a:t>
            </a:r>
            <a:endParaRPr kumimoji="1"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② その下に「</a:t>
            </a:r>
            <a:r>
              <a:rPr lang="en-US" altLang="ja-JP" b="1" dirty="0"/>
              <a:t>print(x)</a:t>
            </a:r>
            <a:r>
              <a:rPr lang="ja-JP" altLang="en-US" dirty="0"/>
              <a:t>」と書き加えて，実行ボタンを押す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2732" y="5015856"/>
            <a:ext cx="33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x </a:t>
            </a:r>
            <a:r>
              <a:rPr kumimoji="1" lang="ja-JP" altLang="en-US" sz="2400" dirty="0"/>
              <a:t>の値が表示される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64" y="2420958"/>
            <a:ext cx="2701961" cy="14608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64" y="4781459"/>
            <a:ext cx="1923797" cy="179246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858289" y="2420958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1459997" y="5436047"/>
            <a:ext cx="1703929" cy="4569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>
            <a:off x="1350065" y="6293377"/>
            <a:ext cx="642366" cy="2805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1703731" y="5277909"/>
            <a:ext cx="851965" cy="1504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201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オブジェクト（変数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963062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700" b="1" dirty="0"/>
              <a:t>　</a:t>
            </a:r>
            <a:r>
              <a:rPr lang="en-US" altLang="ja-JP" sz="2700" b="1" dirty="0"/>
              <a:t>a = 10</a:t>
            </a:r>
          </a:p>
          <a:p>
            <a:pPr marL="0" indent="0">
              <a:buNone/>
            </a:pPr>
            <a:r>
              <a:rPr lang="en-US" altLang="ja-JP" sz="2700" b="1" dirty="0"/>
              <a:t>    b = 20</a:t>
            </a:r>
          </a:p>
          <a:p>
            <a:pPr marL="0" indent="0">
              <a:buNone/>
            </a:pPr>
            <a:r>
              <a:rPr lang="en-US" altLang="ja-JP" sz="2700" b="1" dirty="0"/>
              <a:t>    print(a + b)</a:t>
            </a:r>
          </a:p>
          <a:p>
            <a:pPr marL="0" indent="0">
              <a:buNone/>
            </a:pPr>
            <a:r>
              <a:rPr lang="en-US" altLang="ja-JP" sz="2700" b="1" dirty="0"/>
              <a:t>    print(a * b)</a:t>
            </a:r>
          </a:p>
          <a:p>
            <a:pPr marL="0" indent="0">
              <a:buNone/>
            </a:pPr>
            <a:r>
              <a:rPr lang="en-US" altLang="ja-JP" sz="2700" b="1" dirty="0"/>
              <a:t>    print((a + 10) * b)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97" y="1522267"/>
            <a:ext cx="3009343" cy="4192733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88484" y="2055138"/>
            <a:ext cx="2280666" cy="12278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4488434" y="3426160"/>
            <a:ext cx="2210816" cy="5298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4360197" y="4720384"/>
            <a:ext cx="1056353" cy="9057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2043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ここまでのまとめ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lang="ja-JP" altLang="en-US" dirty="0"/>
              <a:t>が表示される．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式</a:t>
            </a:r>
            <a:r>
              <a:rPr kumimoji="1" lang="ja-JP" altLang="en-US" dirty="0"/>
              <a:t>の中には</a:t>
            </a:r>
            <a:r>
              <a:rPr kumimoji="1" lang="ja-JP" altLang="en-US" b="1" dirty="0">
                <a:solidFill>
                  <a:srgbClr val="C00000"/>
                </a:solidFill>
              </a:rPr>
              <a:t>変数</a:t>
            </a:r>
            <a:r>
              <a:rPr kumimoji="1" lang="ja-JP" altLang="en-US" dirty="0"/>
              <a:t>を使うことができる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24" y="2060532"/>
            <a:ext cx="3381425" cy="471113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61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5"/>
            <a:ext cx="8576105" cy="3092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　　</a:t>
            </a:r>
            <a:r>
              <a:rPr lang="ja-JP" altLang="en-US" b="1" dirty="0">
                <a:solidFill>
                  <a:srgbClr val="FF0000"/>
                </a:solidFill>
              </a:rPr>
              <a:t>変数の値</a:t>
            </a:r>
            <a:r>
              <a:rPr lang="ja-JP" altLang="en-US" dirty="0"/>
              <a:t>によって，</a:t>
            </a:r>
            <a:r>
              <a:rPr lang="ja-JP" altLang="en-US" b="1" dirty="0">
                <a:solidFill>
                  <a:srgbClr val="FF0000"/>
                </a:solidFill>
              </a:rPr>
              <a:t>結果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FF0000"/>
                </a:solidFill>
              </a:rPr>
              <a:t>変わる</a:t>
            </a:r>
            <a:r>
              <a:rPr lang="ja-JP" altLang="en-US" dirty="0"/>
              <a:t>！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というようなこと（判断）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13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yen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02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条件分岐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223" y="1183313"/>
            <a:ext cx="8934451" cy="56856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67647" y="1751881"/>
            <a:ext cx="4633408" cy="2977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300" b="1" dirty="0"/>
              <a:t>age = 18</a:t>
            </a:r>
          </a:p>
          <a:p>
            <a:pPr marL="0" indent="0">
              <a:buNone/>
            </a:pPr>
            <a:r>
              <a:rPr lang="en-US" altLang="ja-JP" sz="3300" b="1" dirty="0"/>
              <a:t>if (age &lt;= 12):</a:t>
            </a:r>
          </a:p>
          <a:p>
            <a:pPr marL="0" indent="0">
              <a:buNone/>
            </a:pPr>
            <a:r>
              <a:rPr lang="en-US" altLang="ja-JP" sz="3300" b="1" dirty="0"/>
              <a:t>    print(500)</a:t>
            </a:r>
          </a:p>
          <a:p>
            <a:pPr marL="0" indent="0">
              <a:buNone/>
            </a:pPr>
            <a:r>
              <a:rPr lang="en-US" altLang="ja-JP" sz="3300" b="1" dirty="0"/>
              <a:t>else:</a:t>
            </a:r>
          </a:p>
          <a:p>
            <a:pPr marL="0" indent="0">
              <a:buNone/>
            </a:pPr>
            <a:r>
              <a:rPr lang="en-US" altLang="ja-JP" sz="3300" b="1" dirty="0"/>
              <a:t>    print(1800)</a:t>
            </a:r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84839" y="2089927"/>
            <a:ext cx="375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if (age &lt;= 12)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083" y="4767271"/>
            <a:ext cx="483292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kumimoji="1" lang="en-US" altLang="ja-JP" sz="2100" b="1" dirty="0">
                <a:solidFill>
                  <a:srgbClr val="FF0000"/>
                </a:solidFill>
              </a:rPr>
              <a:t>print 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つだけ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650456" y="2372675"/>
            <a:ext cx="1378744" cy="21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214562" y="2481378"/>
            <a:ext cx="2871788" cy="1190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3827538"/>
            <a:ext cx="3076575" cy="277177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932793" y="4618323"/>
            <a:ext cx="1255407" cy="7110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808248" y="5409108"/>
            <a:ext cx="1379952" cy="4575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5683703" y="6199894"/>
            <a:ext cx="698047" cy="2787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2974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条件分岐での正しい字下げ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9789" y="445901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正しくない字下げ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238" y="438805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正しい字下げ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9" y="2058756"/>
            <a:ext cx="4514850" cy="20859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0" y="2058756"/>
            <a:ext cx="3736181" cy="208597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5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配列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17806" y="3981722"/>
            <a:ext cx="5829300" cy="81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データの並びで，</a:t>
            </a:r>
            <a:r>
              <a:rPr lang="ja-JP" altLang="en-US" dirty="0">
                <a:solidFill>
                  <a:schemeClr val="tx2"/>
                </a:solidFill>
              </a:rPr>
              <a:t>０から始まる番号</a:t>
            </a:r>
            <a:r>
              <a:rPr lang="ja-JP" altLang="en-US" dirty="0"/>
              <a:t>（添字）が付いている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58" y="1727835"/>
            <a:ext cx="6349861" cy="20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．合計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528760"/>
            <a:ext cx="8461208" cy="191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000" dirty="0"/>
              <a:t>次のように入れて，実行ボタンを押す．結果 </a:t>
            </a:r>
            <a:r>
              <a:rPr lang="en-US" altLang="ja-JP" sz="3000" b="1" dirty="0">
                <a:solidFill>
                  <a:srgbClr val="C00000"/>
                </a:solidFill>
              </a:rPr>
              <a:t>23</a:t>
            </a:r>
            <a:r>
              <a:rPr lang="en-US" altLang="ja-JP" sz="3000" dirty="0"/>
              <a:t> </a:t>
            </a:r>
            <a:r>
              <a:rPr lang="ja-JP" altLang="en-US" sz="3000" dirty="0"/>
              <a:t>を確認</a:t>
            </a:r>
            <a:endParaRPr lang="en-US" altLang="ja-JP" sz="3000" dirty="0"/>
          </a:p>
          <a:p>
            <a:pPr marL="0" indent="0">
              <a:buNone/>
            </a:pPr>
            <a:r>
              <a:rPr lang="fr-FR" altLang="ja-JP" sz="3000" b="1" dirty="0"/>
              <a:t>x = [8, 6, 4, 2, 3]</a:t>
            </a:r>
          </a:p>
          <a:p>
            <a:pPr marL="0" indent="0">
              <a:buNone/>
            </a:pPr>
            <a:r>
              <a:rPr lang="fr-FR" altLang="ja-JP" sz="3000" b="1" dirty="0"/>
              <a:t>print( sum(x) )</a:t>
            </a:r>
          </a:p>
          <a:p>
            <a:pPr marL="0" indent="0">
              <a:buNone/>
            </a:pPr>
            <a:endParaRPr lang="fr-FR" altLang="ja-JP" sz="27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458141"/>
            <a:ext cx="8348988" cy="729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56" y="3460267"/>
            <a:ext cx="3524528" cy="3002375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3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配列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215928"/>
            <a:ext cx="8901196" cy="1801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days = [0, 31, 28, 31, 30, 31, 30, 31, 31, 30, 31, 30, 31]</a:t>
            </a:r>
          </a:p>
          <a:p>
            <a:pPr marL="0" indent="0">
              <a:buNone/>
            </a:pPr>
            <a:r>
              <a:rPr lang="en-US" altLang="ja-JP" sz="2400" b="1" dirty="0"/>
              <a:t>print( days[6] )</a:t>
            </a:r>
          </a:p>
          <a:p>
            <a:pPr marL="0" indent="0">
              <a:buNone/>
            </a:pPr>
            <a:r>
              <a:rPr lang="en-US" altLang="ja-JP" sz="2400" b="1" dirty="0"/>
              <a:t>print( days[7] )</a:t>
            </a:r>
            <a:endParaRPr lang="fr-FR" altLang="ja-JP" sz="2400" b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137" y="1086178"/>
            <a:ext cx="8075596" cy="19169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ポイント：月の日数についてのデータを作る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55" y="4473077"/>
            <a:ext cx="5486216" cy="220208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ここで学ぶこと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オブジェクト（変数）</a:t>
            </a:r>
            <a:endParaRPr kumimoji="1" lang="en-US" altLang="ja-JP" dirty="0"/>
          </a:p>
          <a:p>
            <a:r>
              <a:rPr lang="ja-JP" altLang="en-US" dirty="0"/>
              <a:t>式</a:t>
            </a:r>
            <a:endParaRPr lang="en-US" altLang="ja-JP" dirty="0"/>
          </a:p>
          <a:p>
            <a:r>
              <a:rPr lang="ja-JP" altLang="en-US" dirty="0"/>
              <a:t>条件分岐</a:t>
            </a:r>
            <a:endParaRPr lang="en-US" altLang="ja-JP" dirty="0"/>
          </a:p>
          <a:p>
            <a:r>
              <a:rPr kumimoji="1" lang="ja-JP" altLang="en-US" dirty="0"/>
              <a:t>配列</a:t>
            </a:r>
            <a:endParaRPr kumimoji="1" lang="en-US" altLang="ja-JP" dirty="0"/>
          </a:p>
          <a:p>
            <a:r>
              <a:rPr lang="ja-JP" altLang="en-US" dirty="0"/>
              <a:t>繰り返し</a:t>
            </a:r>
            <a:endParaRPr lang="en-US" altLang="ja-JP" dirty="0"/>
          </a:p>
          <a:p>
            <a:r>
              <a:rPr lang="ja-JP" altLang="en-US" dirty="0"/>
              <a:t>コンピュータの計算では、誤差が出てくることがある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66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配列と繰り返し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7" y="1596210"/>
            <a:ext cx="9022763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= [0, 1, 2, 3, 4, 5, 6, 7, 8, 9, 10]</a:t>
            </a:r>
          </a:p>
          <a:p>
            <a:pPr marL="0" indent="0">
              <a:buNone/>
            </a:pPr>
            <a:r>
              <a:rPr lang="en-US" altLang="ja-JP" sz="2400" b="1" dirty="0"/>
              <a:t>for t in x:</a:t>
            </a:r>
          </a:p>
          <a:p>
            <a:pPr marL="0" indent="0">
              <a:buNone/>
            </a:pPr>
            <a:r>
              <a:rPr lang="en-US" altLang="ja-JP" sz="2400" b="1" dirty="0"/>
              <a:t>    print( (9.8 / 2) * t * t )</a:t>
            </a:r>
            <a:endParaRPr lang="ja-JP" altLang="en-US" sz="2400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23" y="2276836"/>
            <a:ext cx="3594201" cy="39022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8849" y="4461687"/>
            <a:ext cx="49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を使って計算を繰り返している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1845" y="3184833"/>
            <a:ext cx="3868940" cy="46795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3905" y="3704754"/>
            <a:ext cx="233910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繰り返す処理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849" y="5039361"/>
            <a:ext cx="4732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の値は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0, 1, 2, 3, 4, 5, 6, 7, 8, 9, 10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変化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し，全部済んだら終わる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76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計算誤差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10460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700" b="1" dirty="0"/>
              <a:t>コンピュータで「１</a:t>
            </a:r>
            <a:r>
              <a:rPr lang="en-US" altLang="ja-JP" sz="2700" b="1" dirty="0"/>
              <a:t>÷</a:t>
            </a:r>
            <a:r>
              <a:rPr lang="ja-JP" altLang="en-US" sz="2700" b="1" dirty="0"/>
              <a:t>３」</a:t>
            </a:r>
            <a:r>
              <a:rPr lang="en-US" altLang="ja-JP" sz="2700" b="1" dirty="0"/>
              <a:t> </a:t>
            </a:r>
            <a:r>
              <a:rPr lang="ja-JP" altLang="en-US" sz="2700" b="1" dirty="0"/>
              <a:t>を求めるとどうなると思いますか</a:t>
            </a:r>
            <a:endParaRPr lang="en-US" altLang="ja-JP" sz="2700" b="1" dirty="0"/>
          </a:p>
          <a:p>
            <a:pPr marL="0" indent="0">
              <a:buNone/>
            </a:pP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１．</a:t>
            </a:r>
            <a:r>
              <a:rPr lang="en-US" altLang="ja-JP" sz="2700" b="1" dirty="0"/>
              <a:t>0.333333333333333333333333333333</a:t>
            </a:r>
          </a:p>
          <a:p>
            <a:pPr marL="0" indent="0">
              <a:buNone/>
            </a:pPr>
            <a:r>
              <a:rPr lang="en-US" altLang="ja-JP" sz="2700" b="1" dirty="0"/>
              <a:t>           </a:t>
            </a:r>
            <a:r>
              <a:rPr lang="ja-JP" altLang="en-US" sz="2700" b="1" dirty="0"/>
              <a:t>と無限に表示される</a:t>
            </a: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２．計算できない</a:t>
            </a: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３．正確な値が表示されない（誤差を含む）</a:t>
            </a:r>
            <a:endParaRPr lang="en-US" altLang="ja-JP" sz="27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84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計算誤差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344204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sz="2700" dirty="0"/>
          </a:p>
          <a:p>
            <a:pPr marL="0" indent="0">
              <a:buNone/>
            </a:pPr>
            <a:endParaRPr lang="en-US" altLang="ja-JP" sz="2700" b="1" dirty="0"/>
          </a:p>
          <a:p>
            <a:pPr marL="0" indent="0">
              <a:buNone/>
            </a:pPr>
            <a:r>
              <a:rPr lang="en-US" altLang="ja-JP" b="1" dirty="0"/>
              <a:t>print(1/3)</a:t>
            </a:r>
            <a:endParaRPr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7" y="1947433"/>
            <a:ext cx="3537587" cy="415219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17464" y="4314304"/>
            <a:ext cx="42811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100" dirty="0">
                <a:solidFill>
                  <a:srgbClr val="FF0000"/>
                </a:solidFill>
              </a:rPr>
              <a:t>0.000000000000000033333333333333333333333333333333333...</a:t>
            </a:r>
          </a:p>
          <a:p>
            <a:r>
              <a:rPr lang="ja-JP" altLang="en-US" sz="2100" dirty="0">
                <a:solidFill>
                  <a:srgbClr val="FF0000"/>
                </a:solidFill>
              </a:rPr>
              <a:t>が誤差！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6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まとめページ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2"/>
              </a:rPr>
              <a:t>https://www.kkaneko.jp/cc/python/index.html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/>
              <a:t>とプログラミングの</a:t>
            </a:r>
            <a:r>
              <a:rPr lang="ja-JP" altLang="en-US" sz="2000" b="1" dirty="0"/>
              <a:t>基本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en-US" altLang="ja-JP" sz="2000" dirty="0"/>
              <a:t> </a:t>
            </a:r>
            <a:r>
              <a:rPr lang="ja-JP" altLang="en-US" sz="2000" dirty="0"/>
              <a:t>を使用．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https://www.kkaneko.jp/cc/colab/index.html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入門（全６回）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ja-JP" altLang="en-US" sz="2000" dirty="0"/>
              <a:t>を使用．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4"/>
              </a:rPr>
              <a:t>https://www.kkaneko.jp/cc/pf/index.html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プログラミング演習（全９回）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Python Tutor, </a:t>
            </a:r>
            <a:r>
              <a:rPr lang="en-US" altLang="ja-JP" sz="2000" dirty="0" err="1"/>
              <a:t>VisuAlgo</a:t>
            </a:r>
            <a:r>
              <a:rPr lang="en-US" altLang="ja-JP" sz="2000" dirty="0"/>
              <a:t> </a:t>
            </a:r>
            <a:r>
              <a:rPr lang="ja-JP" altLang="en-US" sz="2000" dirty="0"/>
              <a:t>を使用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5"/>
              </a:rPr>
              <a:t>https://www.kkaneko.jp/cc/po/index.html</a:t>
            </a:r>
            <a:endParaRPr lang="en-US" altLang="ja-JP" sz="2000" dirty="0"/>
          </a:p>
          <a:p>
            <a:r>
              <a:rPr lang="ja-JP" altLang="en-US" sz="2000" b="1" dirty="0"/>
              <a:t>さまざまな </a:t>
            </a:r>
            <a:r>
              <a:rPr lang="en-US" altLang="ja-JP" sz="2000" b="1" dirty="0"/>
              <a:t>Windows </a:t>
            </a:r>
            <a:r>
              <a:rPr lang="ja-JP" altLang="en-US" sz="2000" b="1" dirty="0"/>
              <a:t>アプリケーションのインストールと設定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6"/>
              </a:rPr>
              <a:t>https://www.kkaneko.jp/cc/tools/index.html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4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オンライン開発環境 </a:t>
            </a:r>
            <a:r>
              <a:rPr kumimoji="1" lang="en-US" altLang="ja-JP" b="1" dirty="0"/>
              <a:t>paiza.IO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プログラミングを行える </a:t>
            </a:r>
            <a:r>
              <a:rPr lang="en-US" altLang="ja-JP" dirty="0"/>
              <a:t>Web </a:t>
            </a:r>
            <a:r>
              <a:rPr lang="ja-JP" altLang="en-US" dirty="0"/>
              <a:t>サービス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ウェブブラウザを使う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たくさんの言語を扱うことができる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Java, Ruby, </a:t>
            </a:r>
            <a:r>
              <a:rPr kumimoji="1" lang="en-US" altLang="ja-JP" b="1" dirty="0">
                <a:solidFill>
                  <a:srgbClr val="C00000"/>
                </a:solidFill>
              </a:rPr>
              <a:t>Python</a:t>
            </a:r>
            <a:r>
              <a:rPr kumimoji="1" lang="en-US" altLang="ja-JP" dirty="0"/>
              <a:t>, PHP, Perl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3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実習準備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44" y="247002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3" y="4992818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230256" y="5055687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851806" y="5176594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705" y="4992818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024538" y="5265388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7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112" y="940582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000" dirty="0"/>
              <a:t>④ 「</a:t>
            </a:r>
            <a:r>
              <a:rPr lang="ja-JP" altLang="en-US" sz="3000" b="1" dirty="0"/>
              <a:t>コード作成を試してみる</a:t>
            </a:r>
            <a:r>
              <a:rPr lang="ja-JP" altLang="en-US" sz="3000" dirty="0"/>
              <a:t>」をクリック</a:t>
            </a: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/>
          </a:p>
          <a:p>
            <a:pPr marL="0" indent="0">
              <a:buNone/>
            </a:pPr>
            <a:endParaRPr kumimoji="1"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⑤ 「</a:t>
            </a:r>
            <a:r>
              <a:rPr lang="en-US" altLang="ja-JP" sz="3000" b="1" dirty="0"/>
              <a:t>Python 3</a:t>
            </a:r>
            <a:r>
              <a:rPr lang="ja-JP" altLang="en-US" sz="3000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03" y="1342447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22009" y="2960073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3" y="4519905"/>
            <a:ext cx="3881414" cy="2035851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8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17" y="1106146"/>
            <a:ext cx="6783535" cy="46552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74405" y="2662252"/>
            <a:ext cx="4931221" cy="24630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811467" y="5205088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1" y="2718210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エディタ画面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2865" y="587177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6932" y="3635603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9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36" y="932208"/>
            <a:ext cx="3842045" cy="1932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print(3*2)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52961" y="2206184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5001803" y="2070060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46" y="3644880"/>
            <a:ext cx="2061884" cy="236609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88072" y="4837839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127136" y="5647935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61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33" y="3543386"/>
            <a:ext cx="2028011" cy="22785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833" y="916654"/>
            <a:ext cx="4546991" cy="1896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1679" y="916654"/>
            <a:ext cx="3915224" cy="4905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/>
              <a:t>      print(100*200</a:t>
            </a:r>
            <a:r>
              <a:rPr lang="en-US" altLang="ja-JP" b="1" dirty="0"/>
              <a:t>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47778" y="2133461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4797549" y="1960070"/>
            <a:ext cx="2981969" cy="4273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4189160" y="4572821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078832" y="5524104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21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23" y="3218448"/>
            <a:ext cx="2039885" cy="244455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524" y="846253"/>
            <a:ext cx="4754684" cy="19561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⑤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	print(2*4*3*5)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08417" y="2231584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5100637" y="1877373"/>
            <a:ext cx="3022828" cy="4612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4615659" y="4459237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615659" y="5307370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61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1014</Words>
  <Application>Microsoft Office PowerPoint</Application>
  <PresentationFormat>画面に合わせる (4:3)</PresentationFormat>
  <Paragraphs>193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游ゴシック</vt:lpstr>
      <vt:lpstr>Arial</vt:lpstr>
      <vt:lpstr>Calibri</vt:lpstr>
      <vt:lpstr>Segoe UI</vt:lpstr>
      <vt:lpstr>Times New Roman</vt:lpstr>
      <vt:lpstr>Office テーマ</vt:lpstr>
      <vt:lpstr>1_Office テーマ</vt:lpstr>
      <vt:lpstr>Python プログラムを動かしてみる（Paiza.IO を使用） </vt:lpstr>
      <vt:lpstr>ここで学ぶこと</vt:lpstr>
      <vt:lpstr>オンライン開発環境 paiza.IO</vt:lpstr>
      <vt:lpstr>実習準備</vt:lpstr>
      <vt:lpstr>PowerPoint プレゼンテーション</vt:lpstr>
      <vt:lpstr>PowerPoint プレゼンテーション</vt:lpstr>
      <vt:lpstr>実習．計算</vt:lpstr>
      <vt:lpstr>実習．計算</vt:lpstr>
      <vt:lpstr>実習．計算</vt:lpstr>
      <vt:lpstr>ここまでのまとめ</vt:lpstr>
      <vt:lpstr>オブジェクト（変数）</vt:lpstr>
      <vt:lpstr>オブジェクト（変数）</vt:lpstr>
      <vt:lpstr>ここまでのまとめ</vt:lpstr>
      <vt:lpstr>条件分岐</vt:lpstr>
      <vt:lpstr>条件分岐</vt:lpstr>
      <vt:lpstr>条件分岐での正しい字下げ</vt:lpstr>
      <vt:lpstr>配列</vt:lpstr>
      <vt:lpstr>実習．合計</vt:lpstr>
      <vt:lpstr>配列</vt:lpstr>
      <vt:lpstr>配列と繰り返し</vt:lpstr>
      <vt:lpstr>計算誤差</vt:lpstr>
      <vt:lpstr>計算誤差</vt:lpstr>
      <vt:lpstr>関連資料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とプログラミングの基本</dc:title>
  <dc:creator>金子　邦彦</dc:creator>
  <cp:lastModifiedBy>金子　邦彦</cp:lastModifiedBy>
  <cp:revision>89</cp:revision>
  <dcterms:created xsi:type="dcterms:W3CDTF">2018-05-08T02:37:35Z</dcterms:created>
  <dcterms:modified xsi:type="dcterms:W3CDTF">2023-12-27T03:10:48Z</dcterms:modified>
</cp:coreProperties>
</file>