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1037" r:id="rId3"/>
    <p:sldId id="361" r:id="rId4"/>
    <p:sldId id="363" r:id="rId5"/>
    <p:sldId id="364" r:id="rId6"/>
    <p:sldId id="365" r:id="rId7"/>
    <p:sldId id="477" r:id="rId8"/>
    <p:sldId id="368" r:id="rId9"/>
    <p:sldId id="369" r:id="rId10"/>
    <p:sldId id="370" r:id="rId11"/>
    <p:sldId id="371" r:id="rId12"/>
    <p:sldId id="372" r:id="rId13"/>
    <p:sldId id="373" r:id="rId14"/>
    <p:sldId id="485" r:id="rId15"/>
    <p:sldId id="49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1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18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140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41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97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57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039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kkaneko.jp/pro/colab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aiza.i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aiza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2557" y="1122363"/>
            <a:ext cx="8657863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pp-3. Python </a:t>
            </a:r>
            <a:r>
              <a:rPr lang="ja-JP" altLang="en-US" dirty="0"/>
              <a:t>の標準ライブラリの利用（</a:t>
            </a:r>
            <a:r>
              <a:rPr lang="en-US" altLang="ja-JP" dirty="0"/>
              <a:t>Paiza.IO </a:t>
            </a:r>
            <a:r>
              <a:rPr lang="ja-JP" altLang="en-US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854702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Python </a:t>
            </a:r>
            <a:r>
              <a:rPr lang="ja-JP" altLang="en-US" dirty="0"/>
              <a:t>の基本）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</a:t>
            </a:r>
            <a:r>
              <a:rPr lang="en-US" altLang="ja-JP">
                <a:hlinkClick r:id="rId5"/>
              </a:rPr>
              <a:t>jp/pro/</a:t>
            </a:r>
            <a:r>
              <a:rPr lang="en-US" altLang="ja-JP" dirty="0">
                <a:hlinkClick r:id="rId5"/>
              </a:rPr>
              <a:t>colab/index</a:t>
            </a:r>
            <a:r>
              <a:rPr lang="en-US" altLang="ja-JP">
                <a:hlinkClick r:id="rId5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</a:t>
            </a:r>
            <a:r>
              <a:rPr lang="ja-JP" altLang="en-US" b="1" dirty="0"/>
              <a:t>４．平方根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3148" y="2046306"/>
            <a:ext cx="8901196" cy="2813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次のように入れて，実行ボタンを押す．結果 </a:t>
            </a:r>
            <a:r>
              <a:rPr lang="en-US" altLang="ja-JP" b="1" dirty="0">
                <a:solidFill>
                  <a:srgbClr val="FF0000"/>
                </a:solidFill>
              </a:rPr>
              <a:t>2.6457513110645907 </a:t>
            </a:r>
            <a:r>
              <a:rPr lang="ja-JP" altLang="en-US" dirty="0"/>
              <a:t>を確認（結果は</a:t>
            </a:r>
            <a:r>
              <a:rPr lang="ja-JP" altLang="en-US" b="1" u="sng" dirty="0">
                <a:solidFill>
                  <a:srgbClr val="FF0000"/>
                </a:solidFill>
              </a:rPr>
              <a:t>近似値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400" b="1" dirty="0"/>
              <a:t>import math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ja-JP" sz="2400" b="1" dirty="0"/>
              <a:t>print( </a:t>
            </a:r>
            <a:r>
              <a:rPr lang="en-US" altLang="ja-JP" sz="2400" b="1" dirty="0" err="1"/>
              <a:t>math.sqrt</a:t>
            </a:r>
            <a:r>
              <a:rPr lang="en-US" altLang="ja-JP" sz="2400" b="1" dirty="0"/>
              <a:t>(</a:t>
            </a:r>
            <a:r>
              <a:rPr lang="en-US" altLang="ja-JP" sz="2400" b="1" dirty="0">
                <a:solidFill>
                  <a:srgbClr val="C00000"/>
                </a:solidFill>
              </a:rPr>
              <a:t>7</a:t>
            </a:r>
            <a:r>
              <a:rPr lang="en-US" altLang="ja-JP" sz="2400" b="1" dirty="0"/>
              <a:t>) )</a:t>
            </a:r>
            <a:endParaRPr lang="fr-FR" altLang="ja-JP" sz="2400" b="1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933450" y="940325"/>
            <a:ext cx="6876608" cy="81054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面積が </a:t>
            </a:r>
            <a:r>
              <a:rPr lang="en-US" altLang="ja-JP" b="1" dirty="0">
                <a:solidFill>
                  <a:srgbClr val="C00000"/>
                </a:solidFill>
              </a:rPr>
              <a:t>7</a:t>
            </a:r>
            <a:r>
              <a:rPr lang="en-US" altLang="ja-JP" dirty="0"/>
              <a:t> </a:t>
            </a:r>
            <a:r>
              <a:rPr lang="ja-JP" altLang="en-US" dirty="0"/>
              <a:t>の正方形の一辺の長さを知りたい．</a:t>
            </a:r>
            <a:r>
              <a:rPr lang="en-US" altLang="ja-JP" dirty="0"/>
              <a:t>Python</a:t>
            </a:r>
            <a:r>
              <a:rPr lang="ja-JP" altLang="en-US" dirty="0"/>
              <a:t> のモジュール </a:t>
            </a:r>
            <a:r>
              <a:rPr lang="en-US" altLang="ja-JP" b="1" dirty="0"/>
              <a:t>math</a:t>
            </a:r>
            <a:r>
              <a:rPr lang="en-US" altLang="ja-JP" dirty="0"/>
              <a:t> </a:t>
            </a:r>
            <a:r>
              <a:rPr lang="ja-JP" altLang="en-US" dirty="0"/>
              <a:t>を利用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851" y="3263161"/>
            <a:ext cx="3510756" cy="2913749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976812" y="5665580"/>
            <a:ext cx="2592388" cy="4111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250687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実習５．</a:t>
            </a:r>
            <a:r>
              <a:rPr lang="ja-JP" altLang="en-US" b="1" dirty="0"/>
              <a:t>円周率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3773" y="2761419"/>
            <a:ext cx="8901196" cy="13072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dirty="0"/>
              <a:t>次のように入れて，実行ボタンを押す．結果を確認（結果は</a:t>
            </a:r>
            <a:r>
              <a:rPr lang="ja-JP" altLang="en-US" b="1" dirty="0">
                <a:solidFill>
                  <a:srgbClr val="FF0000"/>
                </a:solidFill>
              </a:rPr>
              <a:t>近似値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import math</a:t>
            </a:r>
          </a:p>
          <a:p>
            <a:pPr marL="0" indent="0">
              <a:buNone/>
            </a:pPr>
            <a:r>
              <a:rPr lang="en-US" altLang="ja-JP" b="1" dirty="0"/>
              <a:t>print( </a:t>
            </a:r>
            <a:r>
              <a:rPr lang="en-US" altLang="ja-JP" b="1" dirty="0">
                <a:solidFill>
                  <a:srgbClr val="C00000"/>
                </a:solidFill>
              </a:rPr>
              <a:t>3</a:t>
            </a:r>
            <a:r>
              <a:rPr lang="en-US" altLang="ja-JP" b="1" dirty="0"/>
              <a:t> * </a:t>
            </a:r>
            <a:r>
              <a:rPr lang="en-US" altLang="ja-JP" b="1" dirty="0">
                <a:solidFill>
                  <a:srgbClr val="C00000"/>
                </a:solidFill>
              </a:rPr>
              <a:t>3</a:t>
            </a:r>
            <a:r>
              <a:rPr lang="en-US" altLang="ja-JP" b="1" dirty="0"/>
              <a:t> * </a:t>
            </a:r>
            <a:r>
              <a:rPr lang="en-US" altLang="ja-JP" b="1" dirty="0" err="1"/>
              <a:t>math.pi</a:t>
            </a:r>
            <a:r>
              <a:rPr lang="en-US" altLang="ja-JP" b="1" dirty="0"/>
              <a:t> )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93773" y="1320660"/>
            <a:ext cx="8748698" cy="11286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半径 </a:t>
            </a:r>
            <a:r>
              <a:rPr lang="en-US" altLang="ja-JP" b="1" dirty="0">
                <a:solidFill>
                  <a:srgbClr val="C00000"/>
                </a:solidFill>
              </a:rPr>
              <a:t>3</a:t>
            </a:r>
            <a:r>
              <a:rPr lang="en-US" altLang="ja-JP" dirty="0"/>
              <a:t> </a:t>
            </a:r>
            <a:r>
              <a:rPr lang="ja-JP" altLang="en-US" dirty="0"/>
              <a:t>の円の面積は？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（円周率は</a:t>
            </a:r>
            <a:r>
              <a:rPr lang="en-US" altLang="ja-JP" dirty="0"/>
              <a:t>, Python </a:t>
            </a:r>
            <a:r>
              <a:rPr lang="ja-JP" altLang="en-US" dirty="0"/>
              <a:t>のモジュール </a:t>
            </a:r>
            <a:r>
              <a:rPr lang="en-US" altLang="ja-JP" b="1" dirty="0"/>
              <a:t>math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51" y="3265773"/>
            <a:ext cx="3222828" cy="2674784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389562" y="5502010"/>
            <a:ext cx="2351088" cy="438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283605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実習６．三角形の面積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3773" y="2761419"/>
            <a:ext cx="8901196" cy="13072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/>
              <a:t>次のように入れて，実行ボタンを押す．結果を確認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import math</a:t>
            </a:r>
          </a:p>
          <a:p>
            <a:pPr marL="0" indent="0">
              <a:buNone/>
            </a:pPr>
            <a:r>
              <a:rPr lang="en-US" altLang="ja-JP" b="1" dirty="0"/>
              <a:t>print( (1/2) * </a:t>
            </a:r>
            <a:r>
              <a:rPr lang="en-US" altLang="ja-JP" b="1" dirty="0">
                <a:solidFill>
                  <a:srgbClr val="C00000"/>
                </a:solidFill>
              </a:rPr>
              <a:t>4</a:t>
            </a:r>
            <a:r>
              <a:rPr lang="en-US" altLang="ja-JP" b="1" dirty="0"/>
              <a:t> * </a:t>
            </a:r>
            <a:r>
              <a:rPr lang="en-US" altLang="ja-JP" b="1" dirty="0">
                <a:solidFill>
                  <a:srgbClr val="C00000"/>
                </a:solidFill>
              </a:rPr>
              <a:t>6</a:t>
            </a:r>
            <a:r>
              <a:rPr lang="en-US" altLang="ja-JP" b="1" dirty="0"/>
              <a:t> * </a:t>
            </a:r>
            <a:r>
              <a:rPr lang="en-US" altLang="ja-JP" b="1" dirty="0" err="1"/>
              <a:t>math.sin</a:t>
            </a:r>
            <a:r>
              <a:rPr lang="en-US" altLang="ja-JP" b="1" dirty="0"/>
              <a:t>(</a:t>
            </a:r>
            <a:r>
              <a:rPr lang="en-US" altLang="ja-JP" b="1" dirty="0">
                <a:solidFill>
                  <a:srgbClr val="C00000"/>
                </a:solidFill>
              </a:rPr>
              <a:t>60</a:t>
            </a:r>
            <a:r>
              <a:rPr lang="en-US" altLang="ja-JP" b="1" dirty="0"/>
              <a:t> * </a:t>
            </a:r>
            <a:r>
              <a:rPr lang="en-US" altLang="ja-JP" b="1" dirty="0" err="1"/>
              <a:t>math.pi</a:t>
            </a:r>
            <a:r>
              <a:rPr lang="en-US" altLang="ja-JP" b="1" dirty="0"/>
              <a:t> / 180) )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321845" y="1075561"/>
            <a:ext cx="7463255" cy="15713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三角形の２辺の長さが，</a:t>
            </a:r>
            <a:r>
              <a:rPr lang="ja-JP" altLang="en-US" b="1" dirty="0">
                <a:solidFill>
                  <a:srgbClr val="C00000"/>
                </a:solidFill>
              </a:rPr>
              <a:t>４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６</a:t>
            </a:r>
            <a:r>
              <a:rPr lang="ja-JP" altLang="en-US" dirty="0"/>
              <a:t>で，その間の角度が</a:t>
            </a:r>
            <a:r>
              <a:rPr lang="ja-JP" altLang="en-US" b="1" dirty="0">
                <a:solidFill>
                  <a:srgbClr val="C00000"/>
                </a:solidFill>
              </a:rPr>
              <a:t>６０</a:t>
            </a:r>
            <a:r>
              <a:rPr lang="ja-JP" altLang="en-US" dirty="0"/>
              <a:t>度のとき，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　面積は </a:t>
            </a:r>
            <a:r>
              <a:rPr lang="en-US" altLang="ja-JP" dirty="0"/>
              <a:t>(1/2) × </a:t>
            </a:r>
            <a:r>
              <a:rPr lang="en-US" altLang="ja-JP" b="1" dirty="0">
                <a:solidFill>
                  <a:srgbClr val="C00000"/>
                </a:solidFill>
              </a:rPr>
              <a:t>4</a:t>
            </a:r>
            <a:r>
              <a:rPr lang="en-US" altLang="ja-JP" dirty="0"/>
              <a:t> × </a:t>
            </a:r>
            <a:r>
              <a:rPr lang="en-US" altLang="ja-JP" b="1" dirty="0">
                <a:solidFill>
                  <a:srgbClr val="C00000"/>
                </a:solidFill>
              </a:rPr>
              <a:t>6</a:t>
            </a:r>
            <a:r>
              <a:rPr lang="en-US" altLang="ja-JP" dirty="0"/>
              <a:t> × sin(</a:t>
            </a:r>
            <a:r>
              <a:rPr lang="en-US" altLang="ja-JP" b="1" dirty="0">
                <a:solidFill>
                  <a:srgbClr val="C00000"/>
                </a:solidFill>
              </a:rPr>
              <a:t>60</a:t>
            </a:r>
            <a:r>
              <a:rPr lang="en-US" altLang="ja-JP" dirty="0"/>
              <a:t>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599" y="4309321"/>
            <a:ext cx="4989245" cy="204703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25511" y="5965894"/>
            <a:ext cx="2038689" cy="390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33808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9" name="BE4AEB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532172"/>
            <a:ext cx="7410450" cy="55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200" b="1" dirty="0"/>
              <a:t>終わりに</a:t>
            </a:r>
          </a:p>
        </p:txBody>
      </p:sp>
      <p:sp>
        <p:nvSpPr>
          <p:cNvPr id="2662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00088" y="5165633"/>
            <a:ext cx="6642208" cy="477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謝辞： </a:t>
            </a:r>
            <a:r>
              <a:rPr lang="en-US" altLang="ja-JP" sz="2400" dirty="0"/>
              <a:t>Python </a:t>
            </a:r>
            <a:r>
              <a:rPr lang="ja-JP" altLang="en-US" sz="2400" dirty="0"/>
              <a:t>の作者に感謝します</a:t>
            </a:r>
          </a:p>
        </p:txBody>
      </p:sp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/>
              <a:t>関連資料や教材は，次の </a:t>
            </a:r>
            <a:r>
              <a:rPr lang="en-US" altLang="ja-JP" sz="2400" dirty="0"/>
              <a:t>Web </a:t>
            </a:r>
            <a:r>
              <a:rPr lang="ja-JP" altLang="en-US" sz="2400" dirty="0"/>
              <a:t>ページで公開しています．</a:t>
            </a:r>
            <a:endParaRPr lang="en-US" altLang="ja-JP" sz="2400" dirty="0"/>
          </a:p>
          <a:p>
            <a:pPr>
              <a:buFontTx/>
              <a:buNone/>
            </a:pPr>
            <a:r>
              <a:rPr lang="en-US" altLang="ja-JP" sz="2400" b="1"/>
              <a:t>https://</a:t>
            </a:r>
            <a:r>
              <a:rPr lang="en-US" altLang="ja-JP" sz="2400" b="1" dirty="0"/>
              <a:t>www.kkaneko.jp/cc/index.html</a:t>
            </a:r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/>
              <a:t>その他，さまざまな資料を金子研究室 </a:t>
            </a:r>
            <a:r>
              <a:rPr lang="en-US" altLang="ja-JP" sz="2400" dirty="0"/>
              <a:t>Web </a:t>
            </a:r>
            <a:r>
              <a:rPr lang="ja-JP" altLang="en-US" sz="2400" dirty="0"/>
              <a:t>ページで公開しています</a:t>
            </a:r>
            <a:endParaRPr lang="en-US" altLang="ja-JP" sz="2400" dirty="0"/>
          </a:p>
          <a:p>
            <a:pPr>
              <a:buFontTx/>
              <a:buNone/>
            </a:pPr>
            <a:r>
              <a:rPr lang="en-US" altLang="ja-JP" sz="2400" b="1" dirty="0"/>
              <a:t>https://www.kkaneko.jp/index.html</a:t>
            </a: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86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dirty="0"/>
              <a:t>オンライン開発環境 </a:t>
            </a:r>
            <a:r>
              <a:rPr kumimoji="1" lang="en-US" altLang="ja-JP" b="1" dirty="0"/>
              <a:t>paiza.IO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プログラミングを行える </a:t>
            </a:r>
            <a:r>
              <a:rPr lang="en-US" altLang="ja-JP" dirty="0"/>
              <a:t>Web </a:t>
            </a:r>
            <a:r>
              <a:rPr lang="ja-JP" altLang="en-US" dirty="0"/>
              <a:t>サービス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>
                <a:hlinkClick r:id="rId2"/>
              </a:rPr>
              <a:t>https://</a:t>
            </a:r>
            <a:r>
              <a:rPr lang="en-US" altLang="ja-JP" dirty="0" err="1">
                <a:hlinkClick r:id="rId2"/>
              </a:rPr>
              <a:t>paiza.io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ウェブブラウザを使う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たくさんの言語を扱うことができる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	Java, Ruby, </a:t>
            </a:r>
            <a:r>
              <a:rPr kumimoji="1" lang="en-US" altLang="ja-JP" b="1" dirty="0">
                <a:solidFill>
                  <a:srgbClr val="C00000"/>
                </a:solidFill>
              </a:rPr>
              <a:t>Python</a:t>
            </a:r>
            <a:r>
              <a:rPr kumimoji="1" lang="en-US" altLang="ja-JP" dirty="0"/>
              <a:t>, PHP, Perl </a:t>
            </a:r>
            <a:r>
              <a:rPr kumimoji="1" lang="ja-JP" altLang="en-US" dirty="0"/>
              <a:t>など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87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実習準備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ウェブブラウザを起動する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次の </a:t>
            </a:r>
            <a:r>
              <a:rPr lang="en-US" altLang="ja-JP" dirty="0"/>
              <a:t>URL </a:t>
            </a:r>
            <a:r>
              <a:rPr lang="ja-JP" altLang="en-US" dirty="0"/>
              <a:t>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dirty="0">
                <a:hlinkClick r:id="rId2"/>
              </a:rPr>
              <a:t>https://</a:t>
            </a:r>
            <a:r>
              <a:rPr lang="en-US" altLang="ja-JP" dirty="0" err="1">
                <a:hlinkClick r:id="rId2"/>
              </a:rPr>
              <a:t>paiza.io</a:t>
            </a:r>
            <a:r>
              <a:rPr lang="en-US" altLang="ja-JP" dirty="0">
                <a:hlinkClick r:id="rId2"/>
              </a:rPr>
              <a:t>/</a:t>
            </a:r>
            <a:endParaRPr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kumimoji="1" lang="ja-JP" altLang="en-US" dirty="0"/>
              <a:t>もし，表示が英語になっていたら，</a:t>
            </a:r>
            <a:r>
              <a:rPr kumimoji="1" lang="ja-JP" altLang="en-US" b="1" dirty="0"/>
              <a:t>日本語</a:t>
            </a:r>
            <a:r>
              <a:rPr kumimoji="1" lang="ja-JP" altLang="en-US" dirty="0"/>
              <a:t>に切り替える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244" y="2470022"/>
            <a:ext cx="4708227" cy="73921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49" y="4992817"/>
            <a:ext cx="3895283" cy="83984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80858" y="5055687"/>
            <a:ext cx="673908" cy="336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7" name="右矢印 6"/>
          <p:cNvSpPr/>
          <p:nvPr/>
        </p:nvSpPr>
        <p:spPr>
          <a:xfrm>
            <a:off x="4744774" y="5176594"/>
            <a:ext cx="214065" cy="432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705" y="4992818"/>
            <a:ext cx="3564731" cy="964406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024538" y="5265388"/>
            <a:ext cx="673908" cy="336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31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275" y="657908"/>
            <a:ext cx="8901196" cy="37881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/>
              <a:t>④ 「</a:t>
            </a:r>
            <a:r>
              <a:rPr lang="ja-JP" altLang="en-US" b="1" dirty="0"/>
              <a:t>コード作成を試してみる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⑤ 「</a:t>
            </a:r>
            <a:r>
              <a:rPr lang="en-US" altLang="ja-JP" b="1" dirty="0"/>
              <a:t>Python 3</a:t>
            </a:r>
            <a:r>
              <a:rPr lang="ja-JP" altLang="en-US" dirty="0"/>
              <a:t>」を選ぶ</a:t>
            </a:r>
            <a:r>
              <a:rPr lang="ja-JP" altLang="en-US" sz="1800" dirty="0"/>
              <a:t>（</a:t>
            </a:r>
            <a:r>
              <a:rPr lang="ja-JP" altLang="en-US" sz="1800" b="1" dirty="0"/>
              <a:t>左上のボタンをクリック</a:t>
            </a:r>
            <a:r>
              <a:rPr lang="ja-JP" altLang="en-US" sz="1800" dirty="0"/>
              <a:t>するとメニューが出る）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20" y="1059774"/>
            <a:ext cx="4321391" cy="210229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140026" y="2677400"/>
            <a:ext cx="1914691" cy="4122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20" y="4320500"/>
            <a:ext cx="3881414" cy="2035851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74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517" y="1106146"/>
            <a:ext cx="6783535" cy="465528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74405" y="2662252"/>
            <a:ext cx="4931221" cy="24630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7" name="正方形/長方形 6"/>
          <p:cNvSpPr/>
          <p:nvPr/>
        </p:nvSpPr>
        <p:spPr>
          <a:xfrm>
            <a:off x="1811467" y="5205088"/>
            <a:ext cx="2179307" cy="54760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141" y="2718210"/>
            <a:ext cx="18004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>
                <a:solidFill>
                  <a:srgbClr val="FF0000"/>
                </a:solidFill>
              </a:rPr>
              <a:t>エディタ画面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2865" y="5909466"/>
            <a:ext cx="15311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>
                <a:solidFill>
                  <a:srgbClr val="FF0000"/>
                </a:solidFill>
              </a:rPr>
              <a:t>実行ボタン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-16932" y="3635603"/>
            <a:ext cx="206979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100" dirty="0"/>
              <a:t>プログラムを</a:t>
            </a:r>
            <a:endParaRPr lang="en-US" altLang="ja-JP" sz="2100" dirty="0"/>
          </a:p>
          <a:p>
            <a:r>
              <a:rPr lang="ja-JP" altLang="en-US" sz="2100" b="1" dirty="0">
                <a:solidFill>
                  <a:srgbClr val="FF0000"/>
                </a:solidFill>
              </a:rPr>
              <a:t>書き換えること</a:t>
            </a:r>
            <a:endParaRPr lang="en-US" altLang="ja-JP" sz="2100" b="1" dirty="0">
              <a:solidFill>
                <a:srgbClr val="FF0000"/>
              </a:solidFill>
            </a:endParaRPr>
          </a:p>
          <a:p>
            <a:r>
              <a:rPr lang="ja-JP" altLang="en-US" sz="2100" b="1" dirty="0">
                <a:solidFill>
                  <a:srgbClr val="FF0000"/>
                </a:solidFill>
              </a:rPr>
              <a:t>ができる</a:t>
            </a:r>
            <a:endParaRPr kumimoji="1" lang="ja-JP" altLang="en-US" sz="2100" b="1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73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4" y="175028"/>
            <a:ext cx="8822155" cy="469865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Python</a:t>
            </a:r>
            <a:r>
              <a:rPr lang="ja-JP" altLang="en-US" b="1" dirty="0"/>
              <a:t> 標準ライブラリ内の機能の例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1139341" y="2332087"/>
            <a:ext cx="8613188" cy="3759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700" dirty="0">
                <a:latin typeface="Arial Unicode MS" pitchFamily="34" charset="-128"/>
              </a:rPr>
              <a:t>現在の日時</a:t>
            </a:r>
            <a:endParaRPr lang="en-US" altLang="ja-JP" sz="2700" dirty="0">
              <a:latin typeface="Arial Unicode MS" pitchFamily="34" charset="-128"/>
            </a:endParaRPr>
          </a:p>
          <a:p>
            <a:r>
              <a:rPr lang="ja-JP" altLang="en-US" sz="2700" dirty="0">
                <a:latin typeface="Arial Unicode MS" pitchFamily="34" charset="-128"/>
              </a:rPr>
              <a:t>最大公約数</a:t>
            </a:r>
            <a:endParaRPr lang="en-US" altLang="ja-JP" sz="2700" dirty="0">
              <a:latin typeface="Arial Unicode MS" pitchFamily="34" charset="-128"/>
            </a:endParaRPr>
          </a:p>
          <a:p>
            <a:r>
              <a:rPr lang="ja-JP" altLang="en-US" sz="2700" dirty="0">
                <a:latin typeface="Arial Unicode MS" pitchFamily="34" charset="-128"/>
              </a:rPr>
              <a:t>方程式を解く</a:t>
            </a:r>
            <a:endParaRPr lang="en-US" altLang="ja-JP" sz="2700" dirty="0">
              <a:latin typeface="Arial Unicode MS" pitchFamily="34" charset="-128"/>
            </a:endParaRPr>
          </a:p>
          <a:p>
            <a:r>
              <a:rPr lang="ja-JP" altLang="en-US" sz="2700" dirty="0">
                <a:latin typeface="Arial Unicode MS" pitchFamily="34" charset="-128"/>
              </a:rPr>
              <a:t>平方根</a:t>
            </a:r>
            <a:endParaRPr lang="en-US" altLang="ja-JP" sz="2700" dirty="0">
              <a:latin typeface="Arial Unicode MS" pitchFamily="34" charset="-128"/>
            </a:endParaRPr>
          </a:p>
          <a:p>
            <a:r>
              <a:rPr lang="ja-JP" altLang="en-US" sz="2700" dirty="0">
                <a:latin typeface="Arial Unicode MS" pitchFamily="34" charset="-128"/>
              </a:rPr>
              <a:t>円周率</a:t>
            </a:r>
            <a:endParaRPr lang="en-US" altLang="ja-JP" sz="2700" dirty="0">
              <a:latin typeface="Arial Unicode MS" pitchFamily="34" charset="-128"/>
            </a:endParaRPr>
          </a:p>
          <a:p>
            <a:r>
              <a:rPr lang="ja-JP" altLang="en-US" sz="2700" dirty="0">
                <a:latin typeface="Arial Unicode MS" pitchFamily="34" charset="-128"/>
              </a:rPr>
              <a:t>三角形の面積</a:t>
            </a:r>
            <a:endParaRPr lang="en-US" altLang="ja-JP" sz="2700" dirty="0">
              <a:latin typeface="Arial Unicode MS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700" dirty="0">
                <a:latin typeface="Arial Unicode MS" pitchFamily="34" charset="-128"/>
              </a:rPr>
              <a:t>など</a:t>
            </a:r>
          </a:p>
          <a:p>
            <a:endParaRPr lang="ja-JP" altLang="en-US" dirty="0">
              <a:latin typeface="Arial Unicode MS" pitchFamily="34" charset="-128"/>
            </a:endParaRPr>
          </a:p>
          <a:p>
            <a:endParaRPr lang="ja-JP" altLang="en-US" dirty="0">
              <a:latin typeface="Arial Unicode MS" pitchFamily="34" charset="-128"/>
            </a:endParaRPr>
          </a:p>
          <a:p>
            <a:endParaRPr lang="en-US" altLang="ja-JP" dirty="0">
              <a:latin typeface="Arial Unicode MS" pitchFamily="34" charset="-128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321845" y="1209059"/>
            <a:ext cx="8620626" cy="12135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  <a:latin typeface="Arial Unicode MS" pitchFamily="34" charset="-128"/>
              </a:rPr>
              <a:t>標準ライブラリ</a:t>
            </a:r>
            <a:r>
              <a:rPr lang="ja-JP" altLang="en-US" dirty="0">
                <a:latin typeface="Arial Unicode MS" pitchFamily="34" charset="-128"/>
              </a:rPr>
              <a:t>とは：　</a:t>
            </a:r>
            <a:r>
              <a:rPr lang="en-US" altLang="ja-JP" dirty="0">
                <a:latin typeface="Arial Unicode MS" pitchFamily="34" charset="-128"/>
              </a:rPr>
              <a:t>Python</a:t>
            </a:r>
            <a:r>
              <a:rPr lang="ja-JP" altLang="en-US" dirty="0">
                <a:latin typeface="Arial Unicode MS" pitchFamily="34" charset="-128"/>
              </a:rPr>
              <a:t> に標準で備わっている関数、定数、組み込み型、例外、モジュールなどのこと</a:t>
            </a:r>
            <a:endParaRPr lang="en-US" altLang="ja-JP" dirty="0">
              <a:latin typeface="Arial Unicode MS" pitchFamily="34" charset="-128"/>
            </a:endParaRPr>
          </a:p>
          <a:p>
            <a:pPr marL="0" indent="0">
              <a:buNone/>
            </a:pPr>
            <a:endParaRPr lang="ja-JP" altLang="en-US" dirty="0">
              <a:latin typeface="Arial Unicode MS" pitchFamily="34" charset="-128"/>
            </a:endParaRPr>
          </a:p>
          <a:p>
            <a:endParaRPr lang="ja-JP" altLang="en-US" dirty="0">
              <a:latin typeface="Arial Unicode MS" pitchFamily="34" charset="-128"/>
            </a:endParaRPr>
          </a:p>
          <a:p>
            <a:endParaRPr lang="en-US" altLang="ja-JP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0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197" y="2867604"/>
            <a:ext cx="3312275" cy="32633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</a:t>
            </a:r>
            <a:r>
              <a:rPr lang="ja-JP" altLang="en-US" b="1" dirty="0"/>
              <a:t>１．現在の日時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237" y="2216599"/>
            <a:ext cx="8901196" cy="3130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次のように入れて，実行ボタンを押す．</a:t>
            </a:r>
            <a:r>
              <a:rPr lang="ja-JP" altLang="en-US" b="1" dirty="0">
                <a:solidFill>
                  <a:srgbClr val="FF0000"/>
                </a:solidFill>
              </a:rPr>
              <a:t>いまの日時が表示される</a:t>
            </a:r>
            <a:r>
              <a:rPr lang="ja-JP" altLang="en-US" dirty="0"/>
              <a:t>ことを確認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400" b="1" dirty="0"/>
              <a:t>import </a:t>
            </a:r>
            <a:r>
              <a:rPr lang="en-US" altLang="ja-JP" sz="2400" b="1" dirty="0" err="1"/>
              <a:t>datetime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/>
              <a:t>now = </a:t>
            </a:r>
            <a:r>
              <a:rPr lang="en-US" altLang="ja-JP" sz="2400" b="1" dirty="0" err="1"/>
              <a:t>datetime.datetime.now</a:t>
            </a:r>
            <a:r>
              <a:rPr lang="en-US" altLang="ja-JP" sz="2400" b="1" dirty="0"/>
              <a:t>()</a:t>
            </a:r>
          </a:p>
          <a:p>
            <a:pPr marL="0" indent="0">
              <a:buNone/>
            </a:pPr>
            <a:r>
              <a:rPr lang="en-US" altLang="ja-JP" sz="2400" b="1" dirty="0"/>
              <a:t>print(now)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632920" y="859838"/>
            <a:ext cx="7280851" cy="127289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オペレーティングシステム（コンピュータ）のタイマーを使いたい．</a:t>
            </a:r>
            <a:r>
              <a:rPr lang="en-US" altLang="ja-JP" dirty="0"/>
              <a:t>Python</a:t>
            </a:r>
            <a:r>
              <a:rPr lang="ja-JP" altLang="en-US" dirty="0"/>
              <a:t> のモジュール </a:t>
            </a:r>
            <a:r>
              <a:rPr lang="en-US" altLang="ja-JP" b="1" dirty="0" err="1"/>
              <a:t>datetime</a:t>
            </a:r>
            <a:r>
              <a:rPr lang="en-US" altLang="ja-JP" dirty="0"/>
              <a:t> </a:t>
            </a:r>
            <a:r>
              <a:rPr lang="ja-JP" altLang="en-US" dirty="0"/>
              <a:t>を利用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840799" y="4801101"/>
            <a:ext cx="206979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100" dirty="0"/>
              <a:t>すべて</a:t>
            </a:r>
            <a:r>
              <a:rPr lang="ja-JP" altLang="en-US" sz="2100" b="1" u="sng" dirty="0">
                <a:solidFill>
                  <a:srgbClr val="FF0000"/>
                </a:solidFill>
              </a:rPr>
              <a:t>半角文字</a:t>
            </a:r>
            <a:endParaRPr lang="en-US" altLang="ja-JP" sz="2100" dirty="0"/>
          </a:p>
        </p:txBody>
      </p:sp>
      <p:sp>
        <p:nvSpPr>
          <p:cNvPr id="9" name="正方形/長方形 8"/>
          <p:cNvSpPr/>
          <p:nvPr/>
        </p:nvSpPr>
        <p:spPr>
          <a:xfrm>
            <a:off x="5540565" y="3763382"/>
            <a:ext cx="3381932" cy="732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0" name="正方形/長方形 9"/>
          <p:cNvSpPr/>
          <p:nvPr/>
        </p:nvSpPr>
        <p:spPr>
          <a:xfrm>
            <a:off x="5379198" y="4650991"/>
            <a:ext cx="2386853" cy="5870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1" name="正方形/長方形 10"/>
          <p:cNvSpPr/>
          <p:nvPr/>
        </p:nvSpPr>
        <p:spPr>
          <a:xfrm>
            <a:off x="5327129" y="5543963"/>
            <a:ext cx="2936462" cy="4317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3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626" y="2920801"/>
            <a:ext cx="3301043" cy="32523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</a:t>
            </a:r>
            <a:r>
              <a:rPr lang="ja-JP" altLang="en-US" b="1" dirty="0"/>
              <a:t>２．最大公約数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236" y="2350311"/>
            <a:ext cx="8901196" cy="1618145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次のように入れて，実行ボタンを押す．結果 </a:t>
            </a:r>
            <a:r>
              <a:rPr lang="en-US" altLang="ja-JP" b="1" dirty="0">
                <a:solidFill>
                  <a:srgbClr val="FF0000"/>
                </a:solidFill>
              </a:rPr>
              <a:t>6 </a:t>
            </a:r>
            <a:r>
              <a:rPr lang="ja-JP" altLang="en-US" dirty="0"/>
              <a:t>を確認</a:t>
            </a:r>
            <a:endParaRPr lang="fr-FR" altLang="ja-JP" sz="2700" dirty="0"/>
          </a:p>
          <a:p>
            <a:pPr marL="0" indent="0">
              <a:buNone/>
            </a:pPr>
            <a:r>
              <a:rPr lang="fr-FR" altLang="ja-JP" sz="2400" b="1" dirty="0"/>
              <a:t>import math</a:t>
            </a:r>
          </a:p>
          <a:p>
            <a:pPr marL="0" indent="0">
              <a:buNone/>
            </a:pPr>
            <a:r>
              <a:rPr lang="fr-FR" altLang="ja-JP" sz="2400" b="1" dirty="0"/>
              <a:t>print( math.gcd(24, 18) )</a:t>
            </a:r>
            <a:endParaRPr lang="en-US" altLang="ja-JP" sz="2400" b="1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390232" y="1106098"/>
            <a:ext cx="6459737" cy="101145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>
                <a:solidFill>
                  <a:srgbClr val="C00000"/>
                </a:solidFill>
              </a:rPr>
              <a:t>24</a:t>
            </a:r>
            <a:r>
              <a:rPr lang="en-US" altLang="ja-JP" dirty="0"/>
              <a:t> </a:t>
            </a:r>
            <a:r>
              <a:rPr lang="ja-JP" altLang="en-US" dirty="0"/>
              <a:t>と </a:t>
            </a:r>
            <a:r>
              <a:rPr lang="en-US" altLang="ja-JP" b="1" dirty="0">
                <a:solidFill>
                  <a:srgbClr val="C00000"/>
                </a:solidFill>
              </a:rPr>
              <a:t>18</a:t>
            </a:r>
            <a:r>
              <a:rPr lang="en-US" altLang="ja-JP" dirty="0"/>
              <a:t> </a:t>
            </a:r>
            <a:r>
              <a:rPr lang="ja-JP" altLang="en-US" dirty="0"/>
              <a:t>の</a:t>
            </a:r>
            <a:r>
              <a:rPr lang="ja-JP" altLang="en-US" b="1" dirty="0"/>
              <a:t>最大公約数</a:t>
            </a:r>
            <a:r>
              <a:rPr lang="ja-JP" altLang="en-US" dirty="0"/>
              <a:t>を求めたい．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Python</a:t>
            </a:r>
            <a:r>
              <a:rPr lang="ja-JP" altLang="en-US" dirty="0"/>
              <a:t> のモジュール </a:t>
            </a:r>
            <a:r>
              <a:rPr lang="en-US" altLang="ja-JP" b="1" dirty="0"/>
              <a:t>math</a:t>
            </a:r>
            <a:r>
              <a:rPr lang="en-US" altLang="ja-JP" dirty="0"/>
              <a:t> </a:t>
            </a:r>
            <a:r>
              <a:rPr lang="ja-JP" altLang="en-US" dirty="0"/>
              <a:t>を利用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171243" y="5684519"/>
            <a:ext cx="855921" cy="438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21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dirty="0"/>
              <a:t>実習</a:t>
            </a:r>
            <a:r>
              <a:rPr lang="ja-JP" altLang="en-US" b="1" dirty="0"/>
              <a:t>３．方程式を解く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3192" y="2429040"/>
            <a:ext cx="8901196" cy="21285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/>
              <a:t>次のように入れて，実行ボタンを押す．結果 </a:t>
            </a:r>
            <a:r>
              <a:rPr lang="en-US" altLang="ja-JP" b="1" dirty="0">
                <a:solidFill>
                  <a:srgbClr val="FF0000"/>
                </a:solidFill>
              </a:rPr>
              <a:t>-0.25 </a:t>
            </a:r>
            <a:r>
              <a:rPr lang="ja-JP" altLang="en-US" dirty="0"/>
              <a:t>を確認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400" b="1" dirty="0"/>
              <a:t>import </a:t>
            </a:r>
            <a:r>
              <a:rPr lang="en-US" altLang="ja-JP" sz="2400" b="1" dirty="0" err="1"/>
              <a:t>scipy.optimize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b="1" dirty="0" err="1"/>
              <a:t>def</a:t>
            </a:r>
            <a:r>
              <a:rPr lang="en-US" altLang="ja-JP" sz="2400" b="1" dirty="0"/>
              <a:t> foo(x):</a:t>
            </a:r>
          </a:p>
          <a:p>
            <a:pPr marL="0" indent="0">
              <a:buNone/>
            </a:pPr>
            <a:r>
              <a:rPr lang="en-US" altLang="ja-JP" sz="2400" b="1" dirty="0"/>
              <a:t>    return </a:t>
            </a:r>
            <a:r>
              <a:rPr lang="en-US" altLang="ja-JP" sz="2400" b="1" dirty="0">
                <a:solidFill>
                  <a:srgbClr val="C00000"/>
                </a:solidFill>
              </a:rPr>
              <a:t>4 * x + 1</a:t>
            </a:r>
          </a:p>
          <a:p>
            <a:pPr marL="0" indent="0">
              <a:buNone/>
            </a:pPr>
            <a:r>
              <a:rPr lang="en-US" altLang="ja-JP" sz="2400" b="1" dirty="0"/>
              <a:t>print( </a:t>
            </a:r>
            <a:r>
              <a:rPr lang="en-US" altLang="ja-JP" sz="2400" b="1" dirty="0" err="1"/>
              <a:t>scipy.optimize.fsolve</a:t>
            </a:r>
            <a:r>
              <a:rPr lang="en-US" altLang="ja-JP" sz="2400" b="1" dirty="0"/>
              <a:t>(foo, 10) )</a:t>
            </a:r>
            <a:endParaRPr lang="fr-FR" altLang="ja-JP" sz="2400" b="1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939800" y="1088406"/>
            <a:ext cx="6991350" cy="10580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dirty="0" err="1">
                <a:solidFill>
                  <a:srgbClr val="C00000"/>
                </a:solidFill>
              </a:rPr>
              <a:t>4x</a:t>
            </a:r>
            <a:r>
              <a:rPr lang="en-US" altLang="ja-JP" b="1" dirty="0">
                <a:solidFill>
                  <a:srgbClr val="C00000"/>
                </a:solidFill>
              </a:rPr>
              <a:t> + 1 = 0</a:t>
            </a:r>
            <a:r>
              <a:rPr lang="en-US" altLang="ja-JP" dirty="0"/>
              <a:t> </a:t>
            </a:r>
            <a:r>
              <a:rPr lang="ja-JP" altLang="en-US" dirty="0"/>
              <a:t>を解きたい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Python</a:t>
            </a:r>
            <a:r>
              <a:rPr lang="ja-JP" altLang="en-US" dirty="0"/>
              <a:t> のパッケージ </a:t>
            </a:r>
            <a:r>
              <a:rPr lang="en-US" altLang="ja-JP" b="1" dirty="0" err="1"/>
              <a:t>scipy.ptimize</a:t>
            </a:r>
            <a:r>
              <a:rPr lang="en-US" altLang="ja-JP" dirty="0"/>
              <a:t> </a:t>
            </a:r>
            <a:r>
              <a:rPr lang="ja-JP" altLang="en-US" dirty="0"/>
              <a:t>を利用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12" y="3052762"/>
            <a:ext cx="3387176" cy="3051604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637212" y="5665819"/>
            <a:ext cx="855921" cy="4385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155692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634</Words>
  <Application>Microsoft Office PowerPoint</Application>
  <PresentationFormat>画面に合わせる (4:3)</PresentationFormat>
  <Paragraphs>106</Paragraphs>
  <Slides>14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Arial Unicode MS</vt:lpstr>
      <vt:lpstr>游ゴシック</vt:lpstr>
      <vt:lpstr>Arial</vt:lpstr>
      <vt:lpstr>Calibri</vt:lpstr>
      <vt:lpstr>Segoe UI</vt:lpstr>
      <vt:lpstr>Office テーマ</vt:lpstr>
      <vt:lpstr>1_Office テーマ</vt:lpstr>
      <vt:lpstr>pp-3. Python の標準ライブラリの利用（Paiza.IO を使用） </vt:lpstr>
      <vt:lpstr>オンライン開発環境 paiza.IO</vt:lpstr>
      <vt:lpstr>実習準備</vt:lpstr>
      <vt:lpstr>PowerPoint プレゼンテーション</vt:lpstr>
      <vt:lpstr>PowerPoint プレゼンテーション</vt:lpstr>
      <vt:lpstr>Python 標準ライブラリ内の機能の例</vt:lpstr>
      <vt:lpstr>実習１．現在の日時</vt:lpstr>
      <vt:lpstr>実習２．最大公約数</vt:lpstr>
      <vt:lpstr>実習３．方程式を解く</vt:lpstr>
      <vt:lpstr>実習４．平方根</vt:lpstr>
      <vt:lpstr>実習５．円周率</vt:lpstr>
      <vt:lpstr>実習６．三角形の面積</vt:lpstr>
      <vt:lpstr>PowerPoint プレゼンテーション</vt:lpstr>
      <vt:lpstr>終わりに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pp-3. Python の標準ライブラリを使ってみる（paiza.IO を利用）</dc:title>
  <dc:creator>金子　邦彦</dc:creator>
  <cp:lastModifiedBy>金子　邦彦</cp:lastModifiedBy>
  <cp:revision>83</cp:revision>
  <dcterms:created xsi:type="dcterms:W3CDTF">2018-05-08T02:37:35Z</dcterms:created>
  <dcterms:modified xsi:type="dcterms:W3CDTF">2023-12-27T03:13:48Z</dcterms:modified>
</cp:coreProperties>
</file>