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358" r:id="rId2"/>
    <p:sldId id="418" r:id="rId3"/>
    <p:sldId id="361" r:id="rId4"/>
  </p:sldIdLst>
  <p:sldSz cx="9144000" cy="6858000" type="screen4x3"/>
  <p:notesSz cx="6797675" cy="9926638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金子　邦彦" initials="金子　邦彦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7601" autoAdjust="0"/>
    <p:restoredTop sz="94660"/>
  </p:normalViewPr>
  <p:slideViewPr>
    <p:cSldViewPr snapToGrid="0">
      <p:cViewPr varScale="1">
        <p:scale>
          <a:sx n="45" d="100"/>
          <a:sy n="45" d="100"/>
        </p:scale>
        <p:origin x="1298" y="3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99458B3D-6321-42F1-AF9C-696CE29CE45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AF63738-8695-4304-A17E-E8019C63461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</a:defRPr>
            </a:lvl1pPr>
          </a:lstStyle>
          <a:p>
            <a:pPr>
              <a:defRPr/>
            </a:pPr>
            <a:fld id="{A5B090CA-BA44-4DFB-BBC8-00EA2087A608}" type="datetimeFigureOut">
              <a:rPr lang="ja-JP" altLang="en-US"/>
              <a:pPr>
                <a:defRPr/>
              </a:pPr>
              <a:t>2022/2/4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008BD509-3F13-466F-B7BE-6C8F4600C74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185E6AA2-2AC4-4648-B2BC-6C887A018D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E0E629C-D76C-41F0-8442-DFFA8C2A77E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5899780-2BA5-42BF-A409-0D56BF2194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游ゴシック" panose="020B0400000000000000" pitchFamily="50" charset="-128"/>
              </a:defRPr>
            </a:lvl1pPr>
          </a:lstStyle>
          <a:p>
            <a:fld id="{8D3E1E12-C7A4-4935-8EC5-37E619225806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4CE814F8-8652-4C46-9431-846468A26C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C0F89D5-7569-421B-826E-8A5C2A59442B}" type="slidenum">
              <a:rPr kumimoji="0" lang="en-US" altLang="ja-JP">
                <a:latin typeface="游ゴシック" panose="020B0400000000000000" pitchFamily="50" charset="-128"/>
              </a:rPr>
              <a:pPr/>
              <a:t>1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1CF034EE-8486-4AFA-9875-535CCCC471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97707138-4FD1-40D4-B0FD-CBED0D3E12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992050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10020D39-7FAF-4C8C-8F5B-4F2AA6F4BD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CB78313-877D-497F-B37B-D0E4C618F9C9}" type="slidenum">
              <a:rPr kumimoji="0" lang="en-US" altLang="ja-JP">
                <a:latin typeface="游ゴシック" panose="020B0400000000000000" pitchFamily="50" charset="-128"/>
              </a:rPr>
              <a:pPr/>
              <a:t>2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00FDD23C-531D-469C-8101-B081E0E38F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B3CB869E-6941-4254-886B-71A33CA5C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6219280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848FDC5D-02E4-46F8-B970-5079B98AA8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51E7140-DF1D-4A95-91EA-8AAA61306BCA}" type="slidenum">
              <a:rPr kumimoji="0" lang="en-US" altLang="ja-JP">
                <a:latin typeface="游ゴシック" panose="020B0400000000000000" pitchFamily="50" charset="-128"/>
              </a:rPr>
              <a:pPr/>
              <a:t>3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A7EFC832-62BB-44DF-A492-C30124E355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6576632B-848C-4990-94DE-1346F0BAC4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366938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03A446-809C-4B4B-B9A4-F63518430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65707-224C-4076-B2CB-C0291D5CA881}" type="datetime1">
              <a:rPr lang="ja-JP" altLang="en-US"/>
              <a:pPr>
                <a:defRPr/>
              </a:pPr>
              <a:t>2022/2/4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EFA2EE-EC68-4B26-AA96-A447D2EB9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D15EA-BD46-4698-805E-9D29526EB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2F3D2B52-2EAC-4EDF-BF69-6D6F02CF9F5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41396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AEF40-9280-466E-8408-E7D93BF53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66DDD-A456-478C-B427-8F0A1D4B79E7}" type="datetime1">
              <a:rPr lang="ja-JP" altLang="en-US"/>
              <a:pPr>
                <a:defRPr/>
              </a:pPr>
              <a:t>2022/2/4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B62E62-7BA0-4A1F-90AF-9E37BADE1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723C6-E66D-4B64-8AED-5DC31B53B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0ED26D15-0562-4AAA-9414-7CBA19671B6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86189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4585836A-5DDF-4290-A294-C9CC413A180C}"/>
              </a:ext>
            </a:extLst>
          </p:cNvPr>
          <p:cNvCxnSpPr/>
          <p:nvPr userDrawn="1"/>
        </p:nvCxnSpPr>
        <p:spPr>
          <a:xfrm>
            <a:off x="3408363" y="1771650"/>
            <a:ext cx="0" cy="30813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7EBF8F6-016D-4165-9FA7-0645297FB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8FD53-0A10-4391-A983-2F18FD3780FE}" type="datetime1">
              <a:rPr lang="ja-JP" altLang="en-US"/>
              <a:pPr>
                <a:defRPr/>
              </a:pPr>
              <a:t>2022/2/4</a:t>
            </a:fld>
            <a:endParaRPr lang="ja-JP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33D5937-C58D-4576-9079-61B1F9FCC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F255C8C-9C78-4825-AC8A-9528EAB23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39E1F0C6-8A7C-440D-AE26-58AF65E65E5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78119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EA30AD-9A5D-4644-915F-EA30715CD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00D1B-64BD-4FBD-86A3-63C18387D4AC}" type="datetime1">
              <a:rPr lang="ja-JP" altLang="en-US"/>
              <a:pPr>
                <a:defRPr/>
              </a:pPr>
              <a:t>2022/2/4</a:t>
            </a:fld>
            <a:endParaRPr lang="ja-JP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209B19-F7F8-49D0-B529-AC34400BF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CAB273-D55D-470A-84B4-71C63B45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B2EC0B4F-602B-434A-8C96-692A995DB81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40889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1486241-C585-404A-8EDF-F8FEDAB722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22263" y="174625"/>
            <a:ext cx="8461375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E8B315C3-E902-463F-B530-6BE0FE6B5D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22263" y="846138"/>
            <a:ext cx="8461375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7FF537-300F-4DBF-982F-7CD9AC031C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A01A69D-8FB6-495B-BC52-6A2B82B40012}" type="datetime1">
              <a:rPr lang="ja-JP" altLang="en-US"/>
              <a:pPr>
                <a:defRPr/>
              </a:pPr>
              <a:t>2022/2/4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2E49C-A6A5-4154-A9B9-8DBA2F6B89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F0D4F7-F744-4C57-9939-107D3D7DE7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988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2800">
                <a:solidFill>
                  <a:srgbClr val="898989"/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B706DB8A-A43D-4F5D-AA73-483CF4AAE211}" type="slidenum">
              <a:rPr lang="ja-JP" altLang="en-US" smtClean="0"/>
              <a:pPr/>
              <a:t>‹#›</a:t>
            </a:fld>
            <a:endParaRPr lang="ja-JP" altLang="en-US"/>
          </a:p>
        </p:txBody>
      </p:sp>
      <p:pic>
        <p:nvPicPr>
          <p:cNvPr id="1031" name="図 6">
            <a:extLst>
              <a:ext uri="{FF2B5EF4-FFF2-40B4-BE49-F238E27FC236}">
                <a16:creationId xmlns:a16="http://schemas.microsoft.com/office/drawing/2014/main" id="{96A140C0-9176-4F59-BA7C-B8669757BBF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8975" y="90488"/>
            <a:ext cx="7461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9pPr>
    </p:titleStyle>
    <p:bodyStyle>
      <a:lvl1pPr marL="228600" indent="-228600" algn="l" rtl="0" eaLnBrk="0" fontAlgn="base" hangingPunct="0"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rtl="0" eaLnBrk="0" fontAlgn="base" hangingPunct="0"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rtl="0" eaLnBrk="0" fontAlgn="base" hangingPunct="0"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rtl="0" eaLnBrk="0" fontAlgn="base" hangingPunct="0"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rtl="0" eaLnBrk="0" fontAlgn="base" hangingPunct="0"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0CBEEEAB-FEA7-47E8-AFCF-F74BD50336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例題１．自由落下距離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1CE3A8C8-8B64-42F9-ADFA-DC580BE332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/>
              <a:t>自由落下距離を求めるプログラム</a:t>
            </a:r>
            <a:r>
              <a:rPr lang="ja-JP" altLang="en-US" dirty="0"/>
              <a:t>を作る</a:t>
            </a:r>
          </a:p>
          <a:p>
            <a:pPr lvl="1"/>
            <a:r>
              <a:rPr lang="ja-JP" altLang="en-US" dirty="0"/>
              <a:t>地上で物を落とし始めた後の自由落下距離を求める</a:t>
            </a:r>
          </a:p>
          <a:p>
            <a:pPr lvl="1"/>
            <a:r>
              <a:rPr lang="ja-JP" altLang="en-US" dirty="0"/>
              <a:t>重力加速度 </a:t>
            </a:r>
            <a:r>
              <a:rPr lang="en-US" altLang="ja-JP" dirty="0"/>
              <a:t>g </a:t>
            </a:r>
            <a:r>
              <a:rPr lang="ja-JP" altLang="en-US" dirty="0"/>
              <a:t>は </a:t>
            </a:r>
            <a:r>
              <a:rPr lang="en-US" altLang="ja-JP" dirty="0"/>
              <a:t>9.8 </a:t>
            </a:r>
            <a:r>
              <a:rPr lang="ja-JP" altLang="en-US" dirty="0"/>
              <a:t>とする</a:t>
            </a:r>
          </a:p>
          <a:p>
            <a:pPr lvl="1"/>
            <a:r>
              <a:rPr lang="ja-JP" altLang="en-US" dirty="0"/>
              <a:t>自由落下距離を求めるために，プログラム中に，計算式　</a:t>
            </a:r>
            <a:r>
              <a:rPr lang="en-US" altLang="ja-JP" dirty="0"/>
              <a:t>y = ( 9.8 / 2.0 ) * x * x </a:t>
            </a:r>
            <a:r>
              <a:rPr lang="ja-JP" altLang="en-US" dirty="0"/>
              <a:t>を書く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04C1B9C6-A0A8-4760-98AE-69D009606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718BE0C-9B02-4FD8-BCAF-11BBA92837EF}" type="slidenum">
              <a:rPr lang="ja-JP" altLang="en-US" smtClean="0">
                <a:latin typeface="Arial" panose="020B0604020202020204" pitchFamily="34" charset="0"/>
              </a:rPr>
              <a:pPr/>
              <a:t>1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978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>
            <a:extLst>
              <a:ext uri="{FF2B5EF4-FFF2-40B4-BE49-F238E27FC236}">
                <a16:creationId xmlns:a16="http://schemas.microsoft.com/office/drawing/2014/main" id="{504459CD-6C1A-4B3A-9528-1229193948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611" y="404812"/>
            <a:ext cx="8461375" cy="53340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altLang="ja-JP" sz="2000" dirty="0"/>
              <a:t>import </a:t>
            </a:r>
            <a:r>
              <a:rPr lang="en-US" altLang="ja-JP" sz="2000" dirty="0" err="1"/>
              <a:t>java.lang.Math</a:t>
            </a:r>
            <a:r>
              <a:rPr lang="en-US" altLang="ja-JP" sz="2000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2000" dirty="0"/>
              <a:t>import </a:t>
            </a:r>
            <a:r>
              <a:rPr lang="en-US" altLang="ja-JP" sz="2000" dirty="0" err="1"/>
              <a:t>java.util.Scanner</a:t>
            </a:r>
            <a:r>
              <a:rPr lang="en-US" altLang="ja-JP" sz="2000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2000" dirty="0"/>
              <a:t>public class Main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2000" dirty="0"/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2000" dirty="0"/>
              <a:t>	public static void main(String[] </a:t>
            </a:r>
            <a:r>
              <a:rPr lang="en-US" altLang="ja-JP" sz="2000" dirty="0" err="1"/>
              <a:t>args</a:t>
            </a:r>
            <a:r>
              <a:rPr lang="en-US" altLang="ja-JP" sz="2000" dirty="0"/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2000" dirty="0"/>
              <a:t>	    double </a:t>
            </a:r>
            <a:r>
              <a:rPr lang="en-US" altLang="ja-JP" sz="2000" dirty="0" err="1"/>
              <a:t>start_x</a:t>
            </a:r>
            <a:r>
              <a:rPr lang="en-US" altLang="ja-JP" sz="2000" dirty="0"/>
              <a:t>, </a:t>
            </a:r>
            <a:r>
              <a:rPr lang="en-US" altLang="ja-JP" sz="2000" dirty="0" err="1"/>
              <a:t>step_x</a:t>
            </a:r>
            <a:r>
              <a:rPr lang="en-US" altLang="ja-JP" sz="2000" dirty="0"/>
              <a:t>, x, y;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2000" dirty="0"/>
              <a:t>	    int </a:t>
            </a:r>
            <a:r>
              <a:rPr lang="en-US" altLang="ja-JP" sz="2000" dirty="0" err="1"/>
              <a:t>i</a:t>
            </a:r>
            <a:r>
              <a:rPr lang="en-US" altLang="ja-JP" sz="2000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2000" dirty="0"/>
              <a:t>	    Scanner s = new Scanner(System.in);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2000" b="1" dirty="0"/>
              <a:t>	    </a:t>
            </a:r>
            <a:r>
              <a:rPr lang="en-US" altLang="ja-JP" sz="2000" b="1" dirty="0" err="1"/>
              <a:t>System.out.println</a:t>
            </a:r>
            <a:r>
              <a:rPr lang="en-US" altLang="ja-JP" sz="2000" b="1" dirty="0"/>
              <a:t>("Please Enter </a:t>
            </a:r>
            <a:r>
              <a:rPr lang="en-US" altLang="ja-JP" sz="2000" b="1" dirty="0" err="1"/>
              <a:t>start_x</a:t>
            </a:r>
            <a:r>
              <a:rPr lang="en-US" altLang="ja-JP" sz="2000" b="1" dirty="0"/>
              <a:t> =");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2000" b="1" dirty="0"/>
              <a:t>	    </a:t>
            </a:r>
            <a:r>
              <a:rPr lang="en-US" altLang="ja-JP" sz="2000" b="1" dirty="0" err="1"/>
              <a:t>start_x</a:t>
            </a:r>
            <a:r>
              <a:rPr lang="en-US" altLang="ja-JP" sz="2000" b="1" dirty="0"/>
              <a:t> = </a:t>
            </a:r>
            <a:r>
              <a:rPr lang="en-US" altLang="ja-JP" sz="2000" b="1" dirty="0" err="1"/>
              <a:t>s.nextDouble</a:t>
            </a:r>
            <a:r>
              <a:rPr lang="en-US" altLang="ja-JP" sz="2000" b="1" dirty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2000" b="1" dirty="0"/>
              <a:t>	    </a:t>
            </a:r>
            <a:r>
              <a:rPr lang="en-US" altLang="ja-JP" sz="2000" b="1" dirty="0" err="1"/>
              <a:t>System.out.println</a:t>
            </a:r>
            <a:r>
              <a:rPr lang="en-US" altLang="ja-JP" sz="2000" b="1" dirty="0"/>
              <a:t>("Please Enter </a:t>
            </a:r>
            <a:r>
              <a:rPr lang="en-US" altLang="ja-JP" sz="2000" b="1" dirty="0" err="1"/>
              <a:t>step_x</a:t>
            </a:r>
            <a:r>
              <a:rPr lang="en-US" altLang="ja-JP" sz="2000" b="1" dirty="0"/>
              <a:t> =");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2000" b="1" dirty="0"/>
              <a:t>	    </a:t>
            </a:r>
            <a:r>
              <a:rPr lang="en-US" altLang="ja-JP" sz="2000" b="1" dirty="0" err="1"/>
              <a:t>step_x</a:t>
            </a:r>
            <a:r>
              <a:rPr lang="en-US" altLang="ja-JP" sz="2000" b="1" dirty="0"/>
              <a:t> = </a:t>
            </a:r>
            <a:r>
              <a:rPr lang="en-US" altLang="ja-JP" sz="2000" b="1" dirty="0" err="1"/>
              <a:t>s.nextDouble</a:t>
            </a:r>
            <a:r>
              <a:rPr lang="en-US" altLang="ja-JP" sz="2000" b="1" dirty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2000" dirty="0"/>
              <a:t>	    for (</a:t>
            </a:r>
            <a:r>
              <a:rPr lang="en-US" altLang="ja-JP" sz="2000" dirty="0" err="1"/>
              <a:t>i</a:t>
            </a:r>
            <a:r>
              <a:rPr lang="en-US" altLang="ja-JP" sz="2000" dirty="0"/>
              <a:t> = 1; </a:t>
            </a:r>
            <a:r>
              <a:rPr lang="en-US" altLang="ja-JP" sz="2000" dirty="0" err="1"/>
              <a:t>i</a:t>
            </a:r>
            <a:r>
              <a:rPr lang="en-US" altLang="ja-JP" sz="2000" dirty="0"/>
              <a:t> &lt;= 20; </a:t>
            </a:r>
            <a:r>
              <a:rPr lang="en-US" altLang="ja-JP" sz="2000" dirty="0" err="1"/>
              <a:t>i</a:t>
            </a:r>
            <a:r>
              <a:rPr lang="en-US" altLang="ja-JP" sz="2000" dirty="0"/>
              <a:t>++)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2000" dirty="0"/>
              <a:t>	        x = </a:t>
            </a:r>
            <a:r>
              <a:rPr lang="en-US" altLang="ja-JP" sz="2000" dirty="0" err="1"/>
              <a:t>start_x</a:t>
            </a:r>
            <a:r>
              <a:rPr lang="en-US" altLang="ja-JP" sz="2000" dirty="0"/>
              <a:t> + (</a:t>
            </a:r>
            <a:r>
              <a:rPr lang="en-US" altLang="ja-JP" sz="2000" dirty="0" err="1"/>
              <a:t>i</a:t>
            </a:r>
            <a:r>
              <a:rPr lang="en-US" altLang="ja-JP" sz="2000" dirty="0"/>
              <a:t> * </a:t>
            </a:r>
            <a:r>
              <a:rPr lang="en-US" altLang="ja-JP" sz="2000" dirty="0" err="1"/>
              <a:t>step_x</a:t>
            </a:r>
            <a:r>
              <a:rPr lang="en-US" altLang="ja-JP" sz="2000" dirty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2000" dirty="0"/>
              <a:t>	</a:t>
            </a:r>
            <a:r>
              <a:rPr lang="en-US" altLang="ja-JP" sz="2000" b="1" dirty="0"/>
              <a:t>        y = (9.8 / 2.0) * x * x;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2000" dirty="0"/>
              <a:t>	        </a:t>
            </a:r>
            <a:r>
              <a:rPr lang="en-US" altLang="ja-JP" sz="2000" b="1" dirty="0" err="1"/>
              <a:t>System.out.printf</a:t>
            </a:r>
            <a:r>
              <a:rPr lang="en-US" altLang="ja-JP" sz="2000" b="1" dirty="0"/>
              <a:t>("x = %8.3f, y = %8.3f\n", x, y);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2000" dirty="0"/>
              <a:t>	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2000" dirty="0"/>
              <a:t>	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2000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altLang="ja-JP" sz="2000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C6859F2-5EA3-4310-BE76-59A00E3D8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8C996AF-EF2A-417E-A336-5F196D694F7A}" type="slidenum">
              <a:rPr lang="ja-JP" altLang="en-US" smtClean="0">
                <a:latin typeface="Arial" panose="020B0604020202020204" pitchFamily="34" charset="0"/>
              </a:rPr>
              <a:pPr/>
              <a:t>2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21509" name="Rectangle 3">
            <a:extLst>
              <a:ext uri="{FF2B5EF4-FFF2-40B4-BE49-F238E27FC236}">
                <a16:creationId xmlns:a16="http://schemas.microsoft.com/office/drawing/2014/main" id="{28893FC5-826F-4272-B1F9-5BBD2D6555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9819" y="4101307"/>
            <a:ext cx="7237473" cy="1874192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21511" name="Text Box 5">
            <a:extLst>
              <a:ext uri="{FF2B5EF4-FFF2-40B4-BE49-F238E27FC236}">
                <a16:creationId xmlns:a16="http://schemas.microsoft.com/office/drawing/2014/main" id="{C1EB78F9-EAD0-439B-86D0-1CD0BA1E5F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8703" y="6020894"/>
            <a:ext cx="3124510" cy="567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b="1" dirty="0">
                <a:solidFill>
                  <a:schemeClr val="accent1">
                    <a:lumMod val="50000"/>
                  </a:schemeClr>
                </a:solidFill>
              </a:rPr>
              <a:t>計算の繰り返し</a:t>
            </a:r>
          </a:p>
        </p:txBody>
      </p:sp>
      <p:sp>
        <p:nvSpPr>
          <p:cNvPr id="21512" name="Rectangle 6">
            <a:extLst>
              <a:ext uri="{FF2B5EF4-FFF2-40B4-BE49-F238E27FC236}">
                <a16:creationId xmlns:a16="http://schemas.microsoft.com/office/drawing/2014/main" id="{2CB55EA5-6788-448E-8C5A-F306F69806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9819" y="2898775"/>
            <a:ext cx="5640081" cy="1194593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21513" name="Line 7">
            <a:extLst>
              <a:ext uri="{FF2B5EF4-FFF2-40B4-BE49-F238E27FC236}">
                <a16:creationId xmlns:a16="http://schemas.microsoft.com/office/drawing/2014/main" id="{8A36FE4B-C21F-443F-8E64-7485081938D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37053" y="1754188"/>
            <a:ext cx="1003300" cy="504825"/>
          </a:xfrm>
          <a:prstGeom prst="line">
            <a:avLst/>
          </a:prstGeom>
          <a:noFill/>
          <a:ln w="9525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514" name="Text Box 8">
            <a:extLst>
              <a:ext uri="{FF2B5EF4-FFF2-40B4-BE49-F238E27FC236}">
                <a16:creationId xmlns:a16="http://schemas.microsoft.com/office/drawing/2014/main" id="{743C1E9A-9A81-4A56-BEDE-9120F5AB39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3774" y="2025584"/>
            <a:ext cx="34163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b="1" dirty="0">
                <a:solidFill>
                  <a:schemeClr val="accent1">
                    <a:lumMod val="50000"/>
                  </a:schemeClr>
                </a:solidFill>
              </a:rPr>
              <a:t>キーボードからの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b="1" dirty="0">
                <a:solidFill>
                  <a:schemeClr val="accent1">
                    <a:lumMod val="50000"/>
                  </a:schemeClr>
                </a:solidFill>
              </a:rPr>
              <a:t>データの読み込み</a:t>
            </a:r>
          </a:p>
        </p:txBody>
      </p:sp>
      <p:sp>
        <p:nvSpPr>
          <p:cNvPr id="21515" name="Rectangle 9">
            <a:extLst>
              <a:ext uri="{FF2B5EF4-FFF2-40B4-BE49-F238E27FC236}">
                <a16:creationId xmlns:a16="http://schemas.microsoft.com/office/drawing/2014/main" id="{AD14AF39-29F3-4666-9217-3058B77DE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9749" y="5066353"/>
            <a:ext cx="5925767" cy="348708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21517" name="Text Box 11">
            <a:extLst>
              <a:ext uri="{FF2B5EF4-FFF2-40B4-BE49-F238E27FC236}">
                <a16:creationId xmlns:a16="http://schemas.microsoft.com/office/drawing/2014/main" id="{308EC2AA-8A46-46DE-B214-C02BC63BB0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4521" y="5415061"/>
            <a:ext cx="2375285" cy="527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b="1" dirty="0">
                <a:solidFill>
                  <a:schemeClr val="accent1">
                    <a:lumMod val="50000"/>
                  </a:schemeClr>
                </a:solidFill>
              </a:rPr>
              <a:t>画面表示</a:t>
            </a:r>
          </a:p>
        </p:txBody>
      </p:sp>
      <p:sp>
        <p:nvSpPr>
          <p:cNvPr id="21518" name="Rectangle 12">
            <a:extLst>
              <a:ext uri="{FF2B5EF4-FFF2-40B4-BE49-F238E27FC236}">
                <a16:creationId xmlns:a16="http://schemas.microsoft.com/office/drawing/2014/main" id="{C77DD7B2-0416-4BE9-BD27-683B66F86F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9750" y="4741070"/>
            <a:ext cx="3960813" cy="341312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21520" name="Text Box 14">
            <a:extLst>
              <a:ext uri="{FF2B5EF4-FFF2-40B4-BE49-F238E27FC236}">
                <a16:creationId xmlns:a16="http://schemas.microsoft.com/office/drawing/2014/main" id="{8C0D01CC-8BD4-4D50-A1B1-0396CF7412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7689" y="4417625"/>
            <a:ext cx="3028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b="1" dirty="0">
                <a:solidFill>
                  <a:schemeClr val="accent1">
                    <a:lumMod val="50000"/>
                  </a:schemeClr>
                </a:solidFill>
              </a:rPr>
              <a:t>自由落下運動の式</a:t>
            </a:r>
          </a:p>
        </p:txBody>
      </p:sp>
    </p:spTree>
    <p:extLst>
      <p:ext uri="{BB962C8B-B14F-4D97-AF65-F5344CB8AC3E}">
        <p14:creationId xmlns:p14="http://schemas.microsoft.com/office/powerpoint/2010/main" val="373538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026">
            <a:extLst>
              <a:ext uri="{FF2B5EF4-FFF2-40B4-BE49-F238E27FC236}">
                <a16:creationId xmlns:a16="http://schemas.microsoft.com/office/drawing/2014/main" id="{77561E06-E757-48FF-B87E-C3BEA9545A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実行結果例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70641EFA-5FF3-441C-A3CA-7EEE0406F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34E69A3-7A0F-4577-951D-2151AB7785AF}" type="slidenum">
              <a:rPr lang="ja-JP" altLang="en-US" smtClean="0">
                <a:latin typeface="Arial" panose="020B0604020202020204" pitchFamily="34" charset="0"/>
              </a:rPr>
              <a:pPr/>
              <a:t>3</a:t>
            </a:fld>
            <a:endParaRPr lang="ja-JP" altLang="en-US">
              <a:latin typeface="Arial" panose="020B0604020202020204" pitchFamily="34" charset="0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8F0DE243-5E3A-4856-B3CD-C3205A4541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4381" y="719798"/>
            <a:ext cx="4187842" cy="6066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0812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886</TotalTime>
  <Words>267</Words>
  <Application>Microsoft Office PowerPoint</Application>
  <PresentationFormat>画面に合わせる (4:3)</PresentationFormat>
  <Paragraphs>36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メイリオ</vt:lpstr>
      <vt:lpstr>游ゴシック</vt:lpstr>
      <vt:lpstr>Arial</vt:lpstr>
      <vt:lpstr>Calibri</vt:lpstr>
      <vt:lpstr>Segoe UI</vt:lpstr>
      <vt:lpstr>Office テーマ</vt:lpstr>
      <vt:lpstr>例題１．自由落下距離</vt:lpstr>
      <vt:lpstr>PowerPoint プレゼンテーション</vt:lpstr>
      <vt:lpstr>実行結果例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Pascal プログラミング入門</dc:title>
  <dc:creator>kaneko kunihiko</dc:creator>
  <cp:lastModifiedBy>金子　邦彦</cp:lastModifiedBy>
  <cp:revision>50</cp:revision>
  <dcterms:created xsi:type="dcterms:W3CDTF">2019-11-02T00:06:04Z</dcterms:created>
  <dcterms:modified xsi:type="dcterms:W3CDTF">2022-02-04T06:11:39Z</dcterms:modified>
</cp:coreProperties>
</file>