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70" r:id="rId3"/>
    <p:sldId id="273" r:id="rId4"/>
    <p:sldId id="271" r:id="rId5"/>
    <p:sldId id="262" r:id="rId6"/>
    <p:sldId id="268" r:id="rId7"/>
    <p:sldId id="261" r:id="rId8"/>
    <p:sldId id="291" r:id="rId9"/>
    <p:sldId id="288" r:id="rId10"/>
    <p:sldId id="289" r:id="rId11"/>
    <p:sldId id="290" r:id="rId12"/>
    <p:sldId id="292" r:id="rId13"/>
    <p:sldId id="293" r:id="rId14"/>
    <p:sldId id="299" r:id="rId15"/>
    <p:sldId id="300" r:id="rId16"/>
    <p:sldId id="294" r:id="rId17"/>
    <p:sldId id="296" r:id="rId18"/>
    <p:sldId id="269" r:id="rId19"/>
    <p:sldId id="297" r:id="rId20"/>
    <p:sldId id="259" r:id="rId21"/>
    <p:sldId id="275" r:id="rId22"/>
    <p:sldId id="274" r:id="rId23"/>
    <p:sldId id="276" r:id="rId24"/>
    <p:sldId id="277" r:id="rId25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FF"/>
    <a:srgbClr val="00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BB7CD-A187-420C-8D6A-02F242B08767}" type="datetimeFigureOut">
              <a:rPr kumimoji="1" lang="ja-JP" altLang="en-US" smtClean="0"/>
              <a:t>2013/6/12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8BCE8-376C-47CB-B4B4-BF74973EDF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23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A8F83-7ABC-485A-96EC-AEF9AA8BB4B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3414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F657-26DC-4C33-A564-D372D9A73267}" type="datetimeFigureOut">
              <a:rPr kumimoji="1" lang="ja-JP" altLang="en-US" smtClean="0"/>
              <a:t>2013/6/12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A20-C4F1-4A4D-AB4C-25C9CBAEA2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21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F657-26DC-4C33-A564-D372D9A73267}" type="datetimeFigureOut">
              <a:rPr kumimoji="1" lang="ja-JP" altLang="en-US" smtClean="0"/>
              <a:t>2013/6/12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A20-C4F1-4A4D-AB4C-25C9CBAEA2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16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F657-26DC-4C33-A564-D372D9A73267}" type="datetimeFigureOut">
              <a:rPr kumimoji="1" lang="ja-JP" altLang="en-US" smtClean="0"/>
              <a:t>2013/6/12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A20-C4F1-4A4D-AB4C-25C9CBAEA2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45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F657-26DC-4C33-A564-D372D9A73267}" type="datetimeFigureOut">
              <a:rPr kumimoji="1" lang="ja-JP" altLang="en-US" smtClean="0"/>
              <a:t>2013/6/12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339470" y="6356350"/>
            <a:ext cx="2743200" cy="365125"/>
          </a:xfrm>
        </p:spPr>
        <p:txBody>
          <a:bodyPr/>
          <a:lstStyle>
            <a:lvl1pPr>
              <a:defRPr sz="3600"/>
            </a:lvl1pPr>
          </a:lstStyle>
          <a:p>
            <a:fld id="{6778DA20-C4F1-4A4D-AB4C-25C9CBAEA20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828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F657-26DC-4C33-A564-D372D9A73267}" type="datetimeFigureOut">
              <a:rPr kumimoji="1" lang="ja-JP" altLang="en-US" smtClean="0"/>
              <a:t>2013/6/12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A20-C4F1-4A4D-AB4C-25C9CBAEA2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07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F657-26DC-4C33-A564-D372D9A73267}" type="datetimeFigureOut">
              <a:rPr kumimoji="1" lang="ja-JP" altLang="en-US" smtClean="0"/>
              <a:t>2013/6/12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A20-C4F1-4A4D-AB4C-25C9CBAEA2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29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F657-26DC-4C33-A564-D372D9A73267}" type="datetimeFigureOut">
              <a:rPr kumimoji="1" lang="ja-JP" altLang="en-US" smtClean="0"/>
              <a:t>2013/6/12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A20-C4F1-4A4D-AB4C-25C9CBAEA2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75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F657-26DC-4C33-A564-D372D9A73267}" type="datetimeFigureOut">
              <a:rPr kumimoji="1" lang="ja-JP" altLang="en-US" smtClean="0"/>
              <a:t>2013/6/12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A20-C4F1-4A4D-AB4C-25C9CBAEA2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29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F657-26DC-4C33-A564-D372D9A73267}" type="datetimeFigureOut">
              <a:rPr kumimoji="1" lang="ja-JP" altLang="en-US" smtClean="0"/>
              <a:t>2013/6/12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A20-C4F1-4A4D-AB4C-25C9CBAEA2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69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F657-26DC-4C33-A564-D372D9A73267}" type="datetimeFigureOut">
              <a:rPr kumimoji="1" lang="ja-JP" altLang="en-US" smtClean="0"/>
              <a:t>2013/6/12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A20-C4F1-4A4D-AB4C-25C9CBAEA2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8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F657-26DC-4C33-A564-D372D9A73267}" type="datetimeFigureOut">
              <a:rPr kumimoji="1" lang="ja-JP" altLang="en-US" smtClean="0"/>
              <a:t>2013/6/12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A20-C4F1-4A4D-AB4C-25C9CBAEA2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39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F657-26DC-4C33-A564-D372D9A73267}" type="datetimeFigureOut">
              <a:rPr kumimoji="1" lang="ja-JP" altLang="en-US" smtClean="0"/>
              <a:t>2013/6/12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8DA20-C4F1-4A4D-AB4C-25C9CBAEA2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11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nexus/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ntec.com/document/document.aspx?page=android-get-gps-position-and-tim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nsense.com/mems/gyro/mpu6050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9295" y="95250"/>
            <a:ext cx="6734504" cy="990709"/>
          </a:xfrm>
        </p:spPr>
        <p:txBody>
          <a:bodyPr/>
          <a:lstStyle/>
          <a:p>
            <a:r>
              <a:rPr lang="en-US" altLang="ja-JP" dirty="0" smtClean="0"/>
              <a:t>Google Nexus 7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19295" y="930167"/>
            <a:ext cx="7400431" cy="5817474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７</a:t>
            </a:r>
            <a:r>
              <a:rPr lang="ja-JP" altLang="en-US" dirty="0" smtClean="0"/>
              <a:t>インチディスプレイのタブレット</a:t>
            </a:r>
            <a:endParaRPr lang="en-US" altLang="ja-JP" dirty="0" smtClean="0"/>
          </a:p>
          <a:p>
            <a:r>
              <a:rPr lang="en-US" altLang="ja-JP" dirty="0" smtClean="0"/>
              <a:t>Android </a:t>
            </a:r>
            <a:r>
              <a:rPr lang="ja-JP" altLang="en-US" dirty="0" smtClean="0"/>
              <a:t>オペレーティングシステム搭載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00B0F0"/>
                </a:solidFill>
              </a:rPr>
              <a:t>＜搭載されている主なセンサー＞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r>
              <a:rPr lang="ja-JP" altLang="en-US" dirty="0" smtClean="0"/>
              <a:t>３軸ジャイロセンサー、３軸加速度センサー：　</a:t>
            </a:r>
            <a:r>
              <a:rPr lang="en-US" altLang="ja-JP" dirty="0" err="1" smtClean="0">
                <a:solidFill>
                  <a:srgbClr val="003300"/>
                </a:solidFill>
              </a:rPr>
              <a:t>InvenSense</a:t>
            </a:r>
            <a:r>
              <a:rPr lang="en-US" altLang="ja-JP" dirty="0" smtClean="0">
                <a:solidFill>
                  <a:srgbClr val="003300"/>
                </a:solidFill>
              </a:rPr>
              <a:t> </a:t>
            </a:r>
            <a:r>
              <a:rPr lang="ja-JP" altLang="en-US" dirty="0" smtClean="0">
                <a:solidFill>
                  <a:srgbClr val="003300"/>
                </a:solidFill>
              </a:rPr>
              <a:t>社製 </a:t>
            </a:r>
            <a:r>
              <a:rPr lang="en-US" altLang="ja-JP" dirty="0" smtClean="0">
                <a:solidFill>
                  <a:srgbClr val="003300"/>
                </a:solidFill>
              </a:rPr>
              <a:t>MPU-6050</a:t>
            </a:r>
          </a:p>
          <a:p>
            <a:r>
              <a:rPr lang="ja-JP" altLang="en-US" dirty="0" smtClean="0"/>
              <a:t>磁気センサー</a:t>
            </a:r>
          </a:p>
          <a:p>
            <a:r>
              <a:rPr lang="ja-JP" altLang="en-US" dirty="0" smtClean="0"/>
              <a:t>ＧＰＳレシーバ：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>
                <a:solidFill>
                  <a:srgbClr val="003300"/>
                </a:solidFill>
              </a:rPr>
              <a:t>　</a:t>
            </a:r>
            <a:r>
              <a:rPr lang="en-US" altLang="ja-JP" dirty="0" smtClean="0">
                <a:solidFill>
                  <a:srgbClr val="003300"/>
                </a:solidFill>
              </a:rPr>
              <a:t>BROADCOM</a:t>
            </a:r>
            <a:r>
              <a:rPr lang="ja-JP" altLang="en-US" dirty="0" smtClean="0">
                <a:solidFill>
                  <a:srgbClr val="003300"/>
                </a:solidFill>
              </a:rPr>
              <a:t>社製 </a:t>
            </a:r>
            <a:r>
              <a:rPr lang="en-US" altLang="ja-JP" dirty="0" smtClean="0">
                <a:solidFill>
                  <a:srgbClr val="003300"/>
                </a:solidFill>
              </a:rPr>
              <a:t>BCM 4751</a:t>
            </a:r>
          </a:p>
          <a:p>
            <a:pPr marL="0" indent="0">
              <a:buNone/>
            </a:pPr>
            <a:r>
              <a:rPr lang="ja-JP" altLang="en-US" dirty="0" smtClean="0">
                <a:solidFill>
                  <a:srgbClr val="003300"/>
                </a:solidFill>
              </a:rPr>
              <a:t>　</a:t>
            </a:r>
            <a:r>
              <a:rPr lang="en-US" altLang="ja-JP" dirty="0" smtClean="0">
                <a:solidFill>
                  <a:srgbClr val="003300"/>
                </a:solidFill>
              </a:rPr>
              <a:t>GPS</a:t>
            </a:r>
            <a:r>
              <a:rPr lang="ja-JP" altLang="en-US" dirty="0" smtClean="0">
                <a:solidFill>
                  <a:srgbClr val="003300"/>
                </a:solidFill>
              </a:rPr>
              <a:t>信号を受信し、現在位置の測位を行う</a:t>
            </a:r>
            <a:r>
              <a:rPr lang="en-US" altLang="ja-JP" dirty="0" smtClean="0">
                <a:solidFill>
                  <a:srgbClr val="003300"/>
                </a:solidFill>
              </a:rPr>
              <a:t>. 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003300"/>
                </a:solidFill>
              </a:rPr>
              <a:t>　</a:t>
            </a:r>
            <a:r>
              <a:rPr lang="ja-JP" altLang="en-US" dirty="0" smtClean="0">
                <a:solidFill>
                  <a:srgbClr val="003300"/>
                </a:solidFill>
              </a:rPr>
              <a:t>大きさ</a:t>
            </a:r>
            <a:r>
              <a:rPr lang="en-US" altLang="ja-JP" dirty="0" smtClean="0">
                <a:solidFill>
                  <a:srgbClr val="003300"/>
                </a:solidFill>
              </a:rPr>
              <a:t>: 2.9×3.1mm</a:t>
            </a:r>
          </a:p>
          <a:p>
            <a:r>
              <a:rPr lang="ja-JP" altLang="en-US" dirty="0" smtClean="0"/>
              <a:t>前面カメラ： 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003300"/>
                </a:solidFill>
              </a:rPr>
              <a:t>　</a:t>
            </a:r>
            <a:r>
              <a:rPr lang="en-US" altLang="ja-JP" dirty="0" err="1" smtClean="0">
                <a:solidFill>
                  <a:srgbClr val="003300"/>
                </a:solidFill>
              </a:rPr>
              <a:t>Aptina</a:t>
            </a:r>
            <a:r>
              <a:rPr lang="en-US" altLang="ja-JP" dirty="0" smtClean="0">
                <a:solidFill>
                  <a:srgbClr val="003300"/>
                </a:solidFill>
              </a:rPr>
              <a:t> </a:t>
            </a:r>
            <a:r>
              <a:rPr lang="ja-JP" altLang="en-US" dirty="0" smtClean="0">
                <a:solidFill>
                  <a:srgbClr val="003300"/>
                </a:solidFill>
              </a:rPr>
              <a:t>社 </a:t>
            </a:r>
            <a:r>
              <a:rPr lang="en-US" altLang="ja-JP" dirty="0" smtClean="0">
                <a:solidFill>
                  <a:srgbClr val="003300"/>
                </a:solidFill>
              </a:rPr>
              <a:t>mi 1040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003300"/>
                </a:solidFill>
              </a:rPr>
              <a:t>　</a:t>
            </a:r>
            <a:r>
              <a:rPr lang="en-US" altLang="ja-JP" dirty="0" smtClean="0">
                <a:solidFill>
                  <a:srgbClr val="003300"/>
                </a:solidFill>
              </a:rPr>
              <a:t>1.2 </a:t>
            </a:r>
            <a:r>
              <a:rPr lang="ja-JP" altLang="en-US" dirty="0" smtClean="0">
                <a:solidFill>
                  <a:srgbClr val="003300"/>
                </a:solidFill>
              </a:rPr>
              <a:t>メガピクセルの </a:t>
            </a:r>
            <a:r>
              <a:rPr lang="en-US" altLang="ja-JP" dirty="0" smtClean="0">
                <a:solidFill>
                  <a:srgbClr val="003300"/>
                </a:solidFill>
              </a:rPr>
              <a:t>C-MOS </a:t>
            </a:r>
            <a:r>
              <a:rPr lang="ja-JP" altLang="en-US" dirty="0" smtClean="0">
                <a:solidFill>
                  <a:srgbClr val="003300"/>
                </a:solidFill>
              </a:rPr>
              <a:t>画像センサー搭載</a:t>
            </a:r>
            <a:endParaRPr lang="en-US" altLang="ja-JP" dirty="0" smtClean="0">
              <a:solidFill>
                <a:srgbClr val="003300"/>
              </a:solidFill>
            </a:endParaRPr>
          </a:p>
          <a:p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43" y="173749"/>
            <a:ext cx="3629025" cy="58483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24343" y="6211669"/>
            <a:ext cx="4413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写真は </a:t>
            </a:r>
            <a:r>
              <a:rPr kumimoji="1" lang="en-US" altLang="ja-JP" dirty="0" smtClean="0"/>
              <a:t>google </a:t>
            </a:r>
            <a:r>
              <a:rPr kumimoji="1" lang="ja-JP" altLang="en-US" dirty="0" smtClean="0"/>
              <a:t>の </a:t>
            </a:r>
            <a:r>
              <a:rPr kumimoji="1" lang="en-US" altLang="ja-JP" dirty="0" smtClean="0"/>
              <a:t>Web </a:t>
            </a:r>
            <a:r>
              <a:rPr kumimoji="1" lang="ja-JP" altLang="en-US" dirty="0" smtClean="0"/>
              <a:t>ページ</a:t>
            </a:r>
            <a:endParaRPr kumimoji="1" lang="en-US" altLang="ja-JP" dirty="0" smtClean="0"/>
          </a:p>
          <a:p>
            <a:r>
              <a:rPr lang="en-US" altLang="ja-JP" dirty="0" smtClean="0">
                <a:hlinkClick r:id="rId3"/>
              </a:rPr>
              <a:t>http://www.google.co.jp/nexus/7/</a:t>
            </a:r>
            <a:r>
              <a:rPr lang="ja-JP" altLang="en-US" dirty="0"/>
              <a:t>　</a:t>
            </a:r>
            <a:r>
              <a:rPr lang="ja-JP" altLang="en-US" dirty="0" smtClean="0"/>
              <a:t>より引用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71901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Eclipse </a:t>
            </a:r>
            <a:r>
              <a:rPr kumimoji="1" lang="ja-JP" altLang="en-US" dirty="0" smtClean="0"/>
              <a:t>の「</a:t>
            </a:r>
            <a:r>
              <a:rPr kumimoji="1" lang="en-US" altLang="ja-JP" dirty="0" smtClean="0"/>
              <a:t>Android </a:t>
            </a:r>
            <a:r>
              <a:rPr kumimoji="1" lang="ja-JP" altLang="en-US" dirty="0" smtClean="0"/>
              <a:t>サンプルプロジェクト画面」から必要</a:t>
            </a:r>
            <a:r>
              <a:rPr lang="ja-JP" altLang="en-US" dirty="0" smtClean="0"/>
              <a:t>なも</a:t>
            </a:r>
            <a:r>
              <a:rPr lang="ja-JP" altLang="en-US" dirty="0"/>
              <a:t>の</a:t>
            </a:r>
            <a:r>
              <a:rPr kumimoji="1" lang="ja-JP" altLang="en-US" dirty="0" smtClean="0"/>
              <a:t>を選択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7448" y="2984410"/>
            <a:ext cx="2952328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200" dirty="0" smtClean="0"/>
              <a:t>API</a:t>
            </a:r>
            <a:r>
              <a:rPr kumimoji="1" lang="ja-JP" altLang="en-US" sz="3200" dirty="0" smtClean="0"/>
              <a:t>デモ中にカメラアプリがある。</a:t>
            </a:r>
            <a:endParaRPr kumimoji="1" lang="ja-JP" alt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646740"/>
            <a:ext cx="5760640" cy="494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39D91-3879-490C-9F69-1EB0637B9BF4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6600056" y="2771675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7752184" y="2985550"/>
            <a:ext cx="216024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800" dirty="0" err="1"/>
              <a:t>ApiDemos</a:t>
            </a:r>
            <a:r>
              <a:rPr lang="ja-JP" altLang="en-US" sz="2800" dirty="0"/>
              <a:t>を選択</a:t>
            </a:r>
          </a:p>
        </p:txBody>
      </p:sp>
    </p:spTree>
    <p:extLst>
      <p:ext uri="{BB962C8B-B14F-4D97-AF65-F5344CB8AC3E}">
        <p14:creationId xmlns:p14="http://schemas.microsoft.com/office/powerpoint/2010/main" val="9341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11542643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Andorid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パッケージ内の </a:t>
            </a:r>
            <a:r>
              <a:rPr kumimoji="1" lang="en-US" altLang="ja-JP" dirty="0" smtClean="0"/>
              <a:t>Java </a:t>
            </a:r>
            <a:r>
              <a:rPr kumimoji="1" lang="ja-JP" altLang="en-US" dirty="0" smtClean="0"/>
              <a:t>ソースプログラムの修正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268761"/>
            <a:ext cx="9896714" cy="4525963"/>
          </a:xfrm>
        </p:spPr>
        <p:txBody>
          <a:bodyPr/>
          <a:lstStyle/>
          <a:p>
            <a:r>
              <a:rPr lang="en-US" altLang="ja-JP" dirty="0" smtClean="0"/>
              <a:t>Google Nexus 7 </a:t>
            </a:r>
            <a:r>
              <a:rPr lang="ja-JP" altLang="en-US" dirty="0" err="1" smtClean="0"/>
              <a:t>には</a:t>
            </a:r>
            <a:r>
              <a:rPr lang="ja-JP" altLang="en-US" dirty="0" smtClean="0"/>
              <a:t>前面カメラしかない．修正が必要．</a:t>
            </a:r>
            <a:endParaRPr lang="en-US" altLang="ja-JP" dirty="0" smtClean="0"/>
          </a:p>
          <a:p>
            <a:r>
              <a:rPr lang="en-US" altLang="ja-JP" dirty="0" smtClean="0"/>
              <a:t>CameraPreview.java</a:t>
            </a:r>
            <a:r>
              <a:rPr lang="ja-JP" altLang="en-US" dirty="0"/>
              <a:t> </a:t>
            </a:r>
            <a:r>
              <a:rPr lang="ja-JP" altLang="en-US" dirty="0" smtClean="0"/>
              <a:t>を修正し，</a:t>
            </a:r>
            <a:r>
              <a:rPr lang="ja-JP" altLang="en-US" dirty="0" smtClean="0"/>
              <a:t>「</a:t>
            </a:r>
            <a:r>
              <a:rPr lang="en-US" altLang="ja-JP" dirty="0" err="1" smtClean="0"/>
              <a:t>mCamera</a:t>
            </a:r>
            <a:r>
              <a:rPr lang="en-US" altLang="ja-JP" dirty="0" smtClean="0"/>
              <a:t> </a:t>
            </a:r>
            <a:r>
              <a:rPr lang="en-US" altLang="ja-JP" dirty="0"/>
              <a:t>= </a:t>
            </a:r>
            <a:r>
              <a:rPr lang="en-US" altLang="ja-JP" dirty="0" err="1"/>
              <a:t>Camea.open</a:t>
            </a:r>
            <a:r>
              <a:rPr lang="en-US" altLang="ja-JP" dirty="0" smtClean="0"/>
              <a:t>();</a:t>
            </a:r>
            <a:r>
              <a:rPr lang="ja-JP" altLang="en-US" dirty="0" smtClean="0"/>
              <a:t>」の</a:t>
            </a:r>
            <a:r>
              <a:rPr lang="ja-JP" altLang="en-US" dirty="0"/>
              <a:t>かっこの中に</a:t>
            </a:r>
            <a:r>
              <a:rPr lang="en-US" altLang="ja-JP" dirty="0"/>
              <a:t>0</a:t>
            </a:r>
            <a:r>
              <a:rPr lang="ja-JP" altLang="en-US" dirty="0"/>
              <a:t>を追加</a:t>
            </a:r>
            <a:r>
              <a:rPr lang="ja-JP" altLang="en-US" dirty="0" smtClean="0"/>
              <a:t>して，</a:t>
            </a:r>
            <a:r>
              <a:rPr lang="ja-JP" altLang="en-US" b="1" u="sng" dirty="0" smtClean="0"/>
              <a:t>前面</a:t>
            </a:r>
            <a:r>
              <a:rPr lang="ja-JP" altLang="en-US" b="1" u="sng" dirty="0"/>
              <a:t>カメラを使うよう</a:t>
            </a:r>
            <a:r>
              <a:rPr lang="ja-JP" altLang="en-US" dirty="0"/>
              <a:t>に</a:t>
            </a:r>
            <a:r>
              <a:rPr lang="ja-JP" altLang="en-US" dirty="0" smtClean="0"/>
              <a:t>設定．</a:t>
            </a:r>
            <a:endParaRPr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15" r="50178" b="50115"/>
          <a:stretch/>
        </p:blipFill>
        <p:spPr bwMode="auto">
          <a:xfrm>
            <a:off x="2639616" y="2636912"/>
            <a:ext cx="6894196" cy="402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39D91-3879-490C-9F69-1EB0637B9BF4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6672064" y="3789040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7104112" y="3501507"/>
            <a:ext cx="23042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/>
              <a:t>0</a:t>
            </a:r>
            <a:r>
              <a:rPr lang="ja-JP" altLang="en-US" dirty="0"/>
              <a:t>：前面カメラ</a:t>
            </a:r>
            <a:endParaRPr lang="en-US" altLang="ja-JP" dirty="0"/>
          </a:p>
          <a:p>
            <a:r>
              <a:rPr lang="ja-JP" altLang="en-US" dirty="0"/>
              <a:t>省略時：背面カメラ</a:t>
            </a:r>
          </a:p>
        </p:txBody>
      </p:sp>
    </p:spTree>
    <p:extLst>
      <p:ext uri="{BB962C8B-B14F-4D97-AF65-F5344CB8AC3E}">
        <p14:creationId xmlns:p14="http://schemas.microsoft.com/office/powerpoint/2010/main" val="29111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実行中のスクリーンショット</a:t>
            </a:r>
            <a:endParaRPr kumimoji="1" lang="ja-JP" altLang="en-US" dirty="0"/>
          </a:p>
        </p:txBody>
      </p:sp>
      <p:pic>
        <p:nvPicPr>
          <p:cNvPr id="4" name="Picture 2" descr="C:\Users\Nobuyohsi\Desktop\Screenshot_2013-06-11-15-44-5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5230" y="1600201"/>
            <a:ext cx="72415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39D91-3879-490C-9F69-1EB0637B9BF4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8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1"/>
          <p:cNvSpPr>
            <a:spLocks noGrp="1"/>
          </p:cNvSpPr>
          <p:nvPr>
            <p:ph type="title"/>
          </p:nvPr>
        </p:nvSpPr>
        <p:spPr>
          <a:xfrm>
            <a:off x="440635" y="126451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 smtClean="0"/>
              <a:t>GPS</a:t>
            </a:r>
            <a:r>
              <a:rPr lang="ja-JP" altLang="en-US" dirty="0" smtClean="0"/>
              <a:t>アプリ</a:t>
            </a:r>
          </a:p>
        </p:txBody>
      </p:sp>
      <p:sp>
        <p:nvSpPr>
          <p:cNvPr id="1536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81200" y="1600201"/>
            <a:ext cx="5194300" cy="4525963"/>
          </a:xfrm>
        </p:spPr>
        <p:txBody>
          <a:bodyPr/>
          <a:lstStyle/>
          <a:p>
            <a:pPr lvl="1"/>
            <a:r>
              <a:rPr lang="ja-JP" altLang="en-US" dirty="0" smtClean="0"/>
              <a:t>測位データ現在地の緯度</a:t>
            </a:r>
            <a:endParaRPr lang="en-US" altLang="ja-JP" dirty="0" smtClean="0"/>
          </a:p>
          <a:p>
            <a:pPr lvl="1"/>
            <a:r>
              <a:rPr lang="ja-JP" altLang="en-US" dirty="0"/>
              <a:t>現在地の経度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測位</a:t>
            </a:r>
            <a:r>
              <a:rPr lang="ja-JP" altLang="en-US" dirty="0"/>
              <a:t>日時</a:t>
            </a:r>
            <a:r>
              <a:rPr lang="ja-JP" altLang="en-US" dirty="0" smtClean="0"/>
              <a:t>（</a:t>
            </a:r>
            <a:r>
              <a:rPr lang="en-US" altLang="ja-JP" dirty="0" smtClean="0"/>
              <a:t>1970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</a:t>
            </a:r>
            <a:r>
              <a:rPr lang="ja-JP" altLang="en-US" dirty="0" smtClean="0"/>
              <a:t>日からのミリ秒数）</a:t>
            </a: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39D91-3879-490C-9F69-1EB0637B9BF4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pic>
        <p:nvPicPr>
          <p:cNvPr id="5" name="Picture 2" descr="C:\Users\Nobuyohsi\Desktop\Screenshot_2013-06-11-15-50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6776" y="1332951"/>
            <a:ext cx="3276600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線矢印コネクタ 3"/>
          <p:cNvCxnSpPr/>
          <p:nvPr/>
        </p:nvCxnSpPr>
        <p:spPr>
          <a:xfrm flipV="1">
            <a:off x="8472264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9264352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7752184" y="206084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320136" y="3286441"/>
            <a:ext cx="11521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/>
              <a:t>取得</a:t>
            </a:r>
            <a:r>
              <a:rPr lang="ja-JP" altLang="en-US" dirty="0"/>
              <a:t>日時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63944" y="2488250"/>
            <a:ext cx="7200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/>
              <a:t>緯度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04312" y="2492896"/>
            <a:ext cx="7200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/>
              <a:t>経度</a:t>
            </a:r>
          </a:p>
        </p:txBody>
      </p:sp>
    </p:spTree>
    <p:extLst>
      <p:ext uri="{BB962C8B-B14F-4D97-AF65-F5344CB8AC3E}">
        <p14:creationId xmlns:p14="http://schemas.microsoft.com/office/powerpoint/2010/main" val="12491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20654" y="3237103"/>
            <a:ext cx="2151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err="1" smtClean="0"/>
              <a:t>Andoid</a:t>
            </a:r>
            <a:r>
              <a:rPr kumimoji="1" lang="en-US" altLang="ja-JP" sz="2000" dirty="0" smtClean="0"/>
              <a:t> </a:t>
            </a:r>
            <a:r>
              <a:rPr lang="ja-JP" altLang="en-US" sz="2000" dirty="0" smtClean="0"/>
              <a:t>パッケージ</a:t>
            </a:r>
            <a:endParaRPr kumimoji="1" lang="ja-JP" altLang="en-US" sz="2000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293406" y="2580177"/>
            <a:ext cx="412124" cy="437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角丸四角形 7"/>
          <p:cNvSpPr/>
          <p:nvPr/>
        </p:nvSpPr>
        <p:spPr>
          <a:xfrm>
            <a:off x="2720654" y="2984637"/>
            <a:ext cx="2073374" cy="8716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3619193" y="4018454"/>
            <a:ext cx="11538" cy="487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923743" y="4650002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自前で設定、</a:t>
            </a:r>
            <a:endParaRPr lang="en-US" altLang="ja-JP" sz="2000" dirty="0" smtClean="0"/>
          </a:p>
          <a:p>
            <a:r>
              <a:rPr kumimoji="1" lang="ja-JP" altLang="en-US" sz="2000" dirty="0"/>
              <a:t>修正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07327" y="2156249"/>
            <a:ext cx="103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Eclipse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07327" y="3083215"/>
            <a:ext cx="1005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チェック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（自動）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954246" y="3215350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テスト実行</a:t>
            </a:r>
            <a:endParaRPr kumimoji="1" lang="en-US" altLang="ja-JP" sz="20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453592" y="2281867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エミュレータや実機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947451" y="4187733"/>
            <a:ext cx="3946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※ </a:t>
            </a:r>
            <a:r>
              <a:rPr kumimoji="1" lang="ja-JP" altLang="en-US" sz="2000" dirty="0" smtClean="0"/>
              <a:t>所定の動作かを注意深く確認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※</a:t>
            </a:r>
            <a:r>
              <a:rPr lang="ja-JP" altLang="en-US" sz="2000" dirty="0"/>
              <a:t> </a:t>
            </a:r>
            <a:r>
              <a:rPr lang="ja-JP" altLang="en-US" sz="2000" dirty="0" smtClean="0"/>
              <a:t>実行時になって</a:t>
            </a:r>
            <a:r>
              <a:rPr lang="ja-JP" altLang="en-US" sz="2000" dirty="0" smtClean="0">
                <a:solidFill>
                  <a:srgbClr val="C00000"/>
                </a:solidFill>
              </a:rPr>
              <a:t>エラーメッセージ</a:t>
            </a:r>
            <a:endParaRPr lang="en-US" altLang="ja-JP" sz="2000" dirty="0" smtClean="0">
              <a:solidFill>
                <a:srgbClr val="C00000"/>
              </a:solidFill>
            </a:endParaRPr>
          </a:p>
          <a:p>
            <a:r>
              <a:rPr lang="ja-JP" altLang="en-US" sz="2000" dirty="0" smtClean="0">
                <a:solidFill>
                  <a:srgbClr val="C00000"/>
                </a:solidFill>
              </a:rPr>
              <a:t>が出る</a:t>
            </a:r>
            <a:r>
              <a:rPr lang="ja-JP" altLang="en-US" sz="2000" dirty="0" smtClean="0"/>
              <a:t>こともある</a:t>
            </a:r>
            <a:endParaRPr kumimoji="1" lang="ja-JP" altLang="en-US" sz="2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6132129" y="3022769"/>
            <a:ext cx="1955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" name="正方形/長方形 18"/>
          <p:cNvSpPr/>
          <p:nvPr/>
        </p:nvSpPr>
        <p:spPr>
          <a:xfrm>
            <a:off x="9637745" y="3018058"/>
            <a:ext cx="1955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" name="右矢印 4"/>
          <p:cNvSpPr/>
          <p:nvPr/>
        </p:nvSpPr>
        <p:spPr>
          <a:xfrm>
            <a:off x="5340259" y="3119167"/>
            <a:ext cx="349497" cy="596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1" name="右矢印 20"/>
          <p:cNvSpPr/>
          <p:nvPr/>
        </p:nvSpPr>
        <p:spPr>
          <a:xfrm>
            <a:off x="8659768" y="3117339"/>
            <a:ext cx="349497" cy="596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4" name="タイトル 1"/>
          <p:cNvSpPr>
            <a:spLocks noGrp="1"/>
          </p:cNvSpPr>
          <p:nvPr>
            <p:ph type="title"/>
          </p:nvPr>
        </p:nvSpPr>
        <p:spPr>
          <a:xfrm>
            <a:off x="440635" y="126452"/>
            <a:ext cx="10515600" cy="63170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dirty="0" smtClean="0"/>
              <a:t>GPS</a:t>
            </a:r>
            <a:r>
              <a:rPr lang="ja-JP" altLang="en-US" dirty="0" smtClean="0"/>
              <a:t>アプリの開発手順</a:t>
            </a: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378"/>
            <a:ext cx="2757429" cy="2466975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3789" y="3377404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■ </a:t>
            </a:r>
            <a:r>
              <a:rPr kumimoji="1" lang="en-US" altLang="ja-JP" dirty="0" smtClean="0"/>
              <a:t>GPS </a:t>
            </a:r>
            <a:r>
              <a:rPr kumimoji="1" lang="ja-JP" altLang="en-US" dirty="0" smtClean="0"/>
              <a:t>アプリのプログラム</a:t>
            </a:r>
            <a:endParaRPr kumimoji="1" lang="en-US" altLang="ja-JP" dirty="0" smtClean="0"/>
          </a:p>
          <a:p>
            <a:r>
              <a:rPr lang="ja-JP" altLang="en-US" dirty="0" smtClean="0"/>
              <a:t>を公開の情報源から入手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12339" y="2695700"/>
            <a:ext cx="2235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u="sng" kern="100" dirty="0" smtClean="0">
                <a:solidFill>
                  <a:srgbClr val="00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http://www.ipentec.com/document/document.aspx?page=android-get-gps-position-and-time</a:t>
            </a:r>
            <a:endParaRPr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78014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39D91-3879-490C-9F69-1EB0637B9BF4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11542643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Andorid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パッケージ内の </a:t>
            </a:r>
            <a:r>
              <a:rPr kumimoji="1" lang="en-US" altLang="ja-JP" dirty="0" smtClean="0"/>
              <a:t>AndroidManifest.xml </a:t>
            </a:r>
            <a:r>
              <a:rPr kumimoji="1" lang="ja-JP" altLang="en-US" dirty="0" smtClean="0"/>
              <a:t>の修正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108538" y="1693830"/>
            <a:ext cx="9049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/>
              <a:t>ＧＰＳレシーバから，測位情報が取得できる権限を設定する</a:t>
            </a:r>
            <a:endParaRPr lang="ja-JP" altLang="en-US" sz="2800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70722" y="2651248"/>
            <a:ext cx="10515600" cy="1513923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&lt;</a:t>
            </a:r>
            <a:r>
              <a:rPr lang="en-US" altLang="ja-JP" dirty="0"/>
              <a:t>uses-permission </a:t>
            </a:r>
            <a:r>
              <a:rPr lang="en-US" altLang="ja-JP" dirty="0" err="1"/>
              <a:t>android:name</a:t>
            </a:r>
            <a:r>
              <a:rPr lang="en-US" altLang="ja-JP" dirty="0" smtClean="0"/>
              <a:t>=</a:t>
            </a:r>
            <a:r>
              <a:rPr lang="en-US" altLang="ja-JP" i="1" dirty="0" smtClean="0"/>
              <a:t>“</a:t>
            </a:r>
            <a:r>
              <a:rPr lang="en-US" altLang="ja-JP" i="1" dirty="0" err="1" smtClean="0"/>
              <a:t>android.permission.ACCESS_FINE_LOCATION</a:t>
            </a:r>
            <a:r>
              <a:rPr lang="en-US" altLang="ja-JP" i="1" dirty="0" smtClean="0"/>
              <a:t>”/&gt;</a:t>
            </a:r>
            <a:r>
              <a:rPr lang="ja-JP" altLang="en-US" i="1" dirty="0" smtClean="0"/>
              <a:t>　</a:t>
            </a:r>
            <a:endParaRPr lang="en-US" altLang="ja-JP" i="1" dirty="0" smtClean="0"/>
          </a:p>
          <a:p>
            <a:pPr marL="0" indent="0">
              <a:buNone/>
            </a:pPr>
            <a:r>
              <a:rPr lang="ja-JP" altLang="en-US" dirty="0" smtClean="0"/>
              <a:t>と書き加える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5216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2" b="27852"/>
          <a:stretch/>
        </p:blipFill>
        <p:spPr bwMode="auto">
          <a:xfrm>
            <a:off x="1036104" y="1599903"/>
            <a:ext cx="5866251" cy="475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39D91-3879-490C-9F69-1EB0637B9BF4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cxnSp>
        <p:nvCxnSpPr>
          <p:cNvPr id="7" name="直線矢印コネクタ 6"/>
          <p:cNvCxnSpPr>
            <a:stCxn id="8" idx="1"/>
          </p:cNvCxnSpPr>
          <p:nvPr/>
        </p:nvCxnSpPr>
        <p:spPr>
          <a:xfrm flipH="1">
            <a:off x="4420479" y="2207324"/>
            <a:ext cx="1008112" cy="112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428591" y="2022658"/>
            <a:ext cx="27363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err="1"/>
              <a:t>com.example.gps</a:t>
            </a:r>
            <a:r>
              <a:rPr lang="ja-JP" altLang="en-US" dirty="0"/>
              <a:t>に直す</a:t>
            </a:r>
          </a:p>
        </p:txBody>
      </p:sp>
      <p:cxnSp>
        <p:nvCxnSpPr>
          <p:cNvPr id="11" name="直線矢印コネクタ 10"/>
          <p:cNvCxnSpPr>
            <a:stCxn id="12" idx="1"/>
          </p:cNvCxnSpPr>
          <p:nvPr/>
        </p:nvCxnSpPr>
        <p:spPr>
          <a:xfrm flipH="1">
            <a:off x="4564495" y="2864688"/>
            <a:ext cx="864096" cy="247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428591" y="2680022"/>
            <a:ext cx="27363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err="1"/>
              <a:t>MainActivity</a:t>
            </a:r>
            <a:r>
              <a:rPr lang="ja-JP" altLang="en-US" dirty="0"/>
              <a:t>に直す</a:t>
            </a:r>
          </a:p>
        </p:txBody>
      </p:sp>
      <p:cxnSp>
        <p:nvCxnSpPr>
          <p:cNvPr id="14" name="直線矢印コネクタ 13"/>
          <p:cNvCxnSpPr>
            <a:stCxn id="15" idx="1"/>
          </p:cNvCxnSpPr>
          <p:nvPr/>
        </p:nvCxnSpPr>
        <p:spPr>
          <a:xfrm flipH="1">
            <a:off x="4526090" y="3584768"/>
            <a:ext cx="1008112" cy="112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534202" y="3400102"/>
            <a:ext cx="27363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err="1"/>
              <a:t>activity_main</a:t>
            </a:r>
            <a:r>
              <a:rPr lang="ja-JP" altLang="en-US" dirty="0"/>
              <a:t>に直す</a:t>
            </a:r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252670" y="60544"/>
            <a:ext cx="11542643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Andorid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パッケージ内の </a:t>
            </a:r>
            <a:r>
              <a:rPr kumimoji="1" lang="en-US" altLang="ja-JP" dirty="0" smtClean="0"/>
              <a:t>Java </a:t>
            </a:r>
            <a:r>
              <a:rPr kumimoji="1" lang="ja-JP" altLang="en-US" dirty="0" smtClean="0"/>
              <a:t>ソースプログラムの修正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25758" y="134161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＜設定内容＞</a:t>
            </a:r>
            <a:endParaRPr kumimoji="1" lang="en-US" altLang="ja-JP" sz="20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70506" y="2007269"/>
            <a:ext cx="278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← </a:t>
            </a:r>
            <a:r>
              <a:rPr lang="en-US" altLang="ja-JP" sz="2000" dirty="0" err="1" smtClean="0"/>
              <a:t>Andorid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パッケージ</a:t>
            </a:r>
            <a:r>
              <a:rPr lang="ja-JP" altLang="en-US" sz="2000" dirty="0"/>
              <a:t>名</a:t>
            </a:r>
            <a:endParaRPr kumimoji="1" lang="en-US" altLang="ja-JP" sz="20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70505" y="2624563"/>
            <a:ext cx="3079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← アクティビティのクラス名</a:t>
            </a:r>
            <a:endParaRPr kumimoji="1" lang="en-US" altLang="ja-JP" sz="20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270505" y="3386341"/>
            <a:ext cx="2178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← アクティビティ名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14229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タイトル 1"/>
          <p:cNvSpPr>
            <a:spLocks noGrp="1"/>
          </p:cNvSpPr>
          <p:nvPr>
            <p:ph type="title"/>
          </p:nvPr>
        </p:nvSpPr>
        <p:spPr>
          <a:xfrm>
            <a:off x="1991544" y="11266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加速度センサー計測</a:t>
            </a:r>
            <a:r>
              <a:rPr lang="ja-JP" altLang="en-US" dirty="0"/>
              <a:t>プログラム</a:t>
            </a:r>
            <a:endParaRPr lang="ja-JP" altLang="en-US" dirty="0" smtClean="0"/>
          </a:p>
        </p:txBody>
      </p:sp>
      <p:sp>
        <p:nvSpPr>
          <p:cNvPr id="174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91544" y="980729"/>
            <a:ext cx="8229600" cy="2016224"/>
          </a:xfrm>
        </p:spPr>
        <p:txBody>
          <a:bodyPr/>
          <a:lstStyle/>
          <a:p>
            <a:r>
              <a:rPr lang="ja-JP" altLang="en-US" dirty="0"/>
              <a:t>加速度センサーの値を取得して、グラフを表示して、保存するアプリ</a:t>
            </a:r>
            <a:endParaRPr lang="en-US" altLang="ja-JP" dirty="0"/>
          </a:p>
          <a:p>
            <a:r>
              <a:rPr lang="ja-JP" altLang="en-US" dirty="0"/>
              <a:t>取得したデータは</a:t>
            </a:r>
            <a:r>
              <a:rPr lang="en-US" altLang="ja-JP" dirty="0"/>
              <a:t>/data/data/</a:t>
            </a:r>
            <a:r>
              <a:rPr lang="en-US" altLang="ja-JP" dirty="0" err="1"/>
              <a:t>com.example.sensor</a:t>
            </a:r>
            <a:r>
              <a:rPr lang="en-US" altLang="ja-JP" dirty="0"/>
              <a:t>/files/</a:t>
            </a:r>
            <a:r>
              <a:rPr lang="ja-JP" altLang="en-US" dirty="0" err="1"/>
              <a:t>に保</a:t>
            </a:r>
            <a:r>
              <a:rPr lang="ja-JP" altLang="en-US" dirty="0"/>
              <a:t>存する。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39D91-3879-490C-9F69-1EB0637B9BF4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pic>
        <p:nvPicPr>
          <p:cNvPr id="5" name="Picture 2" descr="C:\Users\Nobuyohsi\Dropbox\カメラアップロード\2013-06-11 17.41.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2852934"/>
            <a:ext cx="2880321" cy="38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obuyohsi\Dropbox\カメラアップロード\2013-06-11 17.42.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852936"/>
            <a:ext cx="2880320" cy="3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86393"/>
            <a:ext cx="90678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69714" y="378377"/>
            <a:ext cx="7298635" cy="72269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Android </a:t>
            </a:r>
            <a:r>
              <a:rPr kumimoji="1" lang="ja-JP" altLang="en-US" dirty="0" smtClean="0"/>
              <a:t>実機の局所座標系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838200" y="6027003"/>
            <a:ext cx="10761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3300"/>
                </a:solidFill>
              </a:rPr>
              <a:t>◆　加速度</a:t>
            </a:r>
            <a:r>
              <a:rPr lang="ja-JP" altLang="en-US" sz="2400" dirty="0">
                <a:solidFill>
                  <a:srgbClr val="003300"/>
                </a:solidFill>
              </a:rPr>
              <a:t>センサーの</a:t>
            </a:r>
            <a:r>
              <a:rPr lang="ja-JP" altLang="en-US" sz="2400" dirty="0" smtClean="0">
                <a:solidFill>
                  <a:srgbClr val="003300"/>
                </a:solidFill>
              </a:rPr>
              <a:t>計測値 </a:t>
            </a:r>
            <a:r>
              <a:rPr lang="en-US" altLang="ja-JP" sz="2400" dirty="0" smtClean="0">
                <a:solidFill>
                  <a:srgbClr val="003300"/>
                </a:solidFill>
              </a:rPr>
              <a:t>(x, y, z) </a:t>
            </a:r>
            <a:r>
              <a:rPr lang="ja-JP" altLang="en-US" sz="2400" dirty="0" smtClean="0">
                <a:solidFill>
                  <a:srgbClr val="003300"/>
                </a:solidFill>
              </a:rPr>
              <a:t>は，</a:t>
            </a:r>
            <a:r>
              <a:rPr lang="en-US" altLang="ja-JP" sz="2400" dirty="0" smtClean="0">
                <a:solidFill>
                  <a:srgbClr val="003300"/>
                </a:solidFill>
              </a:rPr>
              <a:t>Android </a:t>
            </a:r>
            <a:r>
              <a:rPr lang="ja-JP" altLang="en-US" sz="2400" dirty="0" smtClean="0">
                <a:solidFill>
                  <a:srgbClr val="003300"/>
                </a:solidFill>
              </a:rPr>
              <a:t>実機の局所座標系での値である</a:t>
            </a:r>
            <a:endParaRPr lang="ja-JP" altLang="en-US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Nobuyohsi\Desktop\Screenshot_2013-06-11-19-08-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37" y="1370122"/>
            <a:ext cx="3119800" cy="49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Nobuyohsi\Desktop\Screenshot_2013-06-11-19-09-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1370121"/>
            <a:ext cx="3110705" cy="497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タイトル 1"/>
          <p:cNvSpPr>
            <a:spLocks noGrp="1"/>
          </p:cNvSpPr>
          <p:nvPr>
            <p:ph type="title"/>
          </p:nvPr>
        </p:nvSpPr>
        <p:spPr>
          <a:xfrm>
            <a:off x="768626" y="269775"/>
            <a:ext cx="10585174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Andoroid</a:t>
            </a:r>
            <a:r>
              <a:rPr lang="ja-JP" altLang="en-US" dirty="0" smtClean="0"/>
              <a:t>実機を机の上に置いたときの計測結果</a:t>
            </a:r>
          </a:p>
        </p:txBody>
      </p:sp>
      <p:sp>
        <p:nvSpPr>
          <p:cNvPr id="1945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53402" y="1772816"/>
            <a:ext cx="2314599" cy="1756792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ja-JP" dirty="0"/>
              <a:t>X</a:t>
            </a:r>
            <a:r>
              <a:rPr lang="ja-JP" altLang="en-US" dirty="0"/>
              <a:t>軸：赤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Y</a:t>
            </a:r>
            <a:r>
              <a:rPr lang="ja-JP" altLang="en-US" dirty="0"/>
              <a:t>軸：緑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Z</a:t>
            </a:r>
            <a:r>
              <a:rPr lang="ja-JP" altLang="en-US" dirty="0"/>
              <a:t>軸：青</a:t>
            </a:r>
            <a:endParaRPr lang="en-US" altLang="ja-JP" dirty="0"/>
          </a:p>
          <a:p>
            <a:pPr marL="457200" lvl="1" indent="0">
              <a:buNone/>
            </a:pPr>
            <a:endParaRPr lang="ja-JP" altLang="en-US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1370121" y="2608566"/>
            <a:ext cx="1656184" cy="80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ja-JP" dirty="0"/>
              <a:t>1G</a:t>
            </a: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1297338" y="4727632"/>
            <a:ext cx="1656184" cy="80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ja-JP" dirty="0"/>
              <a:t>-1G</a:t>
            </a:r>
            <a:endParaRPr lang="ja-JP" altLang="en-US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1590769" y="3723684"/>
            <a:ext cx="1656184" cy="80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ja-JP" dirty="0"/>
              <a:t>0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39D91-3879-490C-9F69-1EB0637B9BF4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22009" y="63618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机の上に置いたとき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11292" y="63618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まっすぐ立てたとき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22593" y="2423900"/>
            <a:ext cx="287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青線のみが </a:t>
            </a:r>
            <a:r>
              <a:rPr lang="en-US" altLang="ja-JP" dirty="0" smtClean="0"/>
              <a:t>1G </a:t>
            </a:r>
            <a:r>
              <a:rPr lang="ja-JP" altLang="en-US" dirty="0" smtClean="0"/>
              <a:t>付近に分布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78153" y="2423900"/>
            <a:ext cx="287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緑線のみが </a:t>
            </a:r>
            <a:r>
              <a:rPr lang="en-US" altLang="ja-JP" dirty="0" smtClean="0"/>
              <a:t>1G </a:t>
            </a:r>
            <a:r>
              <a:rPr lang="ja-JP" altLang="en-US" dirty="0" smtClean="0"/>
              <a:t>付近に分布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17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b="1" dirty="0" smtClean="0"/>
              <a:t>Eclipse</a:t>
            </a:r>
            <a:r>
              <a:rPr lang="ja-JP" altLang="en-US" b="1" dirty="0"/>
              <a:t> </a:t>
            </a:r>
            <a:r>
              <a:rPr lang="en-US" altLang="ja-JP" b="1" dirty="0" smtClean="0"/>
              <a:t>Juno (Eclipse </a:t>
            </a:r>
            <a:r>
              <a:rPr lang="ja-JP" altLang="en-US" b="1" dirty="0" smtClean="0"/>
              <a:t>バージョン </a:t>
            </a:r>
            <a:r>
              <a:rPr lang="en-US" altLang="ja-JP" b="1" dirty="0" smtClean="0"/>
              <a:t>4.2)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2365" y="1412777"/>
            <a:ext cx="9508435" cy="4713387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IBM</a:t>
            </a:r>
            <a:r>
              <a:rPr lang="ja-JP" altLang="en-US" dirty="0"/>
              <a:t> </a:t>
            </a:r>
            <a:r>
              <a:rPr lang="ja-JP" altLang="en-US" dirty="0" smtClean="0"/>
              <a:t>に</a:t>
            </a:r>
            <a:r>
              <a:rPr lang="ja-JP" altLang="en-US" dirty="0"/>
              <a:t>よって開発された統合開発</a:t>
            </a:r>
            <a:r>
              <a:rPr lang="ja-JP" altLang="en-US" dirty="0" smtClean="0"/>
              <a:t>環境</a:t>
            </a:r>
            <a:endParaRPr lang="en-US" altLang="ja-JP" dirty="0"/>
          </a:p>
          <a:p>
            <a:r>
              <a:rPr lang="ja-JP" altLang="en-US" dirty="0" smtClean="0"/>
              <a:t>オープンソース </a:t>
            </a:r>
            <a:r>
              <a:rPr lang="en-US" altLang="ja-JP" dirty="0" smtClean="0"/>
              <a:t>(</a:t>
            </a:r>
            <a:r>
              <a:rPr lang="ja-JP" altLang="en-US" dirty="0"/>
              <a:t>無料で使用可</a:t>
            </a:r>
            <a:r>
              <a:rPr lang="en-US" altLang="ja-JP" dirty="0"/>
              <a:t>)</a:t>
            </a:r>
          </a:p>
          <a:p>
            <a:r>
              <a:rPr lang="en-US" altLang="ja-JP" dirty="0" smtClean="0"/>
              <a:t>Java</a:t>
            </a:r>
            <a:r>
              <a:rPr lang="ja-JP" altLang="en-US" dirty="0"/>
              <a:t> </a:t>
            </a:r>
            <a:r>
              <a:rPr lang="ja-JP" altLang="en-US" dirty="0" smtClean="0"/>
              <a:t>など，多数のプログラミング言語</a:t>
            </a:r>
            <a:r>
              <a:rPr lang="ja-JP" altLang="en-US" dirty="0"/>
              <a:t>に</a:t>
            </a:r>
            <a:r>
              <a:rPr lang="ja-JP" altLang="en-US" dirty="0" smtClean="0"/>
              <a:t>対応</a:t>
            </a:r>
            <a:endParaRPr lang="en-US" altLang="ja-JP" dirty="0" smtClean="0"/>
          </a:p>
          <a:p>
            <a:r>
              <a:rPr lang="en-US" altLang="ja-JP" dirty="0" smtClean="0"/>
              <a:t>Android </a:t>
            </a:r>
            <a:r>
              <a:rPr lang="ja-JP" altLang="en-US" dirty="0" smtClean="0"/>
              <a:t>機器用プログラムの開発ツール </a:t>
            </a:r>
            <a:r>
              <a:rPr lang="en-US" altLang="ja-JP" dirty="0" smtClean="0"/>
              <a:t>(Android </a:t>
            </a:r>
            <a:r>
              <a:rPr lang="ja-JP" altLang="en-US" dirty="0" smtClean="0"/>
              <a:t>開発ツール</a:t>
            </a:r>
            <a:r>
              <a:rPr lang="en-US" altLang="ja-JP" dirty="0" smtClean="0"/>
              <a:t>) </a:t>
            </a:r>
            <a:r>
              <a:rPr lang="ja-JP" altLang="en-US" dirty="0" smtClean="0"/>
              <a:t>が付属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3300"/>
                </a:solidFill>
              </a:rPr>
              <a:t>　</a:t>
            </a:r>
            <a:endParaRPr lang="en-US" altLang="ja-JP" dirty="0" smtClean="0"/>
          </a:p>
          <a:p>
            <a:pPr marL="0" indent="0">
              <a:buNone/>
            </a:pPr>
            <a:endParaRPr lang="ja-JP" altLang="en-US" sz="3000" b="1" dirty="0"/>
          </a:p>
          <a:p>
            <a:endParaRPr lang="ja-JP" altLang="en-US" b="1" dirty="0"/>
          </a:p>
          <a:p>
            <a:endParaRPr lang="ja-JP" altLang="en-US" b="1" dirty="0"/>
          </a:p>
          <a:p>
            <a:endParaRPr lang="ja-JP" altLang="en-US" b="1" dirty="0"/>
          </a:p>
          <a:p>
            <a:endParaRPr lang="ja-JP" alt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" y="3769470"/>
            <a:ext cx="85534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021496" y="6274545"/>
            <a:ext cx="514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3300"/>
                </a:solidFill>
              </a:rPr>
              <a:t>　◆ </a:t>
            </a:r>
            <a:r>
              <a:rPr lang="en-US" altLang="ja-JP" sz="2400" dirty="0">
                <a:solidFill>
                  <a:srgbClr val="003300"/>
                </a:solidFill>
              </a:rPr>
              <a:t>Eclipse</a:t>
            </a:r>
            <a:r>
              <a:rPr lang="ja-JP" altLang="en-US" sz="2400" dirty="0">
                <a:solidFill>
                  <a:srgbClr val="003300"/>
                </a:solidFill>
              </a:rPr>
              <a:t>のコード編集支援機能の</a:t>
            </a:r>
            <a:r>
              <a:rPr lang="ja-JP" altLang="en-US" sz="2400" dirty="0" smtClean="0">
                <a:solidFill>
                  <a:srgbClr val="003300"/>
                </a:solidFill>
              </a:rPr>
              <a:t>例</a:t>
            </a:r>
            <a:endParaRPr lang="en-US" altLang="ja-JP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64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696"/>
          </a:xfrm>
        </p:spPr>
        <p:txBody>
          <a:bodyPr/>
          <a:lstStyle/>
          <a:p>
            <a:r>
              <a:rPr lang="en-US" altLang="ja-JP" dirty="0" err="1"/>
              <a:t>InvenSense</a:t>
            </a:r>
            <a:r>
              <a:rPr lang="en-US" altLang="ja-JP" dirty="0"/>
              <a:t> </a:t>
            </a:r>
            <a:r>
              <a:rPr lang="ja-JP" altLang="ja-JP" dirty="0"/>
              <a:t>社製</a:t>
            </a:r>
            <a:r>
              <a:rPr lang="en-US" altLang="ja-JP" dirty="0"/>
              <a:t> MPU-6050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9765" y="1213945"/>
            <a:ext cx="6842235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Nexus 7 </a:t>
            </a:r>
            <a:r>
              <a:rPr kumimoji="1" lang="ja-JP" altLang="en-US" dirty="0" smtClean="0"/>
              <a:t>に搭載された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 smtClean="0"/>
              <a:t>３</a:t>
            </a:r>
            <a:r>
              <a:rPr lang="ja-JP" altLang="ja-JP" dirty="0"/>
              <a:t>軸ジャイロセンサー　＋　３軸加速度</a:t>
            </a:r>
            <a:r>
              <a:rPr lang="ja-JP" altLang="ja-JP" dirty="0" smtClean="0"/>
              <a:t>センサー</a:t>
            </a:r>
            <a:r>
              <a:rPr lang="ja-JP" altLang="en-US" dirty="0" smtClean="0"/>
              <a:t>　（１チップで両機能）</a:t>
            </a:r>
            <a:endParaRPr lang="ja-JP" altLang="ja-JP" dirty="0"/>
          </a:p>
          <a:p>
            <a:r>
              <a:rPr lang="en-US" altLang="ja-JP" dirty="0"/>
              <a:t> </a:t>
            </a:r>
            <a:r>
              <a:rPr lang="ja-JP" altLang="ja-JP" dirty="0" smtClean="0"/>
              <a:t>大きさ</a:t>
            </a:r>
            <a:r>
              <a:rPr lang="en-US" altLang="ja-JP" dirty="0"/>
              <a:t>: </a:t>
            </a:r>
            <a:r>
              <a:rPr lang="en-US" altLang="ja-JP" dirty="0" smtClean="0">
                <a:solidFill>
                  <a:srgbClr val="003300"/>
                </a:solidFill>
              </a:rPr>
              <a:t>4×4×0.9mm</a:t>
            </a:r>
            <a:endParaRPr lang="ja-JP" altLang="ja-JP" dirty="0">
              <a:solidFill>
                <a:srgbClr val="003300"/>
              </a:solidFill>
            </a:endParaRPr>
          </a:p>
          <a:p>
            <a:r>
              <a:rPr lang="ja-JP" altLang="ja-JP" dirty="0" smtClean="0"/>
              <a:t>ジャイロセンサー</a:t>
            </a:r>
            <a:r>
              <a:rPr lang="ja-JP" altLang="ja-JP" dirty="0"/>
              <a:t>計測範囲：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>
                <a:solidFill>
                  <a:srgbClr val="003300"/>
                </a:solidFill>
              </a:rPr>
              <a:t>±</a:t>
            </a:r>
            <a:r>
              <a:rPr lang="en-US" altLang="ja-JP" dirty="0">
                <a:solidFill>
                  <a:srgbClr val="003300"/>
                </a:solidFill>
              </a:rPr>
              <a:t>250, ±500, ±1000, ±2000°/sec </a:t>
            </a:r>
            <a:endParaRPr lang="en-US" altLang="ja-JP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3300"/>
                </a:solidFill>
              </a:rPr>
              <a:t>　</a:t>
            </a:r>
            <a:r>
              <a:rPr lang="en-US" altLang="ja-JP" dirty="0" smtClean="0">
                <a:solidFill>
                  <a:srgbClr val="003300"/>
                </a:solidFill>
              </a:rPr>
              <a:t>(</a:t>
            </a:r>
            <a:r>
              <a:rPr lang="en-US" altLang="ja-JP" dirty="0">
                <a:solidFill>
                  <a:srgbClr val="003300"/>
                </a:solidFill>
              </a:rPr>
              <a:t>degree per </a:t>
            </a:r>
            <a:r>
              <a:rPr lang="en-US" altLang="ja-JP" dirty="0" smtClean="0">
                <a:solidFill>
                  <a:srgbClr val="003300"/>
                </a:solidFill>
              </a:rPr>
              <a:t>sec.) </a:t>
            </a:r>
            <a:r>
              <a:rPr lang="ja-JP" altLang="ja-JP" dirty="0">
                <a:solidFill>
                  <a:srgbClr val="003300"/>
                </a:solidFill>
              </a:rPr>
              <a:t>に設定可能</a:t>
            </a:r>
          </a:p>
          <a:p>
            <a:r>
              <a:rPr lang="ja-JP" altLang="ja-JP" dirty="0" smtClean="0"/>
              <a:t>加速度</a:t>
            </a:r>
            <a:r>
              <a:rPr lang="ja-JP" altLang="ja-JP" dirty="0"/>
              <a:t>センサー計測範囲：</a:t>
            </a:r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>
                <a:solidFill>
                  <a:srgbClr val="003300"/>
                </a:solidFill>
              </a:rPr>
              <a:t>±</a:t>
            </a:r>
            <a:r>
              <a:rPr lang="en-US" altLang="ja-JP" dirty="0">
                <a:solidFill>
                  <a:srgbClr val="003300"/>
                </a:solidFill>
              </a:rPr>
              <a:t>2</a:t>
            </a:r>
            <a:r>
              <a:rPr lang="ja-JP" altLang="ja-JP" i="1" dirty="0" err="1">
                <a:solidFill>
                  <a:srgbClr val="003300"/>
                </a:solidFill>
              </a:rPr>
              <a:t>g</a:t>
            </a:r>
            <a:r>
              <a:rPr lang="ja-JP" altLang="ja-JP" dirty="0">
                <a:solidFill>
                  <a:srgbClr val="003300"/>
                </a:solidFill>
              </a:rPr>
              <a:t>, ±4</a:t>
            </a:r>
            <a:r>
              <a:rPr lang="ja-JP" altLang="ja-JP" i="1" dirty="0">
                <a:solidFill>
                  <a:srgbClr val="003300"/>
                </a:solidFill>
              </a:rPr>
              <a:t>g</a:t>
            </a:r>
            <a:r>
              <a:rPr lang="ja-JP" altLang="ja-JP" dirty="0">
                <a:solidFill>
                  <a:srgbClr val="003300"/>
                </a:solidFill>
              </a:rPr>
              <a:t>, ±8</a:t>
            </a:r>
            <a:r>
              <a:rPr lang="ja-JP" altLang="ja-JP" i="1" dirty="0">
                <a:solidFill>
                  <a:srgbClr val="003300"/>
                </a:solidFill>
              </a:rPr>
              <a:t>g</a:t>
            </a:r>
            <a:r>
              <a:rPr lang="ja-JP" altLang="ja-JP" dirty="0">
                <a:solidFill>
                  <a:srgbClr val="003300"/>
                </a:solidFill>
              </a:rPr>
              <a:t>, and ±16</a:t>
            </a:r>
            <a:r>
              <a:rPr lang="ja-JP" altLang="ja-JP" i="1" dirty="0">
                <a:solidFill>
                  <a:srgbClr val="003300"/>
                </a:solidFill>
              </a:rPr>
              <a:t>g</a:t>
            </a:r>
            <a:r>
              <a:rPr lang="ja-JP" altLang="ja-JP" dirty="0">
                <a:solidFill>
                  <a:srgbClr val="003300"/>
                </a:solidFill>
              </a:rPr>
              <a:t> に設定可能</a:t>
            </a:r>
          </a:p>
          <a:p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4" y="1561251"/>
            <a:ext cx="4789970" cy="4035508"/>
          </a:xfrm>
          <a:prstGeom prst="rect">
            <a:avLst/>
          </a:prstGeom>
        </p:spPr>
      </p:pic>
      <p:sp>
        <p:nvSpPr>
          <p:cNvPr id="5" name="テキスト ボックス 3"/>
          <p:cNvSpPr txBox="1"/>
          <p:nvPr/>
        </p:nvSpPr>
        <p:spPr>
          <a:xfrm>
            <a:off x="376514" y="5944065"/>
            <a:ext cx="3950970" cy="5524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F0502020204030204"/>
                <a:ea typeface="ＭＳ 明朝" panose="02020609040205080304" pitchFamily="17" charset="-128"/>
                <a:cs typeface="Times New Roman" panose="02020603050405020304" pitchFamily="18" charset="0"/>
              </a:rPr>
              <a:t>写真は</a:t>
            </a:r>
            <a:r>
              <a:rPr kumimoji="0" lang="en-US" b="0" i="0" u="sng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" panose="020F0502020204030204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http://www.invensense.com/mems/gyro/mpu6050.html</a:t>
            </a:r>
            <a:endParaRPr kumimoji="0" lang="ja-JP" altLang="en-US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F0502020204030204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F0502020204030204"/>
                <a:ea typeface="ＭＳ 明朝" panose="02020609040205080304" pitchFamily="17" charset="-128"/>
                <a:cs typeface="Times New Roman" panose="02020603050405020304" pitchFamily="18" charset="0"/>
              </a:rPr>
              <a:t>から引用</a:t>
            </a:r>
          </a:p>
        </p:txBody>
      </p:sp>
    </p:spTree>
    <p:extLst>
      <p:ext uri="{BB962C8B-B14F-4D97-AF65-F5344CB8AC3E}">
        <p14:creationId xmlns:p14="http://schemas.microsoft.com/office/powerpoint/2010/main" val="3601896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2851" y="1"/>
            <a:ext cx="10588487" cy="98107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加速度</a:t>
            </a:r>
            <a:r>
              <a:rPr lang="ja-JP" altLang="en-US" dirty="0" smtClean="0"/>
              <a:t>センサーを用いたデータ計測（再実験）</a:t>
            </a:r>
            <a:endParaRPr lang="ja-JP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9" y="1520032"/>
            <a:ext cx="9036050" cy="4920526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dirty="0"/>
              <a:t>　　　　　　　　　　　　　　　　　</a:t>
            </a:r>
          </a:p>
          <a:p>
            <a:pPr>
              <a:buFontTx/>
              <a:buNone/>
            </a:pPr>
            <a:r>
              <a:rPr lang="ja-JP" altLang="en-US" dirty="0"/>
              <a:t>						実験手順</a:t>
            </a:r>
          </a:p>
          <a:p>
            <a:pPr>
              <a:buFontTx/>
              <a:buNone/>
            </a:pPr>
            <a:r>
              <a:rPr lang="ja-JP" altLang="en-US" dirty="0"/>
              <a:t>						</a:t>
            </a:r>
            <a:r>
              <a:rPr lang="ja-JP" altLang="en-US" sz="2200" dirty="0"/>
              <a:t>　</a:t>
            </a:r>
            <a:r>
              <a:rPr lang="en-US" altLang="ja-JP" sz="2200" dirty="0"/>
              <a:t>3</a:t>
            </a:r>
            <a:r>
              <a:rPr lang="ja-JP" altLang="en-US" sz="2200" dirty="0"/>
              <a:t>通り</a:t>
            </a:r>
          </a:p>
          <a:p>
            <a:pPr>
              <a:buFontTx/>
              <a:buNone/>
            </a:pPr>
            <a:r>
              <a:rPr lang="ja-JP" altLang="en-US" sz="2200" dirty="0"/>
              <a:t>					</a:t>
            </a:r>
            <a:r>
              <a:rPr lang="ja-JP" altLang="en-US" sz="2200" dirty="0">
                <a:solidFill>
                  <a:srgbClr val="003300"/>
                </a:solidFill>
              </a:rPr>
              <a:t>	　	左後ポケット（約</a:t>
            </a:r>
            <a:r>
              <a:rPr lang="en-US" altLang="ja-JP" sz="2200" dirty="0">
                <a:solidFill>
                  <a:srgbClr val="003300"/>
                </a:solidFill>
              </a:rPr>
              <a:t>460</a:t>
            </a:r>
            <a:r>
              <a:rPr lang="ja-JP" altLang="en-US" sz="2200" dirty="0">
                <a:solidFill>
                  <a:srgbClr val="003300"/>
                </a:solidFill>
              </a:rPr>
              <a:t>秒）</a:t>
            </a:r>
          </a:p>
          <a:p>
            <a:pPr>
              <a:buFontTx/>
              <a:buNone/>
            </a:pPr>
            <a:r>
              <a:rPr lang="ja-JP" altLang="en-US" sz="2200" dirty="0">
                <a:solidFill>
                  <a:srgbClr val="003300"/>
                </a:solidFill>
              </a:rPr>
              <a:t>						　	右手（約</a:t>
            </a:r>
            <a:r>
              <a:rPr lang="en-US" altLang="ja-JP" sz="2200" dirty="0">
                <a:solidFill>
                  <a:srgbClr val="003300"/>
                </a:solidFill>
              </a:rPr>
              <a:t>100</a:t>
            </a:r>
            <a:r>
              <a:rPr lang="ja-JP" altLang="en-US" sz="2200" dirty="0">
                <a:solidFill>
                  <a:srgbClr val="003300"/>
                </a:solidFill>
              </a:rPr>
              <a:t>秒）</a:t>
            </a:r>
          </a:p>
          <a:p>
            <a:pPr>
              <a:buFontTx/>
              <a:buNone/>
            </a:pPr>
            <a:r>
              <a:rPr lang="ja-JP" altLang="en-US" sz="2200" dirty="0">
                <a:solidFill>
                  <a:srgbClr val="003300"/>
                </a:solidFill>
              </a:rPr>
              <a:t>						　	左手（約</a:t>
            </a:r>
            <a:r>
              <a:rPr lang="en-US" altLang="ja-JP" sz="2200" dirty="0">
                <a:solidFill>
                  <a:srgbClr val="003300"/>
                </a:solidFill>
              </a:rPr>
              <a:t>100</a:t>
            </a:r>
            <a:r>
              <a:rPr lang="ja-JP" altLang="en-US" sz="2200" dirty="0">
                <a:solidFill>
                  <a:srgbClr val="003300"/>
                </a:solidFill>
              </a:rPr>
              <a:t>秒）</a:t>
            </a:r>
          </a:p>
          <a:p>
            <a:pPr>
              <a:buFontTx/>
              <a:buNone/>
            </a:pPr>
            <a:r>
              <a:rPr lang="ja-JP" altLang="en-US" sz="2200" dirty="0"/>
              <a:t>						　使用機材</a:t>
            </a:r>
          </a:p>
          <a:p>
            <a:pPr>
              <a:buFontTx/>
              <a:buNone/>
            </a:pPr>
            <a:r>
              <a:rPr lang="ja-JP" altLang="en-US" sz="2200" dirty="0"/>
              <a:t>							</a:t>
            </a:r>
            <a:r>
              <a:rPr lang="en-US" altLang="ja-JP" sz="2200" dirty="0">
                <a:solidFill>
                  <a:srgbClr val="003300"/>
                </a:solidFill>
              </a:rPr>
              <a:t>Nexus7</a:t>
            </a:r>
            <a:r>
              <a:rPr lang="ja-JP" altLang="en-US" sz="2200" dirty="0">
                <a:solidFill>
                  <a:srgbClr val="003300"/>
                </a:solidFill>
              </a:rPr>
              <a:t>の加速度センサー</a:t>
            </a:r>
          </a:p>
          <a:p>
            <a:pPr>
              <a:buFontTx/>
              <a:buNone/>
            </a:pPr>
            <a:r>
              <a:rPr lang="ja-JP" altLang="en-US" sz="2200" dirty="0"/>
              <a:t>						　サンプリング周期</a:t>
            </a:r>
          </a:p>
          <a:p>
            <a:pPr>
              <a:buFontTx/>
              <a:buNone/>
            </a:pPr>
            <a:r>
              <a:rPr lang="ja-JP" altLang="en-US" sz="2200" dirty="0"/>
              <a:t>							</a:t>
            </a:r>
            <a:r>
              <a:rPr lang="en-US" altLang="ja-JP" sz="2200" dirty="0">
                <a:solidFill>
                  <a:srgbClr val="003300"/>
                </a:solidFill>
              </a:rPr>
              <a:t>200</a:t>
            </a:r>
            <a:r>
              <a:rPr lang="ja-JP" altLang="en-US" sz="2200" dirty="0">
                <a:solidFill>
                  <a:srgbClr val="003300"/>
                </a:solidFill>
              </a:rPr>
              <a:t>回</a:t>
            </a:r>
            <a:r>
              <a:rPr lang="en-US" altLang="ja-JP" sz="2200" dirty="0" smtClean="0">
                <a:solidFill>
                  <a:srgbClr val="003300"/>
                </a:solidFill>
              </a:rPr>
              <a:t>/</a:t>
            </a:r>
            <a:r>
              <a:rPr lang="ja-JP" altLang="en-US" sz="2200" dirty="0" smtClean="0">
                <a:solidFill>
                  <a:srgbClr val="003300"/>
                </a:solidFill>
              </a:rPr>
              <a:t>秒</a:t>
            </a:r>
            <a:endParaRPr lang="en-US" altLang="ja-JP" dirty="0">
              <a:solidFill>
                <a:srgbClr val="003300"/>
              </a:solidFill>
            </a:endParaRP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 rot="1637518">
            <a:off x="3143250" y="4652963"/>
            <a:ext cx="215900" cy="144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 rot="3307561" flipH="1">
            <a:off x="3484564" y="3735389"/>
            <a:ext cx="10810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3359151" y="2708275"/>
            <a:ext cx="576263" cy="2305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 rot="7956791" flipH="1">
            <a:off x="2692400" y="3663950"/>
            <a:ext cx="10810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 rot="-1465386">
            <a:off x="3935413" y="4652963"/>
            <a:ext cx="215900" cy="144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3216276" y="2060576"/>
            <a:ext cx="792163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4295776" y="3716339"/>
            <a:ext cx="504825" cy="2873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4151314" y="3933825"/>
            <a:ext cx="287337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2640014" y="3860800"/>
            <a:ext cx="287337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3216275" y="4437063"/>
            <a:ext cx="28733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 flipH="1" flipV="1">
            <a:off x="2279650" y="3357564"/>
            <a:ext cx="431800" cy="5032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H="1">
            <a:off x="2855913" y="4652963"/>
            <a:ext cx="431800" cy="43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1919289" y="2997201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右手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4583113" y="3429001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左手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1774825" y="5013326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左後ポケット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17983" y="1245704"/>
            <a:ext cx="834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再実験：　右手，左手，左後ポケットと場所を変えて，様子が変わるかに興味があった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904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1"/>
            <a:ext cx="8893175" cy="981075"/>
          </a:xfrm>
        </p:spPr>
        <p:txBody>
          <a:bodyPr/>
          <a:lstStyle/>
          <a:p>
            <a:pPr algn="ctr"/>
            <a:r>
              <a:rPr lang="ja-JP" altLang="en-US" dirty="0" smtClean="0"/>
              <a:t>データ計測</a:t>
            </a:r>
            <a:r>
              <a:rPr lang="ja-JP" altLang="en-US" dirty="0" smtClean="0"/>
              <a:t>結果</a:t>
            </a:r>
            <a:endParaRPr lang="ja-JP" altLang="en-US" dirty="0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396" y="5109847"/>
            <a:ext cx="1366837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59742" y="5388251"/>
            <a:ext cx="12255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500"/>
              <a:t>機体番号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936005" y="5100913"/>
            <a:ext cx="23034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500"/>
              <a:t>タイムスタンプ</a:t>
            </a: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720105" y="5027888"/>
            <a:ext cx="215900" cy="360363"/>
          </a:xfrm>
          <a:prstGeom prst="up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1510680" y="4956450"/>
            <a:ext cx="215900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3" y="1140101"/>
            <a:ext cx="42005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2086943" y="5172350"/>
            <a:ext cx="2881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    X            Y          Z</a:t>
            </a: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2447305" y="4883425"/>
            <a:ext cx="215900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3310905" y="4883425"/>
            <a:ext cx="215900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4103067" y="4883425"/>
            <a:ext cx="215900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7029382" y="5628920"/>
            <a:ext cx="31596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 smtClean="0"/>
              <a:t>◆ </a:t>
            </a:r>
            <a:r>
              <a:rPr lang="en-US" altLang="ja-JP" dirty="0" smtClean="0"/>
              <a:t>x </a:t>
            </a:r>
            <a:r>
              <a:rPr lang="ja-JP" altLang="en-US" dirty="0" smtClean="0"/>
              <a:t>と</a:t>
            </a:r>
            <a:r>
              <a:rPr lang="en-US" altLang="ja-JP" dirty="0" smtClean="0"/>
              <a:t>y</a:t>
            </a:r>
            <a:r>
              <a:rPr lang="ja-JP" altLang="en-US" dirty="0" smtClean="0"/>
              <a:t>の時間変化（開始後，約</a:t>
            </a:r>
            <a:r>
              <a:rPr lang="en-US" altLang="ja-JP" dirty="0" smtClean="0"/>
              <a:t>160</a:t>
            </a:r>
            <a:r>
              <a:rPr lang="ja-JP" altLang="en-US" dirty="0" smtClean="0"/>
              <a:t>秒分を描画） </a:t>
            </a:r>
            <a:endParaRPr lang="ja-JP" altLang="en-US" dirty="0"/>
          </a:p>
        </p:txBody>
      </p:sp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56" y="842240"/>
            <a:ext cx="6446077" cy="426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4607893" y="2795863"/>
            <a:ext cx="576263" cy="360363"/>
          </a:xfrm>
          <a:prstGeom prst="right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1051340" y="5952085"/>
            <a:ext cx="3159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 smtClean="0"/>
              <a:t>◆計測データの先頭部分</a:t>
            </a:r>
            <a:endParaRPr lang="ja-JP" altLang="en-US" dirty="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615956" y="4771784"/>
            <a:ext cx="3159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[m/s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97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052514"/>
            <a:ext cx="8893175" cy="5545137"/>
          </a:xfrm>
        </p:spPr>
        <p:txBody>
          <a:bodyPr/>
          <a:lstStyle/>
          <a:p>
            <a:pPr>
              <a:buFontTx/>
              <a:buNone/>
            </a:pPr>
            <a:endParaRPr lang="ja-JP" altLang="ja-JP" sz="2200" dirty="0"/>
          </a:p>
        </p:txBody>
      </p:sp>
      <p:pic>
        <p:nvPicPr>
          <p:cNvPr id="5128" name="Picture 8" descr="Screenshot_from_2013-06-11 17_54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68413"/>
            <a:ext cx="4822825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Screenshot_from_2013-06-11 17_56_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221163"/>
            <a:ext cx="2663825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935413" y="580548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X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703388" y="3860801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Y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016500" y="2636838"/>
            <a:ext cx="71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Z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5664200" y="5661025"/>
            <a:ext cx="1657350" cy="431800"/>
          </a:xfrm>
          <a:prstGeom prst="curvedUpArrow">
            <a:avLst>
              <a:gd name="adj1" fmla="val 76765"/>
              <a:gd name="adj2" fmla="val 1535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8543926" y="6092826"/>
            <a:ext cx="212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数値の単位は</a:t>
            </a:r>
            <a:r>
              <a:rPr lang="en-US" altLang="ja-JP"/>
              <a:t>m/</a:t>
            </a:r>
            <a:r>
              <a:rPr lang="ja-JP" altLang="en-US"/>
              <a:t>ｓ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855914" y="6165851"/>
            <a:ext cx="287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左後ポケットに入れて歩行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0272714" y="6092826"/>
            <a:ext cx="504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000"/>
              <a:t>2</a:t>
            </a:r>
          </a:p>
        </p:txBody>
      </p:sp>
      <p:pic>
        <p:nvPicPr>
          <p:cNvPr id="5139" name="Picture 19" descr="Screenshot_from_2013-06-11 19_08_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6" y="1125539"/>
            <a:ext cx="2016125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Screenshot_from_2013-06-11 19_08_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773239"/>
            <a:ext cx="2663825" cy="26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096000" y="6165851"/>
            <a:ext cx="108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回転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9395790" cy="836613"/>
          </a:xfrm>
        </p:spPr>
        <p:txBody>
          <a:bodyPr>
            <a:normAutofit/>
          </a:bodyPr>
          <a:lstStyle/>
          <a:p>
            <a:r>
              <a:rPr lang="en-US" altLang="ja-JP" dirty="0"/>
              <a:t>3</a:t>
            </a:r>
            <a:r>
              <a:rPr lang="ja-JP" altLang="en-US" dirty="0"/>
              <a:t>次元グラフ表示の</a:t>
            </a:r>
            <a:r>
              <a:rPr lang="ja-JP" altLang="en-US" dirty="0" smtClean="0"/>
              <a:t>例 </a:t>
            </a:r>
            <a:r>
              <a:rPr lang="en-US" altLang="ja-JP" dirty="0" smtClean="0"/>
              <a:t>(</a:t>
            </a:r>
            <a:r>
              <a:rPr lang="ja-JP" altLang="en-US" dirty="0" smtClean="0"/>
              <a:t>左後ポケット</a:t>
            </a:r>
            <a:r>
              <a:rPr lang="en-US" altLang="ja-JP" dirty="0" smtClean="0"/>
              <a:t>)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1395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"/>
            <a:ext cx="8229600" cy="836613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3</a:t>
            </a:r>
            <a:r>
              <a:rPr lang="ja-JP" altLang="en-US" dirty="0"/>
              <a:t>次元グラフ表示の</a:t>
            </a:r>
            <a:r>
              <a:rPr lang="ja-JP" altLang="en-US" dirty="0" smtClean="0"/>
              <a:t>例 </a:t>
            </a:r>
            <a:r>
              <a:rPr lang="en-US" altLang="ja-JP" dirty="0" smtClean="0"/>
              <a:t>(</a:t>
            </a:r>
            <a:r>
              <a:rPr lang="ja-JP" altLang="en-US" dirty="0" smtClean="0"/>
              <a:t>左手，右手</a:t>
            </a:r>
            <a:r>
              <a:rPr lang="en-US" altLang="ja-JP" dirty="0" smtClean="0"/>
              <a:t>)</a:t>
            </a:r>
            <a:endParaRPr lang="ja-JP" altLang="ja-JP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6"/>
            <a:ext cx="8229600" cy="4525963"/>
          </a:xfrm>
        </p:spPr>
        <p:txBody>
          <a:bodyPr/>
          <a:lstStyle/>
          <a:p>
            <a:endParaRPr lang="ja-JP" altLang="ja-JP"/>
          </a:p>
        </p:txBody>
      </p:sp>
      <p:pic>
        <p:nvPicPr>
          <p:cNvPr id="6148" name="Picture 4" descr="Screenshot_from_2013-06-11 18_15_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050"/>
            <a:ext cx="46799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Screenshot_from_2013-06-11 18_15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125538"/>
            <a:ext cx="4321175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743700" y="5300663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右手に持って歩行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782889" y="5300663"/>
            <a:ext cx="3455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左手に持って歩行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73584" y="830265"/>
            <a:ext cx="82296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en-US" altLang="ja-JP" dirty="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248526" y="5949951"/>
            <a:ext cx="28797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加速度の単位は</a:t>
            </a:r>
            <a:r>
              <a:rPr lang="en-US" altLang="ja-JP"/>
              <a:t>m/s</a:t>
            </a:r>
          </a:p>
          <a:p>
            <a:pPr>
              <a:spcBef>
                <a:spcPct val="50000"/>
              </a:spcBef>
            </a:pPr>
            <a:endParaRPr lang="en-US" altLang="ja-JP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9191626" y="5876926"/>
            <a:ext cx="1368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8973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4313" y="106017"/>
            <a:ext cx="11410122" cy="795131"/>
          </a:xfrm>
        </p:spPr>
        <p:txBody>
          <a:bodyPr>
            <a:noAutofit/>
          </a:bodyPr>
          <a:lstStyle/>
          <a:p>
            <a:r>
              <a:rPr lang="en-US" altLang="ja-JP" sz="3600" b="1" dirty="0"/>
              <a:t>Android </a:t>
            </a:r>
            <a:r>
              <a:rPr lang="ja-JP" altLang="en-US" sz="3600" b="1" dirty="0" smtClean="0"/>
              <a:t>ソフトウエア開発キット</a:t>
            </a:r>
            <a:r>
              <a:rPr lang="ja-JP" altLang="en-US" sz="3600" b="1" dirty="0"/>
              <a:t> </a:t>
            </a:r>
            <a:r>
              <a:rPr lang="en-GB" altLang="ja-JP" sz="3600" b="1" dirty="0" smtClean="0"/>
              <a:t>(</a:t>
            </a:r>
            <a:r>
              <a:rPr lang="en-US" altLang="ja-JP" sz="3600" b="1" dirty="0" smtClean="0"/>
              <a:t>Software</a:t>
            </a:r>
            <a:r>
              <a:rPr lang="en-GB" altLang="ja-JP" sz="3600" b="1" dirty="0" smtClean="0"/>
              <a:t> </a:t>
            </a:r>
            <a:r>
              <a:rPr lang="en-US" altLang="ja-JP" sz="3600" b="1" dirty="0" smtClean="0"/>
              <a:t>Development</a:t>
            </a:r>
            <a:r>
              <a:rPr lang="ja-JP" altLang="en-US" sz="3600" b="1" dirty="0" smtClean="0"/>
              <a:t> </a:t>
            </a:r>
            <a:r>
              <a:rPr lang="en-US" altLang="ja-JP" sz="3600" b="1" dirty="0" smtClean="0"/>
              <a:t>Kit</a:t>
            </a:r>
            <a:r>
              <a:rPr lang="en-GB" altLang="ja-JP" sz="3600" b="1" dirty="0" smtClean="0"/>
              <a:t>)</a:t>
            </a:r>
            <a:r>
              <a:rPr lang="en-US" altLang="ja-JP" sz="3600" b="1" dirty="0" smtClean="0"/>
              <a:t> </a:t>
            </a:r>
            <a:endParaRPr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0148" y="728870"/>
            <a:ext cx="10571922" cy="5367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Android </a:t>
            </a:r>
            <a:r>
              <a:rPr lang="ja-JP" altLang="en-US" sz="2400" dirty="0" smtClean="0"/>
              <a:t>機器用プログラムの</a:t>
            </a:r>
            <a:r>
              <a:rPr lang="ja-JP" altLang="en-US" sz="2400" dirty="0"/>
              <a:t>開発には、</a:t>
            </a:r>
            <a:r>
              <a:rPr lang="en-US" altLang="ja-JP" sz="2400" dirty="0"/>
              <a:t>Google </a:t>
            </a:r>
            <a:r>
              <a:rPr lang="ja-JP" altLang="en-US" sz="2400" dirty="0"/>
              <a:t>が公開している、</a:t>
            </a:r>
            <a:r>
              <a:rPr lang="en-US" altLang="ja-JP" sz="2400" dirty="0"/>
              <a:t>Android </a:t>
            </a:r>
            <a:r>
              <a:rPr lang="ja-JP" altLang="en-US" sz="2400" dirty="0" smtClean="0"/>
              <a:t>ソフトウエア開発</a:t>
            </a:r>
            <a:r>
              <a:rPr lang="ja-JP" altLang="en-US" sz="2400" dirty="0"/>
              <a:t>キット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が必要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0066FF"/>
                </a:solidFill>
              </a:rPr>
              <a:t>＜構成物＞</a:t>
            </a:r>
            <a:endParaRPr lang="en-GB" altLang="ja-JP" sz="2400" dirty="0">
              <a:solidFill>
                <a:srgbClr val="0066FF"/>
              </a:solidFill>
            </a:endParaRPr>
          </a:p>
          <a:p>
            <a:r>
              <a:rPr lang="en-US" altLang="ja-JP" sz="2400" dirty="0" smtClean="0"/>
              <a:t>Android </a:t>
            </a:r>
            <a:r>
              <a:rPr lang="ja-JP" altLang="en-US" sz="2400" dirty="0" smtClean="0"/>
              <a:t>用 </a:t>
            </a:r>
            <a:r>
              <a:rPr lang="en-US" altLang="ja-JP" sz="2400" dirty="0" smtClean="0"/>
              <a:t>Java </a:t>
            </a:r>
            <a:r>
              <a:rPr lang="ja-JP" altLang="en-US" sz="2400" dirty="0" smtClean="0"/>
              <a:t>ライブラリ</a:t>
            </a:r>
            <a:endParaRPr lang="en-GB" altLang="ja-JP" sz="2400" dirty="0"/>
          </a:p>
          <a:p>
            <a:r>
              <a:rPr lang="en-US" altLang="ja-JP" sz="2400" dirty="0" smtClean="0"/>
              <a:t>Android </a:t>
            </a:r>
            <a:r>
              <a:rPr lang="ja-JP" altLang="en-US" sz="2400" dirty="0" smtClean="0"/>
              <a:t>機器用プログラムに役立つ各種のライブラリ</a:t>
            </a:r>
            <a:endParaRPr lang="en-GB" altLang="ja-JP" sz="2400" dirty="0"/>
          </a:p>
          <a:p>
            <a:pPr lvl="1"/>
            <a:r>
              <a:rPr lang="en-US" altLang="ja-JP" sz="2000" dirty="0">
                <a:solidFill>
                  <a:srgbClr val="003300"/>
                </a:solidFill>
              </a:rPr>
              <a:t>Android Virtual </a:t>
            </a:r>
            <a:r>
              <a:rPr lang="en-US" altLang="ja-JP" sz="2000" dirty="0" smtClean="0">
                <a:solidFill>
                  <a:srgbClr val="003300"/>
                </a:solidFill>
              </a:rPr>
              <a:t>Device</a:t>
            </a:r>
            <a:r>
              <a:rPr lang="ja-JP" altLang="en-US" sz="2000" dirty="0" smtClean="0">
                <a:solidFill>
                  <a:srgbClr val="003300"/>
                </a:solidFill>
              </a:rPr>
              <a:t>　→　エミュレータ（プログラムのテスト時に便利）</a:t>
            </a:r>
            <a:endParaRPr lang="en-US" altLang="ja-JP" sz="2000" dirty="0">
              <a:solidFill>
                <a:srgbClr val="003300"/>
              </a:solidFill>
            </a:endParaRPr>
          </a:p>
          <a:p>
            <a:pPr lvl="1"/>
            <a:r>
              <a:rPr lang="ja-JP" altLang="en-US" sz="2000" dirty="0">
                <a:solidFill>
                  <a:srgbClr val="003300"/>
                </a:solidFill>
              </a:rPr>
              <a:t>デバッグモニタ</a:t>
            </a:r>
            <a:endParaRPr lang="en-GB" altLang="ja-JP" sz="2000" dirty="0">
              <a:solidFill>
                <a:srgbClr val="003300"/>
              </a:solidFill>
            </a:endParaRPr>
          </a:p>
          <a:p>
            <a:pPr lvl="1"/>
            <a:r>
              <a:rPr lang="ja-JP" altLang="en-US" sz="2000" dirty="0">
                <a:solidFill>
                  <a:srgbClr val="003300"/>
                </a:solidFill>
              </a:rPr>
              <a:t>デバイスドライバ</a:t>
            </a:r>
            <a:endParaRPr lang="en-GB" altLang="ja-JP" sz="2000" dirty="0">
              <a:solidFill>
                <a:srgbClr val="003300"/>
              </a:solidFill>
            </a:endParaRPr>
          </a:p>
          <a:p>
            <a:pPr lvl="1"/>
            <a:r>
              <a:rPr lang="en-US" altLang="ja-JP" sz="2000" dirty="0">
                <a:solidFill>
                  <a:srgbClr val="003300"/>
                </a:solidFill>
              </a:rPr>
              <a:t>Android Debug </a:t>
            </a:r>
            <a:r>
              <a:rPr lang="en-US" altLang="ja-JP" sz="2000" dirty="0" smtClean="0">
                <a:solidFill>
                  <a:srgbClr val="003300"/>
                </a:solidFill>
              </a:rPr>
              <a:t>Bridge (</a:t>
            </a:r>
            <a:r>
              <a:rPr lang="en-US" altLang="ja-JP" sz="2000" dirty="0" err="1" smtClean="0">
                <a:solidFill>
                  <a:srgbClr val="003300"/>
                </a:solidFill>
              </a:rPr>
              <a:t>adb</a:t>
            </a:r>
            <a:r>
              <a:rPr lang="en-US" altLang="ja-JP" sz="2000" dirty="0" smtClean="0">
                <a:solidFill>
                  <a:srgbClr val="003300"/>
                </a:solidFill>
              </a:rPr>
              <a:t>) </a:t>
            </a:r>
            <a:r>
              <a:rPr lang="ja-JP" altLang="en-US" sz="2000" dirty="0" smtClean="0">
                <a:solidFill>
                  <a:srgbClr val="003300"/>
                </a:solidFill>
              </a:rPr>
              <a:t>→　</a:t>
            </a:r>
            <a:r>
              <a:rPr lang="en-US" altLang="ja-JP" sz="2000" dirty="0" smtClean="0">
                <a:solidFill>
                  <a:srgbClr val="003300"/>
                </a:solidFill>
              </a:rPr>
              <a:t>Android </a:t>
            </a:r>
            <a:r>
              <a:rPr lang="ja-JP" altLang="en-US" sz="2000" dirty="0" smtClean="0">
                <a:solidFill>
                  <a:srgbClr val="003300"/>
                </a:solidFill>
              </a:rPr>
              <a:t>機器とのファイル転送に便利</a:t>
            </a:r>
            <a:endParaRPr lang="en-GB" altLang="ja-JP" sz="2000" dirty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ja-JP" altLang="en-US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45" y="4239520"/>
            <a:ext cx="6764407" cy="261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0" y="4895670"/>
            <a:ext cx="4475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3300"/>
                </a:solidFill>
              </a:rPr>
              <a:t>　</a:t>
            </a:r>
            <a:r>
              <a:rPr lang="ja-JP" altLang="en-US" sz="2400" dirty="0" smtClean="0">
                <a:solidFill>
                  <a:srgbClr val="003300"/>
                </a:solidFill>
              </a:rPr>
              <a:t>◆ </a:t>
            </a:r>
            <a:r>
              <a:rPr lang="en-US" altLang="ja-JP" sz="2400" dirty="0" smtClean="0">
                <a:solidFill>
                  <a:srgbClr val="003300"/>
                </a:solidFill>
              </a:rPr>
              <a:t>Windows </a:t>
            </a:r>
            <a:r>
              <a:rPr lang="ja-JP" altLang="en-US" sz="2400" dirty="0" smtClean="0">
                <a:solidFill>
                  <a:srgbClr val="003300"/>
                </a:solidFill>
              </a:rPr>
              <a:t>パソコンと </a:t>
            </a:r>
            <a:r>
              <a:rPr lang="en-US" altLang="ja-JP" sz="2400" dirty="0" smtClean="0">
                <a:solidFill>
                  <a:srgbClr val="003300"/>
                </a:solidFill>
              </a:rPr>
              <a:t>Android </a:t>
            </a:r>
          </a:p>
          <a:p>
            <a:r>
              <a:rPr lang="en-US" altLang="ja-JP" sz="2400" dirty="0">
                <a:solidFill>
                  <a:srgbClr val="003300"/>
                </a:solidFill>
              </a:rPr>
              <a:t> </a:t>
            </a:r>
            <a:r>
              <a:rPr lang="en-US" altLang="ja-JP" sz="2400" dirty="0" smtClean="0">
                <a:solidFill>
                  <a:srgbClr val="003300"/>
                </a:solidFill>
              </a:rPr>
              <a:t>        </a:t>
            </a:r>
            <a:r>
              <a:rPr lang="ja-JP" altLang="en-US" sz="2400" dirty="0" smtClean="0">
                <a:solidFill>
                  <a:srgbClr val="003300"/>
                </a:solidFill>
              </a:rPr>
              <a:t>機器を接続し，</a:t>
            </a:r>
            <a:r>
              <a:rPr lang="en-US" altLang="ja-JP" sz="2400" dirty="0" err="1" smtClean="0">
                <a:solidFill>
                  <a:srgbClr val="003300"/>
                </a:solidFill>
              </a:rPr>
              <a:t>adb</a:t>
            </a:r>
            <a:r>
              <a:rPr lang="en-US" altLang="ja-JP" sz="2400" dirty="0" smtClean="0">
                <a:solidFill>
                  <a:srgbClr val="003300"/>
                </a:solidFill>
              </a:rPr>
              <a:t> </a:t>
            </a:r>
            <a:r>
              <a:rPr lang="ja-JP" altLang="en-US" sz="2400" dirty="0" smtClean="0">
                <a:solidFill>
                  <a:srgbClr val="003300"/>
                </a:solidFill>
              </a:rPr>
              <a:t>を用いて</a:t>
            </a:r>
            <a:endParaRPr lang="en-US" altLang="ja-JP" sz="2400" dirty="0" smtClean="0">
              <a:solidFill>
                <a:srgbClr val="003300"/>
              </a:solidFill>
            </a:endParaRPr>
          </a:p>
          <a:p>
            <a:r>
              <a:rPr lang="ja-JP" altLang="en-US" sz="2400" dirty="0">
                <a:solidFill>
                  <a:srgbClr val="003300"/>
                </a:solidFill>
              </a:rPr>
              <a:t>　</a:t>
            </a:r>
            <a:r>
              <a:rPr lang="ja-JP" altLang="en-US" sz="2400" dirty="0" smtClean="0">
                <a:solidFill>
                  <a:srgbClr val="003300"/>
                </a:solidFill>
              </a:rPr>
              <a:t>　　ファイル転送しているところ</a:t>
            </a:r>
            <a:endParaRPr lang="en-US" altLang="ja-JP" sz="2400" dirty="0">
              <a:solidFill>
                <a:srgbClr val="003300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4421644" y="5264427"/>
            <a:ext cx="278296" cy="808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7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1061" y="132522"/>
            <a:ext cx="11257722" cy="848139"/>
          </a:xfrm>
        </p:spPr>
        <p:txBody>
          <a:bodyPr>
            <a:normAutofit fontScale="90000"/>
          </a:bodyPr>
          <a:lstStyle/>
          <a:p>
            <a:r>
              <a:rPr lang="ja-JP" altLang="ja-JP" sz="3600" b="1" dirty="0"/>
              <a:t>Eclipse</a:t>
            </a:r>
            <a:r>
              <a:rPr lang="en-GB" altLang="ja-JP" sz="3600" b="1" dirty="0"/>
              <a:t> </a:t>
            </a:r>
            <a:r>
              <a:rPr lang="en-GB" altLang="ja-JP" sz="3600" b="1" dirty="0" smtClean="0"/>
              <a:t>Juno </a:t>
            </a:r>
            <a:r>
              <a:rPr lang="ja-JP" altLang="en-US" sz="3600" b="1" dirty="0" smtClean="0"/>
              <a:t>と </a:t>
            </a:r>
            <a:r>
              <a:rPr lang="en-US" altLang="ja-JP" sz="3600" b="1" dirty="0" smtClean="0"/>
              <a:t>Android </a:t>
            </a:r>
            <a:r>
              <a:rPr lang="ja-JP" altLang="en-US" sz="3600" b="1" dirty="0" smtClean="0"/>
              <a:t>ソフトウエア開発キットの</a:t>
            </a:r>
            <a:r>
              <a:rPr lang="ja-JP" altLang="en-US" sz="3600" b="1" dirty="0"/>
              <a:t>インストール</a:t>
            </a:r>
            <a:r>
              <a:rPr lang="ja-JP" altLang="en-US" sz="3600" b="1" dirty="0" smtClean="0"/>
              <a:t>手順</a:t>
            </a:r>
            <a:endParaRPr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373" y="980661"/>
            <a:ext cx="10747513" cy="57514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Java </a:t>
            </a:r>
            <a:r>
              <a:rPr lang="ja-JP" altLang="en-US" dirty="0" smtClean="0"/>
              <a:t>開発キット </a:t>
            </a:r>
            <a:r>
              <a:rPr lang="en-US" altLang="ja-JP" dirty="0" smtClean="0"/>
              <a:t>(Java </a:t>
            </a:r>
            <a:r>
              <a:rPr lang="en-US" altLang="ja-JP" dirty="0"/>
              <a:t>Development </a:t>
            </a:r>
            <a:r>
              <a:rPr lang="en-US" altLang="ja-JP" dirty="0" smtClean="0"/>
              <a:t>Kit)</a:t>
            </a:r>
            <a:r>
              <a:rPr lang="ja-JP" altLang="en-US" dirty="0" smtClean="0"/>
              <a:t>のダウンローとインストール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環境変数の</a:t>
            </a:r>
            <a:r>
              <a:rPr lang="ja-JP" altLang="en-US" dirty="0" smtClean="0"/>
              <a:t>設定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環境変数の</a:t>
            </a:r>
            <a:r>
              <a:rPr lang="ja-JP" altLang="en-US" dirty="0" smtClean="0"/>
              <a:t>確認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ja-JP" dirty="0" smtClean="0"/>
              <a:t>Eclipse</a:t>
            </a:r>
            <a:r>
              <a:rPr lang="en-GB" altLang="ja-JP" dirty="0" smtClean="0"/>
              <a:t> </a:t>
            </a:r>
            <a:r>
              <a:rPr lang="en-GB" altLang="ja-JP" dirty="0"/>
              <a:t>Juno</a:t>
            </a:r>
            <a:r>
              <a:rPr lang="ja-JP" altLang="en-US" dirty="0" smtClean="0"/>
              <a:t>のダウンロード</a:t>
            </a:r>
            <a:r>
              <a:rPr lang="ja-JP" altLang="en-US" dirty="0"/>
              <a:t>と</a:t>
            </a:r>
            <a:r>
              <a:rPr lang="ja-JP" altLang="en-US" dirty="0" smtClean="0"/>
              <a:t>インストール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Android </a:t>
            </a:r>
            <a:r>
              <a:rPr lang="ja-JP" altLang="en-US" dirty="0" smtClean="0"/>
              <a:t>ソフトウエア開発</a:t>
            </a:r>
            <a:r>
              <a:rPr lang="ja-JP" altLang="en-US" dirty="0"/>
              <a:t>キット</a:t>
            </a:r>
            <a:r>
              <a:rPr lang="ja-JP" altLang="en-US" dirty="0" smtClean="0"/>
              <a:t>の</a:t>
            </a:r>
            <a:r>
              <a:rPr lang="ja-JP" altLang="en-US" dirty="0"/>
              <a:t>ダウンロードとインストール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ja-JP" dirty="0" smtClean="0"/>
              <a:t>Eclipse </a:t>
            </a:r>
            <a:r>
              <a:rPr lang="ja-JP" altLang="en-US" dirty="0" smtClean="0"/>
              <a:t>用 </a:t>
            </a:r>
            <a:r>
              <a:rPr lang="en-US" altLang="ja-JP" dirty="0" smtClean="0"/>
              <a:t>Android </a:t>
            </a:r>
            <a:r>
              <a:rPr lang="ja-JP" altLang="en-US" dirty="0" smtClean="0"/>
              <a:t>開発ツールのダウンロードとインストール</a:t>
            </a:r>
            <a:endParaRPr lang="en-GB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ja-JP" altLang="en-US" dirty="0"/>
          </a:p>
          <a:p>
            <a:endParaRPr lang="en-US" altLang="ja-JP" b="1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GB" altLang="ja-JP" dirty="0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6" y="1877659"/>
            <a:ext cx="3867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298713" y="2339591"/>
            <a:ext cx="3498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3300"/>
                </a:solidFill>
              </a:rPr>
              <a:t>◆ </a:t>
            </a:r>
            <a:r>
              <a:rPr lang="en-US" altLang="ja-JP" sz="2000" dirty="0">
                <a:solidFill>
                  <a:srgbClr val="003300"/>
                </a:solidFill>
              </a:rPr>
              <a:t>Windows </a:t>
            </a:r>
            <a:r>
              <a:rPr lang="ja-JP" altLang="en-US" sz="2000" dirty="0">
                <a:solidFill>
                  <a:srgbClr val="003300"/>
                </a:solidFill>
              </a:rPr>
              <a:t>の場合の</a:t>
            </a:r>
            <a:r>
              <a:rPr lang="ja-JP" altLang="en-US" sz="2000" dirty="0" smtClean="0">
                <a:solidFill>
                  <a:srgbClr val="003300"/>
                </a:solidFill>
              </a:rPr>
              <a:t>設定例</a:t>
            </a:r>
            <a:endParaRPr lang="en-US" altLang="ja-JP" sz="2000" dirty="0">
              <a:solidFill>
                <a:srgbClr val="0033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98713" y="4273488"/>
            <a:ext cx="5760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3300"/>
                </a:solidFill>
              </a:rPr>
              <a:t>◆ コマンドプロンプト</a:t>
            </a:r>
            <a:r>
              <a:rPr lang="ja-JP" altLang="en-US" dirty="0">
                <a:solidFill>
                  <a:srgbClr val="003300"/>
                </a:solidFill>
              </a:rPr>
              <a:t>を開き、「</a:t>
            </a:r>
            <a:r>
              <a:rPr lang="en-US" altLang="ja-JP" dirty="0">
                <a:solidFill>
                  <a:srgbClr val="003300"/>
                </a:solidFill>
              </a:rPr>
              <a:t>java -version</a:t>
            </a:r>
            <a:r>
              <a:rPr lang="ja-JP" altLang="en-US" dirty="0">
                <a:solidFill>
                  <a:srgbClr val="003300"/>
                </a:solidFill>
              </a:rPr>
              <a:t>」と実行してみる</a:t>
            </a:r>
            <a:endParaRPr kumimoji="1" lang="ja-JP" altLang="en-US" dirty="0">
              <a:solidFill>
                <a:srgbClr val="0033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75" y="3217153"/>
            <a:ext cx="4819907" cy="176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06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11242" y="3157590"/>
            <a:ext cx="2151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err="1" smtClean="0"/>
              <a:t>Andoid</a:t>
            </a:r>
            <a:r>
              <a:rPr kumimoji="1" lang="en-US" altLang="ja-JP" sz="2000" dirty="0" smtClean="0"/>
              <a:t> </a:t>
            </a:r>
            <a:r>
              <a:rPr lang="ja-JP" altLang="en-US" sz="2000" dirty="0" smtClean="0"/>
              <a:t>パッケージ</a:t>
            </a:r>
            <a:endParaRPr kumimoji="1" lang="ja-JP" altLang="en-US" sz="2000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014331" y="2259661"/>
            <a:ext cx="412124" cy="437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51659" y="161597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公開の情報源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から入手</a:t>
            </a:r>
            <a:endParaRPr kumimoji="1" lang="ja-JP" altLang="en-US" sz="2000" dirty="0"/>
          </a:p>
        </p:txBody>
      </p:sp>
      <p:sp>
        <p:nvSpPr>
          <p:cNvPr id="8" name="角丸四角形 7"/>
          <p:cNvSpPr/>
          <p:nvPr/>
        </p:nvSpPr>
        <p:spPr>
          <a:xfrm>
            <a:off x="811242" y="2905124"/>
            <a:ext cx="2073374" cy="8716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1709781" y="3938941"/>
            <a:ext cx="11538" cy="487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014331" y="4570489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自前で設定、</a:t>
            </a:r>
            <a:endParaRPr lang="en-US" altLang="ja-JP" sz="2000" dirty="0" smtClean="0"/>
          </a:p>
          <a:p>
            <a:r>
              <a:rPr kumimoji="1" lang="ja-JP" altLang="en-US" sz="2000" dirty="0"/>
              <a:t>修正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22770" y="1739589"/>
            <a:ext cx="103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Eclipse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97915" y="3003702"/>
            <a:ext cx="1005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チェック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（自動）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44834" y="3135837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テスト実行</a:t>
            </a:r>
            <a:endParaRPr kumimoji="1" lang="en-US" altLang="ja-JP" sz="20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04423" y="1657147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エミュレータや実機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38379" y="6025902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◆構文エラー</a:t>
            </a:r>
            <a:r>
              <a:rPr lang="ja-JP" altLang="en-US" sz="2000" dirty="0" smtClean="0"/>
              <a:t>な</a:t>
            </a:r>
            <a:r>
              <a:rPr lang="ja-JP" altLang="en-US" sz="2000" dirty="0"/>
              <a:t>ど</a:t>
            </a:r>
            <a:r>
              <a:rPr kumimoji="1" lang="ja-JP" altLang="en-US" sz="2000" dirty="0" smtClean="0"/>
              <a:t>を含むときは</a:t>
            </a:r>
            <a:endParaRPr kumimoji="1" lang="en-US" altLang="ja-JP" sz="2000" dirty="0" smtClean="0"/>
          </a:p>
          <a:p>
            <a:r>
              <a:rPr lang="ja-JP" altLang="en-US" sz="2000" dirty="0" smtClean="0">
                <a:solidFill>
                  <a:srgbClr val="C00000"/>
                </a:solidFill>
              </a:rPr>
              <a:t>エラーメッセージ</a:t>
            </a:r>
            <a:r>
              <a:rPr lang="ja-JP" altLang="en-US" sz="2000" dirty="0" smtClean="0"/>
              <a:t>が出る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38039" y="4108220"/>
            <a:ext cx="3946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※ </a:t>
            </a:r>
            <a:r>
              <a:rPr kumimoji="1" lang="ja-JP" altLang="en-US" sz="2000" dirty="0" smtClean="0"/>
              <a:t>所定の動作かを注意深く確認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※</a:t>
            </a:r>
            <a:r>
              <a:rPr lang="ja-JP" altLang="en-US" sz="2000" dirty="0"/>
              <a:t> </a:t>
            </a:r>
            <a:r>
              <a:rPr lang="ja-JP" altLang="en-US" sz="2000" dirty="0" smtClean="0"/>
              <a:t>実行時になって</a:t>
            </a:r>
            <a:r>
              <a:rPr lang="ja-JP" altLang="en-US" sz="2000" dirty="0" smtClean="0">
                <a:solidFill>
                  <a:srgbClr val="C00000"/>
                </a:solidFill>
              </a:rPr>
              <a:t>エラーメッセージ</a:t>
            </a:r>
            <a:endParaRPr lang="en-US" altLang="ja-JP" sz="2000" dirty="0" smtClean="0">
              <a:solidFill>
                <a:srgbClr val="C00000"/>
              </a:solidFill>
            </a:endParaRPr>
          </a:p>
          <a:p>
            <a:r>
              <a:rPr lang="ja-JP" altLang="en-US" sz="2000" dirty="0" smtClean="0">
                <a:solidFill>
                  <a:srgbClr val="C00000"/>
                </a:solidFill>
              </a:rPr>
              <a:t>が出る</a:t>
            </a:r>
            <a:r>
              <a:rPr lang="ja-JP" altLang="en-US" sz="2000" dirty="0" smtClean="0"/>
              <a:t>こともある</a:t>
            </a:r>
            <a:endParaRPr kumimoji="1" lang="ja-JP" altLang="en-US" sz="2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4222717" y="2943256"/>
            <a:ext cx="1955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" name="正方形/長方形 18"/>
          <p:cNvSpPr/>
          <p:nvPr/>
        </p:nvSpPr>
        <p:spPr>
          <a:xfrm>
            <a:off x="7728333" y="2938545"/>
            <a:ext cx="1955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" name="右矢印 4"/>
          <p:cNvSpPr/>
          <p:nvPr/>
        </p:nvSpPr>
        <p:spPr>
          <a:xfrm>
            <a:off x="3430847" y="3039654"/>
            <a:ext cx="349497" cy="596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1" name="右矢印 20"/>
          <p:cNvSpPr/>
          <p:nvPr/>
        </p:nvSpPr>
        <p:spPr>
          <a:xfrm>
            <a:off x="6750356" y="3037826"/>
            <a:ext cx="349497" cy="596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ja-JP" dirty="0" smtClean="0"/>
              <a:t>Android </a:t>
            </a:r>
            <a:r>
              <a:rPr lang="ja-JP" altLang="en-US" dirty="0" smtClean="0"/>
              <a:t>プログラムの開発の段階</a:t>
            </a:r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6470" y="5575089"/>
            <a:ext cx="3496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Android </a:t>
            </a:r>
            <a:r>
              <a:rPr kumimoji="1" lang="ja-JP" altLang="en-US" sz="2000" dirty="0" smtClean="0"/>
              <a:t>パッケージは，</a:t>
            </a:r>
            <a:r>
              <a:rPr kumimoji="1" lang="en-US" altLang="ja-JP" sz="2000" dirty="0" smtClean="0"/>
              <a:t>Android</a:t>
            </a:r>
          </a:p>
          <a:p>
            <a:r>
              <a:rPr lang="ja-JP" altLang="en-US" sz="2000" dirty="0" smtClean="0"/>
              <a:t>に関する種々のプログラムを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まとめたも</a:t>
            </a:r>
            <a:r>
              <a:rPr kumimoji="1" lang="ja-JP" altLang="en-US" sz="2000" dirty="0"/>
              <a:t>の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2" b="27852"/>
          <a:stretch/>
        </p:blipFill>
        <p:spPr bwMode="auto">
          <a:xfrm>
            <a:off x="4001529" y="3922803"/>
            <a:ext cx="2398173" cy="194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1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-79258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Android </a:t>
            </a:r>
            <a:r>
              <a:rPr lang="ja-JP" altLang="en-US" dirty="0" smtClean="0"/>
              <a:t>パッケージの例</a:t>
            </a:r>
            <a:endParaRPr lang="ja-JP" alt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494321"/>
            <a:ext cx="5181600" cy="4351338"/>
          </a:xfrm>
        </p:spPr>
        <p:txBody>
          <a:bodyPr/>
          <a:lstStyle/>
          <a:p>
            <a:pPr>
              <a:buFontTx/>
              <a:buNone/>
            </a:pPr>
            <a:endParaRPr lang="en-US" altLang="ja-JP"/>
          </a:p>
          <a:p>
            <a:pPr>
              <a:buFontTx/>
              <a:buNone/>
            </a:pPr>
            <a:endParaRPr lang="en-US" altLang="ja-JP"/>
          </a:p>
          <a:p>
            <a:pPr>
              <a:buFontTx/>
              <a:buNone/>
            </a:pPr>
            <a:endParaRPr lang="en-US" altLang="ja-JP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94321"/>
            <a:ext cx="5181600" cy="4351338"/>
          </a:xfrm>
        </p:spPr>
        <p:txBody>
          <a:bodyPr/>
          <a:lstStyle/>
          <a:p>
            <a:endParaRPr lang="ja-JP" altLang="ja-JP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29988"/>
            <a:ext cx="9144000" cy="600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676400" y="5989230"/>
            <a:ext cx="546181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C00000"/>
                </a:solidFill>
              </a:rPr>
              <a:t>Android </a:t>
            </a:r>
            <a:r>
              <a:rPr lang="ja-JP" altLang="en-US" sz="2000" b="1" dirty="0">
                <a:solidFill>
                  <a:srgbClr val="C00000"/>
                </a:solidFill>
              </a:rPr>
              <a:t>パッケージとは，</a:t>
            </a:r>
            <a:r>
              <a:rPr lang="en-US" altLang="ja-JP" sz="2000" b="1" dirty="0" err="1">
                <a:solidFill>
                  <a:srgbClr val="C00000"/>
                </a:solidFill>
              </a:rPr>
              <a:t>Andoid</a:t>
            </a:r>
            <a:r>
              <a:rPr lang="en-US" altLang="ja-JP" sz="2000" b="1" dirty="0">
                <a:solidFill>
                  <a:srgbClr val="C00000"/>
                </a:solidFill>
              </a:rPr>
              <a:t> </a:t>
            </a:r>
            <a:r>
              <a:rPr lang="ja-JP" altLang="en-US" sz="2000" b="1" dirty="0">
                <a:solidFill>
                  <a:srgbClr val="C00000"/>
                </a:solidFill>
              </a:rPr>
              <a:t>に関する種々の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r>
              <a:rPr lang="ja-JP" altLang="en-US" sz="2000" b="1" dirty="0">
                <a:solidFill>
                  <a:srgbClr val="C00000"/>
                </a:solidFill>
              </a:rPr>
              <a:t>ファイルをまとめてパッケージ化したもの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66800" y="674415"/>
            <a:ext cx="652627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3300"/>
                </a:solidFill>
              </a:rPr>
              <a:t>◆ </a:t>
            </a:r>
            <a:r>
              <a:rPr lang="en-US" altLang="ja-JP" sz="2000" b="1" dirty="0">
                <a:solidFill>
                  <a:srgbClr val="003300"/>
                </a:solidFill>
              </a:rPr>
              <a:t>Android </a:t>
            </a:r>
            <a:r>
              <a:rPr lang="ja-JP" altLang="en-US" sz="2000" b="1" dirty="0">
                <a:solidFill>
                  <a:srgbClr val="003300"/>
                </a:solidFill>
              </a:rPr>
              <a:t>パッケージのファイルと</a:t>
            </a:r>
            <a:r>
              <a:rPr lang="ja-JP" altLang="en-US" sz="2000" dirty="0">
                <a:solidFill>
                  <a:srgbClr val="003300"/>
                </a:solidFill>
              </a:rPr>
              <a:t>ディレクトリ</a:t>
            </a:r>
            <a:r>
              <a:rPr lang="ja-JP" altLang="en-US" sz="2000" b="1" dirty="0">
                <a:solidFill>
                  <a:srgbClr val="003300"/>
                </a:solidFill>
              </a:rPr>
              <a:t>の階層表示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924800" y="1050462"/>
            <a:ext cx="28194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C00000"/>
                </a:solidFill>
              </a:rPr>
              <a:t>※ </a:t>
            </a:r>
            <a:r>
              <a:rPr lang="ja-JP" altLang="en-US" sz="2000" b="1" dirty="0">
                <a:solidFill>
                  <a:srgbClr val="C00000"/>
                </a:solidFill>
              </a:rPr>
              <a:t>アクティビティとは，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r>
              <a:rPr lang="en-US" altLang="ja-JP" sz="2000" b="1" dirty="0">
                <a:solidFill>
                  <a:srgbClr val="C00000"/>
                </a:solidFill>
              </a:rPr>
              <a:t>Android</a:t>
            </a:r>
            <a:r>
              <a:rPr lang="ja-JP" altLang="en-US" sz="2000" b="1" dirty="0">
                <a:solidFill>
                  <a:srgbClr val="C00000"/>
                </a:solidFill>
              </a:rPr>
              <a:t> の画面や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r>
              <a:rPr lang="ja-JP" altLang="en-US" sz="2000" b="1" dirty="0">
                <a:solidFill>
                  <a:srgbClr val="C00000"/>
                </a:solidFill>
              </a:rPr>
              <a:t>部品（ボタンなど）</a:t>
            </a:r>
            <a:r>
              <a:rPr lang="en-US" altLang="ja-JP" sz="2000" b="1" dirty="0">
                <a:solidFill>
                  <a:srgbClr val="C00000"/>
                </a:solidFill>
              </a:rPr>
              <a:t>.  </a:t>
            </a:r>
          </a:p>
          <a:p>
            <a:r>
              <a:rPr lang="ja-JP" altLang="en-US" sz="2000" b="1" dirty="0">
                <a:solidFill>
                  <a:srgbClr val="C00000"/>
                </a:solidFill>
              </a:rPr>
              <a:t>プログラムの基本要素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r>
              <a:rPr lang="ja-JP" altLang="en-US" sz="2000" b="1" dirty="0">
                <a:solidFill>
                  <a:srgbClr val="C00000"/>
                </a:solidFill>
              </a:rPr>
              <a:t>である</a:t>
            </a:r>
            <a:endParaRPr lang="en-US" altLang="ja-JP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97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Android </a:t>
            </a:r>
            <a:r>
              <a:rPr kumimoji="1" lang="ja-JP" altLang="en-US" dirty="0" smtClean="0"/>
              <a:t>に付属のセンサー類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1143" y="961892"/>
            <a:ext cx="6331226" cy="3130688"/>
          </a:xfrm>
        </p:spPr>
        <p:txBody>
          <a:bodyPr/>
          <a:lstStyle/>
          <a:p>
            <a:r>
              <a:rPr lang="ja-JP" altLang="en-US" dirty="0" smtClean="0"/>
              <a:t>ジャイロセンサー＋加速度センサー</a:t>
            </a:r>
            <a:endParaRPr lang="en-US" altLang="ja-JP" dirty="0" smtClean="0"/>
          </a:p>
          <a:p>
            <a:r>
              <a:rPr lang="ja-JP" altLang="en-US" dirty="0" smtClean="0"/>
              <a:t>磁気センサー</a:t>
            </a:r>
            <a:endParaRPr lang="en-US" altLang="ja-JP" dirty="0" smtClean="0"/>
          </a:p>
          <a:p>
            <a:r>
              <a:rPr lang="en-US" altLang="ja-JP" dirty="0" smtClean="0"/>
              <a:t>GPS</a:t>
            </a:r>
            <a:r>
              <a:rPr lang="ja-JP" altLang="en-US" dirty="0" smtClean="0"/>
              <a:t>レシーバ</a:t>
            </a:r>
            <a:endParaRPr lang="en-US" altLang="ja-JP" dirty="0" smtClean="0"/>
          </a:p>
          <a:p>
            <a:r>
              <a:rPr kumimoji="1" lang="ja-JP" altLang="en-US" dirty="0" smtClean="0"/>
              <a:t>前面カメラ</a:t>
            </a:r>
            <a:endParaRPr lang="en-US" altLang="ja-JP" dirty="0" smtClean="0"/>
          </a:p>
          <a:p>
            <a:r>
              <a:rPr lang="en-US" altLang="ja-JP" dirty="0" err="1" smtClean="0"/>
              <a:t>WiFi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を用いた位置センサー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など</a:t>
            </a:r>
            <a:endParaRPr kumimoji="1" lang="ja-JP" altLang="en-US" dirty="0"/>
          </a:p>
        </p:txBody>
      </p:sp>
      <p:pic>
        <p:nvPicPr>
          <p:cNvPr id="4" name="Picture 2" descr="C:\Users\Nobuyohsi\Desktop\Screenshot_2013-06-11-15-50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071" y="961892"/>
            <a:ext cx="3276600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矢印コネクタ 4"/>
          <p:cNvCxnSpPr/>
          <p:nvPr/>
        </p:nvCxnSpPr>
        <p:spPr>
          <a:xfrm flipV="1">
            <a:off x="7226559" y="1545773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8018647" y="1545773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6506479" y="1689789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074431" y="2915382"/>
            <a:ext cx="11521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/>
              <a:t>取得</a:t>
            </a:r>
            <a:r>
              <a:rPr lang="ja-JP" altLang="en-US" dirty="0"/>
              <a:t>日時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8239" y="2117191"/>
            <a:ext cx="7200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/>
              <a:t>緯度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58607" y="2121837"/>
            <a:ext cx="7200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/>
              <a:t>経度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21867" y="6416778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■ </a:t>
            </a:r>
            <a:r>
              <a:rPr kumimoji="1" lang="en-US" altLang="ja-JP" dirty="0" smtClean="0"/>
              <a:t>GPS </a:t>
            </a:r>
            <a:r>
              <a:rPr kumimoji="1" lang="ja-JP" altLang="en-US" dirty="0" smtClean="0"/>
              <a:t>アプリ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883638" y="5516083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■ カメラアプリ</a:t>
            </a:r>
            <a:endParaRPr kumimoji="1" lang="ja-JP" altLang="en-US" dirty="0"/>
          </a:p>
        </p:txBody>
      </p:sp>
      <p:pic>
        <p:nvPicPr>
          <p:cNvPr id="13" name="Picture 3" descr="C:\Users\Nobuyohsi\Dropbox\カメラアップロード\2013-06-11 17.13.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781" y="961892"/>
            <a:ext cx="2857420" cy="214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obuyohsi\Dropbox\カメラアップロード\2013-06-11 17.12.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781" y="3146267"/>
            <a:ext cx="2857420" cy="214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9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obuyohsi\Dropbox\カメラアップロード\2013-06-11 17.02.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270003"/>
            <a:ext cx="3960440" cy="52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前面カメラ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30762"/>
            <a:ext cx="4474840" cy="330182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Google Nexus 7 </a:t>
            </a:r>
            <a:r>
              <a:rPr kumimoji="1" lang="ja-JP" altLang="en-US" dirty="0" smtClean="0"/>
              <a:t>に，背面カメラは搭載されていない</a:t>
            </a:r>
            <a:endParaRPr kumimoji="1" lang="ja-JP" altLang="en-US" dirty="0"/>
          </a:p>
        </p:txBody>
      </p:sp>
      <p:pic>
        <p:nvPicPr>
          <p:cNvPr id="6146" name="Picture 2" descr="C:\Users\Nobuyohsi\Dropbox\カメラアップロード\2013-06-11 17.02.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268760"/>
            <a:ext cx="3960440" cy="52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39D91-3879-490C-9F69-1EB0637B9BF4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8220236" y="364502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1" name="直線矢印コネクタ 10"/>
          <p:cNvCxnSpPr>
            <a:endCxn id="10" idx="7"/>
          </p:cNvCxnSpPr>
          <p:nvPr/>
        </p:nvCxnSpPr>
        <p:spPr>
          <a:xfrm flipH="1">
            <a:off x="8589012" y="3068960"/>
            <a:ext cx="459316" cy="6393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9048328" y="2699628"/>
            <a:ext cx="1224136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/>
              <a:t>前面カメラ</a:t>
            </a:r>
          </a:p>
        </p:txBody>
      </p:sp>
    </p:spTree>
    <p:extLst>
      <p:ext uri="{BB962C8B-B14F-4D97-AF65-F5344CB8AC3E}">
        <p14:creationId xmlns:p14="http://schemas.microsoft.com/office/powerpoint/2010/main" val="11445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636104" y="849483"/>
            <a:ext cx="11065566" cy="566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前面カメラを使って、映像を表示する</a:t>
            </a:r>
            <a:r>
              <a:rPr lang="ja-JP" altLang="en-US" dirty="0" smtClean="0"/>
              <a:t>アプリ（カメラアプリ）を作成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 algn="ctr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◆　カメラ</a:t>
            </a:r>
            <a:r>
              <a:rPr lang="ja-JP" altLang="en-US" dirty="0"/>
              <a:t>の向きを変えると映る画像が変わって</a:t>
            </a:r>
            <a:r>
              <a:rPr lang="ja-JP" altLang="en-US" dirty="0" smtClean="0"/>
              <a:t>いる</a:t>
            </a:r>
            <a:endParaRPr lang="ja-JP" altLang="en-US" dirty="0"/>
          </a:p>
        </p:txBody>
      </p:sp>
      <p:pic>
        <p:nvPicPr>
          <p:cNvPr id="7" name="Picture 2" descr="C:\Users\Nobuyohsi\Dropbox\カメラアップロード\2013-06-11 17.12.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90" y="1537094"/>
            <a:ext cx="5078825" cy="38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obuyohsi\Dropbox\カメラアップロード\2013-06-11 17.13.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7" y="1539526"/>
            <a:ext cx="5075583" cy="38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3" name="タイトル 1"/>
          <p:cNvSpPr>
            <a:spLocks noGrp="1"/>
          </p:cNvSpPr>
          <p:nvPr>
            <p:ph type="title"/>
          </p:nvPr>
        </p:nvSpPr>
        <p:spPr>
          <a:xfrm>
            <a:off x="838200" y="161872"/>
            <a:ext cx="10515600" cy="687611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 smtClean="0"/>
              <a:t>カメラアプリ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39D91-3879-490C-9F69-1EB0637B9BF4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93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827</Words>
  <Application>Microsoft Office PowerPoint</Application>
  <PresentationFormat>ワイド画面</PresentationFormat>
  <Paragraphs>228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2" baseType="lpstr">
      <vt:lpstr>ＭＳ Ｐゴシック</vt:lpstr>
      <vt:lpstr>ＭＳ 明朝</vt:lpstr>
      <vt:lpstr>Arial</vt:lpstr>
      <vt:lpstr>Calibri</vt:lpstr>
      <vt:lpstr>Calibri Light</vt:lpstr>
      <vt:lpstr>Century</vt:lpstr>
      <vt:lpstr>Times New Roman</vt:lpstr>
      <vt:lpstr>Office テーマ</vt:lpstr>
      <vt:lpstr>Google Nexus 7</vt:lpstr>
      <vt:lpstr>Eclipse Juno (Eclipse バージョン 4.2)</vt:lpstr>
      <vt:lpstr>Android ソフトウエア開発キット (Software Development Kit) </vt:lpstr>
      <vt:lpstr>Eclipse Juno と Android ソフトウエア開発キットのインストール手順</vt:lpstr>
      <vt:lpstr>Android プログラムの開発の段階</vt:lpstr>
      <vt:lpstr>Android パッケージの例</vt:lpstr>
      <vt:lpstr>Android に付属のセンサー類</vt:lpstr>
      <vt:lpstr>前面カメラ</vt:lpstr>
      <vt:lpstr>カメラアプリ</vt:lpstr>
      <vt:lpstr>Eclipse の「Android サンプルプロジェクト画面」から必要なものを選択</vt:lpstr>
      <vt:lpstr>Andorid パッケージ内の Java ソースプログラムの修正</vt:lpstr>
      <vt:lpstr>実行中のスクリーンショット</vt:lpstr>
      <vt:lpstr>GPSアプリ</vt:lpstr>
      <vt:lpstr>GPSアプリの開発手順</vt:lpstr>
      <vt:lpstr>Andorid パッケージ内の AndroidManifest.xml の修正</vt:lpstr>
      <vt:lpstr>Andorid パッケージ内の Java ソースプログラムの修正</vt:lpstr>
      <vt:lpstr>加速度センサー計測プログラム</vt:lpstr>
      <vt:lpstr>Android 実機の局所座標系</vt:lpstr>
      <vt:lpstr>Andoroid実機を机の上に置いたときの計測結果</vt:lpstr>
      <vt:lpstr>InvenSense 社製 MPU-6050</vt:lpstr>
      <vt:lpstr>加速度センサーを用いたデータ計測（再実験）</vt:lpstr>
      <vt:lpstr>データ計測結果</vt:lpstr>
      <vt:lpstr>3次元グラフ表示の例 (左後ポケット)</vt:lpstr>
      <vt:lpstr>3次元グラフ表示の例 (左手，右手)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Nexus 7</dc:title>
  <dc:creator>user</dc:creator>
  <cp:lastModifiedBy>user</cp:lastModifiedBy>
  <cp:revision>21</cp:revision>
  <cp:lastPrinted>2013-06-11T09:11:55Z</cp:lastPrinted>
  <dcterms:created xsi:type="dcterms:W3CDTF">2013-06-11T08:16:42Z</dcterms:created>
  <dcterms:modified xsi:type="dcterms:W3CDTF">2013-06-12T00:50:59Z</dcterms:modified>
</cp:coreProperties>
</file>