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2" r:id="rId4"/>
    <p:sldMasterId id="2147483688" r:id="rId5"/>
  </p:sldMasterIdLst>
  <p:notesMasterIdLst>
    <p:notesMasterId r:id="rId33"/>
  </p:notesMasterIdLst>
  <p:sldIdLst>
    <p:sldId id="1037" r:id="rId6"/>
    <p:sldId id="2109" r:id="rId7"/>
    <p:sldId id="2133" r:id="rId8"/>
    <p:sldId id="2130" r:id="rId9"/>
    <p:sldId id="2056" r:id="rId10"/>
    <p:sldId id="572" r:id="rId11"/>
    <p:sldId id="2173" r:id="rId12"/>
    <p:sldId id="2158" r:id="rId13"/>
    <p:sldId id="2172" r:id="rId14"/>
    <p:sldId id="821" r:id="rId15"/>
    <p:sldId id="2064" r:id="rId16"/>
    <p:sldId id="2067" r:id="rId17"/>
    <p:sldId id="2065" r:id="rId18"/>
    <p:sldId id="2066" r:id="rId19"/>
    <p:sldId id="2174" r:id="rId20"/>
    <p:sldId id="2171" r:id="rId21"/>
    <p:sldId id="2069" r:id="rId22"/>
    <p:sldId id="823" r:id="rId23"/>
    <p:sldId id="1759" r:id="rId24"/>
    <p:sldId id="517" r:id="rId25"/>
    <p:sldId id="1761" r:id="rId26"/>
    <p:sldId id="1763" r:id="rId27"/>
    <p:sldId id="1772" r:id="rId28"/>
    <p:sldId id="1758" r:id="rId29"/>
    <p:sldId id="2157" r:id="rId30"/>
    <p:sldId id="848" r:id="rId31"/>
    <p:sldId id="84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88213" autoAdjust="0"/>
  </p:normalViewPr>
  <p:slideViewPr>
    <p:cSldViewPr snapToGrid="0">
      <p:cViewPr varScale="1">
        <p:scale>
          <a:sx n="85" d="100"/>
          <a:sy n="85" d="100"/>
        </p:scale>
        <p:origin x="43" y="23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7BBB-DD15-5095-717C-2AAE0F3D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6A7A72-592D-0456-0C85-0185A69DA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1D4CE7-44C5-E04A-DCF7-34F9F3861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0F7A4-1087-BFAE-EECA-6145DB9D3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9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要約：プログラミングを学ぶことの魅力 ①コンピュータを自分の思い通りに活用できるようになる ② コンピュータの活用で，自分自身の能力増幅も ③ 創造力，発想力，デザイン力，行動力，チャレンジ精神など，総合的な人間力の成長にも ④論理的な思考力を試すチャンスにも ⑤ 「部品」を組み立てて作品を作り上げることに似ているため，エンジニアとしての素養や知識を磨くことにも ⑥ プログラミングは，情報工学の基礎．基礎を学ぶことで，将来，応用や最新技術の進歩を学ぶときにも役立つ．自分の可能性を広げることができる ⑦プログラミング自体も重要であり，将来のキャリアにも有利に働くことが期待される ．   22。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540CB-AF7D-6BD8-AD1F-504DFFA4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51339B-565D-D317-9D55-0BF1252F2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3EE527C-C5C7-EED3-E405-7FE457E2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6A60AC-80B8-A578-5A24-A4C9B7703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5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97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E58A6-6D97-D460-21E1-F2F6BD9D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896D50-B1A4-FAB2-4621-0499006BE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8548B5-C06C-B6E4-3147-0048A89BF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160346-D3E6-F784-87C0-89DC135FDA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53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54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4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67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058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74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37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35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823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948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06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820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744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884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15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702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8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821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66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0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kkaneko.jp/pro/man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.or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microsoft.com/ja-jp/dev/products/code-vs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conda.com/" TargetMode="External"/><Relationship Id="rId2" Type="http://schemas.openxmlformats.org/officeDocument/2006/relationships/hyperlink" Target="https://www.python.org/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tutor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thontutor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061" y="1122363"/>
            <a:ext cx="8936666" cy="2387600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64" y="5735637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（プログラミング基礎・用語集・体験）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https://www.kkaneko.jp/pro/man/index.html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59ED20-BC44-837D-EE6F-23118BA00D75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580" y="175028"/>
            <a:ext cx="8461208" cy="469865"/>
          </a:xfrm>
        </p:spPr>
        <p:txBody>
          <a:bodyPr>
            <a:noAutofit/>
          </a:bodyPr>
          <a:lstStyle/>
          <a:p>
            <a:r>
              <a:rPr lang="ja-JP" altLang="ja-JP" sz="2800"/>
              <a:t>プログラムとは — 命令を書いた手順の集まり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806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0CF5188-4CBA-39FA-6098-D32A03444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BBC6AC-516D-DE5E-6B6B-B95215D3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1" y="1083284"/>
            <a:ext cx="9144000" cy="41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6D5520-CC7B-EFC8-B9D3-7D35BE14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プログラミングの用途① アプリケーションの実現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610BC7-FFD4-613B-9499-CF0CB7CE4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7B7E5-C148-F668-EFB0-E2DDF26D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3B3CAC-E2A8-2EC3-1DA1-9284A433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054382"/>
            <a:ext cx="9144000" cy="4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3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1B53E-C502-ACFF-69AC-D6899B3E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91CC8F-AA4B-B492-E159-EE497D49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プログラミングの用途② </a:t>
            </a:r>
            <a:r>
              <a:rPr lang="ja-JP" altLang="en-US" dirty="0"/>
              <a:t>最先端の研究・実験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4DBE7F-2CB0-420D-B386-639A4A88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7BA2D1C-9F4C-7105-E3C7-EF60B19E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2" y="801779"/>
            <a:ext cx="8208335" cy="60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8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D4622-6C64-CE71-D338-99365783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プログラミングの用途③ コンピュータの制御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B81F7C-4794-7D4C-9E03-0A43349B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4916B29-FFCA-DAE1-D977-E38793E375C9}"/>
              </a:ext>
            </a:extLst>
          </p:cNvPr>
          <p:cNvSpPr/>
          <p:nvPr/>
        </p:nvSpPr>
        <p:spPr>
          <a:xfrm>
            <a:off x="1917700" y="3898900"/>
            <a:ext cx="495300" cy="46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AC823FF-93B8-3160-6157-220D34C4D17A}"/>
              </a:ext>
            </a:extLst>
          </p:cNvPr>
          <p:cNvSpPr/>
          <p:nvPr/>
        </p:nvSpPr>
        <p:spPr>
          <a:xfrm>
            <a:off x="2032000" y="657558"/>
            <a:ext cx="495300" cy="46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168D19C-34BB-E48D-C975-DC733A72A77F}"/>
              </a:ext>
            </a:extLst>
          </p:cNvPr>
          <p:cNvSpPr/>
          <p:nvPr/>
        </p:nvSpPr>
        <p:spPr>
          <a:xfrm>
            <a:off x="4324350" y="499214"/>
            <a:ext cx="495300" cy="46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A525EC-403F-5303-DBBD-E9839D88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92"/>
            <a:ext cx="9144000" cy="52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7F567-BEF1-5A6B-0701-29F26FB6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63BC51-DE16-E26D-04DD-9918F4B4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プログラミングの用途④ コンピュータ同士の接続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04843A-38E1-FCC3-ADE8-1FADF974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51BA05-C43C-B971-58C2-3C585CD2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868"/>
            <a:ext cx="9144000" cy="50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77863B-4186-0F21-14FE-37D12A985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736DAC-CF91-E7D4-296C-5001D0151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D00671-9C0B-0B2C-AA94-6D075B50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141F4C4-EC97-A73D-0AA7-65466D0BB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3. </a:t>
            </a:r>
            <a:r>
              <a:rPr lang="ja-JP" altLang="en-US" sz="3600" dirty="0">
                <a:solidFill>
                  <a:schemeClr val="tx2"/>
                </a:solidFill>
              </a:rPr>
              <a:t>ソースコード、開発環境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A35A8F-2AB5-E251-28E1-58491E16F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DB3137-D46E-4223-A0B6-CE9CCB8BF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F18DBE2-0753-3D91-E145-749CA7B53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1BBF38F-D40C-134B-DEA8-B9E10FF53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F1D88D-6614-2F75-16CD-5B2F4A864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A687D69-09F5-306F-8232-F29209A8E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E0E869-C630-C978-4211-BB5D01EE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186347-3322-A5C9-BEB2-EA18E01F2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AC687AE-3A3E-C3A1-EB37-108D4FB5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7139B09-B20A-F459-6FD6-FAD71E6E2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A3F8285-6739-5389-AAD7-3997B0B6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E0F28E-C469-0CD7-C5C7-229757153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58AB25-ED98-1C3F-8F2F-4371A54E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5DACFB-F38E-1983-1560-4343CEF1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550"/>
            <a:ext cx="9144000" cy="50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3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A69B46-BD86-53A2-A31B-900B59AE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ソースコード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1D9BCA-51F2-346B-FDE5-D51B888E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EB6709-552B-35B1-FC25-B9BFDE22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D8191B5-A142-42B3-4F35-89056C21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857"/>
            <a:ext cx="9144000" cy="49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6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4" y="175028"/>
            <a:ext cx="8702885" cy="446017"/>
          </a:xfrm>
        </p:spPr>
        <p:txBody>
          <a:bodyPr>
            <a:noAutofit/>
          </a:bodyPr>
          <a:lstStyle/>
          <a:p>
            <a:r>
              <a:rPr kumimoji="1" lang="en-US" altLang="ja-JP" sz="2900" dirty="0"/>
              <a:t>Python </a:t>
            </a:r>
            <a:r>
              <a:rPr lang="ja-JP" altLang="en-US" sz="2900" dirty="0"/>
              <a:t>プログラムのパソコン上での実行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13346" y="2785258"/>
            <a:ext cx="4230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作成した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を，例えば「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foo.py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」という名前の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ファイルに保存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48031" y="1938059"/>
            <a:ext cx="8461208" cy="4600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プログラムのファイル保存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プログラムの実行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4" y="2566792"/>
            <a:ext cx="2760198" cy="19517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1" y="5314479"/>
            <a:ext cx="4056791" cy="87714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7315B-906F-2C7E-AB52-D3F91C8AA10C}"/>
              </a:ext>
            </a:extLst>
          </p:cNvPr>
          <p:cNvSpPr txBox="1"/>
          <p:nvPr/>
        </p:nvSpPr>
        <p:spPr>
          <a:xfrm>
            <a:off x="4940374" y="4768377"/>
            <a:ext cx="4230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プログラムを実行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するには，シェル （例えば，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Windows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の場合はコマンドプロンプト）を開き，「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foo.py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」のようなコマンドで実行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DF38F6-BB68-6828-67E3-3EECA5A335B2}"/>
              </a:ext>
            </a:extLst>
          </p:cNvPr>
          <p:cNvSpPr txBox="1"/>
          <p:nvPr/>
        </p:nvSpPr>
        <p:spPr>
          <a:xfrm>
            <a:off x="477079" y="621045"/>
            <a:ext cx="7723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プログラムはオンライン実行（例：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）のほか，パソコンでも実行可能．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（パソコンでの実行の場合には，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処理系のインストールが必要）</a:t>
            </a:r>
          </a:p>
        </p:txBody>
      </p:sp>
    </p:spTree>
    <p:extLst>
      <p:ext uri="{BB962C8B-B14F-4D97-AF65-F5344CB8AC3E}">
        <p14:creationId xmlns:p14="http://schemas.microsoft.com/office/powerpoint/2010/main" val="1015350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>
            <a:off x="130793" y="4695774"/>
            <a:ext cx="141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30" y="3132927"/>
            <a:ext cx="3777268" cy="270595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09C26CC-2923-4B74-91EC-5D382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01" y="240704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コマンドプロンプトによる</a:t>
            </a:r>
            <a:r>
              <a:rPr lang="en-US" altLang="ja-JP" dirty="0"/>
              <a:t>Python</a:t>
            </a:r>
            <a:r>
              <a:rPr lang="ja-JP" altLang="en-US" dirty="0"/>
              <a:t>実行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B652BE-5F26-4C93-8AFD-04588E46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01" y="765712"/>
            <a:ext cx="8461208" cy="11518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/>
              <a:t>Windows</a:t>
            </a:r>
            <a:r>
              <a:rPr lang="ja-JP" altLang="en-US" sz="2000" dirty="0"/>
              <a:t>でコマンドプロンプトから</a:t>
            </a:r>
            <a:r>
              <a:rPr lang="en-US" altLang="ja-JP" sz="2000" dirty="0"/>
              <a:t>Python</a:t>
            </a:r>
            <a:r>
              <a:rPr lang="ja-JP" altLang="en-US" sz="2000" dirty="0"/>
              <a:t>を実行する場合</a:t>
            </a:r>
            <a:endParaRPr lang="en-US" altLang="ja-JP" sz="2000" dirty="0"/>
          </a:p>
          <a:p>
            <a:r>
              <a:rPr lang="en-US" altLang="ja-JP" sz="2000" dirty="0"/>
              <a:t>Python</a:t>
            </a:r>
            <a:r>
              <a:rPr lang="ja-JP" altLang="en-US" sz="2000" dirty="0"/>
              <a:t>のインストール（</a:t>
            </a:r>
            <a:r>
              <a:rPr lang="en-US" altLang="ja-JP" sz="2000" dirty="0">
                <a:latin typeface="+mn-ea"/>
                <a:ea typeface="+mn-ea"/>
                <a:hlinkClick r:id="rId3"/>
              </a:rPr>
              <a:t>https://www.python.org</a:t>
            </a:r>
            <a:r>
              <a:rPr lang="ja-JP" altLang="en-US" sz="2000" dirty="0">
                <a:latin typeface="+mn-ea"/>
                <a:ea typeface="+mn-ea"/>
              </a:rPr>
              <a:t> から）</a:t>
            </a:r>
            <a:endParaRPr lang="en-US" altLang="ja-JP" sz="2000" dirty="0"/>
          </a:p>
          <a:p>
            <a:r>
              <a:rPr lang="en-US" altLang="ja-JP" sz="2000" b="1" dirty="0"/>
              <a:t>python</a:t>
            </a:r>
            <a:r>
              <a:rPr lang="ja-JP" altLang="en-US" sz="2000" b="1" dirty="0"/>
              <a:t>コマンド</a:t>
            </a:r>
            <a:r>
              <a:rPr lang="ja-JP" altLang="en-US" sz="2000" dirty="0"/>
              <a:t>で</a:t>
            </a:r>
            <a:r>
              <a:rPr lang="en-US" altLang="ja-JP" sz="2000" dirty="0"/>
              <a:t>Python</a:t>
            </a:r>
            <a:r>
              <a:rPr lang="ja-JP" altLang="en-US" sz="2000" dirty="0"/>
              <a:t>を起動すると，</a:t>
            </a:r>
            <a:r>
              <a:rPr lang="ja-JP" altLang="en-US" sz="2000" b="1" dirty="0"/>
              <a:t>プログラムを入力するたびに結果が得られる対話的実行</a:t>
            </a:r>
            <a:r>
              <a:rPr lang="ja-JP" altLang="en-US" sz="2000" dirty="0"/>
              <a:t>が可能</a:t>
            </a:r>
            <a:endParaRPr lang="en-US" altLang="ja-JP" sz="2000" dirty="0"/>
          </a:p>
          <a:p>
            <a:r>
              <a:rPr lang="ja-JP" altLang="en-US" sz="2000" dirty="0"/>
              <a:t>終了は</a:t>
            </a:r>
            <a:r>
              <a:rPr lang="en-US" altLang="ja-JP" sz="2000" b="1" dirty="0"/>
              <a:t>exit()</a:t>
            </a:r>
            <a:r>
              <a:rPr lang="ja-JP" altLang="en-US" sz="2000" b="1" dirty="0"/>
              <a:t>コマンド</a:t>
            </a:r>
            <a:endParaRPr lang="ja-JP" altLang="en-US" sz="32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9AE8AB-6036-4C17-8B4C-807CAC07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0227" y="6422027"/>
            <a:ext cx="2057400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>
            <a:off x="808181" y="5237802"/>
            <a:ext cx="559458" cy="351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cxnSpLocks/>
          </p:cNvCxnSpPr>
          <p:nvPr/>
        </p:nvCxnSpPr>
        <p:spPr>
          <a:xfrm flipV="1">
            <a:off x="808181" y="4695774"/>
            <a:ext cx="559458" cy="1997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902B5685-04FA-4D18-A676-87ED1444B88E}"/>
              </a:ext>
            </a:extLst>
          </p:cNvPr>
          <p:cNvSpPr txBox="1">
            <a:spLocks/>
          </p:cNvSpPr>
          <p:nvPr/>
        </p:nvSpPr>
        <p:spPr>
          <a:xfrm>
            <a:off x="5348945" y="4341508"/>
            <a:ext cx="3966279" cy="2407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Windows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では，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python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コマンドで実行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終了は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exit()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952DC0-A1FB-A62A-4B76-36D25825FF34}"/>
              </a:ext>
            </a:extLst>
          </p:cNvPr>
          <p:cNvSpPr txBox="1"/>
          <p:nvPr/>
        </p:nvSpPr>
        <p:spPr>
          <a:xfrm>
            <a:off x="130793" y="3826339"/>
            <a:ext cx="141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ラム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153737F-C2E2-53B2-AA17-E8D28A493A69}"/>
              </a:ext>
            </a:extLst>
          </p:cNvPr>
          <p:cNvCxnSpPr>
            <a:cxnSpLocks/>
          </p:cNvCxnSpPr>
          <p:nvPr/>
        </p:nvCxnSpPr>
        <p:spPr>
          <a:xfrm>
            <a:off x="972646" y="4523717"/>
            <a:ext cx="337242" cy="420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BA3A86B-8321-F66C-51F9-80A212532024}"/>
              </a:ext>
            </a:extLst>
          </p:cNvPr>
          <p:cNvCxnSpPr>
            <a:cxnSpLocks/>
          </p:cNvCxnSpPr>
          <p:nvPr/>
        </p:nvCxnSpPr>
        <p:spPr>
          <a:xfrm flipV="1">
            <a:off x="1032314" y="4061178"/>
            <a:ext cx="335325" cy="137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4D69C8-09E6-18AF-18CA-19AD48CC4D49}"/>
              </a:ext>
            </a:extLst>
          </p:cNvPr>
          <p:cNvSpPr txBox="1"/>
          <p:nvPr/>
        </p:nvSpPr>
        <p:spPr>
          <a:xfrm>
            <a:off x="5348945" y="2825241"/>
            <a:ext cx="2925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コマンドプロンプトで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で開始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7C699B5-66E8-30C7-BE43-5026C48D7498}"/>
              </a:ext>
            </a:extLst>
          </p:cNvPr>
          <p:cNvSpPr/>
          <p:nvPr/>
        </p:nvSpPr>
        <p:spPr>
          <a:xfrm>
            <a:off x="2445669" y="3096181"/>
            <a:ext cx="919212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D29ABC-FFF3-690D-D0A1-0B5612B1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4492A70-FA58-345A-951C-B52C908AB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B26FC-D5C4-3AC6-354C-B3F9BA027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5F4643-F198-EABA-BE41-DD98AB866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1. </a:t>
            </a:r>
            <a:r>
              <a:rPr lang="ja-JP" altLang="en-US" sz="3600" dirty="0">
                <a:solidFill>
                  <a:schemeClr val="tx2"/>
                </a:solidFill>
              </a:rPr>
              <a:t>プログラミングの創造性と学ぶ意義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6382852-1220-2C86-EE73-AFA7CEED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F0BD7E-5241-2F43-295F-31DCA2AD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FE124F-F58E-C64C-F9B0-897D7B2FA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70F412-4F09-5FA0-C5C4-46DE2EEBB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0A73C-B3AB-796D-20E1-895A363F7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1D835F0-AF7C-8251-0101-186D4453D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0A6C7-3D6A-53EE-3662-B390B0B2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7ECB54-65D4-ED15-3316-993C253F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D8C8A6-7E30-747C-FD5A-8E2143823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448918-A506-78ED-3422-71928AFD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7538E1D-FA88-BC12-1B6D-2B331E3CD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B09FA-E214-32A4-6757-9FDCDED40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2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開発環境とは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78868"/>
            <a:ext cx="7920725" cy="584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開発環境</a:t>
            </a:r>
            <a:r>
              <a:rPr kumimoji="1" lang="ja-JP" altLang="en-US" dirty="0"/>
              <a:t>とは、</a:t>
            </a:r>
            <a:r>
              <a:rPr kumimoji="1" lang="ja-JP" altLang="en-US" b="1" dirty="0">
                <a:solidFill>
                  <a:srgbClr val="C00000"/>
                </a:solidFill>
              </a:rPr>
              <a:t>プログラミング</a:t>
            </a:r>
            <a:r>
              <a:rPr kumimoji="1" lang="ja-JP" altLang="en-US" dirty="0"/>
              <a:t>におけるさまざまなことを支援する機能をもった</a:t>
            </a:r>
            <a:r>
              <a:rPr kumimoji="1" lang="ja-JP" altLang="en-US" b="1" dirty="0">
                <a:solidFill>
                  <a:srgbClr val="C00000"/>
                </a:solidFill>
              </a:rPr>
              <a:t>プログラム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lvl="1"/>
            <a:r>
              <a:rPr lang="ja-JP" altLang="en-US" dirty="0"/>
              <a:t>プログラムの作成、編集（</a:t>
            </a:r>
            <a:r>
              <a:rPr lang="ja-JP" altLang="en-US" b="1" dirty="0"/>
              <a:t>エディタ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kumimoji="1" lang="ja-JP" altLang="en-US" dirty="0"/>
              <a:t>プログラム中の誤り（</a:t>
            </a:r>
            <a:r>
              <a:rPr lang="ja-JP" altLang="en-US" b="1" dirty="0">
                <a:solidFill>
                  <a:srgbClr val="C00000"/>
                </a:solidFill>
              </a:rPr>
              <a:t>バグ</a:t>
            </a:r>
            <a:r>
              <a:rPr kumimoji="1" lang="ja-JP" altLang="en-US" dirty="0"/>
              <a:t>）の発見やテストの支援（</a:t>
            </a:r>
            <a:r>
              <a:rPr kumimoji="1" lang="ja-JP" altLang="en-US" b="1" dirty="0"/>
              <a:t>デバッガ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lvl="1"/>
            <a:r>
              <a:rPr lang="ja-JP" altLang="en-US" dirty="0"/>
              <a:t>プログラムの実行</a:t>
            </a:r>
            <a:endParaRPr lang="en-US" altLang="ja-JP" dirty="0"/>
          </a:p>
          <a:p>
            <a:pPr lvl="1"/>
            <a:r>
              <a:rPr lang="ja-JP" altLang="en-US" dirty="0"/>
              <a:t>マニュアルの表示</a:t>
            </a:r>
            <a:endParaRPr lang="en-US" altLang="ja-JP" dirty="0"/>
          </a:p>
          <a:p>
            <a:pPr lvl="1"/>
            <a:r>
              <a:rPr lang="ja-JP" altLang="en-US" dirty="0"/>
              <a:t>プログラムが扱うファイルのブラウズ</a:t>
            </a:r>
            <a:endParaRPr lang="en-US" altLang="ja-JP" dirty="0"/>
          </a:p>
          <a:p>
            <a:pPr lvl="1"/>
            <a:r>
              <a:rPr kumimoji="1" lang="ja-JP" altLang="en-US" dirty="0"/>
              <a:t>プログラムの配布（</a:t>
            </a:r>
            <a:r>
              <a:rPr kumimoji="1" lang="ja-JP" altLang="en-US" b="1" dirty="0"/>
              <a:t>パッケージ機能</a:t>
            </a:r>
            <a:r>
              <a:rPr kumimoji="1" lang="ja-JP" altLang="en-US" dirty="0"/>
              <a:t>など）</a:t>
            </a:r>
            <a:r>
              <a:rPr lang="ja-JP" altLang="en-US" dirty="0"/>
              <a:t>，共有，共同編集</a:t>
            </a:r>
            <a:endParaRPr kumimoji="1" lang="en-US" altLang="ja-JP" dirty="0"/>
          </a:p>
          <a:p>
            <a:pPr lvl="1"/>
            <a:r>
              <a:rPr lang="ja-JP" altLang="en-US" dirty="0"/>
              <a:t>公開，共有，共同編集</a:t>
            </a:r>
            <a:endParaRPr lang="en-US" altLang="ja-JP" dirty="0"/>
          </a:p>
          <a:p>
            <a:pPr lvl="1"/>
            <a:r>
              <a:rPr lang="ja-JP" altLang="en-US" dirty="0"/>
              <a:t>バックアップ，バージョン管理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en-US" altLang="ja-JP" dirty="0"/>
              <a:t>※</a:t>
            </a:r>
            <a:r>
              <a:rPr lang="ja-JP" altLang="en-US" dirty="0"/>
              <a:t>　これらが簡単に行えるようになる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001545" y="3615404"/>
            <a:ext cx="4675605" cy="274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ja-JP" altLang="en-US" b="1" dirty="0">
              <a:solidFill>
                <a:srgbClr val="C00000"/>
              </a:solidFill>
            </a:endParaRPr>
          </a:p>
        </p:txBody>
      </p:sp>
      <p:pic>
        <p:nvPicPr>
          <p:cNvPr id="1025" name="DefaultOcx"/>
          <p:cNvPicPr preferRelativeResize="0">
            <a:picLocks noChangeArrowheads="1" noChangeShapeType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358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743EBA1-09A7-C7BA-E660-127EB4D4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7" y="3197646"/>
            <a:ext cx="4183101" cy="358950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-83724" y="5347925"/>
            <a:ext cx="141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09C26CC-2923-4B74-91EC-5D382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01" y="240704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Visual Studio Code</a:t>
            </a:r>
            <a:r>
              <a:rPr lang="ja-JP" altLang="en-US" dirty="0"/>
              <a:t>による開発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B652BE-5F26-4C93-8AFD-04588E46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01" y="708008"/>
            <a:ext cx="8461208" cy="2197012"/>
          </a:xfrm>
        </p:spPr>
        <p:txBody>
          <a:bodyPr>
            <a:noAutofit/>
          </a:bodyPr>
          <a:lstStyle/>
          <a:p>
            <a:r>
              <a:rPr lang="en-US" altLang="ja-JP" sz="2000" dirty="0"/>
              <a:t>Visual Studio Code</a:t>
            </a:r>
            <a:r>
              <a:rPr lang="ja-JP" altLang="en-US" sz="2000" dirty="0"/>
              <a:t>は，</a:t>
            </a:r>
            <a:r>
              <a:rPr lang="en-US" altLang="ja-JP" sz="2000" dirty="0"/>
              <a:t>Microsoft</a:t>
            </a:r>
            <a:r>
              <a:rPr lang="ja-JP" altLang="en-US" sz="2000" dirty="0"/>
              <a:t>が開発した多言語対応の統合開発環境</a:t>
            </a:r>
            <a:endParaRPr lang="en-US" altLang="ja-JP" sz="2000" dirty="0"/>
          </a:p>
          <a:p>
            <a:r>
              <a:rPr lang="en-US" altLang="ja-JP" sz="2000" dirty="0"/>
              <a:t>Python</a:t>
            </a:r>
            <a:r>
              <a:rPr lang="ja-JP" altLang="en-US" sz="2000" dirty="0"/>
              <a:t>のインストール（</a:t>
            </a:r>
            <a:r>
              <a:rPr lang="en-US" altLang="ja-JP" sz="2000" dirty="0">
                <a:latin typeface="+mn-ea"/>
                <a:ea typeface="+mn-ea"/>
                <a:hlinkClick r:id="rId3"/>
              </a:rPr>
              <a:t>https://www.python.org</a:t>
            </a:r>
            <a:r>
              <a:rPr lang="ja-JP" altLang="en-US" sz="2000" dirty="0">
                <a:latin typeface="+mn-ea"/>
                <a:ea typeface="+mn-ea"/>
              </a:rPr>
              <a:t> から）</a:t>
            </a:r>
            <a:endParaRPr lang="en-US" altLang="ja-JP" sz="2000" dirty="0"/>
          </a:p>
          <a:p>
            <a:r>
              <a:rPr lang="en-US" altLang="ja-JP" sz="2000" dirty="0"/>
              <a:t>Visual Studio Code</a:t>
            </a:r>
            <a:r>
              <a:rPr lang="ja-JP" altLang="en-US" sz="2000" dirty="0"/>
              <a:t>のインストール（</a:t>
            </a:r>
            <a:r>
              <a:rPr lang="en-US" altLang="ja-JP" sz="2000" dirty="0">
                <a:latin typeface="+mn-ea"/>
                <a:ea typeface="+mn-ea"/>
                <a:hlinkClick r:id="rId4"/>
              </a:rPr>
              <a:t>https://www.microsoft.com/ja-jp/dev/products/code-vs.aspx</a:t>
            </a:r>
            <a:r>
              <a:rPr lang="ja-JP" altLang="en-US" sz="2000" dirty="0"/>
              <a:t>）が必要</a:t>
            </a:r>
            <a:endParaRPr lang="en-US" altLang="ja-JP" sz="2000" dirty="0"/>
          </a:p>
          <a:p>
            <a:r>
              <a:rPr lang="ja-JP" altLang="en-US" sz="2000" dirty="0"/>
              <a:t>編集画面でプログラムを編集し，ターミナル（端末）で実行結果を確認できる．デバッグ機能により変数探索も可能である．</a:t>
            </a:r>
            <a:endParaRPr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9AE8AB-6036-4C17-8B4C-807CAC07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0227" y="6422027"/>
            <a:ext cx="2057400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>
            <a:off x="596343" y="5770946"/>
            <a:ext cx="581434" cy="615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902B5685-04FA-4D18-A676-87ED1444B88E}"/>
              </a:ext>
            </a:extLst>
          </p:cNvPr>
          <p:cNvSpPr txBox="1">
            <a:spLocks/>
          </p:cNvSpPr>
          <p:nvPr/>
        </p:nvSpPr>
        <p:spPr>
          <a:xfrm>
            <a:off x="5133271" y="2408736"/>
            <a:ext cx="3966279" cy="2899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952DC0-A1FB-A62A-4B76-36D25825FF34}"/>
              </a:ext>
            </a:extLst>
          </p:cNvPr>
          <p:cNvSpPr txBox="1"/>
          <p:nvPr/>
        </p:nvSpPr>
        <p:spPr>
          <a:xfrm>
            <a:off x="55911" y="4185697"/>
            <a:ext cx="141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編集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4D69C8-09E6-18AF-18CA-19AD48CC4D49}"/>
              </a:ext>
            </a:extLst>
          </p:cNvPr>
          <p:cNvSpPr txBox="1"/>
          <p:nvPr/>
        </p:nvSpPr>
        <p:spPr>
          <a:xfrm>
            <a:off x="5329564" y="3577251"/>
            <a:ext cx="292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実行ボタン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7C699B5-66E8-30C7-BE43-5026C48D7498}"/>
              </a:ext>
            </a:extLst>
          </p:cNvPr>
          <p:cNvSpPr/>
          <p:nvPr/>
        </p:nvSpPr>
        <p:spPr>
          <a:xfrm>
            <a:off x="4152610" y="3358283"/>
            <a:ext cx="444590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B25651B-AE3A-1B69-FF0F-7D0B633DE942}"/>
              </a:ext>
            </a:extLst>
          </p:cNvPr>
          <p:cNvSpPr txBox="1"/>
          <p:nvPr/>
        </p:nvSpPr>
        <p:spPr>
          <a:xfrm>
            <a:off x="-83724" y="3005031"/>
            <a:ext cx="292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メニュー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4CA97F-C538-A8AD-F19A-3FF47B9EE62B}"/>
              </a:ext>
            </a:extLst>
          </p:cNvPr>
          <p:cNvSpPr/>
          <p:nvPr/>
        </p:nvSpPr>
        <p:spPr>
          <a:xfrm flipH="1" flipV="1">
            <a:off x="981146" y="3141351"/>
            <a:ext cx="1116957" cy="2169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D851AAA-D247-1C94-0418-4BFDD32AC6BB}"/>
              </a:ext>
            </a:extLst>
          </p:cNvPr>
          <p:cNvSpPr/>
          <p:nvPr/>
        </p:nvSpPr>
        <p:spPr>
          <a:xfrm flipH="1" flipV="1">
            <a:off x="1256126" y="3603404"/>
            <a:ext cx="2044700" cy="1694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468173-E146-85A3-271F-2D89ED52A52E}"/>
              </a:ext>
            </a:extLst>
          </p:cNvPr>
          <p:cNvSpPr txBox="1"/>
          <p:nvPr/>
        </p:nvSpPr>
        <p:spPr>
          <a:xfrm>
            <a:off x="5335666" y="5775696"/>
            <a:ext cx="380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「デバッグ」の機能により変数探索も可能</a:t>
            </a:r>
          </a:p>
        </p:txBody>
      </p:sp>
    </p:spTree>
    <p:extLst>
      <p:ext uri="{BB962C8B-B14F-4D97-AF65-F5344CB8AC3E}">
        <p14:creationId xmlns:p14="http://schemas.microsoft.com/office/powerpoint/2010/main" val="258025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9C26CC-2923-4B74-91EC-5D382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01" y="240704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sz="2800" dirty="0" err="1"/>
              <a:t>Jupyter</a:t>
            </a:r>
            <a:r>
              <a:rPr lang="ja-JP" altLang="en-US" sz="2800" dirty="0"/>
              <a:t>ノートブックによる開発とドキュメント化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B652BE-5F26-4C93-8AFD-04588E46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01" y="710569"/>
            <a:ext cx="8461208" cy="1353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600" dirty="0" err="1"/>
              <a:t>Jupyter</a:t>
            </a:r>
            <a:r>
              <a:rPr lang="ja-JP" altLang="en-US" sz="1600" dirty="0"/>
              <a:t>ノートブックは，</a:t>
            </a:r>
            <a:r>
              <a:rPr lang="en-US" altLang="ja-JP" sz="1600" dirty="0"/>
              <a:t>Anaconda</a:t>
            </a:r>
            <a:r>
              <a:rPr lang="ja-JP" altLang="en-US" sz="1600" dirty="0"/>
              <a:t>に含まれる対話型の開発環境．</a:t>
            </a:r>
            <a:endParaRPr lang="en-US" altLang="ja-JP" sz="1600" dirty="0"/>
          </a:p>
          <a:p>
            <a:r>
              <a:rPr lang="en-US" altLang="ja-JP" sz="1600" dirty="0"/>
              <a:t>Python</a:t>
            </a:r>
            <a:r>
              <a:rPr lang="ja-JP" altLang="en-US" sz="1600" dirty="0"/>
              <a:t>のインストール（</a:t>
            </a:r>
            <a:r>
              <a:rPr lang="en-US" altLang="ja-JP" sz="1600" dirty="0">
                <a:latin typeface="+mn-ea"/>
                <a:ea typeface="+mn-ea"/>
                <a:hlinkClick r:id="rId2"/>
              </a:rPr>
              <a:t>https://www.python.org</a:t>
            </a:r>
            <a:r>
              <a:rPr lang="ja-JP" altLang="en-US" sz="1600" dirty="0">
                <a:latin typeface="+mn-ea"/>
                <a:ea typeface="+mn-ea"/>
              </a:rPr>
              <a:t> から）</a:t>
            </a:r>
            <a:endParaRPr lang="en-US" altLang="ja-JP" sz="1600" dirty="0"/>
          </a:p>
          <a:p>
            <a:r>
              <a:rPr lang="en-US" altLang="ja-JP" sz="1600" dirty="0"/>
              <a:t>Anaconda</a:t>
            </a:r>
            <a:r>
              <a:rPr lang="ja-JP" altLang="en-US" sz="1600" dirty="0"/>
              <a:t>に含まれている（</a:t>
            </a:r>
            <a:r>
              <a:rPr lang="en-US" altLang="ja-JP" sz="1600" dirty="0">
                <a:hlinkClick r:id="rId3"/>
              </a:rPr>
              <a:t>https://www.anaconda.com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r>
              <a:rPr lang="ja-JP" altLang="en-US" sz="1600" dirty="0"/>
              <a:t>ノートブックの画面上で，コードセルやテキストセルを追加可能</a:t>
            </a:r>
            <a:endParaRPr lang="en-US" altLang="ja-JP" sz="1600" dirty="0"/>
          </a:p>
          <a:p>
            <a:r>
              <a:rPr lang="ja-JP" altLang="en-US" sz="1600" dirty="0"/>
              <a:t>実行ボタンで実行でき，グラフ表示や画像の表示が容易である．</a:t>
            </a:r>
            <a:endParaRPr lang="en-US" altLang="ja-JP" sz="1600" dirty="0"/>
          </a:p>
          <a:p>
            <a:r>
              <a:rPr lang="ja-JP" altLang="en-US" sz="1600" dirty="0"/>
              <a:t>プログラム，実行結果，テキスト，画像を含む全体をノートブックとして保存できる．</a:t>
            </a:r>
            <a:endParaRPr lang="en-US" altLang="ja-JP" sz="1600" dirty="0"/>
          </a:p>
          <a:p>
            <a:pPr marL="0" indent="0">
              <a:buNone/>
            </a:pPr>
            <a:endParaRPr lang="en-US" altLang="ja-JP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9AE8AB-6036-4C17-8B4C-807CAC07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0227" y="6422027"/>
            <a:ext cx="2057400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49C8C56-6F05-45E7-2D9B-BE704E27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512" y="3120323"/>
            <a:ext cx="2640116" cy="366682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459671B-200C-BD28-52D3-3C3A8CFC2446}"/>
              </a:ext>
            </a:extLst>
          </p:cNvPr>
          <p:cNvSpPr txBox="1"/>
          <p:nvPr/>
        </p:nvSpPr>
        <p:spPr>
          <a:xfrm>
            <a:off x="852752" y="3161410"/>
            <a:ext cx="292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実行ボタン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38BE444-DC68-464E-AFDD-0AB748A04E10}"/>
              </a:ext>
            </a:extLst>
          </p:cNvPr>
          <p:cNvSpPr/>
          <p:nvPr/>
        </p:nvSpPr>
        <p:spPr>
          <a:xfrm>
            <a:off x="1832670" y="3558887"/>
            <a:ext cx="444590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DF399AC-59EB-86F7-F367-9FD9667E640A}"/>
              </a:ext>
            </a:extLst>
          </p:cNvPr>
          <p:cNvSpPr txBox="1"/>
          <p:nvPr/>
        </p:nvSpPr>
        <p:spPr>
          <a:xfrm>
            <a:off x="1067084" y="3694287"/>
            <a:ext cx="14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編集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965426-C0DB-1EA0-5FE5-BECBEEEAEAE7}"/>
              </a:ext>
            </a:extLst>
          </p:cNvPr>
          <p:cNvSpPr txBox="1"/>
          <p:nvPr/>
        </p:nvSpPr>
        <p:spPr>
          <a:xfrm>
            <a:off x="650912" y="3928619"/>
            <a:ext cx="14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A93705-B945-1F2F-A0AF-F018AFA2E138}"/>
              </a:ext>
            </a:extLst>
          </p:cNvPr>
          <p:cNvSpPr txBox="1"/>
          <p:nvPr/>
        </p:nvSpPr>
        <p:spPr>
          <a:xfrm>
            <a:off x="1067084" y="4152523"/>
            <a:ext cx="14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編集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DA695F-CB6D-383E-BBEC-2296D0FCE47B}"/>
              </a:ext>
            </a:extLst>
          </p:cNvPr>
          <p:cNvSpPr txBox="1"/>
          <p:nvPr/>
        </p:nvSpPr>
        <p:spPr>
          <a:xfrm>
            <a:off x="650912" y="4395829"/>
            <a:ext cx="14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F99970-39C6-3C12-7979-5684C3321DFE}"/>
              </a:ext>
            </a:extLst>
          </p:cNvPr>
          <p:cNvSpPr txBox="1"/>
          <p:nvPr/>
        </p:nvSpPr>
        <p:spPr>
          <a:xfrm>
            <a:off x="1084472" y="4690551"/>
            <a:ext cx="14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編集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132694F-4922-FC89-2EE6-B612A7A6F0B5}"/>
              </a:ext>
            </a:extLst>
          </p:cNvPr>
          <p:cNvSpPr txBox="1"/>
          <p:nvPr/>
        </p:nvSpPr>
        <p:spPr>
          <a:xfrm>
            <a:off x="639193" y="5680796"/>
            <a:ext cx="141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D54636C0-D1A1-CB7B-B3B4-EB22AEDB8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36" y="5547588"/>
            <a:ext cx="3350583" cy="992912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42EAC62-C383-2C33-ABFB-7E3AA091632F}"/>
              </a:ext>
            </a:extLst>
          </p:cNvPr>
          <p:cNvSpPr txBox="1"/>
          <p:nvPr/>
        </p:nvSpPr>
        <p:spPr>
          <a:xfrm>
            <a:off x="4794310" y="4874012"/>
            <a:ext cx="380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変数探索は「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%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whos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7CC50E0-55FE-D8EB-F9FA-25C018813BE0}"/>
              </a:ext>
            </a:extLst>
          </p:cNvPr>
          <p:cNvSpPr/>
          <p:nvPr/>
        </p:nvSpPr>
        <p:spPr>
          <a:xfrm>
            <a:off x="1832670" y="4140285"/>
            <a:ext cx="444590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B06FB38-5771-6931-48CA-4E32517119C2}"/>
              </a:ext>
            </a:extLst>
          </p:cNvPr>
          <p:cNvSpPr/>
          <p:nvPr/>
        </p:nvSpPr>
        <p:spPr>
          <a:xfrm>
            <a:off x="1815284" y="4619425"/>
            <a:ext cx="444590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55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46F6CD-E1D9-392D-7FDF-108F83B6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ステップ実行と通常実行の概要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F757D7-D2CF-F83C-5FFA-85F318AEB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ステップ実行</a:t>
            </a:r>
            <a:r>
              <a:rPr kumimoji="1" lang="ja-JP" altLang="en-US" sz="2400" dirty="0"/>
              <a:t>では，</a:t>
            </a:r>
            <a:r>
              <a:rPr kumimoji="1" lang="ja-JP" altLang="en-US" sz="2400" b="1" dirty="0"/>
              <a:t>１行ずつの実行</a:t>
            </a:r>
            <a:r>
              <a:rPr kumimoji="1" lang="ja-JP" altLang="en-US" sz="2400" dirty="0"/>
              <a:t>が行われ，そのときの変数の値の変化などを</a:t>
            </a:r>
            <a:r>
              <a:rPr kumimoji="1" lang="ja-JP" altLang="en-US" sz="2400" b="1" dirty="0"/>
              <a:t>確認</a:t>
            </a:r>
            <a:r>
              <a:rPr kumimoji="1" lang="ja-JP" altLang="en-US" sz="2400" dirty="0"/>
              <a:t>できる</a:t>
            </a:r>
            <a:r>
              <a:rPr lang="ja-JP" altLang="en-US" sz="2400" dirty="0"/>
              <a:t>．</a:t>
            </a:r>
            <a:r>
              <a:rPr kumimoji="1" lang="ja-JP" altLang="en-US" sz="2400" b="1" dirty="0"/>
              <a:t>プログラムの動作を細かく追跡</a:t>
            </a:r>
            <a:r>
              <a:rPr kumimoji="1" lang="ja-JP" altLang="en-US" sz="2400" dirty="0"/>
              <a:t>でき、不具合が発生している箇所の特定，プログラムの学習に役立つ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通常実行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/>
              <a:t>プログラムを最初から最後まで一度に実行</a:t>
            </a:r>
            <a:r>
              <a:rPr kumimoji="1" lang="ja-JP" altLang="en-US" sz="2400" dirty="0"/>
              <a:t>するもので，プログラム実行中の変数の値の変化を確認するなどは困難。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707AFA-F781-7B79-0516-6D49E4B8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03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50F07C5-FB06-0A1B-074A-B52D1937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50" y="3217759"/>
            <a:ext cx="4717189" cy="2309060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85480"/>
            <a:ext cx="8822156" cy="6223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000" b="1" dirty="0"/>
              <a:t>Python Tutor </a:t>
            </a:r>
            <a:r>
              <a:rPr lang="ja-JP" altLang="en-US" sz="2000" dirty="0"/>
              <a:t>は </a:t>
            </a:r>
            <a:r>
              <a:rPr lang="en-US" altLang="ja-JP" sz="2000" b="1" dirty="0"/>
              <a:t>Python </a:t>
            </a:r>
            <a:r>
              <a:rPr lang="ja-JP" altLang="en-US" sz="2000" b="1" dirty="0"/>
              <a:t>などのプログラムを書き実行できる</a:t>
            </a:r>
            <a:r>
              <a:rPr lang="ja-JP" altLang="en-US" sz="2000" dirty="0"/>
              <a:t>サイト．</a:t>
            </a:r>
            <a:r>
              <a:rPr lang="ja-JP" altLang="en-US" sz="2000" b="1" dirty="0"/>
              <a:t>ステップ実行，変数の値表示</a:t>
            </a:r>
            <a:r>
              <a:rPr lang="ja-JP" altLang="en-US" sz="2000" dirty="0"/>
              <a:t>などの機能がある．</a:t>
            </a:r>
            <a:endParaRPr lang="en-US" altLang="ja-JP" sz="2000" dirty="0"/>
          </a:p>
          <a:p>
            <a:r>
              <a:rPr lang="en-US" altLang="ja-JP" sz="2000" b="1" dirty="0"/>
              <a:t>Python Tutor</a:t>
            </a:r>
            <a:r>
              <a:rPr lang="ja-JP" altLang="en-US" sz="2000" dirty="0"/>
              <a:t>のウェブサイト： </a:t>
            </a:r>
            <a:r>
              <a:rPr lang="en-US" altLang="ja-JP" sz="2000" dirty="0">
                <a:hlinkClick r:id="rId3"/>
              </a:rPr>
              <a:t>https://www.pythontutor.com/</a:t>
            </a:r>
            <a:r>
              <a:rPr lang="ja-JP" altLang="en-US" sz="2000" dirty="0"/>
              <a:t>　で「</a:t>
            </a:r>
            <a:r>
              <a:rPr lang="en-US" altLang="ja-JP" sz="2000" dirty="0"/>
              <a:t>Python</a:t>
            </a:r>
            <a:r>
              <a:rPr lang="ja-JP" altLang="en-US" sz="2000" dirty="0"/>
              <a:t>」を選択</a:t>
            </a:r>
            <a:endParaRPr lang="en-US" altLang="ja-JP" sz="2000" dirty="0"/>
          </a:p>
          <a:p>
            <a:r>
              <a:rPr lang="ja-JP" altLang="en-US" sz="2000" dirty="0"/>
              <a:t>メイン画面でプログラムを書き，</a:t>
            </a:r>
            <a:r>
              <a:rPr lang="en-US" altLang="ja-JP" sz="2000" dirty="0"/>
              <a:t>Visualize Execution</a:t>
            </a:r>
            <a:r>
              <a:rPr lang="ja-JP" altLang="en-US" sz="2000" dirty="0"/>
              <a:t>ボタンをクリックすると実行される．通常実行は</a:t>
            </a:r>
            <a:r>
              <a:rPr lang="en-US" altLang="ja-JP" sz="2000" dirty="0"/>
              <a:t>Last</a:t>
            </a:r>
            <a:r>
              <a:rPr lang="ja-JP" altLang="en-US" sz="2000" dirty="0"/>
              <a:t>ボタン，ステップ実行は他のボタンで行う．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Python Tutor </a:t>
            </a:r>
            <a:r>
              <a:rPr lang="ja-JP" altLang="en-US" dirty="0"/>
              <a:t>によるステップ実行の活用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265340" y="6334073"/>
            <a:ext cx="3548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Visualize Execution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B96B45-96AC-A9E1-F385-37DFA7762F67}"/>
              </a:ext>
            </a:extLst>
          </p:cNvPr>
          <p:cNvSpPr txBox="1"/>
          <p:nvPr/>
        </p:nvSpPr>
        <p:spPr>
          <a:xfrm>
            <a:off x="88692" y="3261315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メイン画面で、プログラムを書く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B75ABF-6D5A-A936-071C-2FBE7491C188}"/>
              </a:ext>
            </a:extLst>
          </p:cNvPr>
          <p:cNvSpPr txBox="1"/>
          <p:nvPr/>
        </p:nvSpPr>
        <p:spPr>
          <a:xfrm>
            <a:off x="4673967" y="6048419"/>
            <a:ext cx="372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通常実行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Last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ステップ実行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他のボタン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003E23-9879-D622-F966-6184695F9AA7}"/>
              </a:ext>
            </a:extLst>
          </p:cNvPr>
          <p:cNvSpPr txBox="1"/>
          <p:nvPr/>
        </p:nvSpPr>
        <p:spPr>
          <a:xfrm>
            <a:off x="7331759" y="2906473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変数の値を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視覚的に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確認できる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BE30BB1-B8A4-D842-350C-74CA50084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163" y="3802488"/>
            <a:ext cx="1877936" cy="23021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1364309" y="5790017"/>
            <a:ext cx="1123270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7629F1A-705B-35B4-3A31-8C3FDD2ED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225" y="4058684"/>
            <a:ext cx="2948991" cy="1902197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CCC58D5-455F-C209-0530-DFA0C6504C2D}"/>
              </a:ext>
            </a:extLst>
          </p:cNvPr>
          <p:cNvSpPr/>
          <p:nvPr/>
        </p:nvSpPr>
        <p:spPr>
          <a:xfrm>
            <a:off x="4574491" y="5387246"/>
            <a:ext cx="2713099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76FE6C7-95EE-CD00-514A-EC779FDCB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035" y="4095109"/>
            <a:ext cx="1673441" cy="151406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166F8E9-96B3-DD60-A9C4-1B460EE35652}"/>
              </a:ext>
            </a:extLst>
          </p:cNvPr>
          <p:cNvSpPr/>
          <p:nvPr/>
        </p:nvSpPr>
        <p:spPr>
          <a:xfrm>
            <a:off x="5356781" y="4607011"/>
            <a:ext cx="1275020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15F0D3-26DD-58BA-EBB4-1D7A85E5A913}"/>
              </a:ext>
            </a:extLst>
          </p:cNvPr>
          <p:cNvSpPr txBox="1"/>
          <p:nvPr/>
        </p:nvSpPr>
        <p:spPr>
          <a:xfrm>
            <a:off x="5058773" y="2828835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戻るには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Edit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this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code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0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B89E0-731C-2812-C463-58B27673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オンライン実行環境の使いわけ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8C4514-514E-2046-A85E-F53D67A1B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A095C6-174F-72B5-386B-3E894316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442B89-6684-96B3-9B60-0DA4F26CA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23584"/>
            <a:ext cx="9144000" cy="42651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A2E14F-3B1F-3AD1-A9FC-0A295FE406BE}"/>
              </a:ext>
            </a:extLst>
          </p:cNvPr>
          <p:cNvSpPr txBox="1"/>
          <p:nvPr/>
        </p:nvSpPr>
        <p:spPr>
          <a:xfrm>
            <a:off x="618565" y="525597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この２つは、この授業で使用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365079-6D4E-4B9A-E7A5-592DBD7663DC}"/>
              </a:ext>
            </a:extLst>
          </p:cNvPr>
          <p:cNvSpPr txBox="1"/>
          <p:nvPr/>
        </p:nvSpPr>
        <p:spPr>
          <a:xfrm>
            <a:off x="5689731" y="51886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別の授業で紹介。自力で調べる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ことも十分に可能</a:t>
            </a:r>
          </a:p>
        </p:txBody>
      </p:sp>
    </p:spTree>
    <p:extLst>
      <p:ext uri="{BB962C8B-B14F-4D97-AF65-F5344CB8AC3E}">
        <p14:creationId xmlns:p14="http://schemas.microsoft.com/office/powerpoint/2010/main" val="3478598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74802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16" y="990077"/>
            <a:ext cx="4224065" cy="2306514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-123769" y="3029456"/>
            <a:ext cx="9267769" cy="378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>
                <a:hlinkClick r:id="rId3"/>
              </a:rPr>
              <a:t>https://colab.research.google.com/</a:t>
            </a:r>
            <a:endParaRPr lang="en-US" altLang="ja-JP" dirty="0"/>
          </a:p>
          <a:p>
            <a:pPr lvl="1"/>
            <a:r>
              <a:rPr lang="en-US" altLang="ja-JP" b="1" dirty="0"/>
              <a:t>Python</a:t>
            </a:r>
            <a:r>
              <a:rPr lang="ja-JP" altLang="en-US" b="1" dirty="0"/>
              <a:t> の開発環境</a:t>
            </a:r>
            <a:endParaRPr lang="en-US" altLang="ja-JP" b="1" dirty="0"/>
          </a:p>
          <a:p>
            <a:pPr lvl="1"/>
            <a:r>
              <a:rPr lang="ja-JP" altLang="en-US" dirty="0"/>
              <a:t>人工知能，データサイエンス，その他多数のパッケージがインストール済み</a:t>
            </a:r>
            <a:endParaRPr lang="en-US" altLang="ja-JP" dirty="0"/>
          </a:p>
          <a:p>
            <a:pPr lvl="1"/>
            <a:r>
              <a:rPr lang="ja-JP" altLang="en-US" b="1" dirty="0"/>
              <a:t>コードセル</a:t>
            </a:r>
            <a:r>
              <a:rPr lang="ja-JP" altLang="en-US" dirty="0"/>
              <a:t>，</a:t>
            </a:r>
            <a:r>
              <a:rPr lang="ja-JP" altLang="en-US" b="1" dirty="0"/>
              <a:t>テキストセル</a:t>
            </a:r>
            <a:r>
              <a:rPr lang="ja-JP" altLang="en-US" dirty="0"/>
              <a:t>を複数</a:t>
            </a:r>
            <a:r>
              <a:rPr lang="ja-JP" altLang="en-US" b="1" dirty="0"/>
              <a:t>ノートブック</a:t>
            </a:r>
            <a:r>
              <a:rPr lang="ja-JP" altLang="en-US" dirty="0"/>
              <a:t>にまとめ，</a:t>
            </a:r>
            <a:r>
              <a:rPr lang="ja-JP" altLang="en-US" b="1" dirty="0"/>
              <a:t>保存</a:t>
            </a:r>
            <a:r>
              <a:rPr lang="ja-JP" altLang="en-US" dirty="0"/>
              <a:t>や</a:t>
            </a:r>
            <a:r>
              <a:rPr lang="ja-JP" altLang="en-US" b="1" dirty="0"/>
              <a:t>公開</a:t>
            </a:r>
            <a:r>
              <a:rPr lang="ja-JP" altLang="en-US" dirty="0"/>
              <a:t>できる</a:t>
            </a:r>
            <a:endParaRPr lang="en-US" altLang="ja-JP" dirty="0"/>
          </a:p>
          <a:p>
            <a:pPr lvl="1"/>
            <a:r>
              <a:rPr lang="ja-JP" altLang="en-US" b="1" dirty="0"/>
              <a:t>ノートブックにより，記録が簡単に残せる．ビジュアルな表示も簡単に可能</a:t>
            </a:r>
            <a:endParaRPr lang="en-US" altLang="ja-JP" b="1" dirty="0"/>
          </a:p>
          <a:p>
            <a:pPr lvl="1"/>
            <a:r>
              <a:rPr lang="ja-JP" altLang="en-US" dirty="0"/>
              <a:t>プログラムの共有も簡単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454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91548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Python Tutor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94" y="1213187"/>
            <a:ext cx="5031612" cy="2777373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B930E6D-A1FE-4D1B-A07C-CFC8AEC9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51" y="4355685"/>
            <a:ext cx="8461208" cy="200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Python Tutor</a:t>
            </a:r>
            <a:r>
              <a:rPr lang="ja-JP" altLang="en-US" dirty="0"/>
              <a:t>　</a:t>
            </a:r>
            <a:r>
              <a:rPr lang="en-US" altLang="ja-JP" dirty="0">
                <a:hlinkClick r:id="rId3"/>
              </a:rPr>
              <a:t>http://www.pythontutor.com/</a:t>
            </a:r>
            <a:endParaRPr lang="en-US" altLang="ja-JP" dirty="0"/>
          </a:p>
          <a:p>
            <a:pPr lvl="1"/>
            <a:r>
              <a:rPr lang="en-US" altLang="ja-JP" dirty="0"/>
              <a:t>Python, C, Java, JavaScript </a:t>
            </a:r>
          </a:p>
          <a:p>
            <a:pPr lvl="1"/>
            <a:r>
              <a:rPr lang="ja-JP" altLang="en-US" b="1" dirty="0"/>
              <a:t>ステップ実行，オブジェクトの表示がビジュアル</a:t>
            </a:r>
            <a:r>
              <a:rPr lang="ja-JP" altLang="en-US" dirty="0"/>
              <a:t>に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542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822956-4E6C-62C1-2EDD-11F6738D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BE9689-9D27-410E-E915-C7A6180F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097"/>
            <a:ext cx="9144000" cy="497380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84E816-4661-6662-6379-840A48B70042}"/>
              </a:ext>
            </a:extLst>
          </p:cNvPr>
          <p:cNvSpPr txBox="1"/>
          <p:nvPr/>
        </p:nvSpPr>
        <p:spPr>
          <a:xfrm>
            <a:off x="1044639" y="6498306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901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C16D9-3FC3-0F50-CA1A-002EBE9E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プログラムとは — 命令を書いた手順の集まり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7BC84-D735-356A-787A-8F086EE6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B8FEBC-5C5A-B16C-2228-4D32F3E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968"/>
            <a:ext cx="9144000" cy="44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74089-6E99-E323-2F1B-03C39771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プログラミングは創造的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23C62D-92B5-457B-934F-66EF1597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A876E7-29BA-94E0-1F73-B1BDB351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65835"/>
            <a:ext cx="9144000" cy="492633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A58B64-108D-41E8-B723-654EEB7A1FB7}"/>
              </a:ext>
            </a:extLst>
          </p:cNvPr>
          <p:cNvSpPr/>
          <p:nvPr/>
        </p:nvSpPr>
        <p:spPr>
          <a:xfrm>
            <a:off x="119921" y="4062334"/>
            <a:ext cx="8933413" cy="194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6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プログラミングを学ぶことで何が身につくか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228DD0-04AD-A44F-D30F-9B5E7D9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086"/>
            <a:ext cx="9144000" cy="45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FA905-BB2A-5549-B4F0-47A51D58E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8DE2927-927A-3429-3C1D-004DFDE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F047B3-8BDD-3DB8-A620-045A93353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151E6BC-AE43-AFDD-8612-A003FF6C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2. </a:t>
            </a:r>
            <a:r>
              <a:rPr lang="ja-JP" altLang="en-US" sz="3600" dirty="0">
                <a:solidFill>
                  <a:schemeClr val="tx2"/>
                </a:solidFill>
              </a:rPr>
              <a:t>プログラミングの有用性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4760BD-41BF-4AAB-0B89-CF76B58B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A578AB-3F4D-1860-5E9E-E3B5B1B7C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459EBE9-C808-71C3-7193-F30724F8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BC480DA-FD99-35C7-DDD0-6C07BEC76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355169-EE9F-5287-0738-36584DAD9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F9FEE-8014-E2A4-0773-89CBDF552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500FF8-7BBF-DDE5-B095-0D6B88C0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BC8019-58C5-F3DB-F541-423FCE06C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9A2D03-5AAF-379D-29F6-6A778230C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B7299E-A0B2-FAC1-E92F-B7A507B0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D6E0362-F1D0-92E3-54BA-9EA5BB5AF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F461668-E4BA-5A33-3C40-73C93F1B6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0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9850872-A38D-1696-78A7-2B585203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9D1123-8272-714D-468E-39F9712C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46"/>
            <a:ext cx="9144000" cy="50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9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3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1049</Words>
  <Application>Microsoft Office PowerPoint</Application>
  <PresentationFormat>画面に合わせる (4:3)</PresentationFormat>
  <Paragraphs>152</Paragraphs>
  <Slides>27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27</vt:i4>
      </vt:variant>
    </vt:vector>
  </HeadingPairs>
  <TitlesOfParts>
    <vt:vector size="38" baseType="lpstr">
      <vt:lpstr>ＭＳ Ｐ明朝</vt:lpstr>
      <vt:lpstr>メイリオ</vt:lpstr>
      <vt:lpstr>游ゴシック</vt:lpstr>
      <vt:lpstr>Arial</vt:lpstr>
      <vt:lpstr>Calibri</vt:lpstr>
      <vt:lpstr>Segoe UI</vt:lpstr>
      <vt:lpstr>Office テーマ</vt:lpstr>
      <vt:lpstr>1_Office テーマ</vt:lpstr>
      <vt:lpstr>2_Office テーマ</vt:lpstr>
      <vt:lpstr>3_Office テーマ</vt:lpstr>
      <vt:lpstr>4_Office テーマ</vt:lpstr>
      <vt:lpstr>プログラミング </vt:lpstr>
      <vt:lpstr>1. プログラミングの創造性と学ぶ意義</vt:lpstr>
      <vt:lpstr>PowerPoint プレゼンテーション</vt:lpstr>
      <vt:lpstr>プログラムとは — 命令を書いた手順の集まり</vt:lpstr>
      <vt:lpstr>プログラミングは創造的</vt:lpstr>
      <vt:lpstr>プログラミングを学ぶことで何が身につくか</vt:lpstr>
      <vt:lpstr>2. プログラミングの有用性</vt:lpstr>
      <vt:lpstr>PowerPoint プレゼンテーション</vt:lpstr>
      <vt:lpstr>プログラミングで何ができるのか </vt:lpstr>
      <vt:lpstr>プログラムとは — 命令を書いた手順の集まり</vt:lpstr>
      <vt:lpstr>プログラミングの用途① アプリケーションの実現</vt:lpstr>
      <vt:lpstr>プログラミングの用途② 最先端の研究・実験</vt:lpstr>
      <vt:lpstr>プログラミングの用途③ コンピュータの制御</vt:lpstr>
      <vt:lpstr>プログラミングの用途④ コンピュータ同士の接続</vt:lpstr>
      <vt:lpstr>3. ソースコード、開発環境</vt:lpstr>
      <vt:lpstr>PowerPoint プレゼンテーション</vt:lpstr>
      <vt:lpstr>ソースコード</vt:lpstr>
      <vt:lpstr>Python プログラムのパソコン上での実行</vt:lpstr>
      <vt:lpstr>コマンドプロンプトによるPython実行</vt:lpstr>
      <vt:lpstr>開発環境とは</vt:lpstr>
      <vt:lpstr>Visual Studio Codeによる開発</vt:lpstr>
      <vt:lpstr>Jupyterノートブックによる開発とドキュメント化</vt:lpstr>
      <vt:lpstr>ステップ実行と通常実行の概要</vt:lpstr>
      <vt:lpstr>Python Tutor によるステップ実行の活用</vt:lpstr>
      <vt:lpstr>オンライン実行環境の使いわけ</vt:lpstr>
      <vt:lpstr>Google Colaboratory</vt:lpstr>
      <vt:lpstr>Python Tutor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とプログラミングの基本</dc:title>
  <dc:creator>金子　邦彦</dc:creator>
  <cp:lastModifiedBy>金子　邦彦</cp:lastModifiedBy>
  <cp:revision>111</cp:revision>
  <dcterms:created xsi:type="dcterms:W3CDTF">2018-05-08T02:37:35Z</dcterms:created>
  <dcterms:modified xsi:type="dcterms:W3CDTF">2026-06-23T15:12:11Z</dcterms:modified>
</cp:coreProperties>
</file>