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9" r:id="rId3"/>
  </p:sldMasterIdLst>
  <p:notesMasterIdLst>
    <p:notesMasterId r:id="rId15"/>
  </p:notesMasterIdLst>
  <p:sldIdLst>
    <p:sldId id="1037" r:id="rId4"/>
    <p:sldId id="2170" r:id="rId5"/>
    <p:sldId id="2058" r:id="rId6"/>
    <p:sldId id="2059" r:id="rId7"/>
    <p:sldId id="2173" r:id="rId8"/>
    <p:sldId id="2070" r:id="rId9"/>
    <p:sldId id="2078" r:id="rId10"/>
    <p:sldId id="2077" r:id="rId11"/>
    <p:sldId id="2076" r:id="rId12"/>
    <p:sldId id="2079" r:id="rId13"/>
    <p:sldId id="2159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964" autoAdjust="0"/>
    <p:restoredTop sz="94660"/>
  </p:normalViewPr>
  <p:slideViewPr>
    <p:cSldViewPr snapToGrid="0">
      <p:cViewPr varScale="1">
        <p:scale>
          <a:sx n="56" d="100"/>
          <a:sy n="56" d="100"/>
        </p:scale>
        <p:origin x="51" y="8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927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78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747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872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729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7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7B0A3-2511-4231-8D8D-1A02D976D3A3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22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0653C-AB33-4AEE-8ADF-8CBC889DAC38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50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662F-1C88-4F72-A2F3-539EB351F97B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84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8AAC-77C1-4008-9465-32B322AA2FD1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02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8540-9CF7-4592-8041-50186FF23E5C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4876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5315" y="221838"/>
            <a:ext cx="8256653" cy="557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315" y="1033434"/>
            <a:ext cx="8256653" cy="51435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DEBCB-4574-4917-A517-BC61951E7195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5934" y="64312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D4950-D159-4EF1-90C3-DB06CAAE7C1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618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149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www.kkaneko.jp/pro/man/index.htm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061" y="1122363"/>
            <a:ext cx="8936666" cy="2387600"/>
          </a:xfrm>
        </p:spPr>
        <p:txBody>
          <a:bodyPr>
            <a:noAutofit/>
          </a:bodyPr>
          <a:lstStyle/>
          <a:p>
            <a:r>
              <a:rPr lang="en-US" altLang="ja-JP" dirty="0"/>
              <a:t>Python </a:t>
            </a:r>
            <a:r>
              <a:rPr lang="ja-JP" altLang="en-US"/>
              <a:t>の基本：オブジェクト、メソッド、変数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05" y="5854702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 descr="メガネをかけた男性&#10;&#10;自動的に生成された説明">
            <a:extLst>
              <a:ext uri="{FF2B5EF4-FFF2-40B4-BE49-F238E27FC236}">
                <a16:creationId xmlns:a16="http://schemas.microsoft.com/office/drawing/2014/main" id="{1C3B59FE-4A47-434A-A600-E43D38ADCC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8" name="字幕 7">
            <a:extLst>
              <a:ext uri="{FF2B5EF4-FFF2-40B4-BE49-F238E27FC236}">
                <a16:creationId xmlns:a16="http://schemas.microsoft.com/office/drawing/2014/main" id="{E246CD48-9EDC-44F7-8CDD-2B1DAA1CE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157" y="3301658"/>
            <a:ext cx="8266421" cy="1506085"/>
          </a:xfrm>
        </p:spPr>
        <p:txBody>
          <a:bodyPr>
            <a:normAutofit/>
          </a:bodyPr>
          <a:lstStyle/>
          <a:p>
            <a:r>
              <a:rPr lang="ja-JP" altLang="en-US" dirty="0"/>
              <a:t>（プログラミング基礎・用語集・体験）</a:t>
            </a:r>
          </a:p>
          <a:p>
            <a:r>
              <a:rPr lang="en-US" altLang="ja-JP" dirty="0"/>
              <a:t>URL: </a:t>
            </a:r>
            <a:r>
              <a:rPr lang="en-US" altLang="ja-JP" dirty="0">
                <a:hlinkClick r:id="rId5"/>
              </a:rPr>
              <a:t>https://www.kkaneko.jp/pro/man/index.html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sz="24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420AE3-FA07-39A3-BB0E-E9B0070F2F14}"/>
              </a:ext>
            </a:extLst>
          </p:cNvPr>
          <p:cNvSpPr txBox="1"/>
          <p:nvPr/>
        </p:nvSpPr>
        <p:spPr>
          <a:xfrm>
            <a:off x="2225040" y="6442639"/>
            <a:ext cx="5054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資料中の図などは </a:t>
            </a:r>
            <a:r>
              <a:rPr kumimoji="1"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Google Nano Banana 2 </a:t>
            </a:r>
            <a:r>
              <a:rPr kumimoji="1"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を用いて作成</a:t>
            </a:r>
          </a:p>
        </p:txBody>
      </p:sp>
    </p:spTree>
    <p:extLst>
      <p:ext uri="{BB962C8B-B14F-4D97-AF65-F5344CB8AC3E}">
        <p14:creationId xmlns:p14="http://schemas.microsoft.com/office/powerpoint/2010/main" val="67095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7A985-35CE-A67F-C08E-79BCFF767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AAD1AD-3CA6-E165-A83F-C226D8F9E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代入文の構文ルール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1A3AC0-35FE-95E9-D1CC-7766C2E7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E3B5FDD0-BF1F-E3CC-B1D9-479C75328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4D5D6BAF-6915-3F96-A6AF-CEC44149D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892953"/>
            <a:ext cx="9144000" cy="483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19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A1F0FA-4BF0-67C7-4D6E-7F41DD5B0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183328" cy="739372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アルゴリズムの感覚：手順を順序立てて組み立てる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62D2B6-6BF5-919F-BB04-8C881BE8B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142593-9880-0534-9304-9E7C4FF33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3FE3B8F-280D-2D09-77B7-6DBF85459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0193"/>
            <a:ext cx="9144000" cy="445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20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55A0279-9263-600C-87AD-B3E00E74B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63549F8-5685-C3E2-7057-4AB50FCE1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3" y="1"/>
            <a:ext cx="8341446" cy="578358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3630DF-14B4-AA97-F863-FBEB400490D4}"/>
              </a:ext>
            </a:extLst>
          </p:cNvPr>
          <p:cNvSpPr txBox="1"/>
          <p:nvPr/>
        </p:nvSpPr>
        <p:spPr>
          <a:xfrm>
            <a:off x="334064" y="5783581"/>
            <a:ext cx="8095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232425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+mn-cs"/>
              </a:rPr>
              <a:t>プログラミング思考を支える3つの道具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2425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+mn-cs"/>
              </a:rPr>
              <a:t>：①オブジェクト・メソッド・引数、②変数と代入、③アルゴリズムの感覚</a:t>
            </a:r>
            <a:endParaRPr kumimoji="0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D984F14-7454-15D0-E1E6-C5AE1A5D1C52}"/>
              </a:ext>
            </a:extLst>
          </p:cNvPr>
          <p:cNvSpPr txBox="1"/>
          <p:nvPr/>
        </p:nvSpPr>
        <p:spPr>
          <a:xfrm>
            <a:off x="1044639" y="6498306"/>
            <a:ext cx="76216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ja-JP" b="0" i="0" dirty="0">
                <a:solidFill>
                  <a:srgbClr val="232425"/>
                </a:solidFill>
                <a:effectLst/>
                <a:latin typeface="Arial" panose="020B0604020202020204" pitchFamily="34" charset="0"/>
              </a:rPr>
              <a:t>本</a:t>
            </a:r>
            <a:r>
              <a:rPr lang="ja-JP" altLang="en-US" b="0" i="0" dirty="0">
                <a:solidFill>
                  <a:srgbClr val="232425"/>
                </a:solidFill>
                <a:effectLst/>
                <a:latin typeface="Arial" panose="020B0604020202020204" pitchFamily="34" charset="0"/>
              </a:rPr>
              <a:t>授業</a:t>
            </a:r>
            <a:r>
              <a:rPr lang="ja-JP" altLang="ja-JP" b="0" i="0" dirty="0">
                <a:solidFill>
                  <a:srgbClr val="232425"/>
                </a:solidFill>
                <a:effectLst/>
                <a:latin typeface="Arial" panose="020B0604020202020204" pitchFamily="34" charset="0"/>
              </a:rPr>
              <a:t>の図は生成AI</a:t>
            </a:r>
            <a:r>
              <a:rPr lang="ja-JP" altLang="en-US" dirty="0">
                <a:solidFill>
                  <a:srgbClr val="232425"/>
                </a:solidFill>
                <a:latin typeface="Arial" panose="020B0604020202020204" pitchFamily="34" charset="0"/>
              </a:rPr>
              <a:t>である </a:t>
            </a:r>
            <a:r>
              <a:rPr lang="en-US" altLang="ja-JP" dirty="0">
                <a:solidFill>
                  <a:srgbClr val="232425"/>
                </a:solidFill>
                <a:latin typeface="Arial" panose="020B0604020202020204" pitchFamily="34" charset="0"/>
              </a:rPr>
              <a:t>Google Nano Banana 2</a:t>
            </a:r>
            <a:r>
              <a:rPr lang="ja-JP" altLang="en-US" dirty="0">
                <a:solidFill>
                  <a:srgbClr val="232425"/>
                </a:solidFill>
                <a:latin typeface="Arial" panose="020B0604020202020204" pitchFamily="34" charset="0"/>
              </a:rPr>
              <a:t> を用いて作成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9046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0AD2F-B23C-AD13-F44A-B1C1A9090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FB61A6-858E-2813-B216-C2CFF0061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sz="3200" dirty="0"/>
              <a:t>Python</a:t>
            </a:r>
            <a:r>
              <a:rPr kumimoji="1" lang="ja-JP" altLang="en-US" sz="3200" dirty="0"/>
              <a:t>（パイソン）</a:t>
            </a:r>
            <a:r>
              <a:rPr kumimoji="1" lang="en-US" altLang="ja-JP" sz="3200" dirty="0"/>
              <a:t> </a:t>
            </a:r>
            <a:r>
              <a:rPr kumimoji="1" lang="ja-JP" altLang="en-US" sz="3200" dirty="0"/>
              <a:t>言語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42F888-274C-30BE-C85D-E24197229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F5886BB-B8FC-E5B1-A5B1-BF8642665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1303ED49-4338-D750-7296-01E3798DE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253"/>
            <a:ext cx="9144000" cy="49474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718543D-4B0F-C4EA-18F6-B296C9657F7C}"/>
              </a:ext>
            </a:extLst>
          </p:cNvPr>
          <p:cNvSpPr/>
          <p:nvPr/>
        </p:nvSpPr>
        <p:spPr>
          <a:xfrm>
            <a:off x="282908" y="1626723"/>
            <a:ext cx="3021057" cy="6062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546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01DDC3-E467-7B7F-0553-4857DC81A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プログラミング思考を支える３つの道具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32EC2566-D608-B10C-7BCB-EC0CBAFB8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57306"/>
            <a:ext cx="9110709" cy="4543762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8F6A9F-C33A-B583-44DB-29FAF1E28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DD4950-D159-4EF1-90C3-DB06CAAE7C11}" type="slidenum">
              <a:rPr kumimoji="1" lang="ja-JP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47D195D-7DF0-BFFF-70C0-4936206D79A2}"/>
              </a:ext>
            </a:extLst>
          </p:cNvPr>
          <p:cNvSpPr/>
          <p:nvPr/>
        </p:nvSpPr>
        <p:spPr>
          <a:xfrm>
            <a:off x="0" y="4610501"/>
            <a:ext cx="9053334" cy="1241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0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D9DBFA-46B9-DFC5-23B1-E1C02DAD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オブジェクト・メソッド・引数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86F87D-F53B-B7B6-3EDB-7A2665F02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474F36-B4F3-1BC3-A465-F85EDE20E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DD4950-D159-4EF1-90C3-DB06CAAE7C11}" type="slidenum">
              <a:rPr kumimoji="1" lang="ja-JP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D2B6FF5-EC0E-6153-5A8C-48F600959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3425"/>
            <a:ext cx="9144000" cy="489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6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0C4DB6-116F-63F9-7511-873CA71E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プログラミング基礎　メソッド呼び出しの読み方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DA03B6-1962-63C7-F18A-02D057541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432AA6-D956-C75B-3018-3727FAC6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DD4950-D159-4EF1-90C3-DB06CAAE7C11}" type="slidenum">
              <a:rPr kumimoji="1" lang="ja-JP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3EB5E6A-0ACB-A85E-544F-D636CBE79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3434"/>
            <a:ext cx="9144000" cy="429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06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DC038-2905-2FA2-4292-1B28C4B4C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11F9B6-C66F-C3EC-0108-296645839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変数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AB47BAF-8C9D-6A10-BF42-28E54FA7D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FDD86E-D189-8AD3-BA15-CFD6B5B6D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303DC18F-2BCE-1777-AA95-425E46264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8581"/>
            <a:ext cx="9144000" cy="517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37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BAFD6-5F0B-EA89-B4F0-399605B74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25AFF2-E26D-0848-5223-3A5A67E3F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変数と代入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627D01-DC4F-EEA9-33EB-A656795F1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38A4D4-B847-D809-D4CF-B9FF9CBB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タイムライ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37AB735-0A5D-CB44-44F1-E2E9CCFCB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253"/>
            <a:ext cx="9144000" cy="456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65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0ADC-5C13-4712-272E-A0BDD8982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729C7D-AD86-D13E-11D1-668078AFD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再代入</a:t>
            </a:r>
            <a:endParaRPr kumimoji="1" lang="ja-JP" altLang="en-US" dirty="0"/>
          </a:p>
        </p:txBody>
      </p:sp>
      <p:pic>
        <p:nvPicPr>
          <p:cNvPr id="6" name="コンテンツ プレースホルダー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AB612CAF-AAA0-D9C3-2807-102F844671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19641"/>
            <a:ext cx="9064640" cy="4917942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7826DB-2122-3207-6D6F-5CD9B2AD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0194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画面に合わせる (4:3)</PresentationFormat>
  <Paragraphs>30</Paragraphs>
  <Slides>11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11</vt:i4>
      </vt:variant>
    </vt:vector>
  </HeadingPairs>
  <TitlesOfParts>
    <vt:vector size="19" baseType="lpstr">
      <vt:lpstr>ＭＳ Ｐ明朝</vt:lpstr>
      <vt:lpstr>メイリオ</vt:lpstr>
      <vt:lpstr>游ゴシック</vt:lpstr>
      <vt:lpstr>Arial</vt:lpstr>
      <vt:lpstr>Calibri</vt:lpstr>
      <vt:lpstr>Office テーマ</vt:lpstr>
      <vt:lpstr>1_Office テーマ</vt:lpstr>
      <vt:lpstr>2_Office テーマ</vt:lpstr>
      <vt:lpstr>Python の基本：オブジェクト、メソッド、変数 </vt:lpstr>
      <vt:lpstr>PowerPoint プレゼンテーション</vt:lpstr>
      <vt:lpstr>Python（パイソン） 言語</vt:lpstr>
      <vt:lpstr>プログラミング思考を支える３つの道具</vt:lpstr>
      <vt:lpstr>オブジェクト・メソッド・引数</vt:lpstr>
      <vt:lpstr>プログラミング基礎　メソッド呼び出しの読み方</vt:lpstr>
      <vt:lpstr>変数</vt:lpstr>
      <vt:lpstr>変数と代入</vt:lpstr>
      <vt:lpstr>再代入</vt:lpstr>
      <vt:lpstr>代入文の構文ルール</vt:lpstr>
      <vt:lpstr>アルゴリズムの感覚：手順を順序立てて組み立てる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コンピューターサイエンス</dc:title>
  <dc:creator>kunihiko</dc:creator>
  <cp:lastModifiedBy>金子　邦彦</cp:lastModifiedBy>
  <cp:revision>76</cp:revision>
  <dcterms:created xsi:type="dcterms:W3CDTF">2020-05-07T08:06:06Z</dcterms:created>
  <dcterms:modified xsi:type="dcterms:W3CDTF">2026-06-23T15:23:13Z</dcterms:modified>
</cp:coreProperties>
</file>