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544" r:id="rId2"/>
    <p:sldId id="563" r:id="rId3"/>
    <p:sldId id="2134" r:id="rId4"/>
    <p:sldId id="573" r:id="rId5"/>
    <p:sldId id="610" r:id="rId6"/>
    <p:sldId id="611" r:id="rId7"/>
    <p:sldId id="628" r:id="rId8"/>
    <p:sldId id="612" r:id="rId9"/>
    <p:sldId id="553" r:id="rId10"/>
    <p:sldId id="574" r:id="rId11"/>
    <p:sldId id="613" r:id="rId12"/>
    <p:sldId id="575" r:id="rId13"/>
    <p:sldId id="556" r:id="rId14"/>
    <p:sldId id="579" r:id="rId15"/>
    <p:sldId id="564" r:id="rId16"/>
    <p:sldId id="635" r:id="rId17"/>
    <p:sldId id="457" r:id="rId18"/>
    <p:sldId id="557" r:id="rId19"/>
    <p:sldId id="621" r:id="rId20"/>
    <p:sldId id="565" r:id="rId21"/>
    <p:sldId id="1874" r:id="rId22"/>
    <p:sldId id="2135" r:id="rId23"/>
    <p:sldId id="619" r:id="rId24"/>
    <p:sldId id="614" r:id="rId25"/>
    <p:sldId id="597" r:id="rId26"/>
    <p:sldId id="587" r:id="rId27"/>
    <p:sldId id="576" r:id="rId28"/>
    <p:sldId id="447" r:id="rId29"/>
    <p:sldId id="2136" r:id="rId30"/>
    <p:sldId id="622" r:id="rId31"/>
    <p:sldId id="2137" r:id="rId32"/>
    <p:sldId id="580" r:id="rId33"/>
    <p:sldId id="581" r:id="rId34"/>
    <p:sldId id="467" r:id="rId35"/>
    <p:sldId id="582" r:id="rId36"/>
    <p:sldId id="583" r:id="rId37"/>
    <p:sldId id="1875" r:id="rId38"/>
    <p:sldId id="474" r:id="rId3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581" y="2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要約：スプライト（キャラクタ画像） スプライトは，キャラクタの画像データのこと 39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要約：キャラクタの強制移動（間違っても大丈夫！） 29 キャラクタがおかしな場所 に行ってしまったときは， ドラッグして動かすことができる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978618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要約：1-6 Scratchのキャラクタの</a:t>
            </a:r>
            <a:br/>
            <a:r>
              <a:t>制御 44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 資料：31～34  【トピックス】 Scratchの開始 ブロック ブロックの種類  30。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326076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要約：Webブラウザを起動 Webブラウザで，次のURLを開く https://scratch.mit.edu/  3.「作る」をクリック   31 ※次ページに続く  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978984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要約：6.「動き」をクリック     7.をドラッグし， と合体   4.「イベント」をクリック     5.をドラッグ （左ボタンを押しながら移動し，左ボタンを離す）    ドラッグ ドラッグ ２つを合体  32。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83989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要約：イベント 動き  組み合わせて合体 33。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641547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要約：8.ボタンをクリックするとキャラクタが，少し右に，動く  9.ボタンを数回クリックしてみよう  34。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660741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要約：3．新しいキャラクタを選んでから．     4.前と同じようにブロックを組み立てる  42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527806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要約：5.ボタンをクリックするとキャラクタが動く．何度かクリックしてみよう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83546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要約：1-4 Scratchプログラミング 20 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要約：１． 新しいキャラクタが選ばれていることを確認     ２． 「制御」を選び　　　　をドラッグ  49 ※次ページに続く    ドラッグ 合体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要約：3.「動き」を選び　　　　　　　　をドラッグ  50   ドラッグ 合体。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要約：51 4.ボタンをクリックするとキャラクタが動く. ボタンをクリックすると止まる   ※次ページに続く。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要約：52 ５.ボタンをクリックして止めてから， 「15度回す」を加える． 動き始めるときに，ななめに傾くようになる 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要約：53 6.ボタンをクリックするとキャラクタが動く. ボタンをクリックすると止まる   動き始めの瞬間に １５度傾く。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要約：作ってみよう 57 各自で工夫 ・いろいろな動き ・複数のキャラクタを同時に動かす。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要約：Scratch Scratchを用いて，ビジュアルにプログラムの製作を行うことができる． 23  その鍵は プログラム   キャラクタ プログラム プログラムに書いた 手順通りにキャラクタ が動く キャラクタを自在に操る。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　ブロックを置く 25    種類を選ぶ  ブロックを選ぶ ドラッグして置く。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要約：②　ブロックを組み合わせる 26    種類を選ぶ  ブロックを選ぶ ドラッグして合体。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要約：③　プログラムの起動  27   起動ボタンを クリック  キャラクタが 動く！。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要約：ブロックの削除（間違っても大丈夫！） 28 不要なブロックは， 右クリックメニューで， 「ブロックを削除」 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要約：Scratchの良さ 日本語対応 ビジュアルで，誰でも使いやすい オンラインで動くので，インターネットがあれば，すぐに開始できる ビジュアルなブロックを組み合わせることで，複雑なプログラミングも可能  プログラミングを学ぶための良い手段である  36。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350539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要約：1-5 Scratchのキャラクタ （コンピューターサイエンス） URL: https://www.kkaneko.jp/cc/cs/index.｜html  37 金子邦彦。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pro/man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scratch.mit.edu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Scratch </a:t>
            </a:r>
            <a:r>
              <a:rPr lang="ja-JP" altLang="en-US" sz="3600" dirty="0"/>
              <a:t>プログラミング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491" y="3232846"/>
            <a:ext cx="7961847" cy="1377536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Scratch</a:t>
            </a:r>
            <a:r>
              <a:rPr lang="ja-JP" altLang="en-US" dirty="0"/>
              <a:t>）</a:t>
            </a:r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https://www.kkaneko.</a:t>
            </a:r>
            <a:r>
              <a:rPr lang="en-US" altLang="ja-JP">
                <a:hlinkClick r:id="rId3"/>
              </a:rPr>
              <a:t>jp/pro/man/</a:t>
            </a:r>
            <a:r>
              <a:rPr lang="en-US" altLang="ja-JP" dirty="0">
                <a:hlinkClick r:id="rId3"/>
              </a:rPr>
              <a:t>index</a:t>
            </a:r>
            <a:r>
              <a:rPr lang="en-US" altLang="ja-JP">
                <a:hlinkClick r:id="rId3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19" y="5854702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0AA17DB0-784F-4097-9D8F-907E64D26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57D915-168D-29A2-BCB5-14E176FD5CFB}"/>
              </a:ext>
            </a:extLst>
          </p:cNvPr>
          <p:cNvSpPr txBox="1"/>
          <p:nvPr/>
        </p:nvSpPr>
        <p:spPr>
          <a:xfrm>
            <a:off x="2143804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資料中の図などは </a:t>
            </a:r>
            <a:r>
              <a:rPr kumimoji="1" lang="en-US" altLang="ja-JP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Google Nano Banana 2 </a:t>
            </a:r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46" y="3412326"/>
            <a:ext cx="7806707" cy="3445674"/>
          </a:xfrm>
          <a:prstGeom prst="rect">
            <a:avLst/>
          </a:prstGeom>
        </p:spPr>
      </p:pic>
      <p:sp>
        <p:nvSpPr>
          <p:cNvPr id="17" name="タイトル 16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45314"/>
          </a:xfrm>
        </p:spPr>
        <p:txBody>
          <a:bodyPr>
            <a:noAutofit/>
          </a:bodyPr>
          <a:lstStyle/>
          <a:p>
            <a:r>
              <a:rPr lang="ja-JP" altLang="en-US" dirty="0"/>
              <a:t>ブロック操作の基本： ② ブロックを組み合わせる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964388" y="4033511"/>
            <a:ext cx="454478" cy="28087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18866" y="4033511"/>
            <a:ext cx="1604183" cy="28244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207402" y="3037599"/>
            <a:ext cx="1971302" cy="790575"/>
          </a:xfrm>
          <a:prstGeom prst="wedgeRectCallout">
            <a:avLst>
              <a:gd name="adj1" fmla="val -1569"/>
              <a:gd name="adj2" fmla="val 727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0263" y="3248680"/>
            <a:ext cx="1531188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種類を選ぶ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3272160" y="3423168"/>
            <a:ext cx="2403672" cy="790575"/>
          </a:xfrm>
          <a:prstGeom prst="wedgeRectCallout">
            <a:avLst>
              <a:gd name="adj1" fmla="val -59649"/>
              <a:gd name="adj2" fmla="val 70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17494" y="3641095"/>
            <a:ext cx="2069797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ブロック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を選ぶ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36730" y="5332234"/>
            <a:ext cx="2339102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ドラッグして合体</a:t>
            </a: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275511" y="4431671"/>
            <a:ext cx="1495076" cy="595618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77B2C113-CBC6-F11C-0879-7ECCD6331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22" y="1325287"/>
            <a:ext cx="8461208" cy="14900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/>
              <a:t>種類を選ぶ</a:t>
            </a:r>
            <a:r>
              <a:rPr lang="ja-JP" altLang="en-US" dirty="0"/>
              <a:t> → </a:t>
            </a:r>
            <a:r>
              <a:rPr lang="ja-JP" altLang="en-US" b="1" dirty="0"/>
              <a:t>ブロックを選ぶ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 → 既存のブロックの近くへドラッグして</a:t>
            </a:r>
            <a:r>
              <a:rPr lang="ja-JP" altLang="en-US" b="1" dirty="0"/>
              <a:t>合体させる</a:t>
            </a:r>
            <a:r>
              <a:rPr lang="ja-JP" altLang="en-US" dirty="0"/>
              <a:t>．ブロック同士がぴったり接続されること．</a:t>
            </a:r>
          </a:p>
          <a:p>
            <a:pPr marL="0" indent="0">
              <a:buNone/>
            </a:pPr>
            <a:br>
              <a:rPr lang="ja-JP" altLang="en-US" sz="2400" dirty="0"/>
            </a:b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40670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DD2724-7BBB-43D7-EDE7-CDC5F3AF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ブロックの形状と合体ルール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D0E430-6570-3580-5233-5FE6CFD4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897" y="3940312"/>
            <a:ext cx="3087837" cy="195179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09189" y="616643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たくさんの種類の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ブロック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6560496" y="4962885"/>
            <a:ext cx="1080980" cy="27131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5854541" y="5892106"/>
            <a:ext cx="2504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同じ形のブロックは合体できる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874525" y="444808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六角形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ブロック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988364" y="4382144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六角形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の穴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98" y="3198846"/>
            <a:ext cx="1069700" cy="282401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155" y="3184862"/>
            <a:ext cx="1040752" cy="2283235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5580029" y="4756610"/>
            <a:ext cx="1026455" cy="2573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4B41602-A056-B676-F660-82CE9224B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691569"/>
            <a:ext cx="8461208" cy="1951793"/>
          </a:xfrm>
        </p:spPr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のブロックには形状の違いがあり，</a:t>
            </a:r>
            <a:r>
              <a:rPr lang="ja-JP" altLang="en-US" b="1" dirty="0"/>
              <a:t>同じ形状同士で合体（接続）できる仕組み</a:t>
            </a:r>
            <a:r>
              <a:rPr lang="ja-JP" altLang="en-US" dirty="0"/>
              <a:t>になっている．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（例）例えば，</a:t>
            </a:r>
            <a:r>
              <a:rPr lang="ja-JP" altLang="en-US" b="1" dirty="0"/>
              <a:t>六角形のブロック</a:t>
            </a:r>
            <a:r>
              <a:rPr lang="ja-JP" altLang="en-US" dirty="0"/>
              <a:t>（条件判定ブロック）は</a:t>
            </a:r>
            <a:r>
              <a:rPr lang="ja-JP" altLang="en-US" b="1" dirty="0"/>
              <a:t>六角形の穴にはめ込んで使う</a:t>
            </a:r>
            <a:r>
              <a:rPr lang="ja-JP" altLang="en-US" dirty="0"/>
              <a:t>．形が合わないブロックは合体できない．</a:t>
            </a:r>
          </a:p>
          <a:p>
            <a:pPr marL="0" indent="0">
              <a:buNone/>
            </a:pPr>
            <a:br>
              <a:rPr lang="ja-JP" altLang="en-US" sz="2400" dirty="0"/>
            </a:br>
            <a:br>
              <a:rPr lang="ja-JP" altLang="en-US" sz="2400" dirty="0"/>
            </a:b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0539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47" y="2367228"/>
            <a:ext cx="7846208" cy="3463109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ブロック操作の基本： ③ プログラムの起動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622C21-4408-40BD-9C6B-FA1232926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起動ボタン（旗ボタン）をクリック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 → キャラクタが動く．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643029" y="2616769"/>
            <a:ext cx="440301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3336392" y="2553955"/>
            <a:ext cx="1885950" cy="918680"/>
          </a:xfrm>
          <a:prstGeom prst="wedgeRectCallout">
            <a:avLst>
              <a:gd name="adj1" fmla="val 68561"/>
              <a:gd name="adj2" fmla="val -266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44932" y="2646262"/>
            <a:ext cx="1800493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起動ボタンを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クリック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6971371" y="2774355"/>
            <a:ext cx="2172629" cy="790575"/>
          </a:xfrm>
          <a:prstGeom prst="wedgeRectCallout">
            <a:avLst>
              <a:gd name="adj1" fmla="val -22260"/>
              <a:gd name="adj2" fmla="val 816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57438" y="2826266"/>
            <a:ext cx="1800493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キャラクタ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動く！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40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44" y="3298058"/>
            <a:ext cx="7502298" cy="3311316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ブロックの削除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83481" y="5147266"/>
            <a:ext cx="272382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不要なブロック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は，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右クリックメニュー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で，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ブロックを削除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964291" y="4744166"/>
            <a:ext cx="819479" cy="2838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BF8319E7-FE79-3FFC-3C96-12F165F19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不要なブロックは，</a:t>
            </a:r>
            <a:r>
              <a:rPr lang="ja-JP" altLang="en-US" b="1" dirty="0"/>
              <a:t>右クリックメニュー</a:t>
            </a:r>
            <a:r>
              <a:rPr lang="ja-JP" altLang="en-US" dirty="0"/>
              <a:t>で「</a:t>
            </a:r>
            <a:r>
              <a:rPr lang="ja-JP" altLang="en-US" b="1" dirty="0"/>
              <a:t>ブロックを削除</a:t>
            </a:r>
            <a:r>
              <a:rPr lang="ja-JP" altLang="en-US" dirty="0"/>
              <a:t>」．</a:t>
            </a:r>
            <a:endParaRPr lang="en-US" altLang="ja-JP" dirty="0"/>
          </a:p>
          <a:p>
            <a:r>
              <a:rPr lang="ja-JP" altLang="en-US" dirty="0"/>
              <a:t>ブロックを誤って配置しても，右クリックメニューからいつでも</a:t>
            </a:r>
            <a:r>
              <a:rPr lang="ja-JP" altLang="en-US" b="1" dirty="0"/>
              <a:t>削除できる</a:t>
            </a:r>
            <a:r>
              <a:rPr lang="ja-JP" altLang="en-US" dirty="0"/>
              <a:t>ので，自由に試行錯誤してよい．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0864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の良さ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/>
              <a:t>Scratch </a:t>
            </a:r>
            <a:r>
              <a:rPr lang="ja-JP" altLang="en-US" dirty="0"/>
              <a:t>はブロックを並べて組み合わせることでプログラミングを行う</a:t>
            </a:r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EA362A8-BA59-8B4A-2F81-036433A2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4563"/>
            <a:ext cx="9144000" cy="37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31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2. Scratch</a:t>
            </a:r>
            <a:r>
              <a:rPr lang="ja-JP" altLang="en-US" dirty="0"/>
              <a:t>のキャラクタ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32AF5312-31FB-002B-EE3C-1119AB2CDC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02396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A0AC56-2FA5-D743-33F8-E7F415DEB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Scratch </a:t>
            </a:r>
            <a:r>
              <a:rPr kumimoji="1" lang="ja-JP" altLang="en-US" dirty="0"/>
              <a:t>のキャラクタの基本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672F25-60D2-00D1-0DF4-F634D51E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DCB0EED-C484-8DD4-3A99-D3956F565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199"/>
            <a:ext cx="9144000" cy="427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2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2922637"/>
            <a:ext cx="3971281" cy="37603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スプライト（キャラクタ画像）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69222" y="6085613"/>
            <a:ext cx="846572" cy="5973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47" y="3417937"/>
            <a:ext cx="3989573" cy="2807835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F544B593-1010-AAA0-4B30-F7B3B1767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スプライト</a:t>
            </a:r>
            <a:r>
              <a:rPr lang="ja-JP" altLang="en-US" dirty="0"/>
              <a:t>は，</a:t>
            </a:r>
            <a:r>
              <a:rPr lang="ja-JP" altLang="en-US" b="1" dirty="0"/>
              <a:t>キャラクタの画像データ</a:t>
            </a:r>
            <a:r>
              <a:rPr lang="ja-JP" altLang="en-US" dirty="0"/>
              <a:t>のこと．</a:t>
            </a:r>
            <a:endParaRPr lang="en-US" altLang="ja-JP" dirty="0"/>
          </a:p>
          <a:p>
            <a:r>
              <a:rPr lang="ja-JP" altLang="en-US" dirty="0"/>
              <a:t>画面右下の「</a:t>
            </a:r>
            <a:r>
              <a:rPr lang="ja-JP" altLang="en-US" b="1" dirty="0"/>
              <a:t>スプライトを選ぶ」ボタン</a:t>
            </a:r>
            <a:r>
              <a:rPr lang="ja-JP" altLang="en-US" dirty="0"/>
              <a:t>をクリックすると，多数のスプライトの一覧が表示され，そこから</a:t>
            </a:r>
            <a:r>
              <a:rPr lang="ja-JP" altLang="en-US" b="1" dirty="0"/>
              <a:t>好きなキャラクタを選んで追加</a:t>
            </a:r>
            <a:r>
              <a:rPr lang="ja-JP" altLang="en-US" dirty="0"/>
              <a:t>できる</a:t>
            </a:r>
          </a:p>
        </p:txBody>
      </p:sp>
    </p:spTree>
    <p:extLst>
      <p:ext uri="{BB962C8B-B14F-4D97-AF65-F5344CB8AC3E}">
        <p14:creationId xmlns:p14="http://schemas.microsoft.com/office/powerpoint/2010/main" val="228951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8" y="3249182"/>
            <a:ext cx="8637443" cy="3383330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41396" y="34271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キャラクタの強制移動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7537923" y="4729961"/>
            <a:ext cx="1094942" cy="315541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284652" y="5199420"/>
            <a:ext cx="364715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キャラクタ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がおかしな場所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に行ってしまったときは，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ドラッグして動かす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ことができる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8501829" y="4559479"/>
            <a:ext cx="541793" cy="90882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38B24D2B-C470-3B80-2722-AA19EE509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b="1" dirty="0"/>
              <a:t>キャラクタ</a:t>
            </a:r>
            <a:r>
              <a:rPr lang="ja-JP" altLang="en-US" dirty="0"/>
              <a:t>はマウスでドラッグ（左ボタンを押しながら）して</a:t>
            </a:r>
            <a:r>
              <a:rPr lang="ja-JP" altLang="en-US" b="1" dirty="0"/>
              <a:t>位置を変更できる</a:t>
            </a:r>
            <a:r>
              <a:rPr lang="ja-JP" altLang="en-US" dirty="0"/>
              <a:t>．</a:t>
            </a:r>
            <a:r>
              <a:rPr lang="ja-JP" altLang="en-US" b="1" dirty="0"/>
              <a:t>プログラム実行中でも</a:t>
            </a:r>
            <a:r>
              <a:rPr lang="en-US" altLang="ja-JP" b="1" dirty="0"/>
              <a:t>OK</a:t>
            </a:r>
            <a:r>
              <a:rPr lang="ja-JP" altLang="en-US" dirty="0"/>
              <a:t>．</a:t>
            </a:r>
            <a:endParaRPr lang="en-US" altLang="ja-JP" b="1" dirty="0"/>
          </a:p>
          <a:p>
            <a:r>
              <a:rPr lang="ja-JP" altLang="en-US" b="1" dirty="0"/>
              <a:t>キャラクタ</a:t>
            </a:r>
            <a:r>
              <a:rPr lang="ja-JP" altLang="en-US" dirty="0"/>
              <a:t>がおかしな場所に行ってしまったときに有効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76889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4E2383-F6AF-FA68-8FDF-A6B90770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キャラクタの削除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35B07E-8BDE-425D-3220-85868F10D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dirty="0"/>
              <a:t>キャラクタの削除</a:t>
            </a:r>
            <a:r>
              <a:rPr lang="ja-JP" altLang="en-US" dirty="0"/>
              <a:t>：スプライト一覧に表示されるキャラクタの右上の「</a:t>
            </a:r>
            <a:r>
              <a:rPr lang="en-US" altLang="ja-JP" dirty="0"/>
              <a:t>x</a:t>
            </a:r>
            <a:r>
              <a:rPr lang="ja-JP" altLang="en-US" dirty="0"/>
              <a:t>」をクリック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8AC27B-9F71-765C-FCD9-F6DA4909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51" y="2427437"/>
            <a:ext cx="1702048" cy="142467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508641" y="2550174"/>
            <a:ext cx="431739" cy="5500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69925" y="2550174"/>
            <a:ext cx="3262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削除したいキャラクタ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の「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」で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削除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7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1. Scratch</a:t>
            </a:r>
            <a:r>
              <a:rPr lang="ja-JP" altLang="en-US" dirty="0"/>
              <a:t>プログラミング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304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3. Scratch</a:t>
            </a:r>
            <a:r>
              <a:rPr lang="ja-JP" altLang="en-US" dirty="0"/>
              <a:t>のキャラクタの</a:t>
            </a:r>
            <a:br>
              <a:rPr lang="en-US" altLang="ja-JP" dirty="0"/>
            </a:br>
            <a:r>
              <a:rPr lang="ja-JP" altLang="en-US" dirty="0"/>
              <a:t>制御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73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816419-F297-9647-835A-8E24AACE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Scratch</a:t>
            </a:r>
            <a:r>
              <a:rPr lang="ja-JP" altLang="en-US" dirty="0"/>
              <a:t> の「制御」ブロックの使い方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7FCDFD-59A3-3959-E590-C2453A99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70D35C3-70EF-D296-F9D3-3C4A4E465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258"/>
            <a:ext cx="9144000" cy="41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45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C4B8A-9305-E309-182D-EB2C5D67D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E4F29-4B6A-A1F6-3938-1FB459EB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制御 ① 繰り返し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1A5C1-B254-5AB9-BD7F-5BA9515E7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制御</a:t>
            </a:r>
            <a:r>
              <a:rPr lang="ja-JP" altLang="en-US" sz="2400" dirty="0"/>
              <a:t>」カテゴリの</a:t>
            </a:r>
            <a:r>
              <a:rPr lang="ja-JP" altLang="en-US" sz="2400" b="1" dirty="0"/>
              <a:t>「ずっと」ブロック</a:t>
            </a:r>
            <a:r>
              <a:rPr lang="ja-JP" altLang="en-US" sz="2400" dirty="0"/>
              <a:t>を</a:t>
            </a:r>
            <a:r>
              <a:rPr lang="ja-JP" altLang="en-US" sz="2400" b="1" dirty="0"/>
              <a:t>合体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r>
              <a:rPr lang="ja-JP" altLang="en-US" sz="2400" b="1" dirty="0"/>
              <a:t>「ずっと」の中に入れたブロック</a:t>
            </a:r>
            <a:r>
              <a:rPr lang="ja-JP" altLang="en-US" sz="2400" dirty="0"/>
              <a:t>は，強制停止するまで</a:t>
            </a:r>
            <a:r>
              <a:rPr lang="ja-JP" altLang="en-US" sz="2400" b="1" dirty="0"/>
              <a:t>何度も繰り返し実行される</a:t>
            </a:r>
            <a:r>
              <a:rPr lang="ja-JP" altLang="en-US" sz="2400" dirty="0"/>
              <a:t>．キャラクタを自動的に動かし続けることができる．</a:t>
            </a:r>
            <a:r>
              <a:rPr lang="en-US" altLang="ja-JP" sz="2400" dirty="0"/>
              <a:t>※</a:t>
            </a:r>
            <a:r>
              <a:rPr lang="ja-JP" altLang="en-US" sz="2400" u="sng" dirty="0">
                <a:solidFill>
                  <a:srgbClr val="FF0000"/>
                </a:solidFill>
              </a:rPr>
              <a:t>止めるときは赤い丸ボタン</a:t>
            </a:r>
            <a:endParaRPr lang="en-US" altLang="ja-JP" sz="2400" u="sng" dirty="0">
              <a:solidFill>
                <a:srgbClr val="FF0000"/>
              </a:solidFill>
            </a:endParaRPr>
          </a:p>
          <a:p>
            <a:r>
              <a:rPr lang="ja-JP" altLang="en-US" sz="2400" dirty="0"/>
              <a:t>繰り返しの外に置いたブロックは，</a:t>
            </a:r>
            <a:r>
              <a:rPr lang="en-US" altLang="ja-JP" sz="2400" dirty="0"/>
              <a:t>1</a:t>
            </a:r>
            <a:r>
              <a:rPr lang="ja-JP" altLang="en-US" sz="2400" dirty="0"/>
              <a:t>回だけ実行される．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8CD688-0225-0DE3-7DC4-975DF032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661FC59-7B29-85B3-298C-39805FFF3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55" y="3086099"/>
            <a:ext cx="4546991" cy="359687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2D0D4C-25FD-9B9B-D9A2-859A61350D08}"/>
              </a:ext>
            </a:extLst>
          </p:cNvPr>
          <p:cNvSpPr/>
          <p:nvPr/>
        </p:nvSpPr>
        <p:spPr>
          <a:xfrm>
            <a:off x="669041" y="5640501"/>
            <a:ext cx="598330" cy="44083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1453ABC-998F-7CE3-4BDF-A8AED8D22430}"/>
              </a:ext>
            </a:extLst>
          </p:cNvPr>
          <p:cNvSpPr/>
          <p:nvPr/>
        </p:nvSpPr>
        <p:spPr>
          <a:xfrm>
            <a:off x="1277605" y="5465280"/>
            <a:ext cx="1188326" cy="6662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24">
            <a:extLst>
              <a:ext uri="{FF2B5EF4-FFF2-40B4-BE49-F238E27FC236}">
                <a16:creationId xmlns:a16="http://schemas.microsoft.com/office/drawing/2014/main" id="{E0461171-F2E7-3C5C-2AB7-E486D61BBA3F}"/>
              </a:ext>
            </a:extLst>
          </p:cNvPr>
          <p:cNvSpPr txBox="1"/>
          <p:nvPr/>
        </p:nvSpPr>
        <p:spPr>
          <a:xfrm>
            <a:off x="1939819" y="6151940"/>
            <a:ext cx="14542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ずっと</a:t>
            </a:r>
            <a:endParaRPr kumimoji="1" lang="ja-JP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AB6CDA29-F21D-60AE-225E-FC47579B50C3}"/>
              </a:ext>
            </a:extLst>
          </p:cNvPr>
          <p:cNvCxnSpPr/>
          <p:nvPr/>
        </p:nvCxnSpPr>
        <p:spPr>
          <a:xfrm flipV="1">
            <a:off x="2476167" y="5150604"/>
            <a:ext cx="1372250" cy="449834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26">
            <a:extLst>
              <a:ext uri="{FF2B5EF4-FFF2-40B4-BE49-F238E27FC236}">
                <a16:creationId xmlns:a16="http://schemas.microsoft.com/office/drawing/2014/main" id="{F3AB99EA-3039-CE6F-AE39-D80C29DA68C4}"/>
              </a:ext>
            </a:extLst>
          </p:cNvPr>
          <p:cNvSpPr txBox="1"/>
          <p:nvPr/>
        </p:nvSpPr>
        <p:spPr>
          <a:xfrm>
            <a:off x="2886179" y="5413277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ドラッグ</a:t>
            </a:r>
          </a:p>
        </p:txBody>
      </p:sp>
      <p:sp>
        <p:nvSpPr>
          <p:cNvPr id="12" name="テキスト ボックス 27">
            <a:extLst>
              <a:ext uri="{FF2B5EF4-FFF2-40B4-BE49-F238E27FC236}">
                <a16:creationId xmlns:a16="http://schemas.microsoft.com/office/drawing/2014/main" id="{A5C309FC-0232-6DE8-BB8C-918EA64E7912}"/>
              </a:ext>
            </a:extLst>
          </p:cNvPr>
          <p:cNvSpPr txBox="1"/>
          <p:nvPr/>
        </p:nvSpPr>
        <p:spPr>
          <a:xfrm>
            <a:off x="5077169" y="5465280"/>
            <a:ext cx="3339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キャラクタが自動で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動き続ける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ようになる</a:t>
            </a:r>
          </a:p>
        </p:txBody>
      </p:sp>
    </p:spTree>
    <p:extLst>
      <p:ext uri="{BB962C8B-B14F-4D97-AF65-F5344CB8AC3E}">
        <p14:creationId xmlns:p14="http://schemas.microsoft.com/office/powerpoint/2010/main" val="2477372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D2BC-225D-69D1-5944-7994C736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F64DA7-88AC-E225-EC36-F0C0BA5BC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755894" cy="587389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制御</a:t>
            </a:r>
            <a:r>
              <a:rPr lang="en-US" altLang="ja-JP" dirty="0"/>
              <a:t> </a:t>
            </a:r>
            <a:r>
              <a:rPr kumimoji="1" lang="ja-JP" altLang="en-US" dirty="0"/>
              <a:t>② </a:t>
            </a:r>
            <a:r>
              <a:rPr lang="ja-JP" altLang="en-US" dirty="0"/>
              <a:t>もし・・・たら，・・・する（条件分岐）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F067C1-8B43-8F1E-26EA-D8734B609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動き</a:t>
            </a:r>
            <a:r>
              <a:rPr lang="ja-JP" altLang="en-US" sz="2400" dirty="0"/>
              <a:t>」カテゴリの</a:t>
            </a:r>
            <a:r>
              <a:rPr lang="ja-JP" altLang="en-US" sz="2400" b="1" dirty="0"/>
              <a:t>「もし端に着いたら，跳ね返る」ブロック</a:t>
            </a:r>
            <a:r>
              <a:rPr lang="ja-JP" altLang="en-US" sz="2400" dirty="0"/>
              <a:t>を</a:t>
            </a:r>
            <a:r>
              <a:rPr lang="ja-JP" altLang="en-US" sz="2400" b="1" dirty="0"/>
              <a:t>合体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r>
              <a:rPr lang="ja-JP" altLang="en-US" sz="2400" b="1" dirty="0"/>
              <a:t>端に着いたら跳ね返るようになる</a:t>
            </a:r>
            <a:r>
              <a:rPr lang="ja-JP" altLang="en-US" sz="2400" dirty="0"/>
              <a:t>．「もし端に着いたら，跳ね返る」ブロックは，キャラクタがステージの端に到達したかどうかを判定．</a:t>
            </a:r>
            <a:endParaRPr lang="en-US" altLang="ja-JP" sz="2400" dirty="0"/>
          </a:p>
          <a:p>
            <a:r>
              <a:rPr lang="ja-JP" altLang="en-US" sz="2400" dirty="0"/>
              <a:t>「もし○○なら△△する」のような</a:t>
            </a:r>
            <a:r>
              <a:rPr lang="ja-JP" altLang="en-US" sz="2400" b="1" dirty="0"/>
              <a:t>条件に応じた動作の切り替え</a:t>
            </a:r>
            <a:r>
              <a:rPr lang="ja-JP" altLang="en-US" sz="2400" dirty="0"/>
              <a:t>が</a:t>
            </a:r>
            <a:r>
              <a:rPr lang="ja-JP" altLang="en-US" sz="2400" b="1" dirty="0"/>
              <a:t>条件分岐</a:t>
            </a:r>
            <a:r>
              <a:rPr lang="ja-JP" altLang="en-US" sz="2400" dirty="0"/>
              <a:t>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917B6F-402A-9956-57DA-FED851CC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113" y="3664744"/>
            <a:ext cx="4257675" cy="3193256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2168233" y="4008347"/>
            <a:ext cx="560746" cy="3294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610665" y="4633217"/>
            <a:ext cx="1484471" cy="4590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12017" y="3965318"/>
            <a:ext cx="11849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動き</a:t>
            </a:r>
            <a:endParaRPr kumimoji="1" lang="ja-JP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3969951" y="4838531"/>
            <a:ext cx="1023257" cy="386443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010176" y="5628904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ドラッグ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592666" y="5754596"/>
            <a:ext cx="30700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端に着いたら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跳ね返るようになる</a:t>
            </a:r>
            <a:endParaRPr kumimoji="1" lang="ja-JP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141768" y="4596722"/>
            <a:ext cx="24354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もし端に着いたら，</a:t>
            </a: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跳ね返る</a:t>
            </a:r>
          </a:p>
        </p:txBody>
      </p:sp>
    </p:spTree>
    <p:extLst>
      <p:ext uri="{BB962C8B-B14F-4D97-AF65-F5344CB8AC3E}">
        <p14:creationId xmlns:p14="http://schemas.microsoft.com/office/powerpoint/2010/main" val="679944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888301-E6C2-CB88-2A32-02AD91BE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プログラムの強制停止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B427D6-82E0-6482-AA39-69E0E8C4E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実行中のプログラムは、</a:t>
            </a:r>
            <a:r>
              <a:rPr lang="ja-JP" altLang="en-US" b="1" dirty="0"/>
              <a:t>強制停止用のボタン（赤い丸ボタン）</a:t>
            </a:r>
            <a:r>
              <a:rPr kumimoji="1" lang="ja-JP" altLang="en-US" dirty="0"/>
              <a:t>のクリックにより</a:t>
            </a:r>
            <a:r>
              <a:rPr kumimoji="1" lang="ja-JP" altLang="en-US" b="1" dirty="0"/>
              <a:t>停止</a:t>
            </a:r>
            <a:r>
              <a:rPr kumimoji="1" lang="ja-JP" altLang="en-US" dirty="0"/>
              <a:t>できる</a:t>
            </a:r>
            <a:endParaRPr kumimoji="1" lang="en-US" altLang="ja-JP" dirty="0"/>
          </a:p>
          <a:p>
            <a:r>
              <a:rPr lang="ja-JP" altLang="en-US" dirty="0"/>
              <a:t>繰り返しを使ったプログラムでは，この強制停止ボタンが停止手段となる．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7A3FEB-7B67-6CC4-0753-B6BC52EF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956" y="3376963"/>
            <a:ext cx="4462110" cy="3344513"/>
          </a:xfrm>
          <a:prstGeom prst="rect">
            <a:avLst/>
          </a:prstGeom>
        </p:spPr>
      </p:pic>
      <p:sp>
        <p:nvSpPr>
          <p:cNvPr id="17" name="四角形吹き出し 16"/>
          <p:cNvSpPr/>
          <p:nvPr/>
        </p:nvSpPr>
        <p:spPr>
          <a:xfrm>
            <a:off x="1022354" y="4262726"/>
            <a:ext cx="1885950" cy="790575"/>
          </a:xfrm>
          <a:prstGeom prst="wedgeRectCallout">
            <a:avLst>
              <a:gd name="adj1" fmla="val 89918"/>
              <a:gd name="adj2" fmla="val -934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710952" y="3612314"/>
            <a:ext cx="394562" cy="33350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88166" y="4347245"/>
            <a:ext cx="1800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強制停止用の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  <a:endParaRPr kumimoji="1" lang="ja-JP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546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1ADC2B65-0827-95AB-0DB2-1684B2D0B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76383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730F2565-AE91-6196-0A51-E91413C4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512" y="3388278"/>
            <a:ext cx="4510488" cy="2968073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119" y="1029461"/>
            <a:ext cx="5404733" cy="3879057"/>
          </a:xfrm>
        </p:spPr>
        <p:txBody>
          <a:bodyPr>
            <a:normAutofit/>
          </a:bodyPr>
          <a:lstStyle/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400" b="1" dirty="0"/>
              <a:t>Web</a:t>
            </a:r>
            <a:r>
              <a:rPr lang="ja-JP" altLang="en-US" sz="2400" b="1" dirty="0"/>
              <a:t>ブラウザ</a:t>
            </a:r>
            <a:r>
              <a:rPr lang="ja-JP" altLang="en-US" sz="2400" dirty="0"/>
              <a:t>を</a:t>
            </a:r>
            <a:r>
              <a:rPr lang="ja-JP" altLang="en-US" sz="2400" b="1" dirty="0"/>
              <a:t>起動</a:t>
            </a:r>
            <a:endParaRPr lang="en-US" altLang="ja-JP" sz="2400" dirty="0"/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kumimoji="1" lang="en-US" altLang="ja-JP" sz="2400" dirty="0"/>
              <a:t>Web</a:t>
            </a:r>
            <a:r>
              <a:rPr kumimoji="1" lang="ja-JP" altLang="en-US" sz="2400" dirty="0"/>
              <a:t>ブラウザで，次</a:t>
            </a:r>
            <a:r>
              <a:rPr lang="ja-JP" altLang="en-US" sz="2400" dirty="0"/>
              <a:t>の</a:t>
            </a:r>
            <a:r>
              <a:rPr lang="en-US" altLang="ja-JP" sz="2400" dirty="0"/>
              <a:t>URL</a:t>
            </a:r>
            <a:r>
              <a:rPr lang="ja-JP" altLang="en-US" sz="2400" dirty="0"/>
              <a:t>を開く</a:t>
            </a: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b="1" dirty="0">
                <a:hlinkClick r:id="rId4"/>
              </a:rPr>
              <a:t>https://scratch.mit.edu/</a:t>
            </a:r>
            <a:endParaRPr lang="en-US" altLang="ja-JP" sz="2400" b="1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ja-JP" sz="2400" dirty="0"/>
              <a:t>3.</a:t>
            </a:r>
            <a:r>
              <a:rPr kumimoji="1" lang="ja-JP" altLang="en-US" sz="2400" dirty="0"/>
              <a:t>「</a:t>
            </a:r>
            <a:r>
              <a:rPr lang="ja-JP" altLang="en-US" sz="2400" b="1" dirty="0">
                <a:solidFill>
                  <a:srgbClr val="FF0000"/>
                </a:solidFill>
              </a:rPr>
              <a:t>作ってみよう</a:t>
            </a:r>
            <a:r>
              <a:rPr kumimoji="1" lang="ja-JP" altLang="en-US" sz="2400" dirty="0"/>
              <a:t>」をクリック</a:t>
            </a:r>
            <a:endParaRPr kumimoji="1" lang="en-US" altLang="ja-JP" sz="2400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en-US" altLang="ja-JP" sz="2400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308" y="2188313"/>
            <a:ext cx="4221629" cy="586337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4623906" y="2369580"/>
            <a:ext cx="1586324" cy="3318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766553" y="5293086"/>
            <a:ext cx="1284051" cy="4397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演習① </a:t>
            </a:r>
            <a:r>
              <a:rPr kumimoji="1" lang="en-US" altLang="ja-JP" dirty="0"/>
              <a:t>Scratch </a:t>
            </a:r>
            <a:r>
              <a:rPr kumimoji="1" lang="ja-JP" altLang="en-US" dirty="0"/>
              <a:t>の開始</a:t>
            </a:r>
            <a:r>
              <a:rPr lang="ja-JP" altLang="en-US" dirty="0"/>
              <a:t>・ブロック操作</a:t>
            </a:r>
            <a:endParaRPr kumimoji="1" lang="ja-JP" altLang="en-US" dirty="0"/>
          </a:p>
        </p:txBody>
      </p:sp>
      <p:pic>
        <p:nvPicPr>
          <p:cNvPr id="15" name="図 1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7CF65A79-D4B5-7DAB-927F-22109BD1B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14" y="4688306"/>
            <a:ext cx="3297935" cy="216969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812F8FE-6986-1CE7-F9C9-3A17B4643280}"/>
              </a:ext>
            </a:extLst>
          </p:cNvPr>
          <p:cNvSpPr txBox="1"/>
          <p:nvPr/>
        </p:nvSpPr>
        <p:spPr>
          <a:xfrm>
            <a:off x="321845" y="408335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次の説明ビデオを視聴しないときは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右上の「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×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閉じる」をクリック</a:t>
            </a: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F6A09ECB-34E8-2F2C-6645-9D2587C6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57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4523194" y="78537"/>
            <a:ext cx="4576528" cy="65759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6.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動き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7.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　　を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ドラッグ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し，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と合体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532" y="4157642"/>
            <a:ext cx="3714750" cy="19788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7" y="4331805"/>
            <a:ext cx="3243304" cy="172768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865" y="630093"/>
            <a:ext cx="2222069" cy="1752812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72306" y="98390"/>
            <a:ext cx="4010025" cy="59597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4.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イベント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5.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　　　を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ドラッグ</a:t>
            </a:r>
            <a:endParaRPr kumimoji="1" lang="en-US" altLang="ja-JP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（左ボタンを押しながら移動し，左ボタンを離す）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385763" marR="0" lvl="0" indent="-385763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06864" y="1202173"/>
            <a:ext cx="512539" cy="4032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2038516" y="5028330"/>
            <a:ext cx="1006250" cy="362634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501081" y="4793297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ドラッグ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848" y="2982563"/>
            <a:ext cx="878681" cy="335756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>
            <a:off x="6156248" y="4571173"/>
            <a:ext cx="1295651" cy="71639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554224" y="4457199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ドラッグ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187937" y="5582476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２つを合体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071" y="721539"/>
            <a:ext cx="2136192" cy="1685070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1127071" y="1910192"/>
            <a:ext cx="440301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8DAB86A-091E-4E3D-B2E8-EFD4B806C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820" y="2843382"/>
            <a:ext cx="1208190" cy="52313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6BE1D0B-D4B4-490D-B4A3-4074406BB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810" y="2888874"/>
            <a:ext cx="1208190" cy="52313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E7ADAB-423F-50F2-B9C4-514706FA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52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51" y="1400614"/>
            <a:ext cx="7858720" cy="4177393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057983" y="2301230"/>
            <a:ext cx="1965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イベント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12377" y="3862093"/>
            <a:ext cx="1965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動き</a:t>
            </a:r>
          </a:p>
        </p:txBody>
      </p:sp>
      <p:sp>
        <p:nvSpPr>
          <p:cNvPr id="3" name="楕円 2"/>
          <p:cNvSpPr/>
          <p:nvPr/>
        </p:nvSpPr>
        <p:spPr>
          <a:xfrm>
            <a:off x="1718997" y="3284317"/>
            <a:ext cx="1654865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0" y="2692749"/>
            <a:ext cx="196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組み合わせて合体</a:t>
            </a: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0B082950-A39E-7DBF-9E79-4EA290C8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759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112" y="4022632"/>
            <a:ext cx="1809016" cy="1424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112" y="1216083"/>
            <a:ext cx="2555422" cy="2012395"/>
          </a:xfrm>
          <a:prstGeom prst="rect">
            <a:avLst/>
          </a:prstGeom>
        </p:spPr>
      </p:pic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07697" y="282114"/>
            <a:ext cx="7598570" cy="18673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8.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（旗）ボタン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をクリックすると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キャラクタ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が，少し右に，動く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679604" y="1276191"/>
            <a:ext cx="333938" cy="380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83" y="274933"/>
            <a:ext cx="440954" cy="423863"/>
          </a:xfrm>
          <a:prstGeom prst="rect">
            <a:avLst/>
          </a:prstGeom>
        </p:spPr>
      </p:pic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168871" y="3550913"/>
            <a:ext cx="7152465" cy="18673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9.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（旗）ボタン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を数回クリックしてみよう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55" y="3521732"/>
            <a:ext cx="440954" cy="423863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1536621" y="3942589"/>
            <a:ext cx="333938" cy="380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876B50B8-1599-EF3F-55B9-851B3B10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213F54-2588-F04D-7C4A-2A3B3935B16C}"/>
              </a:ext>
            </a:extLst>
          </p:cNvPr>
          <p:cNvSpPr txBox="1"/>
          <p:nvPr/>
        </p:nvSpPr>
        <p:spPr>
          <a:xfrm>
            <a:off x="4572000" y="138319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32425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</a:rPr>
              <a:t>Scratch の『歩』は画面上の長さの単位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72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1B77F8-84A3-B9F1-A405-34082C98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B39DE0-8FF1-F4D5-8798-49FEF2396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524"/>
            <a:ext cx="9144000" cy="508895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332012-F4CC-FEB5-F987-29F31DB4723E}"/>
              </a:ext>
            </a:extLst>
          </p:cNvPr>
          <p:cNvSpPr txBox="1"/>
          <p:nvPr/>
        </p:nvSpPr>
        <p:spPr>
          <a:xfrm>
            <a:off x="2143804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資料中の図などは </a:t>
            </a:r>
            <a:r>
              <a:rPr kumimoji="1" lang="en-US" altLang="ja-JP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Google Nano Banana 2 </a:t>
            </a:r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615241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リモコン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EC19E0C3-0072-6F46-CF2D-1BCFB34E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13" y="1197016"/>
            <a:ext cx="2591744" cy="263642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0A95843-5124-BDF3-C959-F3186726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 ② キャラクタ・スプライト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74EA2C-7605-D8B4-8A27-35100DBF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C5EF9D4-BDEB-8E1F-B533-02A1A1DC7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57" y="644894"/>
            <a:ext cx="8201025" cy="4340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1</a:t>
            </a:r>
            <a:r>
              <a:rPr lang="ja-JP" altLang="en-US" sz="2400" dirty="0" err="1"/>
              <a:t>．</a:t>
            </a:r>
            <a:r>
              <a:rPr lang="ja-JP" altLang="en-US" sz="2400" dirty="0"/>
              <a:t>「</a:t>
            </a:r>
            <a:r>
              <a:rPr lang="ja-JP" altLang="en-US" sz="2400" b="1" dirty="0">
                <a:solidFill>
                  <a:srgbClr val="FF0000"/>
                </a:solidFill>
              </a:rPr>
              <a:t>スプライトを選ぶ</a:t>
            </a:r>
            <a:r>
              <a:rPr lang="ja-JP" altLang="en-US" sz="2400" dirty="0"/>
              <a:t>」をクリック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/>
              <a:t>2</a:t>
            </a:r>
            <a:r>
              <a:rPr lang="ja-JP" altLang="en-US" sz="2400" dirty="0" err="1"/>
              <a:t>．</a:t>
            </a:r>
            <a:r>
              <a:rPr lang="ja-JP" altLang="en-US" sz="2400" dirty="0"/>
              <a:t>好きな</a:t>
            </a:r>
            <a:r>
              <a:rPr lang="ja-JP" altLang="en-US" sz="2400" b="1" dirty="0"/>
              <a:t>キャラクタ</a:t>
            </a:r>
            <a:r>
              <a:rPr lang="ja-JP" altLang="en-US" sz="2400" dirty="0"/>
              <a:t>を選ぶ</a:t>
            </a:r>
            <a:endParaRPr lang="en-US" altLang="ja-JP" sz="2400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sz="24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282E70-03B9-57E8-75C6-AFA39D18E6F4}"/>
              </a:ext>
            </a:extLst>
          </p:cNvPr>
          <p:cNvSpPr/>
          <p:nvPr/>
        </p:nvSpPr>
        <p:spPr>
          <a:xfrm>
            <a:off x="3382724" y="3487767"/>
            <a:ext cx="476458" cy="4072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3C9523-AB5F-2F8E-9215-DCFF4AF25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53" y="4648389"/>
            <a:ext cx="3012265" cy="212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81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838" y="1099233"/>
            <a:ext cx="1856864" cy="194653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0793" y="336191"/>
            <a:ext cx="8201025" cy="38790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dirty="0"/>
              <a:t>3</a:t>
            </a:r>
            <a:r>
              <a:rPr lang="ja-JP" altLang="en-US" dirty="0"/>
              <a:t>．右下の「スプライト」で，新しいキャラクタを選んでから．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4.</a:t>
            </a:r>
            <a:r>
              <a:rPr lang="ja-JP" altLang="en-US" dirty="0"/>
              <a:t> 演習①と同様に「</a:t>
            </a:r>
            <a:r>
              <a:rPr lang="ja-JP" altLang="en-US" b="1" dirty="0">
                <a:solidFill>
                  <a:srgbClr val="FF0000"/>
                </a:solidFill>
              </a:rPr>
              <a:t>旗が押されたとき</a:t>
            </a:r>
            <a:r>
              <a:rPr lang="ja-JP" altLang="en-US" dirty="0"/>
              <a:t>」と「</a:t>
            </a:r>
            <a:r>
              <a:rPr lang="en-US" altLang="ja-JP" b="1" dirty="0">
                <a:solidFill>
                  <a:srgbClr val="FF0000"/>
                </a:solidFill>
              </a:rPr>
              <a:t>10</a:t>
            </a:r>
            <a:r>
              <a:rPr lang="ja-JP" altLang="en-US" b="1" dirty="0">
                <a:solidFill>
                  <a:srgbClr val="FF0000"/>
                </a:solidFill>
              </a:rPr>
              <a:t>歩動かす</a:t>
            </a:r>
            <a:r>
              <a:rPr lang="ja-JP" altLang="en-US" dirty="0"/>
              <a:t>」のブロックを組み立てる．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758458" y="1517946"/>
            <a:ext cx="361930" cy="4134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80" y="4092252"/>
            <a:ext cx="5544061" cy="177207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B01362-9CDF-0157-18B3-FA7E8335B76E}"/>
              </a:ext>
            </a:extLst>
          </p:cNvPr>
          <p:cNvSpPr txBox="1"/>
          <p:nvPr/>
        </p:nvSpPr>
        <p:spPr>
          <a:xfrm>
            <a:off x="4043241" y="61695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32425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+mn-cs"/>
              </a:rPr>
              <a:t>Scratch の『歩』は画面上の長さの単位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67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790" y="2093013"/>
            <a:ext cx="4772025" cy="3774886"/>
          </a:xfrm>
          <a:prstGeom prst="rect">
            <a:avLst/>
          </a:prstGeom>
        </p:spPr>
      </p:pic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319856" y="429986"/>
            <a:ext cx="7829964" cy="11334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5.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（旗）ボタン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をクリックするとキャラクタが動く．何度かクリックしてみよう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62" y="475422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252993" y="2185542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6C8A20B3-3C09-EBD9-EB4A-E64222F1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03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１． 新しいキャラクタが選ばれていることを確認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２． 「</a:t>
            </a:r>
            <a:r>
              <a:rPr lang="ja-JP" altLang="en-US" b="1" dirty="0">
                <a:solidFill>
                  <a:srgbClr val="FF0000"/>
                </a:solidFill>
              </a:rPr>
              <a:t>制御</a:t>
            </a:r>
            <a:r>
              <a:rPr lang="ja-JP" altLang="en-US" dirty="0"/>
              <a:t>」を選び 　　　　</a:t>
            </a:r>
            <a:r>
              <a:rPr lang="ja-JP" altLang="en-US" b="1" dirty="0">
                <a:solidFill>
                  <a:srgbClr val="FF0000"/>
                </a:solidFill>
              </a:rPr>
              <a:t>（ずっと）のブロック</a:t>
            </a:r>
            <a:r>
              <a:rPr lang="ja-JP" altLang="en-US" dirty="0"/>
              <a:t>をドラッグ、既存のブロックと合体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32883" y="6337766"/>
            <a:ext cx="2057400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5" y="4651901"/>
            <a:ext cx="3149055" cy="17977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639" y="1415990"/>
            <a:ext cx="2258921" cy="1727410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2200946" y="2137312"/>
            <a:ext cx="633306" cy="5695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00322" y="6081281"/>
            <a:ext cx="420895" cy="2787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620" y="3512836"/>
            <a:ext cx="1063864" cy="597136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1283228" y="5322889"/>
            <a:ext cx="764678" cy="5464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11717" y="5940581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ドラッグ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29648" y="5735032"/>
            <a:ext cx="64633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合体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2013742" y="5662737"/>
            <a:ext cx="1054632" cy="159761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170" y="4666049"/>
            <a:ext cx="1960848" cy="1854280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演習③ キャラクタの制御</a:t>
            </a:r>
          </a:p>
        </p:txBody>
      </p:sp>
    </p:spTree>
    <p:extLst>
      <p:ext uri="{BB962C8B-B14F-4D97-AF65-F5344CB8AC3E}">
        <p14:creationId xmlns:p14="http://schemas.microsoft.com/office/powerpoint/2010/main" val="576072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8" y="2341860"/>
            <a:ext cx="4510315" cy="250832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1428" y="571797"/>
            <a:ext cx="8201025" cy="3879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3.</a:t>
            </a:r>
            <a:r>
              <a:rPr lang="ja-JP" altLang="en-US" dirty="0"/>
              <a:t>「</a:t>
            </a:r>
            <a:r>
              <a:rPr lang="ja-JP" altLang="en-US" b="1" dirty="0"/>
              <a:t>動き</a:t>
            </a:r>
            <a:r>
              <a:rPr lang="ja-JP" altLang="en-US" dirty="0"/>
              <a:t>」を選び 　　　　　　</a:t>
            </a:r>
            <a:r>
              <a:rPr lang="ja-JP" altLang="en-US" b="1" dirty="0">
                <a:solidFill>
                  <a:srgbClr val="FF0000"/>
                </a:solidFill>
              </a:rPr>
              <a:t>（もし端に着いたら、跳ね返る）ブロック</a:t>
            </a:r>
            <a:r>
              <a:rPr lang="ja-JP" altLang="en-US" dirty="0"/>
              <a:t>をドラッグ、「</a:t>
            </a:r>
            <a:r>
              <a:rPr lang="ja-JP" altLang="en-US" b="1" dirty="0"/>
              <a:t>ずっと</a:t>
            </a:r>
            <a:r>
              <a:rPr lang="ja-JP" altLang="en-US" dirty="0"/>
              <a:t>」の中に合体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93347" y="2742553"/>
            <a:ext cx="501311" cy="36848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34219" y="4217839"/>
            <a:ext cx="1373813" cy="4063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19504" y="441749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ドラッグ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00525" y="4385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合体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2108031" y="4049574"/>
            <a:ext cx="1122938" cy="33621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969" y="571797"/>
            <a:ext cx="1976938" cy="4626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401" y="2321653"/>
            <a:ext cx="3837386" cy="38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8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391" y="2584798"/>
            <a:ext cx="4335066" cy="34381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194617" y="406061"/>
            <a:ext cx="8392985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4.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（旗）ボタン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をクリックすると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キャラクタ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動く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（強制停止）ボタン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をクリックすると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止まる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48" y="457036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370999" y="2830183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749753" y="2830183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48" y="1657885"/>
            <a:ext cx="401398" cy="38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86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39917" y="233063"/>
            <a:ext cx="8669191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５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.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（強制停止）ボタン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をクリックして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止めてから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，「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15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度回す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」を「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すっと」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の前に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加える．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動き始める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ときに，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ななめに傾く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ようになる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3740552" y="3787904"/>
            <a:ext cx="435428" cy="805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30" y="331961"/>
            <a:ext cx="401398" cy="38081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24" y="2473100"/>
            <a:ext cx="3432196" cy="33014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311" y="2764987"/>
            <a:ext cx="4628797" cy="2557802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>
            <a:off x="5831059" y="3723712"/>
            <a:ext cx="1480007" cy="9763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4820071" y="3514986"/>
            <a:ext cx="1056417" cy="41106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115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194465" y="257269"/>
            <a:ext cx="8487522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6.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（旗）ボタン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をクリックすると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キャラクタ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動く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（強制停止）ボタン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をクリックすると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止まる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16" y="304896"/>
            <a:ext cx="440954" cy="4238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1497082"/>
            <a:ext cx="401398" cy="3808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940265" y="2558816"/>
            <a:ext cx="264687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動き始めの瞬間に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１５度傾く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54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857" y="313681"/>
            <a:ext cx="8753475" cy="50720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演習④　自由制作（余裕のある人向け）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2341146"/>
            <a:ext cx="4502093" cy="45168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272FC1-AA81-9842-4F6B-AA375A0585D6}"/>
              </a:ext>
            </a:extLst>
          </p:cNvPr>
          <p:cNvSpPr txBox="1"/>
          <p:nvPr/>
        </p:nvSpPr>
        <p:spPr>
          <a:xfrm>
            <a:off x="640080" y="968744"/>
            <a:ext cx="79552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游ゴシック" panose="020B0400000000000000" pitchFamily="50" charset="-128"/>
                <a:cs typeface="+mn-cs"/>
              </a:rPr>
              <a:t>各自で工夫する．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游ゴシック" panose="020B0400000000000000" pitchFamily="50" charset="-128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游ゴシック" panose="020B0400000000000000" pitchFamily="50" charset="-128"/>
                <a:cs typeface="+mn-cs"/>
              </a:rPr>
              <a:t>いろいろな動きを試す．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游ゴシック" panose="020B0400000000000000" pitchFamily="50" charset="-128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游ゴシック" panose="020B0400000000000000" pitchFamily="50" charset="-128"/>
                <a:cs typeface="+mn-cs"/>
              </a:rPr>
              <a:t>複数のキャラクタを同時に動かす．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游ゴシック" panose="020B0400000000000000" pitchFamily="50" charset="-128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游ゴシック" panose="020B0400000000000000" pitchFamily="50" charset="-128"/>
                <a:cs typeface="+mn-cs"/>
              </a:rPr>
              <a:t>たくさんの種類のブロックを試す．同じ形のブロックは合体できる（六角形ブロックは六角形の穴にはめ込む）．</a:t>
            </a:r>
          </a:p>
        </p:txBody>
      </p:sp>
    </p:spTree>
    <p:extLst>
      <p:ext uri="{BB962C8B-B14F-4D97-AF65-F5344CB8AC3E}">
        <p14:creationId xmlns:p14="http://schemas.microsoft.com/office/powerpoint/2010/main" val="63398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：ブロックで動かすプログラミング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2CF4AEB-533F-361F-3E1F-71B9A1733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4596"/>
            <a:ext cx="9144000" cy="411768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C0DAC4-6A5D-9309-0989-1CB9F01B1EEC}"/>
              </a:ext>
            </a:extLst>
          </p:cNvPr>
          <p:cNvSpPr txBox="1"/>
          <p:nvPr/>
        </p:nvSpPr>
        <p:spPr>
          <a:xfrm>
            <a:off x="671755" y="770220"/>
            <a:ext cx="741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Scratch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scratch.mit.edu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上の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ブラウザで動かす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インストール不要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3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ECF6FF41-69C9-A6CD-5088-5A2C3F514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5" y="1393090"/>
            <a:ext cx="9144000" cy="42394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E18653E-4BC6-B89C-6181-824F55B2F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イベント駆動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D9185F-43C2-6B84-FF8D-ABE35579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0F8CB7CE-716B-9065-E45B-5898FD26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何かが起きたときにプログラムが開始する仕組み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DD585A-045E-7028-88FD-9A23DCAED697}"/>
              </a:ext>
            </a:extLst>
          </p:cNvPr>
          <p:cNvSpPr txBox="1"/>
          <p:nvPr/>
        </p:nvSpPr>
        <p:spPr>
          <a:xfrm>
            <a:off x="4225607" y="1466751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イベントによるプログラム開始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F319D5-C2B6-45CC-DB6D-45C10E79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順次実行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E1AC4A-B137-5DEF-C07A-F90DBB296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上から下へ順番に実行される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C6C1D6-5B6B-3037-895A-22B922F6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CF823F8-FDB3-075A-338E-6D0357544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440"/>
            <a:ext cx="9144000" cy="43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97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410354-7270-621C-9F4F-F02D6863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Scratch</a:t>
            </a:r>
            <a:r>
              <a:rPr kumimoji="1" lang="ja-JP" altLang="en-US" dirty="0"/>
              <a:t>の画面構成と操作の基本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08EECB-6F70-5B51-9581-3A132AA0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25BEE9-B129-9D3F-2271-8AD834417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363"/>
            <a:ext cx="9144000" cy="43109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BA2F0AD-EF25-7D34-75CB-B4AB46357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272" y="5035969"/>
            <a:ext cx="3818776" cy="168550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F44A21-68D3-364F-AC43-28AAE62E9F63}"/>
              </a:ext>
            </a:extLst>
          </p:cNvPr>
          <p:cNvSpPr txBox="1"/>
          <p:nvPr/>
        </p:nvSpPr>
        <p:spPr>
          <a:xfrm>
            <a:off x="321845" y="585096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実際の画面</a:t>
            </a:r>
          </a:p>
        </p:txBody>
      </p:sp>
    </p:spTree>
    <p:extLst>
      <p:ext uri="{BB962C8B-B14F-4D97-AF65-F5344CB8AC3E}">
        <p14:creationId xmlns:p14="http://schemas.microsoft.com/office/powerpoint/2010/main" val="4116604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410354-7270-621C-9F4F-F02D6863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ブロック操作の基本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9C33C6-6D85-BFDF-F1E7-66BB1877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644893"/>
            <a:ext cx="80075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Scratch </a:t>
            </a:r>
            <a:r>
              <a:rPr lang="ja-JP" altLang="en-US" sz="2400" dirty="0"/>
              <a:t>はブロックを並べて組み合わせることでプログラミングを行う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08EECB-6F70-5B51-9581-3A132AA0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EB4C6B-701A-A516-613F-4CE885642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240"/>
            <a:ext cx="9144000" cy="49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1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83" y="3033932"/>
            <a:ext cx="7790770" cy="3438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ブロック操作の基本：① ブロックを置く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31968" y="3408799"/>
            <a:ext cx="656296" cy="2968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88263" y="3590856"/>
            <a:ext cx="1563461" cy="280953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22506" y="2521819"/>
            <a:ext cx="1885950" cy="790575"/>
          </a:xfrm>
          <a:prstGeom prst="wedgeRectCallout">
            <a:avLst>
              <a:gd name="adj1" fmla="val -7825"/>
              <a:gd name="adj2" fmla="val 860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905" y="2754495"/>
            <a:ext cx="1531188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種類を選ぶ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3168193" y="2971817"/>
            <a:ext cx="2526572" cy="790575"/>
          </a:xfrm>
          <a:prstGeom prst="wedgeRectCallout">
            <a:avLst>
              <a:gd name="adj1" fmla="val -54138"/>
              <a:gd name="adj2" fmla="val 783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42691" y="3189985"/>
            <a:ext cx="2069797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ブロック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を選ぶ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309322" y="4068270"/>
            <a:ext cx="1399685" cy="354527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355663" y="4782098"/>
            <a:ext cx="2339102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ドラッグして置く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4AF55C-D645-0B93-A292-D2B6DE504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824877"/>
            <a:ext cx="8461208" cy="181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左側のカテゴリ一覧から</a:t>
            </a:r>
            <a:r>
              <a:rPr lang="ja-JP" altLang="en-US" b="1" dirty="0"/>
              <a:t>種類を選ぶ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 → </a:t>
            </a:r>
            <a:r>
              <a:rPr lang="ja-JP" altLang="en-US" b="1" dirty="0"/>
              <a:t>ブロックを選ぶ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 → 中央のコード領域へ</a:t>
            </a:r>
            <a:r>
              <a:rPr lang="ja-JP" altLang="en-US" b="1" dirty="0"/>
              <a:t>ドラッグして置く</a:t>
            </a:r>
            <a:r>
              <a:rPr lang="ja-JP" altLang="en-US" dirty="0"/>
              <a:t>．</a:t>
            </a:r>
          </a:p>
          <a:p>
            <a:pPr marL="0" indent="0">
              <a:buNone/>
            </a:pP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1633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1614</Words>
  <Application>Microsoft Office PowerPoint</Application>
  <PresentationFormat>画面に合わせる (4:3)</PresentationFormat>
  <Paragraphs>238</Paragraphs>
  <Slides>38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5" baseType="lpstr">
      <vt:lpstr>ＭＳ Ｐ明朝</vt:lpstr>
      <vt:lpstr>メイリオ</vt:lpstr>
      <vt:lpstr>游ゴシック</vt:lpstr>
      <vt:lpstr>Arial</vt:lpstr>
      <vt:lpstr>Calibri</vt:lpstr>
      <vt:lpstr>Courier New</vt:lpstr>
      <vt:lpstr>Office テーマ</vt:lpstr>
      <vt:lpstr>Scratch プログラミング </vt:lpstr>
      <vt:lpstr>1. Scratchプログラミング </vt:lpstr>
      <vt:lpstr>PowerPoint プレゼンテーション</vt:lpstr>
      <vt:lpstr>Scratch：ブロックで動かすプログラミング</vt:lpstr>
      <vt:lpstr>イベント駆動</vt:lpstr>
      <vt:lpstr>順次実行</vt:lpstr>
      <vt:lpstr>Scratchの画面構成と操作の基本</vt:lpstr>
      <vt:lpstr>ブロック操作の基本</vt:lpstr>
      <vt:lpstr>ブロック操作の基本：① ブロックを置く</vt:lpstr>
      <vt:lpstr>ブロック操作の基本： ② ブロックを組み合わせる</vt:lpstr>
      <vt:lpstr>ブロックの形状と合体ルール</vt:lpstr>
      <vt:lpstr>ブロック操作の基本： ③ プログラムの起動</vt:lpstr>
      <vt:lpstr>ブロックの削除</vt:lpstr>
      <vt:lpstr>Scratchの良さ</vt:lpstr>
      <vt:lpstr>2. Scratchのキャラクタ </vt:lpstr>
      <vt:lpstr>Scratch のキャラクタの基本</vt:lpstr>
      <vt:lpstr>スプライト（キャラクタ画像）</vt:lpstr>
      <vt:lpstr>キャラクタの強制移動</vt:lpstr>
      <vt:lpstr>キャラクタの削除</vt:lpstr>
      <vt:lpstr>3. Scratchのキャラクタの 制御 </vt:lpstr>
      <vt:lpstr>Scratch の「制御」ブロックの使い方</vt:lpstr>
      <vt:lpstr>制御 ① 繰り返し</vt:lpstr>
      <vt:lpstr>制御 ② もし・・・たら，・・・する（条件分岐）</vt:lpstr>
      <vt:lpstr>プログラムの強制停止</vt:lpstr>
      <vt:lpstr>演習</vt:lpstr>
      <vt:lpstr>演習① Scratch の開始・ブロック操作</vt:lpstr>
      <vt:lpstr>PowerPoint プレゼンテーション</vt:lpstr>
      <vt:lpstr>PowerPoint プレゼンテーション</vt:lpstr>
      <vt:lpstr>PowerPoint プレゼンテーション</vt:lpstr>
      <vt:lpstr>演習 ② キャラクタ・スプライト</vt:lpstr>
      <vt:lpstr>PowerPoint プレゼンテーション</vt:lpstr>
      <vt:lpstr>PowerPoint プレゼンテーション</vt:lpstr>
      <vt:lpstr>演習③ キャラクタの制御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演習④　自由制作（余裕のある人向け）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</dc:title>
  <dc:creator>kaneko kunihiko</dc:creator>
  <cp:lastModifiedBy>金子　邦彦</cp:lastModifiedBy>
  <cp:revision>56</cp:revision>
  <dcterms:created xsi:type="dcterms:W3CDTF">2019-11-02T00:06:04Z</dcterms:created>
  <dcterms:modified xsi:type="dcterms:W3CDTF">2026-06-22T03:29:48Z</dcterms:modified>
</cp:coreProperties>
</file>