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90"/>
  </p:notesMasterIdLst>
  <p:sldIdLst>
    <p:sldId id="544" r:id="rId3"/>
    <p:sldId id="2131" r:id="rId4"/>
    <p:sldId id="2133" r:id="rId5"/>
    <p:sldId id="2056" r:id="rId6"/>
    <p:sldId id="2075" r:id="rId7"/>
    <p:sldId id="2130" r:id="rId8"/>
    <p:sldId id="2134" r:id="rId9"/>
    <p:sldId id="2136" r:id="rId10"/>
    <p:sldId id="2137" r:id="rId11"/>
    <p:sldId id="1873" r:id="rId12"/>
    <p:sldId id="2138" r:id="rId13"/>
    <p:sldId id="2139" r:id="rId14"/>
    <p:sldId id="2140" r:id="rId15"/>
    <p:sldId id="2141" r:id="rId16"/>
    <p:sldId id="2142" r:id="rId17"/>
    <p:sldId id="2064" r:id="rId18"/>
    <p:sldId id="2065" r:id="rId19"/>
    <p:sldId id="2066" r:id="rId20"/>
    <p:sldId id="2132" r:id="rId21"/>
    <p:sldId id="2145" r:id="rId22"/>
    <p:sldId id="2146" r:id="rId23"/>
    <p:sldId id="2147" r:id="rId24"/>
    <p:sldId id="2148" r:id="rId25"/>
    <p:sldId id="2149" r:id="rId26"/>
    <p:sldId id="2150" r:id="rId27"/>
    <p:sldId id="2151" r:id="rId28"/>
    <p:sldId id="2152" r:id="rId29"/>
    <p:sldId id="2153" r:id="rId30"/>
    <p:sldId id="2144" r:id="rId31"/>
    <p:sldId id="2154" r:id="rId32"/>
    <p:sldId id="2135" r:id="rId33"/>
    <p:sldId id="2155" r:id="rId34"/>
    <p:sldId id="2156" r:id="rId35"/>
    <p:sldId id="628" r:id="rId36"/>
    <p:sldId id="2078" r:id="rId37"/>
    <p:sldId id="549" r:id="rId38"/>
    <p:sldId id="550" r:id="rId39"/>
    <p:sldId id="551" r:id="rId40"/>
    <p:sldId id="552" r:id="rId41"/>
    <p:sldId id="553" r:id="rId42"/>
    <p:sldId id="554" r:id="rId43"/>
    <p:sldId id="555" r:id="rId44"/>
    <p:sldId id="556" r:id="rId45"/>
    <p:sldId id="557" r:id="rId46"/>
    <p:sldId id="558" r:id="rId47"/>
    <p:sldId id="559" r:id="rId48"/>
    <p:sldId id="560" r:id="rId49"/>
    <p:sldId id="2157" r:id="rId50"/>
    <p:sldId id="562" r:id="rId51"/>
    <p:sldId id="563" r:id="rId52"/>
    <p:sldId id="564" r:id="rId53"/>
    <p:sldId id="565" r:id="rId54"/>
    <p:sldId id="566" r:id="rId55"/>
    <p:sldId id="567" r:id="rId56"/>
    <p:sldId id="568" r:id="rId57"/>
    <p:sldId id="569" r:id="rId58"/>
    <p:sldId id="570" r:id="rId59"/>
    <p:sldId id="571" r:id="rId60"/>
    <p:sldId id="572" r:id="rId61"/>
    <p:sldId id="573" r:id="rId62"/>
    <p:sldId id="574" r:id="rId63"/>
    <p:sldId id="575" r:id="rId64"/>
    <p:sldId id="576" r:id="rId65"/>
    <p:sldId id="2158" r:id="rId66"/>
    <p:sldId id="578" r:id="rId67"/>
    <p:sldId id="579" r:id="rId68"/>
    <p:sldId id="580" r:id="rId69"/>
    <p:sldId id="581" r:id="rId70"/>
    <p:sldId id="582" r:id="rId71"/>
    <p:sldId id="583" r:id="rId72"/>
    <p:sldId id="584" r:id="rId73"/>
    <p:sldId id="585" r:id="rId74"/>
    <p:sldId id="586" r:id="rId75"/>
    <p:sldId id="2159" r:id="rId76"/>
    <p:sldId id="588" r:id="rId77"/>
    <p:sldId id="589" r:id="rId78"/>
    <p:sldId id="590" r:id="rId79"/>
    <p:sldId id="591" r:id="rId80"/>
    <p:sldId id="592" r:id="rId81"/>
    <p:sldId id="593" r:id="rId82"/>
    <p:sldId id="594" r:id="rId83"/>
    <p:sldId id="595" r:id="rId84"/>
    <p:sldId id="596" r:id="rId85"/>
    <p:sldId id="597" r:id="rId86"/>
    <p:sldId id="598" r:id="rId87"/>
    <p:sldId id="599" r:id="rId88"/>
    <p:sldId id="600" r:id="rId8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94" d="100"/>
          <a:sy n="94" d="100"/>
        </p:scale>
        <p:origin x="581" y="2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61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要約：cs-10. Python </a:t>
            </a:r>
            <a:r>
              <a:rPr dirty="0" err="1"/>
              <a:t>プログラミングの基本</a:t>
            </a:r>
            <a:r>
              <a:rPr dirty="0"/>
              <a:t> （</a:t>
            </a:r>
            <a:r>
              <a:rPr dirty="0" err="1"/>
              <a:t>コンピューターサイエンス</a:t>
            </a:r>
            <a:r>
              <a:rPr dirty="0"/>
              <a:t>） URL: https://www.kkaneko.jp/cc/cs/index.html </a:t>
            </a:r>
            <a:r>
              <a:rPr dirty="0" err="1"/>
              <a:t>金子邦彦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78774-E722-0AD6-A7D7-8ED2D59AA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9E3D4A-3CC1-48F1-D3EE-476CBD777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ABACA1C-BBEC-2074-F229-555A267F0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6A5E77-05E8-CED6-A401-5DF1A3489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202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60EF5-8CC0-1B39-08E8-170FF485D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EABFE74-E211-2F85-B054-FE32A8669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2AE4A4-E634-E9E9-0D41-846B40FD0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DD2E13-F5B1-E5A3-6245-0A3AEC004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80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5E8EB-4383-1E2A-C0D5-ABAC35C1B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88F525-1B76-40FA-76AC-854826B78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4FE2C6A-D5B5-CBC7-469F-4499FA464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78567E-EBFF-864A-1CDA-55C2E53C5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70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要約：プログラミングを学ぶことの魅力 ①コンピュータを自分の思い通りに活用できるようになる ② コンピュータの活用で，自分自身の能力増幅も ③ 創造力，発想力，デザイン力，行動力，チャレンジ精神など，総合的な人間力の成長にも ④論理的な思考力を試すチャンスにも ⑤ 「部品」を組み立てて作品を作り上げることに似ているため，エンジニアとしての素養や知識を磨くことにも ⑥ プログラミングは，情報工学の基礎．基礎を学ぶことで，将来，応用や最新技術の進歩を学ぶときにも役立つ．自分の可能性を広げることができる ⑦プログラミング自体も重要であり，将来のキャリアにも有利に働くことが期待される ．   22。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5E8EB-4383-1E2A-C0D5-ABAC35C1B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88F525-1B76-40FA-76AC-854826B78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4FE2C6A-D5B5-CBC7-469F-4499FA464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78567E-EBFF-864A-1CDA-55C2E53C5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7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要約：プログラミングを学ぶことの魅力 ①コンピュータを自分の思い通りに活用できるようになる ② コンピュータの活用で，自分自身の能力増幅も ③ 創造力，発想力，デザイン力，行動力，チャレンジ精神など，総合的な人間力の成長にも ④論理的な思考力を試すチャンスにも ⑤ 「部品」を組み立てて作品を作り上げることに似ているため，エンジニアとしての素養や知識を磨くことにも ⑥ プログラミングは，情報工学の基礎．基礎を学ぶことで，将来，応用や最新技術の進歩を学ぶときにも役立つ．自分の可能性を広げることができる ⑦プログラミング自体も重要であり，将来のキャリアにも有利に働くことが期待される ．   22。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6ABEC-580E-93AE-A4E1-0EA1A887A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FA1A25B-2946-AB80-5AF1-CDD9C3EFE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0C7D497-4621-48DE-48AE-AB6114B7D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08B50D-7742-BDB9-2010-026034A2B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872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DBC79-B982-715B-ECBD-D15876EC3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E5889B7-B14D-F3FB-178C-7F9722342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4234DB-7BAC-BBC6-9282-E57DA7057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5ED0C8-38E4-AE15-DB92-BCD72BF826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315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要約：Scratch Scratchを用いて，ビジュアルにプログラムの製作を行うことができる． 23  その鍵は プログラム   キャラクタ プログラム プログラムに書いた 手順通りにキャラクタ が動く キャラクタを自在に操る。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5133F-D543-0DD6-7AB8-AF0FA0FE9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A8446E-7508-4DF7-193F-C861E0741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C3E4F2-394B-0EE2-5898-F8A506B58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E547D-5D54-C56F-B031-A82007A777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17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B0A3-2511-4231-8D8D-1A02D976D3A3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58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653C-AB33-4AEE-8ADF-8CBC889DAC38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83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62F-1C88-4F72-A2F3-539EB351F97B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78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8AAC-77C1-4008-9465-32B322AA2FD1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644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8540-9CF7-4592-8041-50186FF23E5C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73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315" y="221838"/>
            <a:ext cx="8256653" cy="55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315" y="1033434"/>
            <a:ext cx="8256653" cy="5143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DEBCB-4574-4917-A517-BC61951E7195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934" y="64312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D4950-D159-4EF1-90C3-DB06CAAE7C11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278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kaneko.jp/pro/man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cratch.mit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3671" y="1122363"/>
            <a:ext cx="8589461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Scratch </a:t>
            </a:r>
            <a:r>
              <a:rPr lang="ja-JP" altLang="en-US" dirty="0"/>
              <a:t>とプログラミング思考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82" y="5806703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047DBB5-87E7-41C0-8239-B092FFAB7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A58529-F4F4-5E6F-8400-2137C0C2EAE5}"/>
              </a:ext>
            </a:extLst>
          </p:cNvPr>
          <p:cNvSpPr txBox="1"/>
          <p:nvPr/>
        </p:nvSpPr>
        <p:spPr>
          <a:xfrm>
            <a:off x="2225040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資料中の図などは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Google Nano Banana 2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を用いて作成</a:t>
            </a:r>
          </a:p>
        </p:txBody>
      </p:sp>
      <p:sp>
        <p:nvSpPr>
          <p:cNvPr id="10" name="字幕 9">
            <a:extLst>
              <a:ext uri="{FF2B5EF4-FFF2-40B4-BE49-F238E27FC236}">
                <a16:creationId xmlns:a16="http://schemas.microsoft.com/office/drawing/2014/main" id="{89C77D7B-056B-CEEE-8DBE-91AA24CEC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1015" y="3602038"/>
            <a:ext cx="7906214" cy="1655762"/>
          </a:xfrm>
        </p:spPr>
        <p:txBody>
          <a:bodyPr/>
          <a:lstStyle/>
          <a:p>
            <a:r>
              <a:rPr lang="ja-JP" altLang="en-US" dirty="0"/>
              <a:t>（</a:t>
            </a:r>
            <a:r>
              <a:rPr lang="en-US" altLang="ja-JP" dirty="0"/>
              <a:t>Scratch</a:t>
            </a:r>
            <a:r>
              <a:rPr lang="ja-JP" altLang="en-US" dirty="0"/>
              <a:t>）</a:t>
            </a:r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5"/>
              </a:rPr>
              <a:t>https://www.kkaneko.</a:t>
            </a:r>
            <a:r>
              <a:rPr lang="en-US" altLang="ja-JP">
                <a:hlinkClick r:id="rId5"/>
              </a:rPr>
              <a:t>jp/pro/man/</a:t>
            </a:r>
            <a:r>
              <a:rPr lang="en-US" altLang="ja-JP" dirty="0">
                <a:hlinkClick r:id="rId5"/>
              </a:rPr>
              <a:t>index</a:t>
            </a:r>
            <a:r>
              <a:rPr lang="en-US" altLang="ja-JP">
                <a:hlinkClick r:id="rId5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C4BDDA2-C6A7-48EF-D75B-60ABE19F6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7911D140-46F1-C543-C16B-D76F50158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30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0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274089-6E99-E323-2F1B-03C39771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プログラミングは創造的　ー　授業の狙い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23C62D-92B5-457B-934F-66EF1597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7A876E7-29BA-94E0-1F73-B1BDB351D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65835"/>
            <a:ext cx="9144000" cy="49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0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BF2117-D44C-DDA9-5355-D24AF723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プログラミングで何ができるのか 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08023D-0DA1-D682-5FA8-C6B7CD3F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29CB7-6AAC-57DD-032D-273DEB74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98E262-CCC4-7BEC-57F4-4B05BB23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89561"/>
            <a:ext cx="9144000" cy="42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74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1C16D9-3FC3-0F50-CA1A-002EBE9E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ja-JP" dirty="0"/>
              <a:t>プログラムとは — 命令を書いた手順の集まり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27BC84-D735-356A-787A-8F086EE6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EB8FEBC-5C5A-B16C-2228-4D32F3E0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968"/>
            <a:ext cx="9144000" cy="44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72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プログラミングを学ぶことで何が身につくか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228DD0-04AD-A44F-D30F-9B5E7D9E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086"/>
            <a:ext cx="9144000" cy="45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52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2C8BF35-5544-53C2-8622-9E19C5BC9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C0F3644-DAEA-4530-91EE-F1C02FA64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551"/>
            <a:ext cx="9144000" cy="50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0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C68997-495B-BBEB-7853-69A30A82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プログラミング学習における </a:t>
            </a:r>
            <a:r>
              <a:rPr kumimoji="1" lang="en-US" altLang="ja-JP" dirty="0">
                <a:solidFill>
                  <a:srgbClr val="FF0000"/>
                </a:solidFill>
              </a:rPr>
              <a:t>LLM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kumimoji="1" lang="ja-JP" altLang="en-US" dirty="0">
                <a:solidFill>
                  <a:srgbClr val="FF0000"/>
                </a:solidFill>
              </a:rPr>
              <a:t>の活用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13890E-0102-60B5-EFE1-E6041DEE1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DD3E0A-1EAD-61C2-4082-FD0F15F9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2AA40A5-9FAE-3CBD-9A34-64E86FEF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3434"/>
            <a:ext cx="9144000" cy="409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B16F4-55F2-6CB8-538E-ECE82A440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LLM</a:t>
            </a:r>
            <a:r>
              <a:rPr kumimoji="1" lang="ja-JP" altLang="en-US" dirty="0">
                <a:solidFill>
                  <a:srgbClr val="FF0000"/>
                </a:solidFill>
              </a:rPr>
              <a:t>活用の具体例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5FF58A-EA34-3FBA-5505-FDCEB00FB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B3F8BA-B9BC-B06E-5F62-18016C46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04D549B-B5CD-779E-AA6D-C001129F5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459"/>
            <a:ext cx="9144000" cy="431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49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37CEC1-ADE8-0F8F-6E11-6FF6F18A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LLM</a:t>
            </a:r>
            <a:r>
              <a:rPr kumimoji="1" lang="ja-JP" altLang="en-US" dirty="0">
                <a:solidFill>
                  <a:srgbClr val="FF0000"/>
                </a:solidFill>
              </a:rPr>
              <a:t>活用の具体例 － やるべき使い方とやってはいけない使い方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DE5227-EB1A-7092-BC57-2D089E789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380BCF-41D5-5B76-50CC-5800D42E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921DDE5-D26D-90E9-A4C6-FD23BC0EE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237"/>
            <a:ext cx="9144000" cy="43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95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76F085-301D-D5CB-7A22-40FC9939A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677342C-5693-38E7-4C2E-0C579F911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330659-67DC-52E3-7518-F0556B903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A3CD11A-A034-54A5-2861-704D20B56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337"/>
            <a:ext cx="8857673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7-2.</a:t>
            </a:r>
            <a:r>
              <a:rPr lang="ja-JP" altLang="en-US" sz="4500" dirty="0">
                <a:solidFill>
                  <a:schemeClr val="tx2"/>
                </a:solidFill>
              </a:rPr>
              <a:t> プログラミング的思考と実践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8F71E94-2692-7D53-8BA1-3DBD7D590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517AEC5-B898-4257-286D-0ACB4BDB5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8D5F6A-0C40-8A2A-1A1F-965CB9FE5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597C4FC-8D0B-7A3B-BA9C-30C7A045E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6DD707-9781-328C-4D7D-A5C91CD12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55CA303-8DF3-80AC-3F14-E2DA372B3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9B80C1-5728-ABF6-2FE6-C49DC003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677681-5E95-E9FC-5FE2-C61985752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90CF598-7241-04C2-2283-0B2B49378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52ED0BF-6B68-14C2-0F88-DDA9D8B6A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F16B689-9E3F-A5B8-4172-D2271187D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64EADEC-8FF5-B0F2-353C-AED872A2A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0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B9B7F5-859F-0F92-59EE-C0E533730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0F43F6F-D1D5-12E7-EA70-E635FB52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54335F-CEC3-F3D2-721E-B17B8452C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A4EAA6A-3B49-DC28-997C-4106C8816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337"/>
            <a:ext cx="8857673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1.</a:t>
            </a:r>
            <a:r>
              <a:rPr lang="ja-JP" altLang="en-US" sz="4500" dirty="0">
                <a:solidFill>
                  <a:schemeClr val="tx2"/>
                </a:solidFill>
              </a:rPr>
              <a:t> プログラミング</a:t>
            </a:r>
            <a:br>
              <a:rPr lang="en-US" altLang="ja-JP" sz="4500" dirty="0">
                <a:solidFill>
                  <a:schemeClr val="tx2"/>
                </a:solidFill>
              </a:rPr>
            </a:br>
            <a:r>
              <a:rPr lang="ja-JP" altLang="en-US" sz="4500" dirty="0">
                <a:solidFill>
                  <a:schemeClr val="tx2"/>
                </a:solidFill>
              </a:rPr>
              <a:t>　ー　人間の力を増幅する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9D95D78-A896-58CB-C3D3-6C0082B09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178CF4-7E74-7AEB-53DE-AB4B30267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70F7799-E407-FDD4-B958-1B3A4A540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82596A4-EAC3-A555-403A-93B987838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2A6AC6F-61DB-8C75-7090-8EE2D79E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3A04C5-1857-D337-307E-FCD518AB2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0C6652-9F81-FC62-C2B2-88C0E301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B59FA4-C0F3-C505-3BB7-6E6A9EE9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0E7A384-346C-1D31-044B-7762A264F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000E7C5-DF3B-5004-63C1-67CF54E2A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65A4D3-DC09-504E-81DE-D206451E0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A3910E3-5EC5-287D-EE0E-35B30B734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67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C8FDBD1-0243-76DD-3908-4F0604E2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389C6A6-08CF-9CF4-8BE6-6E321339C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780"/>
            <a:ext cx="9144000" cy="51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21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4A945B-4D56-5611-EA2D-21A6392A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ねこ</a:t>
            </a:r>
            <a:r>
              <a:rPr kumimoji="1" lang="ja-JP" altLang="en-US" dirty="0"/>
              <a:t>の行動と得点（スコア）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4F0AAE-A0FD-80D7-735F-BB00F6AAC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605C65-7354-C365-193D-B763FEA4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25E235E-7677-6136-31F6-5C507051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521"/>
            <a:ext cx="9144000" cy="50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6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9AC6E1-6F63-BC7D-9E6F-9C472AE0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この世界を情報工学で分析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FF9B56-F95D-0BF9-25E3-CD61574A6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6031DE-DEDE-6A0E-52D2-718D9F6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667ABEE-7205-68F9-AB40-65057BCC1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183"/>
            <a:ext cx="9144000" cy="4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6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722EBC-663F-7367-53F6-00D6F6B9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プログラムと</a:t>
            </a:r>
            <a:r>
              <a:rPr lang="en-US" altLang="ja-JP" dirty="0"/>
              <a:t>『</a:t>
            </a:r>
            <a:r>
              <a:rPr lang="ja-JP" altLang="en-US" dirty="0"/>
              <a:t>３つの道具</a:t>
            </a:r>
            <a:r>
              <a:rPr lang="en-US" altLang="ja-JP" dirty="0"/>
              <a:t>』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0935D4-1824-1C63-FCB7-211EE2706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このプログラムが</a:t>
            </a:r>
            <a:r>
              <a:rPr kumimoji="1" lang="en-US" altLang="ja-JP" sz="2400" dirty="0"/>
              <a:t>『</a:t>
            </a:r>
            <a:r>
              <a:rPr kumimoji="1" lang="ja-JP" altLang="en-US" sz="2400" dirty="0"/>
              <a:t>３つの道具</a:t>
            </a:r>
            <a:r>
              <a:rPr kumimoji="1" lang="en-US" altLang="ja-JP" sz="2400" dirty="0"/>
              <a:t>』</a:t>
            </a:r>
            <a:r>
              <a:rPr kumimoji="1" lang="ja-JP" altLang="en-US" sz="2400" dirty="0"/>
              <a:t>でできている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91005F-158D-C9FC-C968-DE42D7D8B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FE09CBA-2400-6B7A-59DD-2BDBC32A1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5903"/>
            <a:ext cx="9144000" cy="48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41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E580CE-5B50-BFA7-B1E4-33C6D0A2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① オブジェクト・メソッド・引数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04F6E8-DD7F-9880-846F-2D8F6682E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97A08D-F8D4-8231-C5ED-2B97C8638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F353C68-8BC7-EC1E-805C-0F9A03EE3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4397"/>
            <a:ext cx="9144000" cy="43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72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EEFFA-3EAE-5F3D-F826-F1D3A0FE4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② 変数と代入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C27749-61ED-7F96-DAEF-7B8883E02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805BD0-5C50-3A56-7864-035A5BF3E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989FBAD-B074-3F37-0B28-AC52BD87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2" y="846253"/>
            <a:ext cx="9144000" cy="426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73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753B83-66A7-D859-0D53-CC429983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 アルゴリズムの感覚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A9D226-E73F-A6B6-04C8-D8C0361AC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2222CD-5885-3C30-BEEE-2703359EE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80AB6FB-A559-2C1E-A371-A63E3769A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76" y="846253"/>
            <a:ext cx="8838569" cy="462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81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4C94C6-5314-FEEB-D303-DF199EF6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09EF72-DB63-1E1D-91E7-ECCB81F6D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プログラムで使用される</a:t>
            </a:r>
            <a:r>
              <a:rPr lang="en-US" altLang="ja-JP" dirty="0"/>
              <a:t>『</a:t>
            </a:r>
            <a:r>
              <a:rPr lang="ja-JP" altLang="en-US" dirty="0"/>
              <a:t>３つの道具</a:t>
            </a:r>
            <a:r>
              <a:rPr lang="en-US" altLang="ja-JP" dirty="0"/>
              <a:t>』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C58D2D-026B-83C8-4FFA-45514E75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456D008-1266-EBB5-D0B6-B6DAA4594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270"/>
            <a:ext cx="9144000" cy="426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09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7B21AD-2409-7321-625A-1AF65EA1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プログラミング的思考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9C7D83-4BC8-D412-12C6-E8807A342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3C99AE-4362-B659-612E-C7A1C87F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869A48-F08E-3F11-11E3-7C9B8B971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197"/>
            <a:ext cx="9144000" cy="480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71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E3EBF-A952-B11C-8C1B-D96B9FC20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02AF85-603B-9598-DA3C-95502C01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プログラミング的思考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F256EC-DF2E-3BFF-F8E8-7CBDAAABD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8DA8A0-A49C-95D7-A8CF-6AB1E8C3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ACC6136-8B38-ABC0-2802-EB79A8CA5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292"/>
            <a:ext cx="9144000" cy="49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7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9822956-4E6C-62C1-2EDD-11F6738D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BE9689-9D27-410E-E915-C7A6180F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097"/>
            <a:ext cx="9144000" cy="49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16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B5FADC-06C4-8EE3-DC98-D9E7CD72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1A5878-4210-69A3-E48E-D65B3F906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アルゴリズム化の結果に、１０，１０，１の具体的な値を設定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CA0EC-8E11-A41F-8B39-D1ADC331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0D61448-4D1B-7888-6EC2-7E00BB80A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2393"/>
            <a:ext cx="9144000" cy="30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3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4939F5-6E41-7F70-75DC-D350117B1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FE6832F-B564-25DF-6F25-B27E0D3D5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F17300-D31C-2A01-D53B-77BA6485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2F4CBF4-8E14-748B-C15F-10AA03499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337"/>
            <a:ext cx="8857673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3.</a:t>
            </a:r>
            <a:r>
              <a:rPr lang="ja-JP" altLang="en-US" sz="4500" dirty="0">
                <a:solidFill>
                  <a:schemeClr val="tx2"/>
                </a:solidFill>
              </a:rPr>
              <a:t> 変数に関する演習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3973ACE-619C-C913-2020-6E37988A1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3718C9-30A3-80AE-A2A6-F156C0693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46B41F0-A1FC-C2E1-D823-DDDFAD10A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6E38A82-F888-F7EE-8B90-26FF3C43E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D62828-302D-AFFD-C359-6093C556F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BCEAB34-87D1-6827-85E7-C7469098A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D8565B-3F1F-70E5-9502-FAB9C1BE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F2EBE1-966E-D6BA-2007-3E6DBA17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FD7D112-FC66-8524-CF45-5D0F86D2C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DBC4A72-B1CD-24A2-7253-1AB1DFECB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26B71CB-B224-808D-65EE-D12E5C54E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3E8BBF4-240A-F11B-F503-5A265737F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1B77F8-84A3-B9F1-A405-34082C98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B39DE0-8FF1-F4D5-8798-49FEF2396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524"/>
            <a:ext cx="9144000" cy="508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41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</a:t>
            </a:r>
            <a:r>
              <a:rPr lang="ja-JP" altLang="en-US" dirty="0"/>
              <a:t>：ブロックで動かすプログラミング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2CF4AEB-533F-361F-3E1F-71B9A1733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4596"/>
            <a:ext cx="9144000" cy="411768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0C0DAC4-6A5D-9309-0989-1CB9F01B1EEC}"/>
              </a:ext>
            </a:extLst>
          </p:cNvPr>
          <p:cNvSpPr txBox="1"/>
          <p:nvPr/>
        </p:nvSpPr>
        <p:spPr>
          <a:xfrm>
            <a:off x="671755" y="770220"/>
            <a:ext cx="741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Scratch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scratch.mit.edu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上の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ブラウザで動かす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インストール不要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37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410354-7270-621C-9F4F-F02D6863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Scratch</a:t>
            </a:r>
            <a:r>
              <a:rPr kumimoji="1" lang="ja-JP" altLang="en-US" dirty="0"/>
              <a:t>の画面構成と操作の基本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08EECB-6F70-5B51-9581-3A132AA0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25BEE9-B129-9D3F-2271-8AD834417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363"/>
            <a:ext cx="9144000" cy="43109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BA2F0AD-EF25-7D34-75CB-B4AB4635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272" y="5035969"/>
            <a:ext cx="3818776" cy="168550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F44A21-68D3-364F-AC43-28AAE62E9F63}"/>
              </a:ext>
            </a:extLst>
          </p:cNvPr>
          <p:cNvSpPr txBox="1"/>
          <p:nvPr/>
        </p:nvSpPr>
        <p:spPr>
          <a:xfrm>
            <a:off x="321845" y="58509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実際の画面</a:t>
            </a:r>
          </a:p>
        </p:txBody>
      </p:sp>
    </p:spTree>
    <p:extLst>
      <p:ext uri="{BB962C8B-B14F-4D97-AF65-F5344CB8AC3E}">
        <p14:creationId xmlns:p14="http://schemas.microsoft.com/office/powerpoint/2010/main" val="4116604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DC038-2905-2FA2-4292-1B28C4B4C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11F9B6-C66F-C3EC-0108-29664583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変数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B47BAF-8C9D-6A10-BF42-28E54FA7D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FDD86E-D189-8AD3-BA15-CFD6B5B6D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303DC18F-2BCE-1777-AA95-425E46264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581"/>
            <a:ext cx="9144000" cy="51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37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 </a:t>
            </a:r>
            <a:r>
              <a:rPr lang="ja-JP" altLang="en-US" dirty="0"/>
              <a:t>での変数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861" y="1238374"/>
            <a:ext cx="4526192" cy="254836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055606" y="3948261"/>
            <a:ext cx="2908168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変数</a:t>
            </a:r>
            <a:r>
              <a:rPr lang="en-US" altLang="ja-JP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 x </a:t>
            </a:r>
            <a:r>
              <a:rPr lang="ja-JP" altLang="en-US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の値の表示結果</a:t>
            </a:r>
            <a:endParaRPr kumimoji="1" lang="ja-JP" altLang="en-US" sz="2100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4" y="1512958"/>
            <a:ext cx="3241524" cy="191604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97881" y="3578471"/>
            <a:ext cx="2638864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変数</a:t>
            </a:r>
            <a:r>
              <a:rPr lang="en-US" altLang="ja-JP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 x </a:t>
            </a:r>
            <a:r>
              <a:rPr lang="ja-JP" altLang="en-US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を使うような</a:t>
            </a:r>
            <a:endParaRPr lang="en-US" altLang="ja-JP" sz="2100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プログラム</a:t>
            </a:r>
            <a:endParaRPr kumimoji="1" lang="ja-JP" altLang="en-US" sz="2100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843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パソコンにログインする</a:t>
            </a:r>
            <a:endParaRPr lang="en-US" altLang="ja-JP" dirty="0"/>
          </a:p>
          <a:p>
            <a:r>
              <a:rPr lang="en-US" altLang="ja-JP" dirty="0"/>
              <a:t>Web</a:t>
            </a:r>
            <a:r>
              <a:rPr lang="ja-JP" altLang="en-US" dirty="0"/>
              <a:t>ブラウザを起動する</a:t>
            </a:r>
            <a:endParaRPr lang="en-US" altLang="ja-JP" dirty="0"/>
          </a:p>
          <a:p>
            <a:r>
              <a:rPr lang="en-US" altLang="ja-JP" dirty="0"/>
              <a:t>Web</a:t>
            </a:r>
            <a:r>
              <a:rPr lang="ja-JP" altLang="en-US" dirty="0"/>
              <a:t>ブラウザで、次の</a:t>
            </a:r>
            <a:r>
              <a:rPr lang="en-US" altLang="ja-JP" dirty="0"/>
              <a:t>URL</a:t>
            </a:r>
            <a:r>
              <a:rPr lang="ja-JP" altLang="en-US" dirty="0"/>
              <a:t>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dirty="0">
                <a:hlinkClick r:id="rId2"/>
              </a:rPr>
              <a:t>https://scratch.mit.edu/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「やってみよう」をクリック</a:t>
            </a:r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37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48" y="3240351"/>
            <a:ext cx="4221629" cy="58633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11389" y="2893161"/>
            <a:ext cx="1758879" cy="3000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sz="1350" b="1" dirty="0">
                <a:latin typeface="Arial" panose="020B0604020202020204" pitchFamily="34" charset="0"/>
                <a:ea typeface="メイリオ" panose="020B0604030504040204" pitchFamily="50" charset="-128"/>
              </a:rPr>
              <a:t>Web</a:t>
            </a:r>
            <a:r>
              <a:rPr kumimoji="1" lang="ja-JP" altLang="en-US" sz="1350" b="1" dirty="0">
                <a:latin typeface="Arial" panose="020B0604020202020204" pitchFamily="34" charset="0"/>
                <a:ea typeface="メイリオ" panose="020B0604030504040204" pitchFamily="50" charset="-128"/>
              </a:rPr>
              <a:t>ブラウザの起動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3678546" y="3421618"/>
            <a:ext cx="1586324" cy="3318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219" y="4764151"/>
            <a:ext cx="4675301" cy="176890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078599" y="5461376"/>
            <a:ext cx="811091" cy="76493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1914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5. </a:t>
            </a:r>
            <a:r>
              <a:rPr lang="ja-JP" altLang="en-US" dirty="0"/>
              <a:t>「データ」をクリックし，「変数を作る」をクリック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6. </a:t>
            </a:r>
            <a:r>
              <a:rPr lang="ja-JP" altLang="en-US" dirty="0"/>
              <a:t>変数名を「</a:t>
            </a:r>
            <a:r>
              <a:rPr lang="en-US" altLang="ja-JP" dirty="0"/>
              <a:t>x</a:t>
            </a:r>
            <a:r>
              <a:rPr lang="ja-JP" altLang="en-US" dirty="0"/>
              <a:t>」．（半角の </a:t>
            </a:r>
            <a:r>
              <a:rPr lang="en-US" altLang="ja-JP" dirty="0"/>
              <a:t>x </a:t>
            </a:r>
            <a:r>
              <a:rPr lang="ja-JP" altLang="en-US" dirty="0"/>
              <a:t>です）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</a:t>
            </a:r>
            <a:r>
              <a:rPr lang="ja-JP" altLang="en-US" dirty="0"/>
              <a:t>「</a:t>
            </a:r>
            <a:r>
              <a:rPr lang="en-US" altLang="ja-JP" dirty="0"/>
              <a:t>OK</a:t>
            </a:r>
            <a:r>
              <a:rPr lang="ja-JP" altLang="en-US" dirty="0"/>
              <a:t>」をクリック．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38</a:t>
            </a:fld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838" y="1498430"/>
            <a:ext cx="1707356" cy="1621631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5726095" y="2143324"/>
            <a:ext cx="934079" cy="2965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774453" y="2483422"/>
            <a:ext cx="707676" cy="25977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580" y="4063548"/>
            <a:ext cx="2643188" cy="1735931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6053609" y="5341041"/>
            <a:ext cx="606566" cy="3441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971547" y="4461735"/>
            <a:ext cx="934079" cy="2965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9569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006" y="1999088"/>
            <a:ext cx="4527116" cy="365612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7. </a:t>
            </a:r>
            <a:r>
              <a:rPr lang="ja-JP" altLang="en-US" dirty="0"/>
              <a:t>「</a:t>
            </a:r>
            <a:r>
              <a:rPr lang="en-US" altLang="ja-JP" dirty="0"/>
              <a:t>x </a:t>
            </a:r>
            <a:r>
              <a:rPr lang="ja-JP" altLang="en-US" dirty="0"/>
              <a:t>を </a:t>
            </a:r>
            <a:r>
              <a:rPr lang="en-US" altLang="ja-JP" dirty="0"/>
              <a:t>0</a:t>
            </a:r>
            <a:r>
              <a:rPr lang="ja-JP" altLang="en-US" dirty="0"/>
              <a:t> にする」と「変数 </a:t>
            </a:r>
            <a:r>
              <a:rPr lang="en-US" altLang="ja-JP" dirty="0"/>
              <a:t>x </a:t>
            </a:r>
            <a:r>
              <a:rPr lang="ja-JP" altLang="en-US" dirty="0"/>
              <a:t>を表示する」を置き、この２つを組み合わせる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39</a:t>
            </a:fld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2664580" y="3827236"/>
            <a:ext cx="1296236" cy="40908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3960817" y="4030830"/>
            <a:ext cx="1401644" cy="4867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4758998" y="4119466"/>
            <a:ext cx="2227282" cy="124310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642799" y="4478608"/>
            <a:ext cx="1467871" cy="40908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110670" y="4702497"/>
            <a:ext cx="1251791" cy="385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070122" y="4478608"/>
            <a:ext cx="1569660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２つを</a:t>
            </a:r>
            <a:endParaRPr lang="en-US" altLang="ja-JP" b="1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組み合わせる</a:t>
            </a:r>
            <a:endParaRPr kumimoji="1" lang="ja-JP" altLang="en-US" b="1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658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274089-6E99-E323-2F1B-03C39771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プログラミングは創造的　ー　授業の狙い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23C62D-92B5-457B-934F-66EF1597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7A876E7-29BA-94E0-1F73-B1BDB351D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65835"/>
            <a:ext cx="9144000" cy="49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6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370" y="1802923"/>
            <a:ext cx="5316855" cy="384530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8. </a:t>
            </a:r>
            <a:r>
              <a:rPr lang="ja-JP" altLang="en-US" dirty="0"/>
              <a:t>「イベント」をクリック．「🚩がクリックされたとき」を組み合わせる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40</a:t>
            </a:fld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244085" y="1914871"/>
            <a:ext cx="1296236" cy="40908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3892203" y="3725574"/>
            <a:ext cx="1051272" cy="5892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4758998" y="4119466"/>
            <a:ext cx="2227282" cy="124310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72578" y="4394771"/>
            <a:ext cx="156966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組み合わせる</a:t>
            </a:r>
            <a:endParaRPr kumimoji="1" lang="ja-JP" altLang="en-US" b="1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2139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428" y="2040529"/>
            <a:ext cx="2321621" cy="225217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70" y="2320050"/>
            <a:ext cx="2328747" cy="19233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9. </a:t>
            </a:r>
            <a:r>
              <a:rPr lang="ja-JP" altLang="en-US" dirty="0"/>
              <a:t>実行ボタンをクリックすると，「</a:t>
            </a:r>
            <a:r>
              <a:rPr lang="en-US" altLang="ja-JP" dirty="0"/>
              <a:t>x 0</a:t>
            </a:r>
            <a:r>
              <a:rPr lang="ja-JP" altLang="en-US" dirty="0"/>
              <a:t>」のように表示されるので確認する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41</a:t>
            </a:fld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057164" y="2463271"/>
            <a:ext cx="540304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3574733" y="3017520"/>
            <a:ext cx="377190" cy="720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221231" y="3326236"/>
            <a:ext cx="1004897" cy="41137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25255" y="2015118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実行ボタン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056" y="4422583"/>
            <a:ext cx="2436777" cy="1578167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336057" y="4667541"/>
            <a:ext cx="315816" cy="15578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2" name="直線コネクタ 11"/>
          <p:cNvCxnSpPr>
            <a:endCxn id="14" idx="1"/>
          </p:cNvCxnSpPr>
          <p:nvPr/>
        </p:nvCxnSpPr>
        <p:spPr>
          <a:xfrm>
            <a:off x="4205690" y="3737610"/>
            <a:ext cx="130367" cy="1007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H="1">
            <a:off x="4651873" y="3764704"/>
            <a:ext cx="578664" cy="902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434856" y="3369302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表示を確認</a:t>
            </a:r>
            <a:endParaRPr kumimoji="1" lang="ja-JP" altLang="en-US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516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039" y="2571980"/>
            <a:ext cx="5164217" cy="305253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10. </a:t>
            </a:r>
            <a:r>
              <a:rPr lang="ja-JP" altLang="en-US" dirty="0"/>
              <a:t>「</a:t>
            </a:r>
            <a:r>
              <a:rPr lang="en-US" altLang="ja-JP" dirty="0"/>
              <a:t>x</a:t>
            </a:r>
            <a:r>
              <a:rPr lang="ja-JP" altLang="en-US" dirty="0"/>
              <a:t> を </a:t>
            </a:r>
            <a:r>
              <a:rPr lang="en-US" altLang="ja-JP" dirty="0"/>
              <a:t>0 </a:t>
            </a:r>
            <a:r>
              <a:rPr lang="ja-JP" altLang="en-US" dirty="0"/>
              <a:t>にする」を「</a:t>
            </a:r>
            <a:r>
              <a:rPr lang="en-US" altLang="ja-JP" dirty="0"/>
              <a:t>x </a:t>
            </a:r>
            <a:r>
              <a:rPr lang="ja-JP" altLang="en-US" dirty="0"/>
              <a:t>を </a:t>
            </a:r>
            <a:r>
              <a:rPr lang="en-US" altLang="ja-JP" dirty="0"/>
              <a:t>11 </a:t>
            </a:r>
            <a:r>
              <a:rPr lang="ja-JP" altLang="en-US" dirty="0"/>
              <a:t>にする」に書き換えてみる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※</a:t>
            </a:r>
            <a:r>
              <a:rPr lang="ja-JP" altLang="en-US" dirty="0"/>
              <a:t>　半角の「</a:t>
            </a:r>
            <a:r>
              <a:rPr lang="en-US" altLang="ja-JP" dirty="0"/>
              <a:t>11</a:t>
            </a:r>
            <a:r>
              <a:rPr lang="ja-JP" altLang="en-US" dirty="0"/>
              <a:t>」 （全角の１１では動かない）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42</a:t>
            </a:fld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289450" y="3809443"/>
            <a:ext cx="872975" cy="73398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3725938" y="2425320"/>
            <a:ext cx="130128" cy="14852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889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910" y="2190871"/>
            <a:ext cx="4526192" cy="25483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70" y="2320050"/>
            <a:ext cx="2328747" cy="19233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11. </a:t>
            </a:r>
            <a:r>
              <a:rPr lang="ja-JP" altLang="en-US" dirty="0"/>
              <a:t>実行ボタンをクリックすると，「</a:t>
            </a:r>
            <a:r>
              <a:rPr lang="en-US" altLang="ja-JP" dirty="0"/>
              <a:t>x 11</a:t>
            </a:r>
            <a:r>
              <a:rPr lang="ja-JP" altLang="en-US" dirty="0"/>
              <a:t>」のように表示されるので確認する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43</a:t>
            </a:fld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057164" y="2463271"/>
            <a:ext cx="540304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3574733" y="3017520"/>
            <a:ext cx="377190" cy="720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397711" y="3689139"/>
            <a:ext cx="1622942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25255" y="2015118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実行ボタン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</p:spTree>
    <p:extLst>
      <p:ext uri="{BB962C8B-B14F-4D97-AF65-F5344CB8AC3E}">
        <p14:creationId xmlns:p14="http://schemas.microsoft.com/office/powerpoint/2010/main" val="1077337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808" y="2047832"/>
            <a:ext cx="1811759" cy="182822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217" y="4591008"/>
            <a:ext cx="3000375" cy="18716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新しい変数 </a:t>
            </a:r>
            <a:r>
              <a:rPr lang="en-US" altLang="ja-JP" dirty="0"/>
              <a:t>a </a:t>
            </a:r>
            <a:r>
              <a:rPr lang="ja-JP" altLang="en-US" dirty="0"/>
              <a:t>を追加し，値を </a:t>
            </a:r>
            <a:r>
              <a:rPr lang="en-US" altLang="ja-JP" dirty="0"/>
              <a:t>100 </a:t>
            </a:r>
            <a:r>
              <a:rPr lang="ja-JP" altLang="en-US" dirty="0"/>
              <a:t>に設定したい．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12. </a:t>
            </a:r>
            <a:r>
              <a:rPr lang="ja-JP" altLang="en-US" dirty="0"/>
              <a:t>「データ」をクリックし，「変数を作る」をクリック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13. </a:t>
            </a:r>
            <a:r>
              <a:rPr lang="ja-JP" altLang="en-US" dirty="0"/>
              <a:t>今度は，変数名を「</a:t>
            </a:r>
            <a:r>
              <a:rPr lang="en-US" altLang="ja-JP" dirty="0"/>
              <a:t>a</a:t>
            </a:r>
            <a:r>
              <a:rPr lang="ja-JP" altLang="en-US" dirty="0"/>
              <a:t>」．（半角の </a:t>
            </a:r>
            <a:r>
              <a:rPr lang="en-US" altLang="ja-JP" dirty="0"/>
              <a:t>a </a:t>
            </a:r>
            <a:r>
              <a:rPr lang="ja-JP" altLang="en-US" dirty="0"/>
              <a:t>）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</a:t>
            </a:r>
            <a:r>
              <a:rPr lang="ja-JP" altLang="en-US" dirty="0"/>
              <a:t>「</a:t>
            </a:r>
            <a:r>
              <a:rPr lang="en-US" altLang="ja-JP" dirty="0"/>
              <a:t>OK</a:t>
            </a:r>
            <a:r>
              <a:rPr lang="ja-JP" altLang="en-US" dirty="0"/>
              <a:t>」をクリック．</a:t>
            </a:r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44</a:t>
            </a:fld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5613367" y="3004084"/>
            <a:ext cx="934079" cy="2965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672387" y="3326139"/>
            <a:ext cx="707676" cy="25977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799426" y="6127464"/>
            <a:ext cx="606566" cy="3441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581726" y="5002941"/>
            <a:ext cx="934079" cy="2965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6816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45" y="2858639"/>
            <a:ext cx="5890063" cy="302627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791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14. </a:t>
            </a:r>
            <a:r>
              <a:rPr lang="ja-JP" altLang="en-US" dirty="0"/>
              <a:t>「</a:t>
            </a:r>
            <a:r>
              <a:rPr lang="en-US" altLang="ja-JP" dirty="0"/>
              <a:t>a</a:t>
            </a:r>
            <a:r>
              <a:rPr lang="ja-JP" altLang="en-US" dirty="0"/>
              <a:t>を</a:t>
            </a:r>
            <a:r>
              <a:rPr lang="en-US" altLang="ja-JP" dirty="0"/>
              <a:t>0</a:t>
            </a:r>
            <a:r>
              <a:rPr lang="ja-JP" altLang="en-US" dirty="0"/>
              <a:t>にする」と「変数</a:t>
            </a:r>
            <a:r>
              <a:rPr lang="en-US" altLang="ja-JP" dirty="0"/>
              <a:t>a</a:t>
            </a:r>
            <a:r>
              <a:rPr lang="ja-JP" altLang="en-US" dirty="0"/>
              <a:t>を表示する」を組み合わせる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r>
              <a:rPr lang="ja-JP" altLang="en-US" dirty="0"/>
              <a:t>そして、「</a:t>
            </a:r>
            <a:r>
              <a:rPr lang="en-US" altLang="ja-JP" dirty="0"/>
              <a:t>0</a:t>
            </a:r>
            <a:r>
              <a:rPr lang="ja-JP" altLang="en-US" dirty="0"/>
              <a:t>」のところを「</a:t>
            </a:r>
            <a:r>
              <a:rPr lang="en-US" altLang="ja-JP" dirty="0"/>
              <a:t>100</a:t>
            </a:r>
            <a:r>
              <a:rPr lang="ja-JP" altLang="en-US" dirty="0"/>
              <a:t>」に書き換える（半角の「</a:t>
            </a:r>
            <a:r>
              <a:rPr lang="en-US" altLang="ja-JP" dirty="0"/>
              <a:t>100</a:t>
            </a:r>
            <a:r>
              <a:rPr lang="ja-JP" altLang="en-US" dirty="0"/>
              <a:t>」です）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45</a:t>
            </a:fld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427" y="626890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4507484" y="4966155"/>
            <a:ext cx="2447924" cy="8435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2847729" y="4450274"/>
            <a:ext cx="1813723" cy="7591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3062118" y="5476156"/>
            <a:ext cx="1599333" cy="1420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5434263" y="5029080"/>
            <a:ext cx="530546" cy="3615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9980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10" y="2679992"/>
            <a:ext cx="4444215" cy="281402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70" y="2701050"/>
            <a:ext cx="2328747" cy="19233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15. </a:t>
            </a:r>
            <a:r>
              <a:rPr lang="ja-JP" altLang="en-US" dirty="0"/>
              <a:t>実行ボタンをクリックすると，「</a:t>
            </a:r>
            <a:r>
              <a:rPr lang="en-US" altLang="ja-JP" dirty="0"/>
              <a:t>x 11</a:t>
            </a:r>
            <a:r>
              <a:rPr lang="ja-JP" altLang="en-US" dirty="0"/>
              <a:t>」</a:t>
            </a:r>
            <a:r>
              <a:rPr lang="en-US" altLang="ja-JP" dirty="0"/>
              <a:t>, </a:t>
            </a:r>
            <a:r>
              <a:rPr lang="ja-JP" altLang="en-US" dirty="0"/>
              <a:t>「</a:t>
            </a:r>
            <a:r>
              <a:rPr lang="en-US" altLang="ja-JP" dirty="0"/>
              <a:t>a 100</a:t>
            </a:r>
            <a:r>
              <a:rPr lang="ja-JP" altLang="en-US" dirty="0"/>
              <a:t>」のように表示されるので確認する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46</a:t>
            </a:fld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019064" y="2844271"/>
            <a:ext cx="540304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3536633" y="3398520"/>
            <a:ext cx="377190" cy="720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331036" y="4796421"/>
            <a:ext cx="1622942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87155" y="2396118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実行ボタン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</p:spTree>
    <p:extLst>
      <p:ext uri="{BB962C8B-B14F-4D97-AF65-F5344CB8AC3E}">
        <p14:creationId xmlns:p14="http://schemas.microsoft.com/office/powerpoint/2010/main" val="7577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演習問題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4" y="846253"/>
            <a:ext cx="8675649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◆新しい変数 </a:t>
            </a:r>
            <a:r>
              <a:rPr lang="en-US" altLang="ja-JP" dirty="0"/>
              <a:t>b </a:t>
            </a:r>
            <a:r>
              <a:rPr lang="ja-JP" altLang="en-US" dirty="0"/>
              <a:t>を追加し，値を </a:t>
            </a:r>
            <a:r>
              <a:rPr lang="en-US" altLang="ja-JP" dirty="0"/>
              <a:t>200 </a:t>
            </a:r>
            <a:r>
              <a:rPr lang="ja-JP" altLang="en-US" dirty="0"/>
              <a:t>に設定しなさい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◆新しい変数 </a:t>
            </a:r>
            <a:r>
              <a:rPr lang="en-US" altLang="ja-JP" dirty="0"/>
              <a:t>r </a:t>
            </a:r>
            <a:r>
              <a:rPr lang="ja-JP" altLang="en-US" dirty="0"/>
              <a:t>を追加し，値を </a:t>
            </a:r>
            <a:r>
              <a:rPr lang="en-US" altLang="ja-JP" dirty="0"/>
              <a:t>1.08 </a:t>
            </a:r>
            <a:r>
              <a:rPr lang="ja-JP" altLang="en-US" dirty="0"/>
              <a:t>に設定しなさい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◆新しい変数 </a:t>
            </a:r>
            <a:r>
              <a:rPr lang="en-US" altLang="ja-JP" dirty="0"/>
              <a:t>z </a:t>
            </a:r>
            <a:r>
              <a:rPr lang="ja-JP" altLang="en-US" dirty="0"/>
              <a:t>を追加し，値を </a:t>
            </a:r>
            <a:r>
              <a:rPr lang="en-US" altLang="ja-JP" dirty="0"/>
              <a:t>-10 </a:t>
            </a:r>
            <a:r>
              <a:rPr lang="ja-JP" altLang="en-US" dirty="0"/>
              <a:t>（マイナス</a:t>
            </a:r>
            <a:r>
              <a:rPr lang="en-US" altLang="ja-JP" dirty="0"/>
              <a:t>10</a:t>
            </a:r>
            <a:r>
              <a:rPr lang="ja-JP" altLang="en-US" dirty="0"/>
              <a:t>）に設定しなさい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◆下の図、左のように組み立てなさい</a:t>
            </a:r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47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862" y="3675887"/>
            <a:ext cx="1911656" cy="291632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46" y="3561529"/>
            <a:ext cx="2152981" cy="308947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706618" y="4743208"/>
            <a:ext cx="1800493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実行結果を確認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しなさい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20685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F018EE-F18B-38C6-0C5F-C0A47741F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205B8C8-BA04-C12D-6DB4-7A897A54D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E64E77-1C7B-BA53-AAB8-380C7049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E84DB84-B2B7-01CB-176B-553721D08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337"/>
            <a:ext cx="8857673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4.</a:t>
            </a:r>
            <a:r>
              <a:rPr lang="ja-JP" altLang="en-US" sz="4500" dirty="0">
                <a:solidFill>
                  <a:schemeClr val="tx2"/>
                </a:solidFill>
              </a:rPr>
              <a:t> 式に関する演習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DE4ECC5-9A23-5221-EDBF-3E05CEA5B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A2ED83-CA33-BE12-A6AF-CA9EFBF34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63BA2BD-F5A5-B7C2-AA5A-A5DD07F60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86A9C3F-37B2-AFF8-1C65-D741CF170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FFF90FD-98AA-7E5D-EFC8-7B8C5209C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A1F86C2-3C18-4F99-86EE-D840DF9C9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76EB6D-72F8-5699-4A14-9A53AA18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9A61CE-41C1-3E29-B127-6C4B9929D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ABD14D-4C46-E689-A7BF-78BFEBB77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2BA6C5-0CBB-4BDD-8829-A02CCC2BE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222348E-4312-523C-6620-5B59EB01A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ADDFB53-7A10-4D4F-339C-62E4541C2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22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変数が役に立つのは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◆ データを記憶したいとき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同じような計算などを，値を変えながら何度も行いたいとき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5496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BF2117-D44C-DDA9-5355-D24AF723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プログラミングで何ができるのか 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08023D-0DA1-D682-5FA8-C6B7CD3F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29CB7-6AAC-57DD-032D-273DEB74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98E262-CCC4-7BEC-57F4-4B05BB23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89561"/>
            <a:ext cx="9144000" cy="42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04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1. </a:t>
            </a:r>
            <a:r>
              <a:rPr lang="ja-JP" altLang="en-US" dirty="0"/>
              <a:t> さきほど作成したブロックは不要なので，ブロックを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マウスの右ボタンを押しながら，中央エリアにドラッグする．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50</a:t>
            </a:fld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637" y="2553303"/>
            <a:ext cx="3843814" cy="3378059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5025508" y="2910802"/>
            <a:ext cx="1356242" cy="2366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3962401" y="4581546"/>
            <a:ext cx="1129502" cy="5791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758757" y="3967793"/>
            <a:ext cx="2069797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ドラッグすると</a:t>
            </a:r>
            <a:endParaRPr kumimoji="1" lang="en-US" altLang="ja-JP" sz="21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消える</a:t>
            </a:r>
            <a:endParaRPr kumimoji="1" lang="ja-JP" altLang="en-US" sz="2100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2917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63" y="1978888"/>
            <a:ext cx="7577376" cy="36727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2. </a:t>
            </a:r>
            <a:r>
              <a:rPr lang="ja-JP" altLang="en-US" dirty="0"/>
              <a:t>「イベント」をクリック．下の図のようにブロックを置く．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51</a:t>
            </a:fld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112" y="5699283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019676" y="4376517"/>
            <a:ext cx="2995337" cy="82296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3543300" y="4456674"/>
            <a:ext cx="1476375" cy="3710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2721984" y="1951795"/>
            <a:ext cx="1802391" cy="4580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5673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784059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3. </a:t>
            </a:r>
            <a:r>
              <a:rPr lang="ja-JP" altLang="en-US" dirty="0"/>
              <a:t>「データ」をクリック．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新しい変数 </a:t>
            </a:r>
            <a:r>
              <a:rPr lang="en-US" altLang="ja-JP" dirty="0"/>
              <a:t>p </a:t>
            </a:r>
            <a:r>
              <a:rPr lang="ja-JP" altLang="en-US" dirty="0"/>
              <a:t>を作る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52</a:t>
            </a:fld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67125" y="571380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4023799"/>
            <a:ext cx="2317217" cy="1453076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76014" y="4253334"/>
            <a:ext cx="457937" cy="39486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9" y="2246415"/>
            <a:ext cx="2652243" cy="140166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04775" y="3253209"/>
            <a:ext cx="1228726" cy="39486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4172021" y="1162429"/>
            <a:ext cx="5285199" cy="8524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4</a:t>
            </a:r>
            <a:r>
              <a:rPr lang="ja-JP" altLang="en-US" dirty="0" err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．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下の図のようにブロック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を組み合わせる．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955" y="2216673"/>
            <a:ext cx="5870744" cy="2769665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866514" y="5082009"/>
            <a:ext cx="457937" cy="39486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338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4" y="4027410"/>
            <a:ext cx="2653977" cy="17966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846253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5. </a:t>
            </a:r>
            <a:r>
              <a:rPr lang="ja-JP" altLang="en-US" dirty="0"/>
              <a:t>「データ」をクリック．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新しい変数 </a:t>
            </a:r>
            <a:r>
              <a:rPr lang="en-US" altLang="ja-JP" dirty="0"/>
              <a:t>t </a:t>
            </a:r>
            <a:r>
              <a:rPr lang="ja-JP" altLang="en-US" dirty="0"/>
              <a:t>を作る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53</a:t>
            </a:fld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95687" y="5699522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676014" y="4253334"/>
            <a:ext cx="457937" cy="39486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9" y="2246415"/>
            <a:ext cx="2652243" cy="140166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04775" y="3253209"/>
            <a:ext cx="1228726" cy="39486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3858801" y="1373699"/>
            <a:ext cx="5037654" cy="8524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6</a:t>
            </a:r>
            <a:r>
              <a:rPr lang="ja-JP" altLang="en-US" dirty="0" err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．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下の図のようにブロック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を組み合わせる．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039176" y="5427079"/>
            <a:ext cx="575312" cy="39486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801" y="2332882"/>
            <a:ext cx="5234948" cy="309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067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059" y="2220475"/>
            <a:ext cx="6237837" cy="273044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818432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7. </a:t>
            </a:r>
            <a:r>
              <a:rPr lang="ja-JP" altLang="en-US" dirty="0"/>
              <a:t>「演算」をクリック．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54</a:t>
            </a:fld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95687" y="5699522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" y="1846871"/>
            <a:ext cx="2652243" cy="140166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326832" y="2577144"/>
            <a:ext cx="1002031" cy="43863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3579576" y="1276221"/>
            <a:ext cx="5013763" cy="8524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8.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〇 </a:t>
            </a:r>
            <a:r>
              <a:rPr lang="en-US" altLang="ja-JP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* 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〇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」のブロックを，下の図のように組み合わせる．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357531" y="3602322"/>
            <a:ext cx="1039178" cy="6151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3772320" y="3436925"/>
            <a:ext cx="3585210" cy="4729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275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9.  </a:t>
            </a:r>
            <a:r>
              <a:rPr lang="ja-JP" altLang="en-US" dirty="0"/>
              <a:t>「</a:t>
            </a:r>
            <a:r>
              <a:rPr lang="en-US" altLang="ja-JP" dirty="0"/>
              <a:t>1.08</a:t>
            </a:r>
            <a:r>
              <a:rPr lang="ja-JP" altLang="en-US" dirty="0"/>
              <a:t>」のように書き換える．「</a:t>
            </a:r>
            <a:r>
              <a:rPr lang="en-US" altLang="ja-JP" dirty="0"/>
              <a:t>1.08</a:t>
            </a:r>
            <a:r>
              <a:rPr lang="ja-JP" altLang="en-US" dirty="0"/>
              <a:t>」も半角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55</a:t>
            </a:fld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9550" y="5654501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78" y="1991179"/>
            <a:ext cx="5718572" cy="3581528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3832860" y="3956852"/>
            <a:ext cx="1039178" cy="6151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599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45870" y="782906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10. </a:t>
            </a:r>
            <a:r>
              <a:rPr lang="ja-JP" altLang="en-US" dirty="0"/>
              <a:t>「データ」をクリック．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56</a:t>
            </a:fld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95687" y="5699522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9" y="2246415"/>
            <a:ext cx="2652243" cy="140166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04775" y="3253209"/>
            <a:ext cx="1228726" cy="39486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3374364" y="1283979"/>
            <a:ext cx="5568107" cy="8524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11</a:t>
            </a:r>
            <a:r>
              <a:rPr lang="ja-JP" altLang="en-US" dirty="0" err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．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下の図のように，変数 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p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のオレンジ色のブロックをはめ込む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136456"/>
            <a:ext cx="6238164" cy="2626066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7077075" y="3363753"/>
            <a:ext cx="523876" cy="5653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3683563" y="3636338"/>
            <a:ext cx="3244928" cy="100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5298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219" y="2155983"/>
            <a:ext cx="2539406" cy="367998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70" y="2320050"/>
            <a:ext cx="2328747" cy="19233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12. </a:t>
            </a:r>
            <a:r>
              <a:rPr lang="ja-JP" altLang="en-US" dirty="0"/>
              <a:t>実行ボタンをクリックすると，「</a:t>
            </a:r>
            <a:r>
              <a:rPr lang="en-US" altLang="ja-JP" dirty="0"/>
              <a:t>t 0</a:t>
            </a:r>
            <a:r>
              <a:rPr lang="ja-JP" altLang="en-US" dirty="0"/>
              <a:t>」のように表示されるので確認する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57</a:t>
            </a:fld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057164" y="2463271"/>
            <a:ext cx="540304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3574733" y="3017520"/>
            <a:ext cx="377190" cy="720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197686" y="5302006"/>
            <a:ext cx="1622942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25255" y="2015118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実行ボタン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</p:spTree>
    <p:extLst>
      <p:ext uri="{BB962C8B-B14F-4D97-AF65-F5344CB8AC3E}">
        <p14:creationId xmlns:p14="http://schemas.microsoft.com/office/powerpoint/2010/main" val="2321341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13. </a:t>
            </a:r>
            <a:r>
              <a:rPr lang="ja-JP" altLang="en-US" dirty="0"/>
              <a:t>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100 </a:t>
            </a:r>
            <a:r>
              <a:rPr lang="ja-JP" altLang="en-US" dirty="0"/>
              <a:t>に変えて，</a:t>
            </a:r>
            <a:r>
              <a:rPr lang="en-US" altLang="ja-JP" dirty="0"/>
              <a:t>100 * 1.08 </a:t>
            </a:r>
            <a:r>
              <a:rPr lang="ja-JP" altLang="en-US" dirty="0"/>
              <a:t>の値を求めてみる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58</a:t>
            </a:fld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08" y="1886812"/>
            <a:ext cx="5662375" cy="3623192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2963346" y="3000432"/>
            <a:ext cx="1137167" cy="74289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67656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685" y="2015118"/>
            <a:ext cx="2174540" cy="396219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70" y="2320050"/>
            <a:ext cx="2328747" cy="19233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14. </a:t>
            </a:r>
            <a:r>
              <a:rPr lang="ja-JP" altLang="en-US" dirty="0"/>
              <a:t>実行ボタンをクリックすると，「</a:t>
            </a:r>
            <a:r>
              <a:rPr lang="en-US" altLang="ja-JP" dirty="0"/>
              <a:t>t 108</a:t>
            </a:r>
            <a:r>
              <a:rPr lang="ja-JP" altLang="en-US" dirty="0"/>
              <a:t>」のように表示されるので確認する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59</a:t>
            </a:fld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057164" y="2463271"/>
            <a:ext cx="540304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3574733" y="3017520"/>
            <a:ext cx="377190" cy="720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197686" y="5302006"/>
            <a:ext cx="1622942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25255" y="2015118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実行ボタン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</p:spTree>
    <p:extLst>
      <p:ext uri="{BB962C8B-B14F-4D97-AF65-F5344CB8AC3E}">
        <p14:creationId xmlns:p14="http://schemas.microsoft.com/office/powerpoint/2010/main" val="323365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1C16D9-3FC3-0F50-CA1A-002EBE9E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ja-JP" dirty="0"/>
              <a:t>プログラムとは — 命令を書いた手順の集まり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27BC84-D735-356A-787A-8F086EE6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EB8FEBC-5C5A-B16C-2228-4D32F3E0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968"/>
            <a:ext cx="9144000" cy="44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32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演習課題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変数の値を変えて，同じ計算を再実行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1000 </a:t>
            </a:r>
            <a:r>
              <a:rPr lang="ja-JP" altLang="en-US" dirty="0"/>
              <a:t>に変えて，</a:t>
            </a:r>
            <a:r>
              <a:rPr lang="en-US" altLang="ja-JP" dirty="0"/>
              <a:t>1000 * 1.08 </a:t>
            </a:r>
            <a:r>
              <a:rPr lang="ja-JP" altLang="en-US" dirty="0"/>
              <a:t>の値を求めなさい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2000 </a:t>
            </a:r>
            <a:r>
              <a:rPr lang="ja-JP" altLang="en-US" dirty="0"/>
              <a:t>に変えて，</a:t>
            </a:r>
            <a:r>
              <a:rPr lang="en-US" altLang="ja-JP" dirty="0"/>
              <a:t>2000 * 1.08 </a:t>
            </a:r>
            <a:r>
              <a:rPr lang="ja-JP" altLang="en-US" dirty="0"/>
              <a:t>の値を求めなさい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4000 </a:t>
            </a:r>
            <a:r>
              <a:rPr lang="ja-JP" altLang="en-US" dirty="0"/>
              <a:t>に変えて，</a:t>
            </a:r>
            <a:r>
              <a:rPr lang="en-US" altLang="ja-JP" dirty="0"/>
              <a:t>4000 * 1.08 </a:t>
            </a:r>
            <a:r>
              <a:rPr lang="ja-JP" altLang="en-US" dirty="0"/>
              <a:t>の値を求めなさい</a:t>
            </a:r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60</a:t>
            </a:fld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</p:spTree>
    <p:extLst>
      <p:ext uri="{BB962C8B-B14F-4D97-AF65-F5344CB8AC3E}">
        <p14:creationId xmlns:p14="http://schemas.microsoft.com/office/powerpoint/2010/main" val="27114184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演習課題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644893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２割引きの価格を求めたい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右のようにプログラムを作りなさい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100 </a:t>
            </a:r>
            <a:r>
              <a:rPr lang="ja-JP" altLang="en-US" dirty="0"/>
              <a:t>に変えて，変数 </a:t>
            </a:r>
            <a:r>
              <a:rPr lang="en-US" altLang="ja-JP" dirty="0"/>
              <a:t>t </a:t>
            </a:r>
            <a:r>
              <a:rPr lang="ja-JP" altLang="en-US" dirty="0"/>
              <a:t>の値を確認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4500 </a:t>
            </a:r>
            <a:r>
              <a:rPr lang="ja-JP" altLang="en-US" dirty="0"/>
              <a:t>に変えて，変数 </a:t>
            </a:r>
            <a:r>
              <a:rPr lang="en-US" altLang="ja-JP" dirty="0"/>
              <a:t>t </a:t>
            </a:r>
            <a:r>
              <a:rPr lang="ja-JP" altLang="en-US" dirty="0"/>
              <a:t>の値を確認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8000 </a:t>
            </a:r>
            <a:r>
              <a:rPr lang="ja-JP" altLang="en-US" dirty="0"/>
              <a:t>に変えて，変数 </a:t>
            </a:r>
            <a:r>
              <a:rPr lang="en-US" altLang="ja-JP" dirty="0"/>
              <a:t>t </a:t>
            </a:r>
            <a:r>
              <a:rPr lang="ja-JP" altLang="en-US" dirty="0"/>
              <a:t>の値を確認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61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812" y="978115"/>
            <a:ext cx="2421640" cy="157311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026" y="3995764"/>
            <a:ext cx="1712357" cy="6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7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演習課題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1014" y="694695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正方形の面積を求めたい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下のようにプログラムを作りなさい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10 </a:t>
            </a:r>
            <a:r>
              <a:rPr lang="ja-JP" altLang="en-US" dirty="0"/>
              <a:t>に変えて，変数 </a:t>
            </a:r>
            <a:r>
              <a:rPr lang="en-US" altLang="ja-JP" dirty="0"/>
              <a:t>t </a:t>
            </a:r>
            <a:r>
              <a:rPr lang="ja-JP" altLang="en-US" dirty="0"/>
              <a:t>の値を確認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25 </a:t>
            </a:r>
            <a:r>
              <a:rPr lang="ja-JP" altLang="en-US" dirty="0"/>
              <a:t>に変えて，変数 </a:t>
            </a:r>
            <a:r>
              <a:rPr lang="en-US" altLang="ja-JP" dirty="0"/>
              <a:t>t </a:t>
            </a:r>
            <a:r>
              <a:rPr lang="ja-JP" altLang="en-US" dirty="0"/>
              <a:t>の値を確認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12.5 </a:t>
            </a:r>
            <a:r>
              <a:rPr lang="ja-JP" altLang="en-US" dirty="0"/>
              <a:t>に変えて，変数 </a:t>
            </a:r>
            <a:r>
              <a:rPr lang="en-US" altLang="ja-JP" dirty="0"/>
              <a:t>t </a:t>
            </a:r>
            <a:r>
              <a:rPr lang="ja-JP" altLang="en-US" dirty="0"/>
              <a:t>の値を確認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62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742" y="1797824"/>
            <a:ext cx="2656584" cy="19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643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各自への演習課題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669765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立方体の体積を求めたい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下のようにプログラムを作りなさい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10 </a:t>
            </a:r>
            <a:r>
              <a:rPr lang="ja-JP" altLang="en-US" dirty="0"/>
              <a:t>に変えて，変数 </a:t>
            </a:r>
            <a:r>
              <a:rPr lang="en-US" altLang="ja-JP" dirty="0"/>
              <a:t>t </a:t>
            </a:r>
            <a:r>
              <a:rPr lang="ja-JP" altLang="en-US" dirty="0"/>
              <a:t>の値を確認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25 </a:t>
            </a:r>
            <a:r>
              <a:rPr lang="ja-JP" altLang="en-US" dirty="0"/>
              <a:t>に変えて，変数 </a:t>
            </a:r>
            <a:r>
              <a:rPr lang="en-US" altLang="ja-JP" dirty="0"/>
              <a:t>t </a:t>
            </a:r>
            <a:r>
              <a:rPr lang="ja-JP" altLang="en-US" dirty="0"/>
              <a:t>の値を確認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◆ 変数 </a:t>
            </a:r>
            <a:r>
              <a:rPr lang="en-US" altLang="ja-JP" dirty="0"/>
              <a:t>p </a:t>
            </a:r>
            <a:r>
              <a:rPr lang="ja-JP" altLang="en-US" dirty="0"/>
              <a:t>の値を </a:t>
            </a:r>
            <a:r>
              <a:rPr lang="en-US" altLang="ja-JP" dirty="0"/>
              <a:t>12.5 </a:t>
            </a:r>
            <a:r>
              <a:rPr lang="ja-JP" altLang="en-US" dirty="0"/>
              <a:t>に変えて，変数 </a:t>
            </a:r>
            <a:r>
              <a:rPr lang="en-US" altLang="ja-JP" dirty="0"/>
              <a:t>t </a:t>
            </a:r>
            <a:r>
              <a:rPr lang="ja-JP" altLang="en-US" dirty="0"/>
              <a:t>の値を確認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63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193" y="1772297"/>
            <a:ext cx="3655011" cy="210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697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86D812-9364-D136-BC1E-B9671D45F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038CDA3-B680-5E9E-9776-5458275DF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2ECE84-445A-7E2D-2257-7E34C5202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3CBBD41-0F43-BB1C-A782-8461B0DFA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337"/>
            <a:ext cx="8857673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5.</a:t>
            </a:r>
            <a:r>
              <a:rPr lang="ja-JP" altLang="en-US" sz="4500" dirty="0">
                <a:solidFill>
                  <a:schemeClr val="tx2"/>
                </a:solidFill>
              </a:rPr>
              <a:t> 条件分岐に関する演習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45A9E30-5B95-D7CC-F02A-B39B3E619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197055A-913F-9D74-59D7-920343CBE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1BBCAA0-2328-9648-63A0-FDFE72DAB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96D7BCA-F370-D600-D956-33F467B7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2E6FD15-C025-C44D-82E9-DE5C7F765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C060C3C-3C62-D713-32AF-4B1CD8160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B8B707-641F-86E6-7BCF-36174C3DC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91BC77C-0932-A0C4-F658-9117C35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C2E0CC-36A5-5BA7-05E3-852DF94D0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E14730F-93C7-4CEA-413A-C4AE89463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E1071C0-1BD4-8A5C-8EFC-E29D2F8CB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6551123-8A43-7BEE-514D-06E11EB2C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8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条件分岐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　　変数や式の値によって，結果が変わる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例えば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　</a:t>
            </a:r>
            <a:r>
              <a:rPr lang="en-US" altLang="ja-JP" dirty="0"/>
              <a:t>age </a:t>
            </a:r>
            <a:r>
              <a:rPr lang="ja-JP" altLang="en-US" dirty="0"/>
              <a:t>の値が </a:t>
            </a:r>
            <a:r>
              <a:rPr lang="en-US" altLang="ja-JP" dirty="0"/>
              <a:t>20</a:t>
            </a:r>
            <a:r>
              <a:rPr lang="ja-JP" altLang="en-US" dirty="0"/>
              <a:t>未満     →  </a:t>
            </a:r>
            <a:r>
              <a:rPr lang="en-US" altLang="ja-JP" dirty="0"/>
              <a:t>100 yen</a:t>
            </a:r>
          </a:p>
          <a:p>
            <a:pPr marL="0" indent="0">
              <a:buNone/>
            </a:pPr>
            <a:r>
              <a:rPr lang="en-US" altLang="ja-JP" dirty="0"/>
              <a:t>                              20</a:t>
            </a:r>
            <a:r>
              <a:rPr lang="ja-JP" altLang="en-US" dirty="0"/>
              <a:t>以上     →  </a:t>
            </a:r>
            <a:r>
              <a:rPr lang="en-US" altLang="ja-JP" dirty="0"/>
              <a:t>200 yen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24462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63" y="3006506"/>
            <a:ext cx="4227185" cy="334984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今まで作成したブロックは不要なので，ブロックを</a:t>
            </a:r>
            <a:endParaRPr lang="en-US" altLang="ja-JP"/>
          </a:p>
          <a:p>
            <a:r>
              <a:rPr lang="ja-JP" altLang="en-US"/>
              <a:t>マウスの右ボタンを押しながら，中央エリアにドラッグする．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66</a:t>
            </a:fld>
            <a:endParaRPr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4797630" y="4616174"/>
            <a:ext cx="1572128" cy="109388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3668129" y="5141369"/>
            <a:ext cx="1129502" cy="5791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495704" y="4783578"/>
            <a:ext cx="2069797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ドラッグすると</a:t>
            </a:r>
            <a:endParaRPr kumimoji="1" lang="en-US" altLang="ja-JP" sz="21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消える</a:t>
            </a:r>
            <a:endParaRPr kumimoji="1" lang="ja-JP" altLang="en-US" sz="2100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82082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次のブロックを使う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67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737" y="1878807"/>
            <a:ext cx="2414588" cy="412194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6555124" y="1871662"/>
            <a:ext cx="1202990" cy="27146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52134" y="5001816"/>
            <a:ext cx="1420141" cy="8965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" y="1878806"/>
            <a:ext cx="3412946" cy="3948113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179348" y="1994297"/>
            <a:ext cx="1278227" cy="30599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89633" y="5060156"/>
            <a:ext cx="1196305" cy="44053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28023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次の２つの変数を作る</a:t>
            </a:r>
            <a:endParaRPr lang="en-US" altLang="ja-JP" dirty="0"/>
          </a:p>
          <a:p>
            <a:r>
              <a:rPr lang="en-US" altLang="ja-JP" dirty="0"/>
              <a:t>	age</a:t>
            </a:r>
          </a:p>
          <a:p>
            <a:r>
              <a:rPr lang="en-US" altLang="ja-JP" dirty="0"/>
              <a:t>	price</a:t>
            </a:r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8751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ブロックを下のように組み立てる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69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791" y="1443274"/>
            <a:ext cx="45590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3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プログラミングを学ぶことで何が身につくか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228DD0-04AD-A44F-D30F-9B5E7D9E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086"/>
            <a:ext cx="9144000" cy="45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98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6" y="2711451"/>
            <a:ext cx="2735250" cy="32515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変数 </a:t>
            </a:r>
            <a:r>
              <a:rPr lang="en-US" altLang="ja-JP" dirty="0"/>
              <a:t>age </a:t>
            </a:r>
            <a:r>
              <a:rPr lang="ja-JP" altLang="en-US" dirty="0"/>
              <a:t>の値を </a:t>
            </a:r>
            <a:r>
              <a:rPr lang="en-US" altLang="ja-JP" dirty="0"/>
              <a:t>18 </a:t>
            </a:r>
            <a:r>
              <a:rPr lang="ja-JP" altLang="en-US" dirty="0"/>
              <a:t>にして，実行ボタンを押すと，</a:t>
            </a:r>
            <a:r>
              <a:rPr lang="en-US" altLang="ja-JP" dirty="0"/>
              <a:t>price </a:t>
            </a:r>
            <a:r>
              <a:rPr lang="ja-JP" altLang="en-US" dirty="0"/>
              <a:t>の値が</a:t>
            </a:r>
            <a:r>
              <a:rPr lang="en-US" altLang="ja-JP" dirty="0"/>
              <a:t> 100 </a:t>
            </a:r>
            <a:r>
              <a:rPr lang="ja-JP" altLang="en-US" dirty="0"/>
              <a:t>になることを確認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70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010545" y="3216573"/>
            <a:ext cx="645776" cy="3536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242" y="3348381"/>
            <a:ext cx="2328747" cy="1923338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294435" y="3491602"/>
            <a:ext cx="540304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5812004" y="4045851"/>
            <a:ext cx="377190" cy="720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62526" y="3043449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実行ボタン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320" y="3775460"/>
            <a:ext cx="2777110" cy="126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086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3" y="2274511"/>
            <a:ext cx="2806823" cy="35858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変数 </a:t>
            </a:r>
            <a:r>
              <a:rPr lang="en-US" altLang="ja-JP" dirty="0"/>
              <a:t>age </a:t>
            </a:r>
            <a:r>
              <a:rPr lang="ja-JP" altLang="en-US" dirty="0"/>
              <a:t>の値を </a:t>
            </a:r>
            <a:r>
              <a:rPr lang="en-US" altLang="ja-JP" dirty="0"/>
              <a:t>30 </a:t>
            </a:r>
            <a:r>
              <a:rPr lang="ja-JP" altLang="en-US" dirty="0"/>
              <a:t>にして，実行ボタンを押すと，</a:t>
            </a:r>
            <a:r>
              <a:rPr lang="en-US" altLang="ja-JP" dirty="0"/>
              <a:t>price </a:t>
            </a:r>
            <a:r>
              <a:rPr lang="ja-JP" altLang="en-US" dirty="0"/>
              <a:t>の値が</a:t>
            </a:r>
            <a:r>
              <a:rPr lang="en-US" altLang="ja-JP" dirty="0"/>
              <a:t> 200 </a:t>
            </a:r>
            <a:r>
              <a:rPr lang="ja-JP" altLang="en-US" dirty="0"/>
              <a:t>になることを確認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71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066116" y="2878093"/>
            <a:ext cx="645776" cy="3536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813" y="3009901"/>
            <a:ext cx="2328747" cy="1923338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350006" y="3153122"/>
            <a:ext cx="540304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5867575" y="3707371"/>
            <a:ext cx="377190" cy="720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18097" y="2704969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実行ボタン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955" y="3403996"/>
            <a:ext cx="2806771" cy="127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059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各自への演習問題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ある映画館は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/>
              <a:t>12</a:t>
            </a:r>
            <a:r>
              <a:rPr lang="ja-JP" altLang="en-US" dirty="0"/>
              <a:t>歳未満 　</a:t>
            </a:r>
            <a:r>
              <a:rPr lang="en-US" altLang="ja-JP" dirty="0"/>
              <a:t>		400</a:t>
            </a:r>
            <a:r>
              <a:rPr lang="ja-JP" altLang="en-US" dirty="0"/>
              <a:t>円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/>
              <a:t>12</a:t>
            </a:r>
            <a:r>
              <a:rPr lang="ja-JP" altLang="en-US" dirty="0"/>
              <a:t>歳以上</a:t>
            </a:r>
            <a:r>
              <a:rPr lang="en-US" altLang="ja-JP" dirty="0"/>
              <a:t>18</a:t>
            </a:r>
            <a:r>
              <a:rPr lang="ja-JP" altLang="en-US" dirty="0"/>
              <a:t>歳未満 </a:t>
            </a:r>
            <a:r>
              <a:rPr lang="en-US" altLang="ja-JP" dirty="0"/>
              <a:t>800</a:t>
            </a:r>
            <a:r>
              <a:rPr lang="ja-JP" altLang="en-US" dirty="0"/>
              <a:t>円</a:t>
            </a:r>
            <a:endParaRPr lang="en-US" altLang="ja-JP" dirty="0"/>
          </a:p>
          <a:p>
            <a:r>
              <a:rPr lang="en-US" altLang="ja-JP" dirty="0"/>
              <a:t>    18</a:t>
            </a:r>
            <a:r>
              <a:rPr lang="ja-JP" altLang="en-US" dirty="0"/>
              <a:t>歳以上  </a:t>
            </a:r>
            <a:r>
              <a:rPr lang="en-US" altLang="ja-JP" dirty="0"/>
              <a:t>	</a:t>
            </a:r>
            <a:r>
              <a:rPr lang="ja-JP" altLang="en-US" dirty="0"/>
              <a:t>  </a:t>
            </a:r>
            <a:r>
              <a:rPr lang="en-US" altLang="ja-JP" dirty="0"/>
              <a:t>1500</a:t>
            </a:r>
            <a:r>
              <a:rPr lang="ja-JP" altLang="en-US" dirty="0"/>
              <a:t>円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右のようにブロックを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組み立てなおしなさい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そして，変数 </a:t>
            </a:r>
            <a:r>
              <a:rPr lang="en-US" altLang="ja-JP" dirty="0"/>
              <a:t>age </a:t>
            </a:r>
            <a:r>
              <a:rPr lang="ja-JP" altLang="en-US" dirty="0"/>
              <a:t>の値を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10, 15, 20 </a:t>
            </a:r>
            <a:r>
              <a:rPr lang="ja-JP" altLang="en-US" dirty="0"/>
              <a:t>と変えて，実行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72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978" y="857250"/>
            <a:ext cx="34084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129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演習問題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あるバスは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/>
              <a:t>6</a:t>
            </a:r>
            <a:r>
              <a:rPr lang="ja-JP" altLang="en-US" dirty="0"/>
              <a:t>歳未満 　  </a:t>
            </a:r>
            <a:r>
              <a:rPr lang="en-US" altLang="ja-JP" dirty="0"/>
              <a:t>0</a:t>
            </a:r>
            <a:r>
              <a:rPr lang="ja-JP" altLang="en-US" dirty="0"/>
              <a:t>円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/>
              <a:t>12</a:t>
            </a:r>
            <a:r>
              <a:rPr lang="ja-JP" altLang="en-US" dirty="0"/>
              <a:t>歳未満 </a:t>
            </a:r>
            <a:r>
              <a:rPr lang="en-US" altLang="ja-JP" dirty="0"/>
              <a:t>100</a:t>
            </a:r>
            <a:r>
              <a:rPr lang="ja-JP" altLang="en-US" dirty="0"/>
              <a:t>円</a:t>
            </a:r>
            <a:endParaRPr lang="en-US" altLang="ja-JP" dirty="0"/>
          </a:p>
          <a:p>
            <a:r>
              <a:rPr lang="en-US" altLang="ja-JP" dirty="0"/>
              <a:t>    12</a:t>
            </a:r>
            <a:r>
              <a:rPr lang="ja-JP" altLang="en-US" dirty="0"/>
              <a:t>歳以上  </a:t>
            </a:r>
            <a:r>
              <a:rPr lang="en-US" altLang="ja-JP" dirty="0"/>
              <a:t>200</a:t>
            </a:r>
            <a:r>
              <a:rPr lang="ja-JP" altLang="en-US" dirty="0"/>
              <a:t>円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自分で考えて，ブロックを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組み立てなおしなさい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そして，変数 </a:t>
            </a:r>
            <a:r>
              <a:rPr lang="en-US" altLang="ja-JP" dirty="0"/>
              <a:t>age </a:t>
            </a:r>
            <a:r>
              <a:rPr lang="ja-JP" altLang="en-US" dirty="0"/>
              <a:t>の値を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5, 10, 15, 20 </a:t>
            </a:r>
            <a:r>
              <a:rPr lang="ja-JP" altLang="en-US" dirty="0"/>
              <a:t>と変えて，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実行してみなさい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73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578" y="857250"/>
            <a:ext cx="3340637" cy="50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902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0A6F0A-5667-CEE7-79F0-027EF061E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7B01406-28CF-4FF3-F69D-483685F0D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7D82B5-1D88-B537-87C8-51B5E9356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EBFE50D-B400-3F66-298A-71A9DC6E8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337"/>
            <a:ext cx="8857673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5.</a:t>
            </a:r>
            <a:r>
              <a:rPr lang="ja-JP" altLang="en-US" sz="4500" dirty="0">
                <a:solidFill>
                  <a:schemeClr val="tx2"/>
                </a:solidFill>
              </a:rPr>
              <a:t> 繰り返しに関する演習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2DBF566-17AA-7904-411E-56D5CDD33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0EF2C-9DBA-4717-146D-386F2FFB2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5E6807B-6BC7-6160-E698-14096C645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97BDC98-F963-A7B8-BFE4-EA0382977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A237E84-5F6F-CE95-BE2F-382A481DE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9CEA576-33AB-665A-5A98-D9C697273E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D7FC3C-4208-3A3F-8754-9EB24C32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2818929-A15F-396F-8188-1E81A61D3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1D6FDB0-6F4C-D0AE-E5F6-45D5BB689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47686D1-EE69-7219-BF9C-03B748A4E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ADEB665-623C-CB4B-E9C3-1621A2ADC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9F3B2CD-8353-4FEF-32AE-7FEC69F92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29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繰り返し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　　同じような処理を繰り返すこと．</a:t>
            </a:r>
            <a:endParaRPr lang="en-US" altLang="ja-JP"/>
          </a:p>
          <a:p>
            <a:r>
              <a:rPr lang="ja-JP" altLang="en-US"/>
              <a:t>　　変数の値を変えながら，繰り返すのが定石</a:t>
            </a:r>
            <a:endParaRPr lang="en-US" altLang="ja-JP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75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7200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687" y="1487891"/>
            <a:ext cx="2528720" cy="465463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603" y="1465865"/>
            <a:ext cx="2102338" cy="46380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新しいブロックを使う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76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193025" y="1487891"/>
            <a:ext cx="1202990" cy="27146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055689" y="5449100"/>
            <a:ext cx="1378560" cy="6548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199994" y="1487890"/>
            <a:ext cx="1278227" cy="30599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102240" y="5652101"/>
            <a:ext cx="2565614" cy="4518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914410" y="6289566"/>
            <a:ext cx="3392966" cy="4319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キャラクタを動かす</a:t>
            </a: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5055689" y="6274906"/>
            <a:ext cx="3392966" cy="4319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繰り返す</a:t>
            </a:r>
          </a:p>
        </p:txBody>
      </p:sp>
    </p:spTree>
    <p:extLst>
      <p:ext uri="{BB962C8B-B14F-4D97-AF65-F5344CB8AC3E}">
        <p14:creationId xmlns:p14="http://schemas.microsoft.com/office/powerpoint/2010/main" val="20067355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121" y="2463958"/>
            <a:ext cx="3391130" cy="343439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今まで作成したブロックは不要なので，ブロックをマウスの右ボタンを押しながら，中央エリアにドラッグする．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77</a:t>
            </a:fld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112" y="5633599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215549" y="3521955"/>
            <a:ext cx="1356702" cy="13385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4086047" y="4101804"/>
            <a:ext cx="1129502" cy="5791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657480" y="3833439"/>
            <a:ext cx="2069797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ドラッグすると</a:t>
            </a:r>
            <a:endParaRPr kumimoji="1" lang="en-US" altLang="ja-JP" sz="21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消える</a:t>
            </a:r>
            <a:endParaRPr kumimoji="1" lang="ja-JP" altLang="en-US" sz="2100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57873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次の２つの変数を作る</a:t>
            </a:r>
            <a:endParaRPr lang="en-US" altLang="ja-JP" dirty="0"/>
          </a:p>
          <a:p>
            <a:r>
              <a:rPr lang="en-US" altLang="ja-JP" dirty="0"/>
              <a:t>	c</a:t>
            </a:r>
          </a:p>
          <a:p>
            <a:r>
              <a:rPr lang="en-US" altLang="ja-JP" dirty="0"/>
              <a:t>	d</a:t>
            </a:r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78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2665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ブロックを下のように組み立てる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79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2" y="1664494"/>
            <a:ext cx="5606757" cy="4931244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209550" y="1664494"/>
            <a:ext cx="8753475" cy="3879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3196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B9B7F5-859F-0F92-59EE-C0E533730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0F43F6F-D1D5-12E7-EA70-E635FB52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54335F-CEC3-F3D2-721E-B17B8452C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A4EAA6A-3B49-DC28-997C-4106C8816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337"/>
            <a:ext cx="8857673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7-1.</a:t>
            </a:r>
            <a:r>
              <a:rPr lang="ja-JP" altLang="en-US" sz="4500" dirty="0">
                <a:solidFill>
                  <a:schemeClr val="tx2"/>
                </a:solidFill>
              </a:rPr>
              <a:t> プログラミングとは何か</a:t>
            </a:r>
            <a:br>
              <a:rPr lang="en-US" altLang="ja-JP" sz="4500" dirty="0">
                <a:solidFill>
                  <a:schemeClr val="tx2"/>
                </a:solidFill>
              </a:rPr>
            </a:br>
            <a:r>
              <a:rPr lang="ja-JP" altLang="en-US" sz="4500" dirty="0">
                <a:solidFill>
                  <a:schemeClr val="tx2"/>
                </a:solidFill>
              </a:rPr>
              <a:t>　ー　人間の力を増幅する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9D95D78-A896-58CB-C3D3-6C0082B09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178CF4-7E74-7AEB-53DE-AB4B30267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70F7799-E407-FDD4-B958-1B3A4A540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82596A4-EAC3-A555-403A-93B987838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2A6AC6F-61DB-8C75-7090-8EE2D79E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3A04C5-1857-D337-307E-FCD518AB2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0C6652-9F81-FC62-C2B2-88C0E301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B59FA4-C0F3-C505-3BB7-6E6A9EE9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0E7A384-346C-1D31-044B-7762A264F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000E7C5-DF3B-5004-63C1-67CF54E2A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65A4D3-DC09-504E-81DE-D206451E0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A3910E3-5EC5-287D-EE0E-35B30B734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66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実行ボタンを押すとキャラクタが動くことを確認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80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45" y="2791084"/>
            <a:ext cx="2328747" cy="192333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049719" y="2807618"/>
            <a:ext cx="540304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17810" y="2359465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実行ボタン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006" y="2532589"/>
            <a:ext cx="3826832" cy="3365768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>
            <a:off x="3611521" y="3655220"/>
            <a:ext cx="520449" cy="930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53782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「</a:t>
            </a:r>
            <a:r>
              <a:rPr lang="en-US" altLang="ja-JP"/>
              <a:t>-0.6</a:t>
            </a:r>
            <a:r>
              <a:rPr lang="ja-JP" altLang="en-US"/>
              <a:t>」のように書き換えて，もう１度実行してみなさい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81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35" y="1993106"/>
            <a:ext cx="4481204" cy="390525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858536" y="3881437"/>
            <a:ext cx="813352" cy="5476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92325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まとめ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82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669256"/>
            <a:ext cx="4825492" cy="4205288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H="1">
            <a:off x="4586288" y="3629025"/>
            <a:ext cx="1064958" cy="206723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651246" y="3178901"/>
            <a:ext cx="3416320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変数 </a:t>
            </a:r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c 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の値が変わっても，</a:t>
            </a:r>
            <a:endParaRPr kumimoji="1"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いつも</a:t>
            </a:r>
            <a:endParaRPr kumimoji="1"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   d 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の値は </a:t>
            </a: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c 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の </a:t>
            </a:r>
            <a:r>
              <a:rPr lang="en-US" altLang="ja-JP" b="1" dirty="0">
                <a:latin typeface="Arial" panose="020B0604020202020204" pitchFamily="34" charset="0"/>
                <a:ea typeface="メイリオ" panose="020B0604030504040204" pitchFamily="50" charset="-128"/>
              </a:rPr>
              <a:t>-0.6 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倍にしたい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584567" y="3561903"/>
            <a:ext cx="1973021" cy="76720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20714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948" y="1494434"/>
            <a:ext cx="4471452" cy="48619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今度は，次のブロックを使う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83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629150" y="1616473"/>
            <a:ext cx="1428750" cy="52030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594463" y="5118697"/>
            <a:ext cx="2034687" cy="11876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41206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867" y="2508832"/>
            <a:ext cx="3455768" cy="348680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今まで作成したブロックは不要なので，ブロックをマウスの右ボタンを押しながら，中央エリアにドラッグする．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84</a:t>
            </a:fld>
            <a:endParaRPr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4879798" y="3385622"/>
            <a:ext cx="1356702" cy="13385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3750296" y="4114198"/>
            <a:ext cx="1129502" cy="5791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657480" y="3833439"/>
            <a:ext cx="2069797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ドラッグすると</a:t>
            </a:r>
            <a:endParaRPr kumimoji="1" lang="en-US" altLang="ja-JP" sz="21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消える</a:t>
            </a:r>
            <a:endParaRPr kumimoji="1" lang="ja-JP" altLang="en-US" sz="2100" b="1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33903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次の２つの変数を作る</a:t>
            </a:r>
            <a:endParaRPr lang="en-US" altLang="ja-JP" dirty="0"/>
          </a:p>
          <a:p>
            <a:r>
              <a:rPr lang="en-US" altLang="ja-JP" dirty="0"/>
              <a:t>	xx</a:t>
            </a:r>
          </a:p>
          <a:p>
            <a:r>
              <a:rPr lang="en-US" altLang="ja-JP" dirty="0"/>
              <a:t>	</a:t>
            </a:r>
            <a:r>
              <a:rPr lang="en-US" altLang="ja-JP" dirty="0" err="1"/>
              <a:t>vx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85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29856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「ねこ」のキャラクタを，</a:t>
            </a:r>
            <a:endParaRPr lang="en-US" altLang="ja-JP" dirty="0"/>
          </a:p>
          <a:p>
            <a:r>
              <a:rPr lang="ja-JP" altLang="en-US" dirty="0"/>
              <a:t>　　　速さ：　</a:t>
            </a:r>
            <a:r>
              <a:rPr lang="en-US" altLang="ja-JP" dirty="0"/>
              <a:t>1</a:t>
            </a:r>
            <a:r>
              <a:rPr lang="ja-JP" altLang="en-US" dirty="0"/>
              <a:t>　　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 に設定して，動かしていく．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一度，右のようにブロックを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組み立てなおしなさい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86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717" y="905621"/>
            <a:ext cx="3655180" cy="307582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6233024" y="1848922"/>
            <a:ext cx="652047" cy="54533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20850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実行ボタンを押すとキャラクタが動くことを確認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/>
              <a:t>（</a:t>
            </a:r>
            <a:r>
              <a:rPr lang="ja-JP" altLang="en-US" dirty="0"/>
              <a:t>キャラクタが右端まで行くと，プログラムが自動で止まる）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87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45" y="2791084"/>
            <a:ext cx="2328747" cy="192333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049719" y="2807618"/>
            <a:ext cx="540304" cy="5542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17810" y="2359465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実行ボタン</a:t>
            </a:r>
          </a:p>
        </p:txBody>
      </p:sp>
      <p:sp>
        <p:nvSpPr>
          <p:cNvPr id="9" name="右矢印 8"/>
          <p:cNvSpPr/>
          <p:nvPr/>
        </p:nvSpPr>
        <p:spPr>
          <a:xfrm>
            <a:off x="3611521" y="3655220"/>
            <a:ext cx="520449" cy="930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35" y="2489638"/>
            <a:ext cx="2061458" cy="223889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9" y="5006349"/>
            <a:ext cx="2764370" cy="831314"/>
          </a:xfrm>
          <a:prstGeom prst="rect">
            <a:avLst/>
          </a:prstGeom>
        </p:spPr>
      </p:pic>
      <p:sp>
        <p:nvSpPr>
          <p:cNvPr id="11" name="楕円 10"/>
          <p:cNvSpPr/>
          <p:nvPr/>
        </p:nvSpPr>
        <p:spPr>
          <a:xfrm>
            <a:off x="1107245" y="5390549"/>
            <a:ext cx="371846" cy="344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2628700" y="5094853"/>
            <a:ext cx="8205788" cy="7267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lang="en-US" altLang="ja-JP" sz="2100" dirty="0" err="1">
                <a:latin typeface="Arial" panose="020B0604020202020204" pitchFamily="34" charset="0"/>
                <a:ea typeface="メイリオ" panose="020B0604030504040204" pitchFamily="50" charset="-128"/>
              </a:rPr>
              <a:t>vx</a:t>
            </a:r>
            <a:r>
              <a:rPr lang="en-US" altLang="ja-JP" sz="2100" dirty="0">
                <a:latin typeface="Arial" panose="020B0604020202020204" pitchFamily="34" charset="0"/>
                <a:ea typeface="メイリオ" panose="020B0604030504040204" pitchFamily="50" charset="-128"/>
              </a:rPr>
              <a:t> </a:t>
            </a:r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を </a:t>
            </a:r>
            <a:r>
              <a:rPr lang="en-US" altLang="ja-JP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4</a:t>
            </a:r>
            <a:r>
              <a:rPr lang="en-US" altLang="ja-JP" sz="2100" dirty="0">
                <a:latin typeface="Arial" panose="020B0604020202020204" pitchFamily="34" charset="0"/>
                <a:ea typeface="メイリオ" panose="020B0604030504040204" pitchFamily="50" charset="-128"/>
              </a:rPr>
              <a:t> </a:t>
            </a:r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にする」、「</a:t>
            </a:r>
            <a:r>
              <a:rPr lang="en-US" altLang="ja-JP" sz="2100" dirty="0" err="1">
                <a:latin typeface="Arial" panose="020B0604020202020204" pitchFamily="34" charset="0"/>
                <a:ea typeface="メイリオ" panose="020B0604030504040204" pitchFamily="50" charset="-128"/>
              </a:rPr>
              <a:t>vx</a:t>
            </a:r>
            <a:r>
              <a:rPr lang="en-US" altLang="ja-JP" sz="2100" dirty="0">
                <a:latin typeface="Arial" panose="020B0604020202020204" pitchFamily="34" charset="0"/>
                <a:ea typeface="メイリオ" panose="020B0604030504040204" pitchFamily="50" charset="-128"/>
              </a:rPr>
              <a:t> </a:t>
            </a:r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を </a:t>
            </a:r>
            <a:r>
              <a:rPr lang="en-US" altLang="ja-JP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0.1</a:t>
            </a:r>
            <a:r>
              <a:rPr lang="en-US" altLang="ja-JP" sz="2100" dirty="0">
                <a:latin typeface="Arial" panose="020B0604020202020204" pitchFamily="34" charset="0"/>
                <a:ea typeface="メイリオ" panose="020B0604030504040204" pitchFamily="50" charset="-128"/>
              </a:rPr>
              <a:t> </a:t>
            </a:r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にする」、</a:t>
            </a:r>
            <a:endParaRPr lang="en-US" altLang="ja-JP" sz="21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lang="en-US" altLang="ja-JP" sz="2100" dirty="0" err="1">
                <a:latin typeface="Arial" panose="020B0604020202020204" pitchFamily="34" charset="0"/>
                <a:ea typeface="メイリオ" panose="020B0604030504040204" pitchFamily="50" charset="-128"/>
              </a:rPr>
              <a:t>vx</a:t>
            </a:r>
            <a:r>
              <a:rPr lang="en-US" altLang="ja-JP" sz="2100" dirty="0">
                <a:latin typeface="Arial" panose="020B0604020202020204" pitchFamily="34" charset="0"/>
                <a:ea typeface="メイリオ" panose="020B0604030504040204" pitchFamily="50" charset="-128"/>
              </a:rPr>
              <a:t> </a:t>
            </a:r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を </a:t>
            </a:r>
            <a:r>
              <a:rPr lang="en-US" altLang="ja-JP" sz="2100" b="1" dirty="0">
                <a:latin typeface="Arial" panose="020B0604020202020204" pitchFamily="34" charset="0"/>
                <a:ea typeface="メイリオ" panose="020B0604030504040204" pitchFamily="50" charset="-128"/>
              </a:rPr>
              <a:t>-1 </a:t>
            </a:r>
            <a:r>
              <a:rPr lang="ja-JP" altLang="en-US" sz="2100" dirty="0">
                <a:latin typeface="Arial" panose="020B0604020202020204" pitchFamily="34" charset="0"/>
                <a:ea typeface="メイリオ" panose="020B0604030504040204" pitchFamily="50" charset="-128"/>
              </a:rPr>
              <a:t>にする」など、いろいろ変えてみなさい</a:t>
            </a:r>
            <a:endParaRPr lang="en-US" altLang="ja-JP" sz="21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1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ja-JP" altLang="en-US" sz="21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6725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9822956-4E6C-62C1-2EDD-11F6738D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BE9689-9D27-410E-E915-C7A6180F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097"/>
            <a:ext cx="9144000" cy="49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9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2186</Words>
  <Application>Microsoft Office PowerPoint</Application>
  <PresentationFormat>画面に合わせる (4:3)</PresentationFormat>
  <Paragraphs>394</Paragraphs>
  <Slides>87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87</vt:i4>
      </vt:variant>
    </vt:vector>
  </HeadingPairs>
  <TitlesOfParts>
    <vt:vector size="94" baseType="lpstr">
      <vt:lpstr>ＭＳ Ｐ明朝</vt:lpstr>
      <vt:lpstr>メイリオ</vt:lpstr>
      <vt:lpstr>游ゴシック</vt:lpstr>
      <vt:lpstr>Arial</vt:lpstr>
      <vt:lpstr>Calibri</vt:lpstr>
      <vt:lpstr>Office テーマ</vt:lpstr>
      <vt:lpstr>1_Office テーマ</vt:lpstr>
      <vt:lpstr>Scratch とプログラミング思考</vt:lpstr>
      <vt:lpstr>1. プログラミング 　ー　人間の力を増幅する</vt:lpstr>
      <vt:lpstr>PowerPoint プレゼンテーション</vt:lpstr>
      <vt:lpstr>プログラミングは創造的　ー　授業の狙い</vt:lpstr>
      <vt:lpstr>プログラミングで何ができるのか </vt:lpstr>
      <vt:lpstr>プログラムとは — 命令を書いた手順の集まり</vt:lpstr>
      <vt:lpstr>プログラミングを学ぶことで何が身につくか</vt:lpstr>
      <vt:lpstr>7-1. プログラミングとは何か 　ー　人間の力を増幅する</vt:lpstr>
      <vt:lpstr>PowerPoint プレゼンテーション</vt:lpstr>
      <vt:lpstr>PowerPoint プレゼンテーション</vt:lpstr>
      <vt:lpstr>プログラミングは創造的　ー　授業の狙い</vt:lpstr>
      <vt:lpstr>プログラミングで何ができるのか </vt:lpstr>
      <vt:lpstr>プログラムとは — 命令を書いた手順の集まり</vt:lpstr>
      <vt:lpstr>プログラミングを学ぶことで何が身につくか</vt:lpstr>
      <vt:lpstr>PowerPoint プレゼンテーション</vt:lpstr>
      <vt:lpstr>プログラミング学習における LLM の活用</vt:lpstr>
      <vt:lpstr>LLM活用の具体例</vt:lpstr>
      <vt:lpstr>LLM活用の具体例 － やるべき使い方とやってはいけない使い方</vt:lpstr>
      <vt:lpstr>7-2. プログラミング的思考と実践</vt:lpstr>
      <vt:lpstr>PowerPoint プレゼンテーション</vt:lpstr>
      <vt:lpstr>ねこの行動と得点（スコア）</vt:lpstr>
      <vt:lpstr>この世界を情報工学で分析</vt:lpstr>
      <vt:lpstr>プログラムと『３つの道具』</vt:lpstr>
      <vt:lpstr>① オブジェクト・メソッド・引数</vt:lpstr>
      <vt:lpstr>② 変数と代入</vt:lpstr>
      <vt:lpstr>③ アルゴリズムの感覚</vt:lpstr>
      <vt:lpstr>PowerPoint プレゼンテーション</vt:lpstr>
      <vt:lpstr>プログラミング的思考</vt:lpstr>
      <vt:lpstr>プログラミング的思考</vt:lpstr>
      <vt:lpstr>PowerPoint プレゼンテーション</vt:lpstr>
      <vt:lpstr>3. 変数に関する演習</vt:lpstr>
      <vt:lpstr>PowerPoint プレゼンテーション</vt:lpstr>
      <vt:lpstr>Scratch：ブロックで動かすプログラミング</vt:lpstr>
      <vt:lpstr>Scratchの画面構成と操作の基本</vt:lpstr>
      <vt:lpstr>変数</vt:lpstr>
      <vt:lpstr>Scratch での変数</vt:lpstr>
      <vt:lpstr>演習</vt:lpstr>
      <vt:lpstr>演習</vt:lpstr>
      <vt:lpstr>演習</vt:lpstr>
      <vt:lpstr>演習</vt:lpstr>
      <vt:lpstr>演習</vt:lpstr>
      <vt:lpstr>演習</vt:lpstr>
      <vt:lpstr>演習</vt:lpstr>
      <vt:lpstr>演習</vt:lpstr>
      <vt:lpstr>演習</vt:lpstr>
      <vt:lpstr>演習</vt:lpstr>
      <vt:lpstr>演習問題</vt:lpstr>
      <vt:lpstr>4. 式に関する演習</vt:lpstr>
      <vt:lpstr>変数が役に立つのは</vt:lpstr>
      <vt:lpstr>演習</vt:lpstr>
      <vt:lpstr>演習</vt:lpstr>
      <vt:lpstr>演習</vt:lpstr>
      <vt:lpstr>演習</vt:lpstr>
      <vt:lpstr>演習</vt:lpstr>
      <vt:lpstr>演習</vt:lpstr>
      <vt:lpstr>演習</vt:lpstr>
      <vt:lpstr>演習</vt:lpstr>
      <vt:lpstr>演習</vt:lpstr>
      <vt:lpstr>演習</vt:lpstr>
      <vt:lpstr>演習課題</vt:lpstr>
      <vt:lpstr>演習課題</vt:lpstr>
      <vt:lpstr>演習課題</vt:lpstr>
      <vt:lpstr>各自への演習課題</vt:lpstr>
      <vt:lpstr>5. 条件分岐に関する演習</vt:lpstr>
      <vt:lpstr>条件分岐</vt:lpstr>
      <vt:lpstr>演習</vt:lpstr>
      <vt:lpstr>演習</vt:lpstr>
      <vt:lpstr>演習</vt:lpstr>
      <vt:lpstr>演習</vt:lpstr>
      <vt:lpstr>演習</vt:lpstr>
      <vt:lpstr>演習</vt:lpstr>
      <vt:lpstr>各自への演習問題</vt:lpstr>
      <vt:lpstr>演習問題</vt:lpstr>
      <vt:lpstr>5. 繰り返しに関する演習</vt:lpstr>
      <vt:lpstr>繰り返し</vt:lpstr>
      <vt:lpstr>演習</vt:lpstr>
      <vt:lpstr>演習</vt:lpstr>
      <vt:lpstr>演習</vt:lpstr>
      <vt:lpstr>演習</vt:lpstr>
      <vt:lpstr>PowerPoint プレゼンテーション</vt:lpstr>
      <vt:lpstr>演習</vt:lpstr>
      <vt:lpstr>まとめ</vt:lpstr>
      <vt:lpstr>演習</vt:lpstr>
      <vt:lpstr>演習</vt:lpstr>
      <vt:lpstr>演習</vt:lpstr>
      <vt:lpstr>演習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Scratch の変数</dc:title>
  <dc:creator>kaneko kunihiko</dc:creator>
  <cp:lastModifiedBy>金子　邦彦</cp:lastModifiedBy>
  <cp:revision>56</cp:revision>
  <dcterms:created xsi:type="dcterms:W3CDTF">2019-11-02T00:06:04Z</dcterms:created>
  <dcterms:modified xsi:type="dcterms:W3CDTF">2026-06-22T03:29:01Z</dcterms:modified>
</cp:coreProperties>
</file>