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833" r:id="rId2"/>
    <p:sldId id="304" r:id="rId3"/>
    <p:sldId id="1047" r:id="rId4"/>
    <p:sldId id="1048" r:id="rId5"/>
    <p:sldId id="258" r:id="rId6"/>
    <p:sldId id="260" r:id="rId7"/>
    <p:sldId id="1051" r:id="rId8"/>
    <p:sldId id="1052" r:id="rId9"/>
    <p:sldId id="1053" r:id="rId10"/>
    <p:sldId id="1054" r:id="rId11"/>
    <p:sldId id="358" r:id="rId12"/>
    <p:sldId id="418" r:id="rId13"/>
    <p:sldId id="361" r:id="rId14"/>
    <p:sldId id="359" r:id="rId15"/>
    <p:sldId id="320" r:id="rId16"/>
    <p:sldId id="419" r:id="rId17"/>
    <p:sldId id="427" r:id="rId18"/>
    <p:sldId id="405" r:id="rId19"/>
    <p:sldId id="324" r:id="rId20"/>
    <p:sldId id="403" r:id="rId21"/>
    <p:sldId id="406" r:id="rId22"/>
    <p:sldId id="404" r:id="rId23"/>
    <p:sldId id="1049" r:id="rId24"/>
    <p:sldId id="326" r:id="rId25"/>
    <p:sldId id="327" r:id="rId26"/>
    <p:sldId id="432" r:id="rId27"/>
    <p:sldId id="394" r:id="rId28"/>
    <p:sldId id="356" r:id="rId29"/>
    <p:sldId id="424" r:id="rId30"/>
    <p:sldId id="362" r:id="rId31"/>
    <p:sldId id="429" r:id="rId32"/>
    <p:sldId id="430" r:id="rId33"/>
    <p:sldId id="435" r:id="rId34"/>
    <p:sldId id="437" r:id="rId35"/>
    <p:sldId id="339" r:id="rId36"/>
    <p:sldId id="392" r:id="rId37"/>
    <p:sldId id="363" r:id="rId38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　邦彦" initials="金子　邦彦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1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9458B3D-6321-42F1-AF9C-696CE29CE4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F63738-8695-4304-A17E-E8019C6346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A5B090CA-BA44-4DFB-BBC8-00EA2087A608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08BD509-3F13-466F-B7BE-6C8F4600C7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85E6AA2-2AC4-4648-B2BC-6C887A018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0E629C-D76C-41F0-8442-DFFA8C2A77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899780-2BA5-42BF-A409-0D56BF2194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8D3E1E12-C7A4-4935-8EC5-37E6192258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F4A633A-E4FA-4D40-86BB-3142CA1C2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2A096E-A3F0-4421-81BE-5165E3324C8D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77B3FE2-BD69-4B7E-B59D-F5F89EB75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B80626A-D10E-4CB7-970D-76CB55B2B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E0030C8E-10A6-4FDE-B2A5-6B3AABBF8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C2AB8D7-CBD4-4237-9D0F-511E98EF0887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9FDF294-9C40-4680-807D-A0264B1580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D0C1B91-A52E-496C-8E27-CD6F20AD6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2BA6743-A748-4BBB-BA2B-36832C527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995E1A0-282D-4D79-818E-6BA005AA6CBB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47953E1-4365-4F17-B476-26BCBDA2E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408C69D-E735-4471-A58E-E3D683CF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F5654C2-EBC9-4557-A39D-CB563678B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30B615-51F1-44C6-9965-5D172365ED07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575D19B-83D8-40C1-B5CD-8C5F006CC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183271A-80C3-4510-B312-BE4444645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0195C09-0461-4C22-9687-A69FCB50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904D9B1-74C0-4683-9B63-3DA8831DC373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BC47397-95A3-46CA-B6AC-1D31CB5C31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43D247A-C039-4843-A19F-EEB453794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C8FEE53-8602-42EE-8527-53F3B4494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87CBF1-38CF-4957-8577-C718F03E0072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40104DC-9A20-456D-85AD-196BC800FC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E801BD4-7AE5-443D-962F-55CA6FAA8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A9D2996-6BEC-4B24-A6E6-EA00E14D7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349FE9-EE1E-484D-B715-5E0C194A7F45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E9288EE-6F1C-4019-888E-8920D8746C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BF20BD8-ECAC-4048-B117-B43785B9C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858D624-91F9-4AF1-BF38-1E1094193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5B4531-EE01-434E-89D6-60B2388732E7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9C1A919-74A8-4DE5-B040-9321C7E31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270DD47-3C07-4E62-8E3D-444EF430A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387C38A-8632-4FF4-B74F-B2A5DBC6E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E4F3562-4449-40F5-82EF-D7929008C9E5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C8C4262F-541B-4EE8-9B55-7D0C36305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FFF3C4A-1485-4C5A-9D85-1EBA92DC9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2BA6743-A748-4BBB-BA2B-36832C527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995E1A0-282D-4D79-818E-6BA005AA6CBB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47953E1-4365-4F17-B476-26BCBDA2E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408C69D-E735-4471-A58E-E3D683CF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32270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F2D823E-6A05-4B4C-B182-BAFDB1C15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FEA50AB-5C83-477E-921F-B96B2B6A3F03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AED0E4C-4772-44F6-9389-BEFDBF2B8E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06211B2-EFB1-404C-B2AD-2E0B1D2C3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6039582F-8538-46FA-8C52-5010B4882E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F6AEB9-2310-4C3D-8197-0D6C0EF201E4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FA3E9736-DF7D-4BF3-86E4-55EC2E381D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4A066BC6-B312-4490-9336-9F9801356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B77B2D3F-E368-40C0-8857-C6648AA1EA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AE912A-BA94-4486-9E0B-6FECE3CB8AC8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1A555DC1-5D68-41C1-8FEB-DC9F7A763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BC60DCCB-2038-4B60-97C3-8CC33D1F0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38DD9AF5-0877-4554-91F3-F1300F487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4C879A0-0E91-4DA5-9928-3D99BF999DF4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2520AB14-8543-468F-83F3-2639A6BAD3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C1F60B3B-3D98-4A82-9FD3-38F832F79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3481C130-B0C1-4CD2-B71D-0782298228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3E7023-14FF-43D2-B5CE-423B5D8236C4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B850116-C89C-4141-BD43-5C985902C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A0EC8239-6ECF-44C0-9F64-DF15735E7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81894677-9174-491C-B902-8D1E8A130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2CE560A-0CE9-49C2-9EED-0939A9E61F4C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3F3E1A20-D2CB-4599-85FA-0A2920445A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8C6A6E1C-6247-400E-9EBB-F7DF3CF7D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04AA55F7-AE69-4F7B-81AA-3053E96AA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56245F-5D61-407B-A195-DE3622C0FF1F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18A689CC-BF7E-409C-8A60-780739F941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7E89A7D0-830C-4C6E-9C9F-F1D06C8BF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D012E15E-3BB0-4450-9A43-F4B9B3CC39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BD5F226-F17E-4702-B947-C0E993A09C28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99D1E230-9847-4432-A3A6-06EF8C92F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53055F0-1C3C-4F18-A25A-908C62363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4F21E054-EFD0-48B8-8E5E-409F128CA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349494-04BC-4CDF-B4CF-38FC43A107EB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081F409-0FA3-4289-88C9-B5E95AA0A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880739C-DEF0-4DDA-96B0-10776F3BC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0591A496-B88E-402F-8B14-72655554F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E690DD-5D7C-4CD5-B278-37889D7C07FC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21C5546B-5535-4DFA-843E-CED28CBFBF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6784A443-62CB-4378-B4A9-84C171253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DED0A4A6-F95E-4455-9A5F-E2940D6E7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F4E5B7A-75B6-42F9-A2A2-A22FEC037F71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AC27F6E7-6BE3-4075-B4FA-CC6D8C0593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B174583-AC8C-44E0-ABEC-8C3F3B668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EF67AE6-1172-4C3B-8280-135E60EC77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49E6A3-7442-45F8-A5CE-2AF2E4190A48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936718B-B184-4BBD-9CCB-3D7178232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B01266B-D0B2-49AF-8B61-A844B4E92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A1E06CB9-BF4A-4B47-B784-526BD5B0D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D16A75-A3D2-4461-BC41-084913F65839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A980BCCA-A4C6-42AA-8A01-F2A628988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F99D70C5-AD56-4A71-8504-40C347B0D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A20C5416-8A24-4AFA-8A97-490421F1C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C0DC6C2-F487-4750-999D-9EAFF1C8A46A}" type="slidenum">
              <a:rPr kumimoji="0" lang="en-US" altLang="ja-JP">
                <a:latin typeface="游ゴシック" panose="020B0400000000000000" pitchFamily="50" charset="-128"/>
              </a:rPr>
              <a:pPr/>
              <a:t>35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45D6819E-C1FB-44B9-B648-1E6E09DEC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0C6C7FE-CB61-44C5-BD43-DC062E1FB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3C4D4CFC-27CF-40C4-9F70-14AB519C89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D49F5E-9C30-4D0E-970F-E58EC997C0C7}" type="slidenum">
              <a:rPr kumimoji="0" lang="en-US" altLang="ja-JP">
                <a:latin typeface="游ゴシック" panose="020B0400000000000000" pitchFamily="50" charset="-128"/>
              </a:rPr>
              <a:pPr/>
              <a:t>36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FDD44C71-08D2-4E8B-9A02-5C0B39C7E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A39FC1E7-04D0-442B-9267-B1CDA9AEE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F00E6157-6706-4F67-AE32-DE1B51FAC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76B09B2-174D-4EBF-924F-6A7DDECB54FA}" type="slidenum">
              <a:rPr kumimoji="0" lang="en-US" altLang="ja-JP">
                <a:latin typeface="游ゴシック" panose="020B0400000000000000" pitchFamily="50" charset="-128"/>
              </a:rPr>
              <a:pPr/>
              <a:t>37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1B35AC21-90AE-4C05-9266-D3A70CFBA4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3D185C51-FFD9-4781-B16C-387B3784F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E12729C-6FC6-48F4-88AD-88991F35E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C397D8-F324-4688-8CF4-5A45CADE4FE8}" type="slidenum">
              <a:rPr kumimoji="0" lang="en-US" altLang="ja-JP">
                <a:latin typeface="游ゴシック" panose="020B0400000000000000" pitchFamily="50" charset="-128"/>
              </a:rPr>
              <a:pPr/>
              <a:t>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0E4841A-F43A-4054-A072-C59F9F662C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1F3DC12-4066-41F2-A1DD-E16257D4D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B69F022-CAAA-4853-A01E-AE5A04AD9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7FF8C74-207A-4ECE-ADA5-605AA0EB30E8}" type="slidenum">
              <a:rPr kumimoji="0" lang="en-US" altLang="ja-JP">
                <a:latin typeface="游ゴシック" panose="020B0400000000000000" pitchFamily="50" charset="-128"/>
              </a:rPr>
              <a:pPr/>
              <a:t>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72DE121-67C6-41A4-98A3-1C2156CD9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EC7C557-3B36-4EE4-A891-CDFEAEDA3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0A7FEB5-14EA-4AD4-9663-D8791A0D25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DEB2C4-9C49-466A-9593-9FA6D5FE54DD}" type="slidenum">
              <a:rPr kumimoji="0" lang="en-US" altLang="ja-JP">
                <a:latin typeface="游ゴシック" panose="020B0400000000000000" pitchFamily="50" charset="-128"/>
              </a:rPr>
              <a:pPr/>
              <a:t>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F4ED512-E528-4C17-A9DF-36373A67F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4E5C4BA-5029-4C18-A1B4-0CB1B16A1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CE814F8-8652-4C46-9431-846468A26C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C0F89D5-7569-421B-826E-8A5C2A59442B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CF034EE-8486-4AFA-9875-535CCCC471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7707138-4FD1-40D4-B0FD-CBED0D3E1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0020D39-7FAF-4C8C-8F5B-4F2AA6F4B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CB78313-877D-497F-B37B-D0E4C618F9C9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0FDD23C-531D-469C-8101-B081E0E38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3CB869E-6941-4254-886B-71A33CA5C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48FDC5D-02E4-46F8-B970-5079B98AA8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51E7140-DF1D-4A95-91EA-8AAA61306BCA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7EFC832-62BB-44DF-A492-C30124E35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576632B-848C-4990-94DE-1346F0BAC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3A446-809C-4B4B-B9A4-F6351843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5707-224C-4076-B2CB-C0291D5CA881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FA2EE-EC68-4B26-AA96-A447D2EB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15EA-BD46-4698-805E-9D29526EB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2F3D2B52-2EAC-4EDF-BF69-6D6F02CF9F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139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EF40-9280-466E-8408-E7D93BF5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6DDD-A456-478C-B427-8F0A1D4B79E7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62E62-7BA0-4A1F-90AF-9E37BADE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723C6-E66D-4B64-8AED-5DC31B53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0ED26D15-0562-4AAA-9414-7CBA19671B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618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585836A-5DDF-4290-A294-C9CC413A180C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EBF8F6-016D-4165-9FA7-0645297F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FD53-0A10-4391-A983-2F18FD3780FE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3D5937-C58D-4576-9079-61B1F9FC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255C8C-9C78-4825-AC8A-9528EAB2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39E1F0C6-8A7C-440D-AE26-58AF65E65E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811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A30AD-9A5D-4644-915F-EA30715C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0D1B-64BD-4FBD-86A3-63C18387D4AC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09B19-F7F8-49D0-B529-AC34400B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AB273-D55D-470A-84B4-71C63B45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B2EC0B4F-602B-434A-8C96-692A995DB8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88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1486241-C585-404A-8EDF-F8FEDAB72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8B315C3-E902-463F-B530-6BE0FE6B5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FF537-300F-4DBF-982F-7CD9AC031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01A69D-8FB6-495B-BC52-6A2B82B40012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2E49C-A6A5-4154-A9B9-8DBA2F6B8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0D4F7-F744-4C57-9939-107D3D7DE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B706DB8A-A43D-4F5D-AA73-483CF4AAE21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96A140C0-9176-4F59-BA7C-B8669757BB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pascal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pe-2. </a:t>
            </a:r>
            <a:r>
              <a:rPr lang="ja-JP" altLang="en-US"/>
              <a:t>計算</a:t>
            </a:r>
            <a:endParaRPr lang="ja-JP" altLang="en-US" dirty="0"/>
          </a:p>
        </p:txBody>
      </p:sp>
      <p:sp>
        <p:nvSpPr>
          <p:cNvPr id="9" name="字幕 8">
            <a:extLst>
              <a:ext uri="{FF2B5EF4-FFF2-40B4-BE49-F238E27FC236}">
                <a16:creationId xmlns:a16="http://schemas.microsoft.com/office/drawing/2014/main" id="{0946D78C-9293-44F7-ABC5-9E1A58FF0F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Pascal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smtClean="0">
                <a:latin typeface="Arial" panose="020B0604020202020204" pitchFamily="34" charset="0"/>
              </a:rPr>
              <a:t>URL:</a:t>
            </a:r>
            <a:r>
              <a:rPr lang="en-US" altLang="ja-JP" sz="2800" dirty="0" smtClean="0">
                <a:latin typeface="Arial" panose="020B0604020202020204" pitchFamily="34" charset="0"/>
              </a:rPr>
              <a:t> </a:t>
            </a:r>
            <a:r>
              <a:rPr lang="en-US" altLang="ja-JP" sz="2800" smtClean="0">
                <a:latin typeface="Arial" panose="020B0604020202020204" pitchFamily="34" charset="0"/>
                <a:hlinkClick r:id="rId5"/>
              </a:rPr>
              <a:t>https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://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pascal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80157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図 3">
            <a:extLst>
              <a:ext uri="{FF2B5EF4-FFF2-40B4-BE49-F238E27FC236}">
                <a16:creationId xmlns:a16="http://schemas.microsoft.com/office/drawing/2014/main" id="{28FA91CD-B5C4-4E6D-A96B-75BD17D97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912813"/>
            <a:ext cx="6843713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698750" y="749300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5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CBEEEAB-FEA7-47E8-AFCF-F74BD5033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例題１．自由落下距離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CE3A8C8-8B64-42F9-ADFA-DC580BE33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自由落下距離を求めるプログラム</a:t>
            </a:r>
            <a:r>
              <a:rPr lang="ja-JP" altLang="en-US" dirty="0"/>
              <a:t>を作る</a:t>
            </a:r>
          </a:p>
          <a:p>
            <a:pPr lvl="1"/>
            <a:r>
              <a:rPr lang="ja-JP" altLang="en-US" dirty="0"/>
              <a:t>地上で物を落とし始めた後の自由落下距離を求める</a:t>
            </a:r>
          </a:p>
          <a:p>
            <a:pPr lvl="1"/>
            <a:r>
              <a:rPr lang="ja-JP" altLang="en-US" dirty="0"/>
              <a:t>重力加速度 </a:t>
            </a:r>
            <a:r>
              <a:rPr lang="en-US" altLang="ja-JP" dirty="0"/>
              <a:t>g </a:t>
            </a:r>
            <a:r>
              <a:rPr lang="ja-JP" altLang="en-US" dirty="0"/>
              <a:t>は </a:t>
            </a:r>
            <a:r>
              <a:rPr lang="en-US" altLang="ja-JP" dirty="0"/>
              <a:t>9.8 </a:t>
            </a:r>
            <a:r>
              <a:rPr lang="ja-JP" altLang="en-US" dirty="0"/>
              <a:t>とする</a:t>
            </a:r>
          </a:p>
          <a:p>
            <a:pPr lvl="1"/>
            <a:r>
              <a:rPr lang="ja-JP" altLang="en-US" dirty="0"/>
              <a:t>自由落下距離を求めるために，プログラム中に，計算式　</a:t>
            </a:r>
            <a:r>
              <a:rPr lang="en-US" altLang="ja-JP" dirty="0"/>
              <a:t>y := ( 9.8 / 2.0 ) * x * x </a:t>
            </a:r>
            <a:r>
              <a:rPr lang="ja-JP" altLang="en-US" dirty="0"/>
              <a:t>を書く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C1B9C6-A0A8-4760-98AE-69D00960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718BE0C-9B02-4FD8-BCAF-11BBA92837EF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504459CD-6C1A-4B3A-9528-122919394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612" y="0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start_x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step_x</a:t>
            </a:r>
            <a:r>
              <a:rPr lang="en-US" altLang="ja-JP" sz="2000" dirty="0"/>
              <a:t>, x, y:real;</a:t>
            </a:r>
          </a:p>
          <a:p>
            <a:pPr marL="0" indent="0">
              <a:buNone/>
            </a:pPr>
            <a:r>
              <a:rPr lang="en-US" altLang="ja-JP" sz="2000" dirty="0"/>
              <a:t>var i:integer;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b="1" dirty="0"/>
              <a:t>    write('Please Enter </a:t>
            </a:r>
            <a:r>
              <a:rPr lang="en-US" altLang="ja-JP" sz="2000" b="1" dirty="0" err="1"/>
              <a:t>start_x</a:t>
            </a:r>
            <a:r>
              <a:rPr lang="en-US" altLang="ja-JP" sz="2000" b="1" dirty="0"/>
              <a:t>:');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start_x</a:t>
            </a:r>
            <a:r>
              <a:rPr lang="en-US" altLang="ja-JP" sz="2000" b="1" dirty="0"/>
              <a:t>);</a:t>
            </a:r>
          </a:p>
          <a:p>
            <a:pPr marL="0" indent="0">
              <a:buNone/>
            </a:pPr>
            <a:r>
              <a:rPr lang="en-US" altLang="ja-JP" sz="2000" b="1" dirty="0"/>
              <a:t>    write('Please Enter </a:t>
            </a:r>
            <a:r>
              <a:rPr lang="en-US" altLang="ja-JP" sz="2000" b="1" dirty="0" err="1"/>
              <a:t>step_x</a:t>
            </a:r>
            <a:r>
              <a:rPr lang="en-US" altLang="ja-JP" sz="2000" b="1" dirty="0"/>
              <a:t>:');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step_x</a:t>
            </a:r>
            <a:r>
              <a:rPr lang="en-US" altLang="ja-JP" sz="2000" b="1" dirty="0"/>
              <a:t>);</a:t>
            </a:r>
          </a:p>
          <a:p>
            <a:pPr marL="0" indent="0">
              <a:buNone/>
            </a:pPr>
            <a:r>
              <a:rPr lang="en-US" altLang="ja-JP" sz="2000" dirty="0"/>
              <a:t>    for i:=1 to 20 do</a:t>
            </a:r>
          </a:p>
          <a:p>
            <a:pPr marL="0" indent="0">
              <a:buNone/>
            </a:pPr>
            <a:r>
              <a:rPr lang="en-US" altLang="ja-JP" sz="2000" dirty="0"/>
              <a:t>    begin</a:t>
            </a:r>
          </a:p>
          <a:p>
            <a:pPr marL="0" indent="0">
              <a:buNone/>
            </a:pPr>
            <a:r>
              <a:rPr lang="en-US" altLang="ja-JP" sz="2000" dirty="0"/>
              <a:t>        x := </a:t>
            </a:r>
            <a:r>
              <a:rPr lang="en-US" altLang="ja-JP" sz="2000" dirty="0" err="1"/>
              <a:t>start_x</a:t>
            </a:r>
            <a:r>
              <a:rPr lang="en-US" altLang="ja-JP" sz="2000" dirty="0"/>
              <a:t> + (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* </a:t>
            </a:r>
            <a:r>
              <a:rPr lang="en-US" altLang="ja-JP" sz="2000" dirty="0" err="1"/>
              <a:t>step_x</a:t>
            </a:r>
            <a:r>
              <a:rPr lang="en-US" altLang="ja-JP" sz="2000" dirty="0"/>
              <a:t> );</a:t>
            </a:r>
          </a:p>
          <a:p>
            <a:pPr marL="0" indent="0">
              <a:buNone/>
            </a:pPr>
            <a:r>
              <a:rPr lang="en-US" altLang="ja-JP" sz="2000" b="1" dirty="0"/>
              <a:t>        y := ( 9.8 / 2.0 ) * x * x; </a:t>
            </a:r>
          </a:p>
          <a:p>
            <a:pPr marL="0" indent="0">
              <a:buNone/>
            </a:pPr>
            <a:r>
              <a:rPr lang="en-US" altLang="ja-JP" sz="2000" b="1" dirty="0"/>
              <a:t>    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('x=', x:8:3, ', y=', y:8:3);</a:t>
            </a:r>
          </a:p>
          <a:p>
            <a:pPr marL="0" indent="0">
              <a:buNone/>
            </a:pPr>
            <a:r>
              <a:rPr lang="en-US" altLang="ja-JP" sz="2000" dirty="0"/>
              <a:t>    end;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C6859F2-5EA3-4310-BE76-59A00E3D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8C996AF-EF2A-417E-A336-5F196D694F7A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28893FC5-826F-4272-B1F9-5BBD2D655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" y="3428999"/>
            <a:ext cx="4392612" cy="256222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1510" name="Line 4">
            <a:extLst>
              <a:ext uri="{FF2B5EF4-FFF2-40B4-BE49-F238E27FC236}">
                <a16:creationId xmlns:a16="http://schemas.microsoft.com/office/drawing/2014/main" id="{28476804-9C3C-4BF0-9B1F-2A2D443EE3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3774" y="3470276"/>
            <a:ext cx="936625" cy="287338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11" name="Text Box 5">
            <a:extLst>
              <a:ext uri="{FF2B5EF4-FFF2-40B4-BE49-F238E27FC236}">
                <a16:creationId xmlns:a16="http://schemas.microsoft.com/office/drawing/2014/main" id="{C1EB78F9-EAD0-439B-86D0-1CD0BA1E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718" y="2908300"/>
            <a:ext cx="30575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計算の繰り返しを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21512" name="Rectangle 6">
            <a:extLst>
              <a:ext uri="{FF2B5EF4-FFF2-40B4-BE49-F238E27FC236}">
                <a16:creationId xmlns:a16="http://schemas.microsoft.com/office/drawing/2014/main" id="{2CB55EA5-6788-448E-8C5A-F306F6980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4" y="1687512"/>
            <a:ext cx="3889375" cy="1704974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1513" name="Line 7">
            <a:extLst>
              <a:ext uri="{FF2B5EF4-FFF2-40B4-BE49-F238E27FC236}">
                <a16:creationId xmlns:a16="http://schemas.microsoft.com/office/drawing/2014/main" id="{8A36FE4B-C21F-443F-8E64-7485081938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7053" y="1754188"/>
            <a:ext cx="1003300" cy="5048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14" name="Text Box 8">
            <a:extLst>
              <a:ext uri="{FF2B5EF4-FFF2-40B4-BE49-F238E27FC236}">
                <a16:creationId xmlns:a16="http://schemas.microsoft.com/office/drawing/2014/main" id="{743C1E9A-9A81-4A56-BEDE-9120F5AB3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74" y="854075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データの読み込みを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21515" name="Rectangle 9">
            <a:extLst>
              <a:ext uri="{FF2B5EF4-FFF2-40B4-BE49-F238E27FC236}">
                <a16:creationId xmlns:a16="http://schemas.microsoft.com/office/drawing/2014/main" id="{AD14AF39-29F3-4666-9217-3058B77D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52" y="5211763"/>
            <a:ext cx="3960813" cy="34131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1516" name="Line 10">
            <a:extLst>
              <a:ext uri="{FF2B5EF4-FFF2-40B4-BE49-F238E27FC236}">
                <a16:creationId xmlns:a16="http://schemas.microsoft.com/office/drawing/2014/main" id="{C47DDFBD-254D-43CA-8AB5-4E2DDE2349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79465" y="5364163"/>
            <a:ext cx="1135062" cy="134937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17" name="Text Box 11">
            <a:extLst>
              <a:ext uri="{FF2B5EF4-FFF2-40B4-BE49-F238E27FC236}">
                <a16:creationId xmlns:a16="http://schemas.microsoft.com/office/drawing/2014/main" id="{308EC2AA-8A46-46DE-B214-C02BC63BB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4690" y="5211763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画面へのデータの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書き出しを行ってい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る部分</a:t>
            </a:r>
          </a:p>
        </p:txBody>
      </p:sp>
      <p:sp>
        <p:nvSpPr>
          <p:cNvPr id="21518" name="Rectangle 12">
            <a:extLst>
              <a:ext uri="{FF2B5EF4-FFF2-40B4-BE49-F238E27FC236}">
                <a16:creationId xmlns:a16="http://schemas.microsoft.com/office/drawing/2014/main" id="{C77DD7B2-0416-4BE9-BD27-683B66F86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52" y="4833938"/>
            <a:ext cx="3960813" cy="34131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1519" name="Line 13">
            <a:extLst>
              <a:ext uri="{FF2B5EF4-FFF2-40B4-BE49-F238E27FC236}">
                <a16:creationId xmlns:a16="http://schemas.microsoft.com/office/drawing/2014/main" id="{CC13DA60-4529-4F2D-A6C0-BBCFADBF0E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65177" y="4660900"/>
            <a:ext cx="1150938" cy="328613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20" name="Text Box 14">
            <a:extLst>
              <a:ext uri="{FF2B5EF4-FFF2-40B4-BE49-F238E27FC236}">
                <a16:creationId xmlns:a16="http://schemas.microsoft.com/office/drawing/2014/main" id="{8C0D01CC-8BD4-4D50-A1B1-0396CF74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115" y="4354513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tx2"/>
                </a:solidFill>
              </a:rPr>
              <a:t>自由落下運動</a:t>
            </a:r>
            <a:r>
              <a:rPr kumimoji="0" lang="ja-JP" altLang="en-US" dirty="0">
                <a:solidFill>
                  <a:schemeClr val="tx2"/>
                </a:solidFill>
              </a:rPr>
              <a:t>の式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77561E06-E757-48FF-B87E-C3BEA9545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0641EFA-5FF3-441C-A3CA-7EEE0406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34E69A3-7A0F-4577-951D-2151AB7785AF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27F0095-2522-4CC0-B47D-27B2909DD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849" y="857199"/>
            <a:ext cx="3069918" cy="581668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6B2E87DB-B64D-4867-BB45-E6C610B9D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四則演算のための演算子</a:t>
            </a:r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DD4362A8-A3C1-4203-B3E7-96939473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＋	和</a:t>
            </a:r>
          </a:p>
          <a:p>
            <a:pPr marL="0" indent="0">
              <a:buNone/>
            </a:pPr>
            <a:r>
              <a:rPr lang="ja-JP" altLang="en-US" dirty="0"/>
              <a:t>－ </a:t>
            </a:r>
            <a:r>
              <a:rPr lang="en-US" altLang="ja-JP" dirty="0"/>
              <a:t>	</a:t>
            </a:r>
            <a:r>
              <a:rPr lang="ja-JP" altLang="en-US" dirty="0"/>
              <a:t>差 </a:t>
            </a:r>
          </a:p>
          <a:p>
            <a:pPr marL="0" indent="0">
              <a:buNone/>
            </a:pPr>
            <a:r>
              <a:rPr lang="ja-JP" altLang="en-US" dirty="0"/>
              <a:t> * 	積</a:t>
            </a:r>
          </a:p>
          <a:p>
            <a:pPr marL="0" indent="0">
              <a:buNone/>
            </a:pPr>
            <a:r>
              <a:rPr lang="en-US" altLang="ja-JP" dirty="0"/>
              <a:t>/ 	</a:t>
            </a:r>
            <a:r>
              <a:rPr lang="ja-JP" altLang="en-US" dirty="0"/>
              <a:t>商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899624B-7B0E-4B3C-A9BD-37E52E9C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0FB33C-4A54-420E-B6CC-215EF41D3658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7792D5C-3768-42B7-A0EC-5E7077F1F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例題２．三角形の面積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A543ED-251F-45D4-9D7A-EDA92EDAE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底辺</a:t>
            </a:r>
            <a:r>
              <a:rPr lang="ja-JP" altLang="en-US" dirty="0"/>
              <a:t>と</a:t>
            </a:r>
            <a:r>
              <a:rPr lang="ja-JP" altLang="en-US" b="1" dirty="0"/>
              <a:t>高さ</a:t>
            </a:r>
            <a:r>
              <a:rPr lang="ja-JP" altLang="en-US" dirty="0"/>
              <a:t>を</a:t>
            </a:r>
            <a:r>
              <a:rPr lang="ja-JP" altLang="en-US" b="1" dirty="0"/>
              <a:t>読み込んで</a:t>
            </a:r>
            <a:r>
              <a:rPr lang="ja-JP" altLang="en-US" dirty="0"/>
              <a:t>，</a:t>
            </a:r>
            <a:r>
              <a:rPr lang="ja-JP" altLang="en-US" b="1" dirty="0"/>
              <a:t>面積を計算する</a:t>
            </a:r>
            <a:r>
              <a:rPr lang="ja-JP" altLang="en-US" dirty="0"/>
              <a:t>プログラムを作る</a:t>
            </a:r>
          </a:p>
          <a:p>
            <a:pPr marL="0" indent="0">
              <a:buNone/>
            </a:pPr>
            <a:r>
              <a:rPr lang="ja-JP" altLang="en-US" dirty="0"/>
              <a:t>		例） 底辺が </a:t>
            </a:r>
            <a:r>
              <a:rPr lang="en-US" altLang="ja-JP" dirty="0"/>
              <a:t>2.5</a:t>
            </a:r>
            <a:r>
              <a:rPr lang="ja-JP" altLang="en-US" dirty="0" err="1"/>
              <a:t>，</a:t>
            </a:r>
            <a:r>
              <a:rPr lang="ja-JP" altLang="en-US" dirty="0"/>
              <a:t>高さが </a:t>
            </a:r>
            <a:r>
              <a:rPr lang="en-US" altLang="ja-JP" dirty="0"/>
              <a:t>5 </a:t>
            </a:r>
            <a:r>
              <a:rPr lang="ja-JP" altLang="en-US" dirty="0"/>
              <a:t>のとき，</a:t>
            </a:r>
          </a:p>
          <a:p>
            <a:pPr marL="0" indent="0">
              <a:buNone/>
            </a:pPr>
            <a:r>
              <a:rPr lang="ja-JP" altLang="en-US" dirty="0"/>
              <a:t>     		面積： </a:t>
            </a:r>
            <a:r>
              <a:rPr lang="en-US" altLang="ja-JP" dirty="0"/>
              <a:t>6.25</a:t>
            </a:r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底辺，高さ，面積を扱うために，</a:t>
            </a:r>
            <a:r>
              <a:rPr lang="zh-CN" altLang="en-US" b="1" dirty="0"/>
              <a:t>浮動小数点数</a:t>
            </a:r>
            <a:r>
              <a:rPr lang="ja-JP" altLang="en-US" b="1" dirty="0"/>
              <a:t>の変数</a:t>
            </a:r>
            <a:r>
              <a:rPr lang="ja-JP" altLang="en-US" dirty="0"/>
              <a:t>を</a:t>
            </a:r>
            <a:r>
              <a:rPr lang="ja-JP" altLang="en-US" b="1" dirty="0"/>
              <a:t>３つ</a:t>
            </a:r>
            <a:r>
              <a:rPr lang="ja-JP" altLang="en-US" dirty="0"/>
              <a:t>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913AE4-F24B-4A34-9D73-5A6ED563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B76EF93-A647-4652-BE1F-6781E9BEA12B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1EF1D5F4-D43E-4893-ACEB-91A80F5DC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teihen</a:t>
            </a:r>
            <a:r>
              <a:rPr lang="en-US" altLang="ja-JP" sz="2000" dirty="0"/>
              <a:t>: real;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takasa</a:t>
            </a:r>
            <a:r>
              <a:rPr lang="en-US" altLang="ja-JP" sz="2000" dirty="0"/>
              <a:t>: real;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menseki</a:t>
            </a:r>
            <a:r>
              <a:rPr lang="en-US" altLang="ja-JP" sz="2000" dirty="0"/>
              <a:t>: real;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b="1" dirty="0"/>
              <a:t>    write('Please Enter 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: 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);</a:t>
            </a:r>
          </a:p>
          <a:p>
            <a:pPr marL="0" indent="0">
              <a:buNone/>
            </a:pPr>
            <a:r>
              <a:rPr lang="en-US" altLang="ja-JP" sz="2000" b="1" dirty="0"/>
              <a:t>    write('Please Enter 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: 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menseki</a:t>
            </a:r>
            <a:r>
              <a:rPr lang="en-US" altLang="ja-JP" sz="2000" b="1" dirty="0"/>
              <a:t> := 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*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*0.5;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</a:t>
            </a:r>
            <a:r>
              <a:rPr lang="en-US" altLang="ja-JP" sz="2000" b="1" dirty="0" err="1"/>
              <a:t>menseki</a:t>
            </a:r>
            <a:r>
              <a:rPr lang="en-US" altLang="ja-JP" sz="2000" b="1" dirty="0"/>
              <a:t> =', menseki:8:3);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1489AC4-D0D5-4627-AF5E-CAAAC0C7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D58D8A-E139-4DFD-952B-5B62DF693316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35844" name="Rectangle 6">
            <a:extLst>
              <a:ext uri="{FF2B5EF4-FFF2-40B4-BE49-F238E27FC236}">
                <a16:creationId xmlns:a16="http://schemas.microsoft.com/office/drawing/2014/main" id="{F49EA16E-94B2-42E5-950E-2FCD4AABE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2953034"/>
            <a:ext cx="4321175" cy="17557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5" name="Line 7">
            <a:extLst>
              <a:ext uri="{FF2B5EF4-FFF2-40B4-BE49-F238E27FC236}">
                <a16:creationId xmlns:a16="http://schemas.microsoft.com/office/drawing/2014/main" id="{5F00E824-11BA-4C6D-9CC6-9375FEFA3A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0288" y="2516471"/>
            <a:ext cx="995362" cy="78740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6" name="Text Box 8">
            <a:extLst>
              <a:ext uri="{FF2B5EF4-FFF2-40B4-BE49-F238E27FC236}">
                <a16:creationId xmlns:a16="http://schemas.microsoft.com/office/drawing/2014/main" id="{FC714204-DB41-4885-ADB4-1F30B7B25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1575084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データの読み込みを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35847" name="Rectangle 9">
            <a:extLst>
              <a:ext uri="{FF2B5EF4-FFF2-40B4-BE49-F238E27FC236}">
                <a16:creationId xmlns:a16="http://schemas.microsoft.com/office/drawing/2014/main" id="{C4C4E7EF-90DD-4B88-83E2-F1AEE564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5212046"/>
            <a:ext cx="5051425" cy="40322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8" name="Text Box 11">
            <a:extLst>
              <a:ext uri="{FF2B5EF4-FFF2-40B4-BE49-F238E27FC236}">
                <a16:creationId xmlns:a16="http://schemas.microsoft.com/office/drawing/2014/main" id="{5F101D68-2B1B-4B08-A2ED-19E2E334D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5" y="5151721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画面へのデータの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書き出しを行ってい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る部分</a:t>
            </a:r>
          </a:p>
        </p:txBody>
      </p:sp>
      <p:sp>
        <p:nvSpPr>
          <p:cNvPr id="35849" name="Rectangle 12">
            <a:extLst>
              <a:ext uri="{FF2B5EF4-FFF2-40B4-BE49-F238E27FC236}">
                <a16:creationId xmlns:a16="http://schemas.microsoft.com/office/drawing/2014/main" id="{8135A7D1-1418-44C0-AEBF-E7CBFD3DB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4758021"/>
            <a:ext cx="4656137" cy="3937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50" name="Line 13">
            <a:extLst>
              <a:ext uri="{FF2B5EF4-FFF2-40B4-BE49-F238E27FC236}">
                <a16:creationId xmlns:a16="http://schemas.microsoft.com/office/drawing/2014/main" id="{5C933074-F1DD-4283-BB85-2911CC3957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5888" y="4508784"/>
            <a:ext cx="433387" cy="306387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51" name="Text Box 14">
            <a:extLst>
              <a:ext uri="{FF2B5EF4-FFF2-40B4-BE49-F238E27FC236}">
                <a16:creationId xmlns:a16="http://schemas.microsoft.com/office/drawing/2014/main" id="{D929D28D-52E9-4B4B-A0AF-D45AE34A3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4283359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tx2"/>
                </a:solidFill>
              </a:rPr>
              <a:t>三角形の面積の式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47EF200-8DB2-4416-911D-9ACAEE6D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実行結果画面（例）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288DE48-54C5-4AFE-ACBA-98E2518B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B6F903-4EA8-43C9-82B3-2537F0FF1D2C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E916E4D-7B23-4079-9149-FBB92257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02" y="1522220"/>
            <a:ext cx="5596884" cy="134325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AE900C8-4CA7-4469-89EE-1D0C022CC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D56E491-C0DF-4ED5-A117-AD67F0CE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C33296-838D-43E5-8ABF-7672672545B1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71E913F-6FF9-4A8E-8315-D869319CF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20081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41989" name="Text Box 4">
            <a:extLst>
              <a:ext uri="{FF2B5EF4-FFF2-40B4-BE49-F238E27FC236}">
                <a16:creationId xmlns:a16="http://schemas.microsoft.com/office/drawing/2014/main" id="{AB13B3F3-636D-4C79-8BE0-A6DF9FA7E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939800"/>
            <a:ext cx="31178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write('Please Enter teihen: ');</a:t>
            </a:r>
          </a:p>
        </p:txBody>
      </p:sp>
      <p:sp>
        <p:nvSpPr>
          <p:cNvPr id="41990" name="Text Box 5">
            <a:extLst>
              <a:ext uri="{FF2B5EF4-FFF2-40B4-BE49-F238E27FC236}">
                <a16:creationId xmlns:a16="http://schemas.microsoft.com/office/drawing/2014/main" id="{5877BD76-F01D-4E2C-899A-67A28ECBA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1824038"/>
            <a:ext cx="1671637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readln(</a:t>
            </a:r>
            <a:r>
              <a:rPr kumimoji="0" lang="en-US" altLang="ja-JP" sz="1800">
                <a:solidFill>
                  <a:schemeClr val="tx2"/>
                </a:solidFill>
              </a:rPr>
              <a:t>teihen</a:t>
            </a:r>
            <a:r>
              <a:rPr kumimoji="0" lang="en-US" altLang="ja-JP" sz="1800"/>
              <a:t>);</a:t>
            </a:r>
          </a:p>
        </p:txBody>
      </p:sp>
      <p:sp>
        <p:nvSpPr>
          <p:cNvPr id="41991" name="Text Box 6">
            <a:extLst>
              <a:ext uri="{FF2B5EF4-FFF2-40B4-BE49-F238E27FC236}">
                <a16:creationId xmlns:a16="http://schemas.microsoft.com/office/drawing/2014/main" id="{42942A7C-FA13-425F-9C87-A6760C6F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4521200"/>
            <a:ext cx="356393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menseki</a:t>
            </a:r>
            <a:r>
              <a:rPr kumimoji="0" lang="en-US" altLang="ja-JP" sz="1800"/>
              <a:t> := </a:t>
            </a:r>
            <a:r>
              <a:rPr kumimoji="0" lang="en-US" altLang="ja-JP" sz="1800">
                <a:solidFill>
                  <a:schemeClr val="tx2"/>
                </a:solidFill>
              </a:rPr>
              <a:t>teihen</a:t>
            </a:r>
            <a:r>
              <a:rPr kumimoji="0" lang="en-US" altLang="ja-JP" sz="1800"/>
              <a:t> * </a:t>
            </a:r>
            <a:r>
              <a:rPr kumimoji="0" lang="en-US" altLang="ja-JP" sz="1800">
                <a:solidFill>
                  <a:schemeClr val="tx2"/>
                </a:solidFill>
              </a:rPr>
              <a:t>takasa</a:t>
            </a:r>
            <a:r>
              <a:rPr kumimoji="0" lang="en-US" altLang="ja-JP" sz="1800"/>
              <a:t> * 0.5; </a:t>
            </a:r>
          </a:p>
        </p:txBody>
      </p:sp>
      <p:sp>
        <p:nvSpPr>
          <p:cNvPr id="41992" name="Text Box 7">
            <a:extLst>
              <a:ext uri="{FF2B5EF4-FFF2-40B4-BE49-F238E27FC236}">
                <a16:creationId xmlns:a16="http://schemas.microsoft.com/office/drawing/2014/main" id="{2DAB81E3-BA48-4906-9D35-EB37BA8AF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5410200"/>
            <a:ext cx="35861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/>
              <a:t>writeln('menseki =', </a:t>
            </a:r>
            <a:r>
              <a:rPr kumimoji="0" lang="en-US" altLang="ja-JP" sz="1800">
                <a:solidFill>
                  <a:schemeClr val="tx2"/>
                </a:solidFill>
              </a:rPr>
              <a:t>menseki</a:t>
            </a:r>
            <a:r>
              <a:rPr kumimoji="0" lang="en-US" altLang="ja-JP" sz="1800"/>
              <a:t>:8:3);</a:t>
            </a:r>
          </a:p>
        </p:txBody>
      </p:sp>
      <p:sp>
        <p:nvSpPr>
          <p:cNvPr id="41993" name="Text Box 8">
            <a:extLst>
              <a:ext uri="{FF2B5EF4-FFF2-40B4-BE49-F238E27FC236}">
                <a16:creationId xmlns:a16="http://schemas.microsoft.com/office/drawing/2014/main" id="{991EFB16-5AF8-421E-B20C-C192167F7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6305550"/>
            <a:ext cx="8255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readln</a:t>
            </a:r>
          </a:p>
        </p:txBody>
      </p:sp>
      <p:sp>
        <p:nvSpPr>
          <p:cNvPr id="41994" name="Line 9">
            <a:extLst>
              <a:ext uri="{FF2B5EF4-FFF2-40B4-BE49-F238E27FC236}">
                <a16:creationId xmlns:a16="http://schemas.microsoft.com/office/drawing/2014/main" id="{D722B5D8-B87E-4098-AAC9-14DE6923E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1419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5" name="Line 10">
            <a:extLst>
              <a:ext uri="{FF2B5EF4-FFF2-40B4-BE49-F238E27FC236}">
                <a16:creationId xmlns:a16="http://schemas.microsoft.com/office/drawing/2014/main" id="{A289557C-C526-44D5-8FE0-37BA03028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2308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6" name="Line 11">
            <a:extLst>
              <a:ext uri="{FF2B5EF4-FFF2-40B4-BE49-F238E27FC236}">
                <a16:creationId xmlns:a16="http://schemas.microsoft.com/office/drawing/2014/main" id="{60521825-62A4-4D83-ABB6-F4946766D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7775" y="5000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7" name="Line 12">
            <a:extLst>
              <a:ext uri="{FF2B5EF4-FFF2-40B4-BE49-F238E27FC236}">
                <a16:creationId xmlns:a16="http://schemas.microsoft.com/office/drawing/2014/main" id="{B2AF431F-536F-4471-9A31-617747648D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5889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8" name="Text Box 13">
            <a:extLst>
              <a:ext uri="{FF2B5EF4-FFF2-40B4-BE49-F238E27FC236}">
                <a16:creationId xmlns:a16="http://schemas.microsoft.com/office/drawing/2014/main" id="{6C715209-575F-43F4-A88E-D8187B127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712787"/>
            <a:ext cx="4725974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メッセージ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「 </a:t>
            </a: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'Please Enter teihen: 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41999" name="Text Box 14">
            <a:extLst>
              <a:ext uri="{FF2B5EF4-FFF2-40B4-BE49-F238E27FC236}">
                <a16:creationId xmlns:a16="http://schemas.microsoft.com/office/drawing/2014/main" id="{1680B804-E3F6-43EE-B745-B0E61A792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587" y="1779587"/>
            <a:ext cx="4493538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42000" name="Text Box 15">
            <a:extLst>
              <a:ext uri="{FF2B5EF4-FFF2-40B4-BE49-F238E27FC236}">
                <a16:creationId xmlns:a16="http://schemas.microsoft.com/office/drawing/2014/main" id="{AA7BD12A-C6BD-489C-B789-9BBB0195E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553" y="4492625"/>
            <a:ext cx="800219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42001" name="Text Box 16">
            <a:extLst>
              <a:ext uri="{FF2B5EF4-FFF2-40B4-BE49-F238E27FC236}">
                <a16:creationId xmlns:a16="http://schemas.microsoft.com/office/drawing/2014/main" id="{70BB1C02-1245-4B19-811A-A35A3763C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62575"/>
            <a:ext cx="32004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  <p:sp>
        <p:nvSpPr>
          <p:cNvPr id="42002" name="Text Box 17">
            <a:extLst>
              <a:ext uri="{FF2B5EF4-FFF2-40B4-BE49-F238E27FC236}">
                <a16:creationId xmlns:a16="http://schemas.microsoft.com/office/drawing/2014/main" id="{6622DC6A-5BD4-4798-BEFB-737520837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138" y="6274160"/>
            <a:ext cx="269716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終わり</a:t>
            </a:r>
          </a:p>
        </p:txBody>
      </p:sp>
      <p:sp>
        <p:nvSpPr>
          <p:cNvPr id="42003" name="Rectangle 18">
            <a:extLst>
              <a:ext uri="{FF2B5EF4-FFF2-40B4-BE49-F238E27FC236}">
                <a16:creationId xmlns:a16="http://schemas.microsoft.com/office/drawing/2014/main" id="{373BD0DE-69A0-4DF3-8F57-FFB1874A9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37226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42004" name="Text Box 19">
            <a:extLst>
              <a:ext uri="{FF2B5EF4-FFF2-40B4-BE49-F238E27FC236}">
                <a16:creationId xmlns:a16="http://schemas.microsoft.com/office/drawing/2014/main" id="{F875B4EF-71A5-48CE-8E50-FA42D458E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2730500"/>
            <a:ext cx="31702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write('Please Enter takasa: ');</a:t>
            </a:r>
          </a:p>
        </p:txBody>
      </p:sp>
      <p:sp>
        <p:nvSpPr>
          <p:cNvPr id="42005" name="Text Box 20">
            <a:extLst>
              <a:ext uri="{FF2B5EF4-FFF2-40B4-BE49-F238E27FC236}">
                <a16:creationId xmlns:a16="http://schemas.microsoft.com/office/drawing/2014/main" id="{671FBA2F-E558-42BD-8D27-C6BBB77F7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3627438"/>
            <a:ext cx="17240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readln(</a:t>
            </a:r>
            <a:r>
              <a:rPr kumimoji="0" lang="en-US" altLang="ja-JP" sz="1800">
                <a:solidFill>
                  <a:schemeClr val="tx2"/>
                </a:solidFill>
              </a:rPr>
              <a:t>takasa</a:t>
            </a:r>
            <a:r>
              <a:rPr kumimoji="0" lang="en-US" altLang="ja-JP" sz="1800"/>
              <a:t>);</a:t>
            </a:r>
          </a:p>
        </p:txBody>
      </p:sp>
      <p:sp>
        <p:nvSpPr>
          <p:cNvPr id="42006" name="Line 21">
            <a:extLst>
              <a:ext uri="{FF2B5EF4-FFF2-40B4-BE49-F238E27FC236}">
                <a16:creationId xmlns:a16="http://schemas.microsoft.com/office/drawing/2014/main" id="{6A384830-5855-4E45-9EB0-A0A31DDD6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3222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007" name="Line 22">
            <a:extLst>
              <a:ext uri="{FF2B5EF4-FFF2-40B4-BE49-F238E27FC236}">
                <a16:creationId xmlns:a16="http://schemas.microsoft.com/office/drawing/2014/main" id="{95F01987-F469-4BE9-90EA-1CC5C830E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4111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008" name="Text Box 23">
            <a:extLst>
              <a:ext uri="{FF2B5EF4-FFF2-40B4-BE49-F238E27FC236}">
                <a16:creationId xmlns:a16="http://schemas.microsoft.com/office/drawing/2014/main" id="{E2C90B13-3EC4-45D2-8418-F8F14CAF5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025" y="2535237"/>
            <a:ext cx="4793300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メッセージ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「 </a:t>
            </a: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'Please Enter takasa: 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42009" name="Text Box 24">
            <a:extLst>
              <a:ext uri="{FF2B5EF4-FFF2-40B4-BE49-F238E27FC236}">
                <a16:creationId xmlns:a16="http://schemas.microsoft.com/office/drawing/2014/main" id="{E66DA7D6-038D-46E3-997B-04443FDEA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3608387"/>
            <a:ext cx="4493538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1B605BD-676E-42E9-B96B-33F69FE0D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1B52D40-C6C7-4DDF-B248-D9054EEF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24EA063-377E-41B9-8B8F-053CE430D2A7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96AF63B-1C52-4AE5-A7CF-372366B1B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2111375"/>
            <a:ext cx="2092325" cy="453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37" name="Text Box 4">
            <a:extLst>
              <a:ext uri="{FF2B5EF4-FFF2-40B4-BE49-F238E27FC236}">
                <a16:creationId xmlns:a16="http://schemas.microsoft.com/office/drawing/2014/main" id="{4632B9A7-760A-48F8-B524-0BEB65066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390650"/>
            <a:ext cx="1570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3600"/>
              <a:t>メモリ</a:t>
            </a:r>
          </a:p>
        </p:txBody>
      </p:sp>
      <p:sp>
        <p:nvSpPr>
          <p:cNvPr id="44038" name="Rectangle 5">
            <a:extLst>
              <a:ext uri="{FF2B5EF4-FFF2-40B4-BE49-F238E27FC236}">
                <a16:creationId xmlns:a16="http://schemas.microsoft.com/office/drawing/2014/main" id="{1A75BE26-53F7-4A08-AAD6-1515D952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0" y="37274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39" name="Text Box 6">
            <a:extLst>
              <a:ext uri="{FF2B5EF4-FFF2-40B4-BE49-F238E27FC236}">
                <a16:creationId xmlns:a16="http://schemas.microsoft.com/office/drawing/2014/main" id="{CCEC9F75-0316-4123-8CCA-B7040608B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3708400"/>
            <a:ext cx="1244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rgbClr val="003300"/>
                </a:solidFill>
              </a:rPr>
              <a:t>takasa</a:t>
            </a:r>
          </a:p>
        </p:txBody>
      </p:sp>
      <p:sp>
        <p:nvSpPr>
          <p:cNvPr id="44040" name="Rectangle 7">
            <a:extLst>
              <a:ext uri="{FF2B5EF4-FFF2-40B4-BE49-F238E27FC236}">
                <a16:creationId xmlns:a16="http://schemas.microsoft.com/office/drawing/2014/main" id="{E5142DC3-B407-4DB1-92E3-8D5D5D45E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0" y="48831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41" name="Text Box 8">
            <a:extLst>
              <a:ext uri="{FF2B5EF4-FFF2-40B4-BE49-F238E27FC236}">
                <a16:creationId xmlns:a16="http://schemas.microsoft.com/office/drawing/2014/main" id="{360D6240-AEC9-4093-B934-0BDA895DC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864100"/>
            <a:ext cx="152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rgbClr val="003300"/>
                </a:solidFill>
              </a:rPr>
              <a:t>menseki</a:t>
            </a:r>
          </a:p>
        </p:txBody>
      </p:sp>
      <p:sp>
        <p:nvSpPr>
          <p:cNvPr id="44042" name="Text Box 9">
            <a:extLst>
              <a:ext uri="{FF2B5EF4-FFF2-40B4-BE49-F238E27FC236}">
                <a16:creationId xmlns:a16="http://schemas.microsoft.com/office/drawing/2014/main" id="{BA33E819-94E8-43DD-8873-763425B61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5824538"/>
            <a:ext cx="1979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３つの変数</a:t>
            </a:r>
          </a:p>
        </p:txBody>
      </p:sp>
      <p:sp>
        <p:nvSpPr>
          <p:cNvPr id="44043" name="Text Box 10">
            <a:extLst>
              <a:ext uri="{FF2B5EF4-FFF2-40B4-BE49-F238E27FC236}">
                <a16:creationId xmlns:a16="http://schemas.microsoft.com/office/drawing/2014/main" id="{A23D9F1D-6F0E-499A-9B40-6D362849C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2543175"/>
            <a:ext cx="250666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readln(</a:t>
            </a:r>
            <a:r>
              <a:rPr kumimoji="0" lang="en-US" altLang="ja-JP">
                <a:solidFill>
                  <a:schemeClr val="tx2"/>
                </a:solidFill>
              </a:rPr>
              <a:t>teihen</a:t>
            </a:r>
            <a:r>
              <a:rPr kumimoji="0" lang="en-US" altLang="ja-JP"/>
              <a:t>);</a:t>
            </a:r>
          </a:p>
        </p:txBody>
      </p:sp>
      <p:sp>
        <p:nvSpPr>
          <p:cNvPr id="44044" name="Rectangle 11">
            <a:extLst>
              <a:ext uri="{FF2B5EF4-FFF2-40B4-BE49-F238E27FC236}">
                <a16:creationId xmlns:a16="http://schemas.microsoft.com/office/drawing/2014/main" id="{E35F84DE-7110-4BBC-8A3E-E02C033F3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350" y="25590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45" name="Text Box 12">
            <a:extLst>
              <a:ext uri="{FF2B5EF4-FFF2-40B4-BE49-F238E27FC236}">
                <a16:creationId xmlns:a16="http://schemas.microsoft.com/office/drawing/2014/main" id="{7649005E-993E-49A0-8EB6-A5CCFB724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40000"/>
            <a:ext cx="1165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rgbClr val="003300"/>
                </a:solidFill>
              </a:rPr>
              <a:t>teihen</a:t>
            </a:r>
          </a:p>
        </p:txBody>
      </p:sp>
      <p:sp>
        <p:nvSpPr>
          <p:cNvPr id="44046" name="Line 13">
            <a:extLst>
              <a:ext uri="{FF2B5EF4-FFF2-40B4-BE49-F238E27FC236}">
                <a16:creationId xmlns:a16="http://schemas.microsoft.com/office/drawing/2014/main" id="{82F1DF8E-5F93-4F39-A778-D9F649646C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5113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47" name="Line 14">
            <a:extLst>
              <a:ext uri="{FF2B5EF4-FFF2-40B4-BE49-F238E27FC236}">
                <a16:creationId xmlns:a16="http://schemas.microsoft.com/office/drawing/2014/main" id="{715ACE1F-4E50-4309-9250-E24E16B21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4988" y="280828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48" name="Text Box 15">
            <a:extLst>
              <a:ext uri="{FF2B5EF4-FFF2-40B4-BE49-F238E27FC236}">
                <a16:creationId xmlns:a16="http://schemas.microsoft.com/office/drawing/2014/main" id="{C1DB49CF-F6E0-4141-8D8E-9383FB8F0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425" y="2327275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44049" name="Text Box 16">
            <a:extLst>
              <a:ext uri="{FF2B5EF4-FFF2-40B4-BE49-F238E27FC236}">
                <a16:creationId xmlns:a16="http://schemas.microsoft.com/office/drawing/2014/main" id="{84B13F27-A00B-4AFB-B4F3-530EB3C0E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3053834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44050" name="Line 17">
            <a:extLst>
              <a:ext uri="{FF2B5EF4-FFF2-40B4-BE49-F238E27FC236}">
                <a16:creationId xmlns:a16="http://schemas.microsoft.com/office/drawing/2014/main" id="{47B92594-3BCD-43DA-9714-2A6F96677C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9588" y="5137150"/>
            <a:ext cx="80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51" name="Text Box 18">
            <a:extLst>
              <a:ext uri="{FF2B5EF4-FFF2-40B4-BE49-F238E27FC236}">
                <a16:creationId xmlns:a16="http://schemas.microsoft.com/office/drawing/2014/main" id="{6E3B96BB-57ED-48C0-B3E4-D3FA2525C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8" y="4965700"/>
            <a:ext cx="39639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2000"/>
              <a:t>writeln('menseki =', </a:t>
            </a:r>
            <a:r>
              <a:rPr kumimoji="0" lang="en-US" altLang="ja-JP" sz="2000">
                <a:solidFill>
                  <a:schemeClr val="tx2"/>
                </a:solidFill>
              </a:rPr>
              <a:t>menseki</a:t>
            </a:r>
            <a:r>
              <a:rPr kumimoji="0" lang="en-US" altLang="ja-JP" sz="2000"/>
              <a:t>:8:3);</a:t>
            </a:r>
            <a:endParaRPr kumimoji="0" lang="en-US" altLang="ja-JP" sz="1800"/>
          </a:p>
        </p:txBody>
      </p:sp>
      <p:sp>
        <p:nvSpPr>
          <p:cNvPr id="44052" name="Text Box 19">
            <a:extLst>
              <a:ext uri="{FF2B5EF4-FFF2-40B4-BE49-F238E27FC236}">
                <a16:creationId xmlns:a16="http://schemas.microsoft.com/office/drawing/2014/main" id="{53EA2362-00D6-4FC1-B056-B6C3AFADD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4551363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44053" name="Text Box 20">
            <a:extLst>
              <a:ext uri="{FF2B5EF4-FFF2-40B4-BE49-F238E27FC236}">
                <a16:creationId xmlns:a16="http://schemas.microsoft.com/office/drawing/2014/main" id="{1AC76201-90D2-4227-BE4E-E38ABF74D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5397500"/>
            <a:ext cx="18002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  <p:sp>
        <p:nvSpPr>
          <p:cNvPr id="44054" name="Text Box 21">
            <a:extLst>
              <a:ext uri="{FF2B5EF4-FFF2-40B4-BE49-F238E27FC236}">
                <a16:creationId xmlns:a16="http://schemas.microsoft.com/office/drawing/2014/main" id="{957D7CA1-2C73-4A54-A547-6694B5542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4392613"/>
            <a:ext cx="393223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2000">
                <a:solidFill>
                  <a:schemeClr val="tx2"/>
                </a:solidFill>
              </a:rPr>
              <a:t>menseki</a:t>
            </a:r>
            <a:r>
              <a:rPr kumimoji="0" lang="en-US" altLang="ja-JP" sz="2000"/>
              <a:t> := </a:t>
            </a:r>
            <a:r>
              <a:rPr kumimoji="0" lang="en-US" altLang="ja-JP" sz="2000">
                <a:solidFill>
                  <a:schemeClr val="tx2"/>
                </a:solidFill>
              </a:rPr>
              <a:t>tekhen</a:t>
            </a:r>
            <a:r>
              <a:rPr kumimoji="0" lang="en-US" altLang="ja-JP" sz="2000"/>
              <a:t> * </a:t>
            </a:r>
            <a:r>
              <a:rPr kumimoji="0" lang="en-US" altLang="ja-JP" sz="2000">
                <a:solidFill>
                  <a:schemeClr val="tx2"/>
                </a:solidFill>
              </a:rPr>
              <a:t>takasa</a:t>
            </a:r>
            <a:r>
              <a:rPr kumimoji="0" lang="en-US" altLang="ja-JP" sz="2000"/>
              <a:t> * 0.5;</a:t>
            </a:r>
          </a:p>
        </p:txBody>
      </p:sp>
      <p:cxnSp>
        <p:nvCxnSpPr>
          <p:cNvPr id="44055" name="AutoShape 22">
            <a:extLst>
              <a:ext uri="{FF2B5EF4-FFF2-40B4-BE49-F238E27FC236}">
                <a16:creationId xmlns:a16="http://schemas.microsoft.com/office/drawing/2014/main" id="{39680724-3FE5-4C73-A027-BEB5265B4B26}"/>
              </a:ext>
            </a:extLst>
          </p:cNvPr>
          <p:cNvCxnSpPr>
            <a:cxnSpLocks noChangeShapeType="1"/>
            <a:stCxn id="44044" idx="1"/>
            <a:endCxn id="44054" idx="0"/>
          </p:cNvCxnSpPr>
          <p:nvPr/>
        </p:nvCxnSpPr>
        <p:spPr bwMode="auto">
          <a:xfrm rot="10800000" flipV="1">
            <a:off x="2132013" y="2813050"/>
            <a:ext cx="922337" cy="157956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23">
            <a:extLst>
              <a:ext uri="{FF2B5EF4-FFF2-40B4-BE49-F238E27FC236}">
                <a16:creationId xmlns:a16="http://schemas.microsoft.com/office/drawing/2014/main" id="{865CC07B-78DB-474D-ABD1-DAC3E230759E}"/>
              </a:ext>
            </a:extLst>
          </p:cNvPr>
          <p:cNvCxnSpPr>
            <a:cxnSpLocks noChangeShapeType="1"/>
            <a:stCxn id="44054" idx="2"/>
            <a:endCxn id="44040" idx="1"/>
          </p:cNvCxnSpPr>
          <p:nvPr/>
        </p:nvCxnSpPr>
        <p:spPr bwMode="auto">
          <a:xfrm rot="16200000" flipH="1">
            <a:off x="2427288" y="4497388"/>
            <a:ext cx="344487" cy="9350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7" name="Text Box 24">
            <a:extLst>
              <a:ext uri="{FF2B5EF4-FFF2-40B4-BE49-F238E27FC236}">
                <a16:creationId xmlns:a16="http://schemas.microsoft.com/office/drawing/2014/main" id="{254D310B-792F-4BB0-8B43-E02A3844C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37052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44058" name="Text Box 25">
            <a:extLst>
              <a:ext uri="{FF2B5EF4-FFF2-40B4-BE49-F238E27FC236}">
                <a16:creationId xmlns:a16="http://schemas.microsoft.com/office/drawing/2014/main" id="{FCA32F61-83D5-4F7A-8B21-0DE1A6065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425" y="4953000"/>
            <a:ext cx="6477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44059" name="Text Box 26">
            <a:extLst>
              <a:ext uri="{FF2B5EF4-FFF2-40B4-BE49-F238E27FC236}">
                <a16:creationId xmlns:a16="http://schemas.microsoft.com/office/drawing/2014/main" id="{86B41EBD-842F-40FA-9C43-F2F36158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8475" y="3711575"/>
            <a:ext cx="2586038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readln(</a:t>
            </a:r>
            <a:r>
              <a:rPr kumimoji="0" lang="en-US" altLang="ja-JP">
                <a:solidFill>
                  <a:schemeClr val="tx2"/>
                </a:solidFill>
              </a:rPr>
              <a:t>takasa</a:t>
            </a:r>
            <a:r>
              <a:rPr kumimoji="0" lang="en-US" altLang="ja-JP"/>
              <a:t>);</a:t>
            </a:r>
          </a:p>
        </p:txBody>
      </p:sp>
      <p:sp>
        <p:nvSpPr>
          <p:cNvPr id="44060" name="Line 27">
            <a:extLst>
              <a:ext uri="{FF2B5EF4-FFF2-40B4-BE49-F238E27FC236}">
                <a16:creationId xmlns:a16="http://schemas.microsoft.com/office/drawing/2014/main" id="{7805CCDE-9F0D-4956-BFC7-D6C12AA87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2288" y="397668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61" name="Text Box 28">
            <a:extLst>
              <a:ext uri="{FF2B5EF4-FFF2-40B4-BE49-F238E27FC236}">
                <a16:creationId xmlns:a16="http://schemas.microsoft.com/office/drawing/2014/main" id="{A69A9087-B78A-4079-B45D-836B42CE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3519488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44062" name="Text Box 29">
            <a:extLst>
              <a:ext uri="{FF2B5EF4-FFF2-40B4-BE49-F238E27FC236}">
                <a16:creationId xmlns:a16="http://schemas.microsoft.com/office/drawing/2014/main" id="{8E2A54EE-B74C-46FF-8F78-0E3C569B1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150" y="4234934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cxnSp>
        <p:nvCxnSpPr>
          <p:cNvPr id="44063" name="AutoShape 30">
            <a:extLst>
              <a:ext uri="{FF2B5EF4-FFF2-40B4-BE49-F238E27FC236}">
                <a16:creationId xmlns:a16="http://schemas.microsoft.com/office/drawing/2014/main" id="{8DA6EB77-3D8E-40D5-AE25-9E77EC44E476}"/>
              </a:ext>
            </a:extLst>
          </p:cNvPr>
          <p:cNvCxnSpPr>
            <a:cxnSpLocks noChangeShapeType="1"/>
            <a:stCxn id="44038" idx="1"/>
            <a:endCxn id="44054" idx="0"/>
          </p:cNvCxnSpPr>
          <p:nvPr/>
        </p:nvCxnSpPr>
        <p:spPr bwMode="auto">
          <a:xfrm rot="10800000" flipV="1">
            <a:off x="2132013" y="3981450"/>
            <a:ext cx="935037" cy="41116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6D016920-54CF-4938-BBC1-195A5B50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5A7CD953-CEA7-4BB6-B59C-60CC34A5C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727075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start_x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step_x</a:t>
            </a:r>
            <a:r>
              <a:rPr lang="en-US" altLang="ja-JP" sz="2000" dirty="0"/>
              <a:t>, x, y:real;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var i:integer;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write('Please Enter </a:t>
            </a:r>
            <a:r>
              <a:rPr lang="en-US" altLang="ja-JP" sz="2000" b="1" dirty="0" err="1"/>
              <a:t>start_x</a:t>
            </a:r>
            <a:r>
              <a:rPr lang="en-US" altLang="ja-JP" sz="2000" b="1" dirty="0"/>
              <a:t>:');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start_x</a:t>
            </a:r>
            <a:r>
              <a:rPr lang="en-US" altLang="ja-JP" sz="2000" b="1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write('Please Enter </a:t>
            </a:r>
            <a:r>
              <a:rPr lang="en-US" altLang="ja-JP" sz="2000" b="1" dirty="0" err="1"/>
              <a:t>step_x</a:t>
            </a:r>
            <a:r>
              <a:rPr lang="en-US" altLang="ja-JP" sz="2000" b="1" dirty="0"/>
              <a:t>:');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step_x</a:t>
            </a:r>
            <a:r>
              <a:rPr lang="en-US" altLang="ja-JP" sz="2000" b="1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for i:=1 to 20 do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x := </a:t>
            </a:r>
            <a:r>
              <a:rPr lang="en-US" altLang="ja-JP" sz="2000" dirty="0" err="1"/>
              <a:t>start_x</a:t>
            </a:r>
            <a:r>
              <a:rPr lang="en-US" altLang="ja-JP" sz="2000" dirty="0"/>
              <a:t> + (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* </a:t>
            </a:r>
            <a:r>
              <a:rPr lang="en-US" altLang="ja-JP" sz="2000" dirty="0" err="1"/>
              <a:t>step_x</a:t>
            </a:r>
            <a:r>
              <a:rPr lang="en-US" altLang="ja-JP" sz="2000" dirty="0"/>
              <a:t> 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y := sin(x);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('sin(', x:8:3, ') =', y:8:3);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end;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end.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2000" dirty="0"/>
          </a:p>
          <a:p>
            <a:pPr marL="0" indent="0">
              <a:spcBef>
                <a:spcPts val="600"/>
              </a:spcBef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DBE43ED-DED8-4495-BFF2-A0025331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311375-5241-4B69-966D-D7854694E27D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D6E06A2-5F7B-488E-82A0-DA3D2B1CE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3813542"/>
            <a:ext cx="4392612" cy="2247534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571A33AC-38D0-41CB-BBB5-2F1C78C628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7913" y="3937000"/>
            <a:ext cx="936625" cy="287338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943CF6CE-12C0-4FC0-B46C-2ACB89845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3463925"/>
            <a:ext cx="30575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計算の繰り返しを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24499B5-B21B-4D32-8C2F-A54102E16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2296633"/>
            <a:ext cx="3889375" cy="1488557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64DFD6ED-15AD-409A-A422-1047AA93E1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5475" y="2392363"/>
            <a:ext cx="1003300" cy="5048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614282EB-8CF7-41C0-97D8-9C8D87BF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1700213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データの読み込み</a:t>
            </a:r>
            <a:r>
              <a:rPr kumimoji="0" lang="ja-JP" altLang="en-US">
                <a:solidFill>
                  <a:srgbClr val="003300"/>
                </a:solidFill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914B4B6A-882D-4D07-8431-E27B7D1D6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5302323"/>
            <a:ext cx="3976687" cy="347663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D7418158-D5BB-4917-BE88-297DEB4811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8850" y="5140325"/>
            <a:ext cx="690563" cy="144463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5FFA2CB8-ACE4-4CD7-9215-32E9230A7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88" y="4797425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画面へのデータの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書き出し</a:t>
            </a:r>
            <a:r>
              <a:rPr kumimoji="0" lang="ja-JP" altLang="en-US">
                <a:solidFill>
                  <a:srgbClr val="003300"/>
                </a:solidFill>
              </a:rPr>
              <a:t>を行ってい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る部分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1F9B3CB6-1A21-4F40-BA62-82C4606C6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変数宣言</a:t>
            </a:r>
          </a:p>
        </p:txBody>
      </p:sp>
      <p:sp>
        <p:nvSpPr>
          <p:cNvPr id="50179" name="Rectangle 1027">
            <a:extLst>
              <a:ext uri="{FF2B5EF4-FFF2-40B4-BE49-F238E27FC236}">
                <a16:creationId xmlns:a16="http://schemas.microsoft.com/office/drawing/2014/main" id="{6DF5062D-A393-4C80-B149-029B116C4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変数</a:t>
            </a:r>
            <a:r>
              <a:rPr lang="ja-JP" altLang="en-US" dirty="0"/>
              <a:t>は，</a:t>
            </a:r>
            <a:r>
              <a:rPr lang="ja-JP" altLang="en-US" b="1" dirty="0"/>
              <a:t>データを入れるためのメモリ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変数宣言</a:t>
            </a:r>
            <a:r>
              <a:rPr lang="ja-JP" altLang="en-US" dirty="0"/>
              <a:t>とは，</a:t>
            </a:r>
            <a:r>
              <a:rPr lang="ja-JP" altLang="en-US" b="1" dirty="0"/>
              <a:t>変数を使うため</a:t>
            </a:r>
            <a:r>
              <a:rPr lang="ja-JP" altLang="en-US" dirty="0"/>
              <a:t>に，</a:t>
            </a:r>
            <a:r>
              <a:rPr lang="ja-JP" altLang="en-US" b="1" dirty="0"/>
              <a:t>名前</a:t>
            </a:r>
            <a:r>
              <a:rPr lang="ja-JP" altLang="en-US" dirty="0"/>
              <a:t>と</a:t>
            </a:r>
            <a:r>
              <a:rPr lang="ja-JP" altLang="en-US" b="1" dirty="0"/>
              <a:t>型</a:t>
            </a:r>
            <a:r>
              <a:rPr lang="ja-JP" altLang="en-US" dirty="0"/>
              <a:t>を書いて，</a:t>
            </a:r>
            <a:r>
              <a:rPr lang="ja-JP" altLang="en-US" b="1" dirty="0"/>
              <a:t>変数の使用をコンピュータに伝える</a:t>
            </a:r>
            <a:r>
              <a:rPr lang="ja-JP" altLang="en-US" dirty="0"/>
              <a:t>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20EF67-78F0-4EC3-AF72-617EAFB5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BFB516-BE0F-4DFC-933E-17A1B1C619EC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0181" name="Text Box 1028">
            <a:extLst>
              <a:ext uri="{FF2B5EF4-FFF2-40B4-BE49-F238E27FC236}">
                <a16:creationId xmlns:a16="http://schemas.microsoft.com/office/drawing/2014/main" id="{1F8A7C3A-CAD2-4273-B12E-7B7765FCC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30575"/>
            <a:ext cx="3162300" cy="312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3200"/>
              <a:t>var </a:t>
            </a:r>
            <a:r>
              <a:rPr kumimoji="0" lang="en-US" altLang="ja-JP" sz="3200">
                <a:solidFill>
                  <a:schemeClr val="tx2"/>
                </a:solidFill>
              </a:rPr>
              <a:t>teihen</a:t>
            </a:r>
            <a:r>
              <a:rPr kumimoji="0" lang="en-US" altLang="ja-JP" sz="3200"/>
              <a:t>: real;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3200"/>
              <a:t>var </a:t>
            </a:r>
            <a:r>
              <a:rPr kumimoji="0" lang="en-US" altLang="ja-JP" sz="3200">
                <a:solidFill>
                  <a:schemeClr val="tx2"/>
                </a:solidFill>
              </a:rPr>
              <a:t>takasa</a:t>
            </a:r>
            <a:r>
              <a:rPr kumimoji="0" lang="en-US" altLang="ja-JP" sz="3200"/>
              <a:t>: real;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3200"/>
              <a:t>var </a:t>
            </a:r>
            <a:r>
              <a:rPr kumimoji="0" lang="en-US" altLang="ja-JP" sz="3200">
                <a:solidFill>
                  <a:schemeClr val="tx2"/>
                </a:solidFill>
              </a:rPr>
              <a:t>menseki</a:t>
            </a:r>
            <a:r>
              <a:rPr kumimoji="0" lang="en-US" altLang="ja-JP" sz="3200"/>
              <a:t>: real;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kumimoji="0" lang="en-US" altLang="ja-JP"/>
              <a:t> </a:t>
            </a:r>
          </a:p>
        </p:txBody>
      </p:sp>
      <p:sp>
        <p:nvSpPr>
          <p:cNvPr id="50182" name="AutoShape 1029">
            <a:extLst>
              <a:ext uri="{FF2B5EF4-FFF2-40B4-BE49-F238E27FC236}">
                <a16:creationId xmlns:a16="http://schemas.microsoft.com/office/drawing/2014/main" id="{01FC1DF9-255E-44B9-8751-8FCD817C3A46}"/>
              </a:ext>
            </a:extLst>
          </p:cNvPr>
          <p:cNvSpPr>
            <a:spLocks/>
          </p:cNvSpPr>
          <p:nvPr/>
        </p:nvSpPr>
        <p:spPr bwMode="auto">
          <a:xfrm>
            <a:off x="3581400" y="3465513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0183" name="Text Box 1030">
            <a:extLst>
              <a:ext uri="{FF2B5EF4-FFF2-40B4-BE49-F238E27FC236}">
                <a16:creationId xmlns:a16="http://schemas.microsoft.com/office/drawing/2014/main" id="{D7F2B220-F6C0-44A4-BC1F-FA8B0C177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41713"/>
            <a:ext cx="47371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000" dirty="0"/>
              <a:t>浮動小数点数</a:t>
            </a:r>
            <a:r>
              <a:rPr kumimoji="0" lang="ja-JP" altLang="en-US" sz="2000" dirty="0"/>
              <a:t>データで，変数名は「</a:t>
            </a:r>
            <a:r>
              <a:rPr kumimoji="0" lang="en-US" altLang="ja-JP" sz="2000" dirty="0" err="1">
                <a:solidFill>
                  <a:schemeClr val="tx2"/>
                </a:solidFill>
              </a:rPr>
              <a:t>teihen</a:t>
            </a:r>
            <a:r>
              <a:rPr kumimoji="0" lang="ja-JP" altLang="en-US" sz="2000" dirty="0"/>
              <a:t>」</a:t>
            </a:r>
          </a:p>
        </p:txBody>
      </p:sp>
      <p:sp>
        <p:nvSpPr>
          <p:cNvPr id="50184" name="AutoShape 1031">
            <a:extLst>
              <a:ext uri="{FF2B5EF4-FFF2-40B4-BE49-F238E27FC236}">
                <a16:creationId xmlns:a16="http://schemas.microsoft.com/office/drawing/2014/main" id="{E5E6CCA4-7E8C-4095-9C40-B8220717E252}"/>
              </a:ext>
            </a:extLst>
          </p:cNvPr>
          <p:cNvSpPr>
            <a:spLocks/>
          </p:cNvSpPr>
          <p:nvPr/>
        </p:nvSpPr>
        <p:spPr bwMode="auto">
          <a:xfrm>
            <a:off x="3581400" y="4141788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0185" name="AutoShape 1032">
            <a:extLst>
              <a:ext uri="{FF2B5EF4-FFF2-40B4-BE49-F238E27FC236}">
                <a16:creationId xmlns:a16="http://schemas.microsoft.com/office/drawing/2014/main" id="{3718B6E8-0FC2-4EA4-8843-61E515B19CFE}"/>
              </a:ext>
            </a:extLst>
          </p:cNvPr>
          <p:cNvSpPr>
            <a:spLocks/>
          </p:cNvSpPr>
          <p:nvPr/>
        </p:nvSpPr>
        <p:spPr bwMode="auto">
          <a:xfrm>
            <a:off x="3581400" y="4789488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0186" name="Text Box 1033">
            <a:extLst>
              <a:ext uri="{FF2B5EF4-FFF2-40B4-BE49-F238E27FC236}">
                <a16:creationId xmlns:a16="http://schemas.microsoft.com/office/drawing/2014/main" id="{BE2E1975-F06F-44F1-BD05-03D94150D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217988"/>
            <a:ext cx="47884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000" dirty="0"/>
              <a:t>浮動小数点数</a:t>
            </a:r>
            <a:r>
              <a:rPr kumimoji="0" lang="ja-JP" altLang="en-US" sz="2000" dirty="0"/>
              <a:t>データで，変数名は「</a:t>
            </a:r>
            <a:r>
              <a:rPr kumimoji="0" lang="en-US" altLang="ja-JP" sz="2000" dirty="0" err="1">
                <a:solidFill>
                  <a:schemeClr val="tx2"/>
                </a:solidFill>
              </a:rPr>
              <a:t>takasa</a:t>
            </a:r>
            <a:r>
              <a:rPr kumimoji="0" lang="ja-JP" altLang="en-US" sz="2000" dirty="0"/>
              <a:t>」</a:t>
            </a:r>
          </a:p>
        </p:txBody>
      </p:sp>
      <p:sp>
        <p:nvSpPr>
          <p:cNvPr id="50187" name="Text Box 1034">
            <a:extLst>
              <a:ext uri="{FF2B5EF4-FFF2-40B4-BE49-F238E27FC236}">
                <a16:creationId xmlns:a16="http://schemas.microsoft.com/office/drawing/2014/main" id="{746C042A-7D3E-4371-ABDA-C1CCA8655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65688"/>
            <a:ext cx="49680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000" dirty="0"/>
              <a:t>浮動小数点数</a:t>
            </a:r>
            <a:r>
              <a:rPr kumimoji="0" lang="ja-JP" altLang="en-US" sz="2000" dirty="0"/>
              <a:t>データで，変数名は「</a:t>
            </a:r>
            <a:r>
              <a:rPr kumimoji="0" lang="en-US" altLang="ja-JP" sz="2000" dirty="0" err="1">
                <a:solidFill>
                  <a:schemeClr val="tx2"/>
                </a:solidFill>
              </a:rPr>
              <a:t>menseki</a:t>
            </a:r>
            <a:r>
              <a:rPr kumimoji="0" lang="ja-JP" altLang="en-US" sz="2000" dirty="0"/>
              <a:t>」</a:t>
            </a:r>
          </a:p>
        </p:txBody>
      </p:sp>
      <p:sp>
        <p:nvSpPr>
          <p:cNvPr id="50188" name="Text Box 1035">
            <a:extLst>
              <a:ext uri="{FF2B5EF4-FFF2-40B4-BE49-F238E27FC236}">
                <a16:creationId xmlns:a16="http://schemas.microsoft.com/office/drawing/2014/main" id="{C93CF607-912E-4138-B123-A707970E6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738813"/>
            <a:ext cx="44935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「</a:t>
            </a:r>
            <a:r>
              <a:rPr kumimoji="0" lang="en-US" altLang="ja-JP" sz="2400" dirty="0"/>
              <a:t>real</a:t>
            </a:r>
            <a:r>
              <a:rPr kumimoji="0" lang="ja-JP" altLang="en-US" sz="2400" dirty="0"/>
              <a:t>」とは，</a:t>
            </a:r>
            <a:r>
              <a:rPr kumimoji="0" lang="zh-CN" altLang="en-US" sz="2400" dirty="0"/>
              <a:t>浮動小数点数</a:t>
            </a:r>
            <a:r>
              <a:rPr kumimoji="0" lang="ja-JP" altLang="en-US" sz="2400" dirty="0"/>
              <a:t>データ</a:t>
            </a:r>
            <a:endParaRPr kumimoji="0"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という意味．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>
            <a:extLst>
              <a:ext uri="{FF2B5EF4-FFF2-40B4-BE49-F238E27FC236}">
                <a16:creationId xmlns:a16="http://schemas.microsoft.com/office/drawing/2014/main" id="{EC6C9529-4F17-4A48-8864-5050A3B1F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代入文</a:t>
            </a:r>
          </a:p>
        </p:txBody>
      </p:sp>
      <p:sp>
        <p:nvSpPr>
          <p:cNvPr id="52227" name="Rectangle 1027">
            <a:extLst>
              <a:ext uri="{FF2B5EF4-FFF2-40B4-BE49-F238E27FC236}">
                <a16:creationId xmlns:a16="http://schemas.microsoft.com/office/drawing/2014/main" id="{601ED791-17A8-4972-9421-C99B2A559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計算結果（</a:t>
            </a:r>
            <a:r>
              <a:rPr lang="en-US" altLang="ja-JP" dirty="0" err="1"/>
              <a:t>teihen</a:t>
            </a:r>
            <a:r>
              <a:rPr lang="en-US" altLang="ja-JP" dirty="0"/>
              <a:t>*</a:t>
            </a:r>
            <a:r>
              <a:rPr lang="en-US" altLang="ja-JP" dirty="0" err="1"/>
              <a:t>takasa</a:t>
            </a:r>
            <a:r>
              <a:rPr lang="en-US" altLang="ja-JP" dirty="0"/>
              <a:t>*0.5</a:t>
            </a:r>
            <a:r>
              <a:rPr lang="ja-JP" altLang="en-US" dirty="0"/>
              <a:t>）を，変数 </a:t>
            </a:r>
            <a:r>
              <a:rPr lang="en-US" altLang="ja-JP" dirty="0" err="1"/>
              <a:t>menseki</a:t>
            </a:r>
            <a:r>
              <a:rPr lang="en-US" altLang="ja-JP" dirty="0"/>
              <a:t> </a:t>
            </a:r>
            <a:r>
              <a:rPr lang="ja-JP" altLang="en-US" dirty="0"/>
              <a:t>に格納する（このことを，代入という）</a:t>
            </a:r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:=</a:t>
            </a:r>
            <a:r>
              <a:rPr lang="ja-JP" altLang="en-US" dirty="0"/>
              <a:t>」は，代入の意味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FE35AE5-E97C-47C8-8109-457F86A6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7C68B4-D9BE-477E-8D2B-FF30A573CA1A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2229" name="Text Box 1028">
            <a:extLst>
              <a:ext uri="{FF2B5EF4-FFF2-40B4-BE49-F238E27FC236}">
                <a16:creationId xmlns:a16="http://schemas.microsoft.com/office/drawing/2014/main" id="{08B77A8B-F952-48D0-A4FF-392248E9B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3008313"/>
            <a:ext cx="5618163" cy="584200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 err="1">
                <a:solidFill>
                  <a:schemeClr val="accent1">
                    <a:lumMod val="50000"/>
                  </a:schemeClr>
                </a:solidFill>
              </a:rPr>
              <a:t>menseki</a:t>
            </a:r>
            <a:r>
              <a:rPr kumimoji="0" lang="en-US" altLang="ja-JP" sz="3200" dirty="0">
                <a:solidFill>
                  <a:schemeClr val="accent1">
                    <a:lumMod val="50000"/>
                  </a:schemeClr>
                </a:solidFill>
              </a:rPr>
              <a:t> := </a:t>
            </a:r>
            <a:r>
              <a:rPr kumimoji="0" lang="en-US" altLang="ja-JP" sz="3200" dirty="0" err="1">
                <a:solidFill>
                  <a:schemeClr val="accent1">
                    <a:lumMod val="50000"/>
                  </a:schemeClr>
                </a:solidFill>
              </a:rPr>
              <a:t>teihen</a:t>
            </a:r>
            <a:r>
              <a:rPr kumimoji="0" lang="en-US" altLang="ja-JP" sz="3200" dirty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kumimoji="0" lang="en-US" altLang="ja-JP" sz="3200" dirty="0" err="1">
                <a:solidFill>
                  <a:schemeClr val="accent1">
                    <a:lumMod val="50000"/>
                  </a:schemeClr>
                </a:solidFill>
              </a:rPr>
              <a:t>takasa</a:t>
            </a:r>
            <a:r>
              <a:rPr kumimoji="0" lang="en-US" altLang="ja-JP" sz="3200" dirty="0">
                <a:solidFill>
                  <a:schemeClr val="accent1">
                    <a:lumMod val="50000"/>
                  </a:schemeClr>
                </a:solidFill>
              </a:rPr>
              <a:t>*0.5;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>
            <a:extLst>
              <a:ext uri="{FF2B5EF4-FFF2-40B4-BE49-F238E27FC236}">
                <a16:creationId xmlns:a16="http://schemas.microsoft.com/office/drawing/2014/main" id="{004804DE-5394-4C8B-B0F4-C5A26ECD4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入力，出力とは</a:t>
            </a:r>
          </a:p>
        </p:txBody>
      </p:sp>
      <p:sp>
        <p:nvSpPr>
          <p:cNvPr id="54275" name="Rectangle 1027">
            <a:extLst>
              <a:ext uri="{FF2B5EF4-FFF2-40B4-BE49-F238E27FC236}">
                <a16:creationId xmlns:a16="http://schemas.microsoft.com/office/drawing/2014/main" id="{D85AFF45-ACDF-4AA0-A2F5-C364ED4E9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入力</a:t>
            </a:r>
          </a:p>
          <a:p>
            <a:pPr lvl="1"/>
            <a:r>
              <a:rPr lang="ja-JP" altLang="en-US"/>
              <a:t>データの読み込み</a:t>
            </a:r>
          </a:p>
          <a:p>
            <a:pPr lvl="1"/>
            <a:r>
              <a:rPr lang="ja-JP" altLang="en-US"/>
              <a:t>	（読み込まれたデータは変数に格納される）</a:t>
            </a:r>
          </a:p>
          <a:p>
            <a:pPr lvl="1"/>
            <a:r>
              <a:rPr lang="en-US" altLang="ja-JP"/>
              <a:t>readln </a:t>
            </a:r>
            <a:r>
              <a:rPr lang="ja-JP" altLang="en-US"/>
              <a:t>文を使う</a:t>
            </a:r>
          </a:p>
          <a:p>
            <a:r>
              <a:rPr lang="ja-JP" altLang="en-US"/>
              <a:t>出力</a:t>
            </a:r>
          </a:p>
          <a:p>
            <a:pPr lvl="1"/>
            <a:r>
              <a:rPr lang="ja-JP" altLang="en-US"/>
              <a:t>メッセージの表示</a:t>
            </a:r>
          </a:p>
          <a:p>
            <a:pPr lvl="1"/>
            <a:r>
              <a:rPr lang="ja-JP" altLang="en-US"/>
              <a:t>データの表示</a:t>
            </a:r>
          </a:p>
          <a:p>
            <a:pPr lvl="1"/>
            <a:r>
              <a:rPr lang="ja-JP" altLang="en-US"/>
              <a:t>（変数に格納されたデータが表示される）</a:t>
            </a:r>
          </a:p>
          <a:p>
            <a:pPr lvl="1"/>
            <a:r>
              <a:rPr lang="ja-JP" altLang="en-US"/>
              <a:t>式の計算結果の表示（例題４参照）</a:t>
            </a:r>
          </a:p>
          <a:p>
            <a:pPr lvl="1"/>
            <a:r>
              <a:rPr lang="en-US" altLang="ja-JP"/>
              <a:t>write</a:t>
            </a:r>
            <a:r>
              <a:rPr lang="ja-JP" altLang="en-US"/>
              <a:t>文あるいは </a:t>
            </a:r>
            <a:r>
              <a:rPr lang="en-US" altLang="ja-JP"/>
              <a:t>writeln</a:t>
            </a:r>
            <a:r>
              <a:rPr lang="ja-JP" altLang="en-US"/>
              <a:t>文を使う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D385ABF-F42C-4AE1-BBD6-D4F3B7C1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8CB7A6-8A27-4D7D-8709-DEB9BD12912D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D463868-B4C9-4A5F-900C-6FCA55A24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 err="1"/>
              <a:t>readln</a:t>
            </a:r>
            <a:endParaRPr kumimoji="1" lang="ja-JP" altLang="en-US" dirty="0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1EF1D5F4-D43E-4893-ACEB-91A80F5DC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teihen</a:t>
            </a:r>
            <a:r>
              <a:rPr lang="en-US" altLang="ja-JP" sz="2000" dirty="0"/>
              <a:t>: real;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takasa</a:t>
            </a:r>
            <a:r>
              <a:rPr lang="en-US" altLang="ja-JP" sz="2000" dirty="0"/>
              <a:t>: real;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menseki</a:t>
            </a:r>
            <a:r>
              <a:rPr lang="en-US" altLang="ja-JP" sz="2000" dirty="0"/>
              <a:t>: real;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dirty="0"/>
              <a:t>    write('Please Enter </a:t>
            </a:r>
            <a:r>
              <a:rPr lang="en-US" altLang="ja-JP" sz="2000" dirty="0" err="1"/>
              <a:t>teihen</a:t>
            </a:r>
            <a:r>
              <a:rPr lang="en-US" altLang="ja-JP" sz="2000" dirty="0"/>
              <a:t>: ');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r>
              <a:rPr lang="en-US" altLang="ja-JP" sz="2000" dirty="0"/>
              <a:t>(</a:t>
            </a:r>
            <a:r>
              <a:rPr lang="en-US" altLang="ja-JP" sz="2000" dirty="0" err="1"/>
              <a:t>teihen</a:t>
            </a:r>
            <a:r>
              <a:rPr lang="en-US" altLang="ja-JP" sz="2000" dirty="0"/>
              <a:t>);</a:t>
            </a:r>
          </a:p>
          <a:p>
            <a:pPr marL="0" indent="0">
              <a:buNone/>
            </a:pPr>
            <a:r>
              <a:rPr lang="en-US" altLang="ja-JP" sz="2000" dirty="0"/>
              <a:t>    write('Please Enter </a:t>
            </a:r>
            <a:r>
              <a:rPr lang="en-US" altLang="ja-JP" sz="2000" dirty="0" err="1"/>
              <a:t>takasa</a:t>
            </a:r>
            <a:r>
              <a:rPr lang="en-US" altLang="ja-JP" sz="2000" dirty="0"/>
              <a:t>: ');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r>
              <a:rPr lang="en-US" altLang="ja-JP" sz="2000" dirty="0"/>
              <a:t>(</a:t>
            </a:r>
            <a:r>
              <a:rPr lang="en-US" altLang="ja-JP" sz="2000" dirty="0" err="1"/>
              <a:t>takasa</a:t>
            </a:r>
            <a:r>
              <a:rPr lang="en-US" altLang="ja-JP" sz="2000" dirty="0"/>
              <a:t>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menseki</a:t>
            </a:r>
            <a:r>
              <a:rPr lang="en-US" altLang="ja-JP" sz="2000" dirty="0"/>
              <a:t> := </a:t>
            </a:r>
            <a:r>
              <a:rPr lang="en-US" altLang="ja-JP" sz="2000" dirty="0" err="1"/>
              <a:t>teihen</a:t>
            </a:r>
            <a:r>
              <a:rPr lang="en-US" altLang="ja-JP" sz="2000" dirty="0"/>
              <a:t>*</a:t>
            </a:r>
            <a:r>
              <a:rPr lang="en-US" altLang="ja-JP" sz="2000" dirty="0" err="1"/>
              <a:t>takasa</a:t>
            </a:r>
            <a:r>
              <a:rPr lang="en-US" altLang="ja-JP" sz="2000" dirty="0"/>
              <a:t>*0.5;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</a:t>
            </a:r>
            <a:r>
              <a:rPr lang="en-US" altLang="ja-JP" sz="2000" dirty="0" err="1"/>
              <a:t>menseki</a:t>
            </a:r>
            <a:r>
              <a:rPr lang="en-US" altLang="ja-JP" sz="2000" dirty="0"/>
              <a:t> =', menseki:8:3);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1489AC4-D0D5-4627-AF5E-CAAAC0C7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D58D8A-E139-4DFD-952B-5B62DF693316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2" name="Rectangle 1028">
            <a:extLst>
              <a:ext uri="{FF2B5EF4-FFF2-40B4-BE49-F238E27FC236}">
                <a16:creationId xmlns:a16="http://schemas.microsoft.com/office/drawing/2014/main" id="{535B2037-6BFB-4E97-832A-6F1077F70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78" y="5521288"/>
            <a:ext cx="1178921" cy="49057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" name="Text Box 1029">
            <a:extLst>
              <a:ext uri="{FF2B5EF4-FFF2-40B4-BE49-F238E27FC236}">
                <a16:creationId xmlns:a16="http://schemas.microsoft.com/office/drawing/2014/main" id="{23D62F49-B24A-4955-9F4F-DF13773E2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155" y="5904707"/>
            <a:ext cx="4633912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C00000"/>
                </a:solidFill>
              </a:rPr>
              <a:t>キーボードの「</a:t>
            </a:r>
            <a:r>
              <a:rPr kumimoji="0" lang="en-US" altLang="ja-JP" dirty="0">
                <a:solidFill>
                  <a:srgbClr val="C00000"/>
                </a:solidFill>
              </a:rPr>
              <a:t>Enter</a:t>
            </a:r>
            <a:r>
              <a:rPr kumimoji="0" lang="ja-JP" altLang="en-US" dirty="0">
                <a:solidFill>
                  <a:srgbClr val="C00000"/>
                </a:solidFill>
              </a:rPr>
              <a:t>」キー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C00000"/>
                </a:solidFill>
              </a:rPr>
              <a:t>を待つ</a:t>
            </a:r>
          </a:p>
        </p:txBody>
      </p:sp>
      <p:sp>
        <p:nvSpPr>
          <p:cNvPr id="14" name="Line 1030">
            <a:extLst>
              <a:ext uri="{FF2B5EF4-FFF2-40B4-BE49-F238E27FC236}">
                <a16:creationId xmlns:a16="http://schemas.microsoft.com/office/drawing/2014/main" id="{CED39BBD-1AEE-46ED-B630-A7FDBBE76C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89125" y="5882130"/>
            <a:ext cx="1547094" cy="47421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7235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18EBCCA-D14B-451F-90FD-D2C3E5C79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入力文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FBE3C23-51F7-4491-8AEF-E9C12FE5A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入力文</a:t>
            </a:r>
            <a:r>
              <a:rPr lang="ja-JP" altLang="en-US" dirty="0"/>
              <a:t>は，</a:t>
            </a:r>
            <a:r>
              <a:rPr lang="ja-JP" altLang="en-US" b="1" dirty="0"/>
              <a:t>データを読み込む</a:t>
            </a:r>
            <a:r>
              <a:rPr lang="ja-JP" altLang="en-US" dirty="0"/>
              <a:t>ための文</a:t>
            </a:r>
          </a:p>
          <a:p>
            <a:r>
              <a:rPr lang="ja-JP" altLang="en-US" dirty="0"/>
              <a:t>読み込むべき</a:t>
            </a:r>
            <a:r>
              <a:rPr lang="ja-JP" altLang="en-US" b="1" dirty="0"/>
              <a:t>変数名を指定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3AEE010-DC28-497B-9D3A-1FA0E3A0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C452E57-34DF-4EB0-8D85-2FD0F4E597A9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6325" name="Text Box 4">
            <a:extLst>
              <a:ext uri="{FF2B5EF4-FFF2-40B4-BE49-F238E27FC236}">
                <a16:creationId xmlns:a16="http://schemas.microsoft.com/office/drawing/2014/main" id="{9CC0DC9D-3FAD-4F12-B74F-C663F89A4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2154238"/>
            <a:ext cx="3756710" cy="70802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4000" b="1" dirty="0" err="1">
                <a:solidFill>
                  <a:schemeClr val="accent1">
                    <a:lumMod val="50000"/>
                  </a:schemeClr>
                </a:solidFill>
              </a:rPr>
              <a:t>readln</a:t>
            </a:r>
            <a:r>
              <a:rPr kumimoji="0" lang="en-US" altLang="ja-JP" sz="4000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kumimoji="0" lang="en-US" altLang="ja-JP" sz="4000" b="1" dirty="0" err="1">
                <a:solidFill>
                  <a:schemeClr val="accent1">
                    <a:lumMod val="50000"/>
                  </a:schemeClr>
                </a:solidFill>
              </a:rPr>
              <a:t>teihen</a:t>
            </a:r>
            <a:r>
              <a:rPr kumimoji="0" lang="en-US" altLang="ja-JP" sz="4000" b="1" dirty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</p:txBody>
      </p:sp>
      <p:sp>
        <p:nvSpPr>
          <p:cNvPr id="56326" name="AutoShape 7">
            <a:extLst>
              <a:ext uri="{FF2B5EF4-FFF2-40B4-BE49-F238E27FC236}">
                <a16:creationId xmlns:a16="http://schemas.microsoft.com/office/drawing/2014/main" id="{DDD1E4B4-7AA1-41DC-9390-083519126DEF}"/>
              </a:ext>
            </a:extLst>
          </p:cNvPr>
          <p:cNvSpPr>
            <a:spLocks/>
          </p:cNvSpPr>
          <p:nvPr/>
        </p:nvSpPr>
        <p:spPr bwMode="auto">
          <a:xfrm rot="5400000">
            <a:off x="4707731" y="2351882"/>
            <a:ext cx="161925" cy="1506538"/>
          </a:xfrm>
          <a:prstGeom prst="rightBrace">
            <a:avLst>
              <a:gd name="adj1" fmla="val 775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27" name="Text Box 8">
            <a:extLst>
              <a:ext uri="{FF2B5EF4-FFF2-40B4-BE49-F238E27FC236}">
                <a16:creationId xmlns:a16="http://schemas.microsoft.com/office/drawing/2014/main" id="{1EC31B18-8FAC-47B7-8113-3853E3D46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167063"/>
            <a:ext cx="3416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読み込むべき変数名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E323FB0-0CF4-4977-B345-035C63747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出力文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CD46F93-3855-49BD-BB6D-5BE0A7A1A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出力文</a:t>
            </a:r>
            <a:r>
              <a:rPr lang="ja-JP" altLang="en-US" dirty="0"/>
              <a:t>は，</a:t>
            </a:r>
            <a:r>
              <a:rPr lang="ja-JP" altLang="en-US" b="1" dirty="0"/>
              <a:t>データやメッセージを表示</a:t>
            </a:r>
            <a:r>
              <a:rPr lang="ja-JP" altLang="en-US" dirty="0"/>
              <a:t>するための文</a:t>
            </a:r>
          </a:p>
          <a:p>
            <a:r>
              <a:rPr lang="ja-JP" altLang="en-US" dirty="0"/>
              <a:t>メッセージ部分と，変数部分を「，」で区切る</a:t>
            </a:r>
          </a:p>
          <a:p>
            <a:r>
              <a:rPr lang="ja-JP" altLang="en-US" dirty="0"/>
              <a:t>変数に，書式を付ける</a:t>
            </a:r>
          </a:p>
          <a:p>
            <a:pPr marL="457200" lvl="1" indent="0">
              <a:buNone/>
            </a:pPr>
            <a:r>
              <a:rPr lang="ja-JP" altLang="en-US" dirty="0"/>
              <a:t>書式「</a:t>
            </a:r>
            <a:r>
              <a:rPr lang="ja-JP" altLang="en-US" b="1" dirty="0"/>
              <a:t>：８：３</a:t>
            </a:r>
            <a:r>
              <a:rPr lang="ja-JP" altLang="en-US" dirty="0"/>
              <a:t>」の意味：　８桁で，小数点以下３桁表示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3785D2E-A1AF-4E8B-B58D-884FDAF5F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2ACC64-8BC2-48FD-90E5-1C771D8E4621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8373" name="Text Box 4">
            <a:extLst>
              <a:ext uri="{FF2B5EF4-FFF2-40B4-BE49-F238E27FC236}">
                <a16:creationId xmlns:a16="http://schemas.microsoft.com/office/drawing/2014/main" id="{6B3AC295-9B3C-48DA-86B7-A0AD4DEB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37" y="4074320"/>
            <a:ext cx="7564688" cy="61753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3600" b="1" dirty="0" err="1">
                <a:solidFill>
                  <a:schemeClr val="accent1">
                    <a:lumMod val="50000"/>
                  </a:schemeClr>
                </a:solidFill>
              </a:rPr>
              <a:t>writeln</a:t>
            </a:r>
            <a:r>
              <a:rPr kumimoji="0" lang="en-US" altLang="ja-JP" sz="3600" b="1" dirty="0">
                <a:solidFill>
                  <a:schemeClr val="accent1">
                    <a:lumMod val="50000"/>
                  </a:schemeClr>
                </a:solidFill>
              </a:rPr>
              <a:t>('</a:t>
            </a:r>
            <a:r>
              <a:rPr kumimoji="0" lang="en-US" altLang="ja-JP" sz="3600" b="1" dirty="0" err="1">
                <a:solidFill>
                  <a:schemeClr val="accent1">
                    <a:lumMod val="50000"/>
                  </a:schemeClr>
                </a:solidFill>
              </a:rPr>
              <a:t>menseki</a:t>
            </a:r>
            <a:r>
              <a:rPr kumimoji="0" lang="en-US" altLang="ja-JP" sz="3600" b="1" dirty="0">
                <a:solidFill>
                  <a:schemeClr val="accent1">
                    <a:lumMod val="50000"/>
                  </a:schemeClr>
                </a:solidFill>
              </a:rPr>
              <a:t> =', menseki:8:3);</a:t>
            </a:r>
            <a:endParaRPr kumimoji="0" lang="en-US" altLang="ja-JP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8374" name="AutoShape 5">
            <a:extLst>
              <a:ext uri="{FF2B5EF4-FFF2-40B4-BE49-F238E27FC236}">
                <a16:creationId xmlns:a16="http://schemas.microsoft.com/office/drawing/2014/main" id="{112DB8BA-38B0-418E-96B5-7F289EC07A8D}"/>
              </a:ext>
            </a:extLst>
          </p:cNvPr>
          <p:cNvSpPr>
            <a:spLocks/>
          </p:cNvSpPr>
          <p:nvPr/>
        </p:nvSpPr>
        <p:spPr bwMode="auto">
          <a:xfrm rot="5400000">
            <a:off x="3512442" y="3809311"/>
            <a:ext cx="173835" cy="2129429"/>
          </a:xfrm>
          <a:prstGeom prst="rightBrace">
            <a:avLst>
              <a:gd name="adj1" fmla="val 7363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8375" name="Text Box 6">
            <a:extLst>
              <a:ext uri="{FF2B5EF4-FFF2-40B4-BE49-F238E27FC236}">
                <a16:creationId xmlns:a16="http://schemas.microsoft.com/office/drawing/2014/main" id="{EE309483-08D7-4495-AFBC-FB2C94EBC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992" y="4868069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書式</a:t>
            </a:r>
          </a:p>
        </p:txBody>
      </p:sp>
      <p:sp>
        <p:nvSpPr>
          <p:cNvPr id="58376" name="AutoShape 7">
            <a:extLst>
              <a:ext uri="{FF2B5EF4-FFF2-40B4-BE49-F238E27FC236}">
                <a16:creationId xmlns:a16="http://schemas.microsoft.com/office/drawing/2014/main" id="{8121E1F3-5155-46C2-BDB4-E30868D011F4}"/>
              </a:ext>
            </a:extLst>
          </p:cNvPr>
          <p:cNvSpPr>
            <a:spLocks/>
          </p:cNvSpPr>
          <p:nvPr/>
        </p:nvSpPr>
        <p:spPr bwMode="auto">
          <a:xfrm rot="5400000">
            <a:off x="5836840" y="3969147"/>
            <a:ext cx="173832" cy="1674813"/>
          </a:xfrm>
          <a:prstGeom prst="rightBrace">
            <a:avLst>
              <a:gd name="adj1" fmla="val 9853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8377" name="Text Box 8">
            <a:extLst>
              <a:ext uri="{FF2B5EF4-FFF2-40B4-BE49-F238E27FC236}">
                <a16:creationId xmlns:a16="http://schemas.microsoft.com/office/drawing/2014/main" id="{903450B9-1EC7-4E24-92B5-4FF57B826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3" y="4870450"/>
            <a:ext cx="1979612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表示すべき</a:t>
            </a:r>
          </a:p>
          <a:p>
            <a:pPr algn="ctr"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変数名</a:t>
            </a:r>
          </a:p>
        </p:txBody>
      </p:sp>
      <p:sp>
        <p:nvSpPr>
          <p:cNvPr id="58378" name="AutoShape 9">
            <a:extLst>
              <a:ext uri="{FF2B5EF4-FFF2-40B4-BE49-F238E27FC236}">
                <a16:creationId xmlns:a16="http://schemas.microsoft.com/office/drawing/2014/main" id="{D942AA52-3136-40F6-80B1-F4DC4C221B3E}"/>
              </a:ext>
            </a:extLst>
          </p:cNvPr>
          <p:cNvSpPr>
            <a:spLocks/>
          </p:cNvSpPr>
          <p:nvPr/>
        </p:nvSpPr>
        <p:spPr bwMode="auto">
          <a:xfrm rot="5400000">
            <a:off x="7280073" y="4352926"/>
            <a:ext cx="125413" cy="869950"/>
          </a:xfrm>
          <a:prstGeom prst="rightBrace">
            <a:avLst>
              <a:gd name="adj1" fmla="val 5780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8379" name="Text Box 10">
            <a:extLst>
              <a:ext uri="{FF2B5EF4-FFF2-40B4-BE49-F238E27FC236}">
                <a16:creationId xmlns:a16="http://schemas.microsoft.com/office/drawing/2014/main" id="{0710473D-43A2-46AB-888B-597554E31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5122228"/>
            <a:ext cx="198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メッセージ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1B1BE0D-0825-4CA6-A8DB-85CA1186E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いろいろな出力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034ED2E-7825-4060-BC07-579FB3CE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18B3A1-C61B-4BE9-82FB-37204E23ED55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0421" name="Text Box 3">
            <a:extLst>
              <a:ext uri="{FF2B5EF4-FFF2-40B4-BE49-F238E27FC236}">
                <a16:creationId xmlns:a16="http://schemas.microsoft.com/office/drawing/2014/main" id="{727DCE70-5766-4908-B9F8-E37C8CC48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166813"/>
            <a:ext cx="5526088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3600"/>
              <a:t> </a:t>
            </a:r>
            <a:r>
              <a:rPr kumimoji="0" lang="en-US" altLang="ja-JP" sz="3200"/>
              <a:t>write('Please Enter teihen: ');</a:t>
            </a:r>
          </a:p>
        </p:txBody>
      </p:sp>
      <p:sp>
        <p:nvSpPr>
          <p:cNvPr id="60422" name="Text Box 4">
            <a:extLst>
              <a:ext uri="{FF2B5EF4-FFF2-40B4-BE49-F238E27FC236}">
                <a16:creationId xmlns:a16="http://schemas.microsoft.com/office/drawing/2014/main" id="{A231C2A1-05BD-4F9A-9612-5C606594C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163" y="1957388"/>
            <a:ext cx="6307137" cy="147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メッセージ　「</a:t>
            </a: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Please Enter </a:t>
            </a:r>
            <a:r>
              <a:rPr kumimoji="0" lang="en-US" altLang="ja-JP" sz="3200" b="1" dirty="0" err="1">
                <a:solidFill>
                  <a:schemeClr val="accent1">
                    <a:lumMod val="50000"/>
                  </a:schemeClr>
                </a:solidFill>
              </a:rPr>
              <a:t>teihen</a:t>
            </a: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kumimoji="0"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」の表示　（改行無し）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0423" name="Text Box 5">
            <a:extLst>
              <a:ext uri="{FF2B5EF4-FFF2-40B4-BE49-F238E27FC236}">
                <a16:creationId xmlns:a16="http://schemas.microsoft.com/office/drawing/2014/main" id="{8D7E4D2B-C347-4771-86D8-FA2F56A9C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3747937"/>
            <a:ext cx="5680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3200"/>
              <a:t>writeln('sin(', x:8:3, ') =', y:8:3);</a:t>
            </a:r>
          </a:p>
        </p:txBody>
      </p:sp>
      <p:sp>
        <p:nvSpPr>
          <p:cNvPr id="60424" name="Text Box 6">
            <a:extLst>
              <a:ext uri="{FF2B5EF4-FFF2-40B4-BE49-F238E27FC236}">
                <a16:creationId xmlns:a16="http://schemas.microsoft.com/office/drawing/2014/main" id="{48E9E3C3-E38A-409B-939C-8EBBF8C9A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163" y="4627262"/>
            <a:ext cx="6122987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3200">
                <a:solidFill>
                  <a:srgbClr val="003300"/>
                </a:solidFill>
              </a:rPr>
              <a:t>「</a:t>
            </a:r>
            <a:r>
              <a:rPr kumimoji="0" lang="en-US" altLang="ja-JP" sz="3200">
                <a:solidFill>
                  <a:srgbClr val="003300"/>
                </a:solidFill>
              </a:rPr>
              <a:t>sin(   0.800) =    0.717</a:t>
            </a:r>
            <a:r>
              <a:rPr kumimoji="0" lang="ja-JP" altLang="en-US" sz="3200">
                <a:solidFill>
                  <a:srgbClr val="003300"/>
                </a:solidFill>
              </a:rPr>
              <a:t>」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3200">
                <a:solidFill>
                  <a:srgbClr val="003300"/>
                </a:solidFill>
              </a:rPr>
              <a:t>のように，メッセージと変数の中身を並べて表示（改行あり）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0D909D6-6F48-4D63-B904-0A49C9981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write </a:t>
            </a:r>
            <a:r>
              <a:rPr lang="ja-JP" altLang="en-US"/>
              <a:t>と </a:t>
            </a:r>
            <a:r>
              <a:rPr lang="en-US" altLang="ja-JP"/>
              <a:t>writeln </a:t>
            </a:r>
            <a:r>
              <a:rPr lang="ja-JP" altLang="en-US"/>
              <a:t>の違い</a:t>
            </a:r>
          </a:p>
        </p:txBody>
      </p:sp>
      <p:sp>
        <p:nvSpPr>
          <p:cNvPr id="62467" name="Rectangle 11">
            <a:extLst>
              <a:ext uri="{FF2B5EF4-FFF2-40B4-BE49-F238E27FC236}">
                <a16:creationId xmlns:a16="http://schemas.microsoft.com/office/drawing/2014/main" id="{B21FE3DB-CD5A-4D3B-B13B-5303CA655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機能は同じ</a:t>
            </a:r>
          </a:p>
          <a:p>
            <a:r>
              <a:rPr lang="ja-JP" altLang="en-US"/>
              <a:t>使い方も同じ</a:t>
            </a:r>
          </a:p>
          <a:p>
            <a:r>
              <a:rPr lang="ja-JP" altLang="en-US"/>
              <a:t>表示の後に改行するかしないかだけが違う</a:t>
            </a:r>
          </a:p>
          <a:p>
            <a:endParaRPr lang="ja-JP" altLang="en-US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B382A0B-98A0-4F37-8630-500A3C78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C2935DC-CFC4-471A-B525-80527D6D8334}" type="slidenum">
              <a:rPr lang="ja-JP" altLang="en-US" smtClean="0">
                <a:latin typeface="Arial" panose="020B0604020202020204" pitchFamily="34" charset="0"/>
              </a:rPr>
              <a:pPr/>
              <a:t>27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>
            <a:extLst>
              <a:ext uri="{FF2B5EF4-FFF2-40B4-BE49-F238E27FC236}">
                <a16:creationId xmlns:a16="http://schemas.microsoft.com/office/drawing/2014/main" id="{0C9A68D0-CC74-4374-A9E2-9915AC0F8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</a:t>
            </a:r>
            <a:r>
              <a:rPr lang="en-US" altLang="ja-JP"/>
              <a:t>sin </a:t>
            </a:r>
            <a:r>
              <a:rPr lang="ja-JP" altLang="en-US"/>
              <a:t>関数による三角形の面積</a:t>
            </a:r>
          </a:p>
        </p:txBody>
      </p:sp>
      <p:sp>
        <p:nvSpPr>
          <p:cNvPr id="72707" name="Rectangle 1027">
            <a:extLst>
              <a:ext uri="{FF2B5EF4-FFF2-40B4-BE49-F238E27FC236}">
                <a16:creationId xmlns:a16="http://schemas.microsoft.com/office/drawing/2014/main" id="{48B54444-64C4-4DDC-9795-78910215B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三角形の２辺の長さ </a:t>
            </a:r>
            <a:r>
              <a:rPr lang="en-US" altLang="ja-JP" b="1" dirty="0"/>
              <a:t>a, b </a:t>
            </a:r>
            <a:r>
              <a:rPr lang="ja-JP" altLang="en-US" dirty="0"/>
              <a:t>とその</a:t>
            </a:r>
            <a:r>
              <a:rPr lang="ja-JP" altLang="en-US" b="1" dirty="0"/>
              <a:t>挟角 </a:t>
            </a:r>
            <a:r>
              <a:rPr lang="en-US" altLang="ja-JP" b="1" dirty="0"/>
              <a:t>theta</a:t>
            </a:r>
            <a:r>
              <a:rPr lang="ja-JP" altLang="en-US" dirty="0"/>
              <a:t>を</a:t>
            </a:r>
            <a:r>
              <a:rPr lang="ja-JP" altLang="en-US" b="1" dirty="0"/>
              <a:t>読み込んで</a:t>
            </a:r>
            <a:r>
              <a:rPr lang="ja-JP" altLang="en-US" dirty="0"/>
              <a:t>，</a:t>
            </a:r>
            <a:r>
              <a:rPr lang="ja-JP" altLang="en-US" b="1" dirty="0"/>
              <a:t>面積 </a:t>
            </a:r>
            <a:r>
              <a:rPr lang="en-US" altLang="ja-JP" b="1" dirty="0"/>
              <a:t>S </a:t>
            </a:r>
            <a:r>
              <a:rPr lang="ja-JP" altLang="en-US" b="1" dirty="0"/>
              <a:t>を計算する</a:t>
            </a:r>
            <a:r>
              <a:rPr lang="ja-JP" altLang="en-US" dirty="0"/>
              <a:t>プログラムを作る</a:t>
            </a:r>
          </a:p>
          <a:p>
            <a:endParaRPr lang="ja-JP" altLang="en-US" dirty="0"/>
          </a:p>
          <a:p>
            <a:pPr lvl="1"/>
            <a:r>
              <a:rPr lang="ja-JP" altLang="en-US" dirty="0"/>
              <a:t>面積を求めるために，</a:t>
            </a:r>
            <a:r>
              <a:rPr lang="en-US" altLang="ja-JP" dirty="0"/>
              <a:t>sin</a:t>
            </a:r>
            <a:r>
              <a:rPr lang="ja-JP" altLang="en-US" dirty="0"/>
              <a:t>関数を使う</a:t>
            </a:r>
          </a:p>
          <a:p>
            <a:pPr lvl="1"/>
            <a:r>
              <a:rPr lang="ja-JP" altLang="en-US" dirty="0"/>
              <a:t>円周率</a:t>
            </a:r>
            <a:r>
              <a:rPr lang="en-US" altLang="ja-JP" dirty="0"/>
              <a:t>π=3.14159 </a:t>
            </a:r>
            <a:r>
              <a:rPr lang="ja-JP" altLang="en-US" dirty="0"/>
              <a:t>とする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18FAB77-F623-436E-B4ED-6B6C2174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C32E7F-6930-417F-AADE-05AC1881FAD3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72709" name="Object 1028">
            <a:extLst>
              <a:ext uri="{FF2B5EF4-FFF2-40B4-BE49-F238E27FC236}">
                <a16:creationId xmlns:a16="http://schemas.microsoft.com/office/drawing/2014/main" id="{6F74E033-540C-47D0-914D-5FE543488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69120"/>
              </p:ext>
            </p:extLst>
          </p:nvPr>
        </p:nvGraphicFramePr>
        <p:xfrm>
          <a:off x="2134687" y="3429000"/>
          <a:ext cx="399891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0" name="数式" r:id="rId4" imgW="875920" imgH="393529" progId="Equation.3">
                  <p:embed/>
                </p:oleObj>
              </mc:Choice>
              <mc:Fallback>
                <p:oleObj name="数式" r:id="rId4" imgW="875920" imgH="393529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687" y="3429000"/>
                        <a:ext cx="3998912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08143EEB-FC57-401F-BAD9-9382727D6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612" y="0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a: real;</a:t>
            </a:r>
          </a:p>
          <a:p>
            <a:pPr marL="0" indent="0">
              <a:buNone/>
            </a:pPr>
            <a:r>
              <a:rPr lang="en-US" altLang="ja-JP" sz="2000" dirty="0"/>
              <a:t>var b: real;</a:t>
            </a:r>
          </a:p>
          <a:p>
            <a:pPr marL="0" indent="0">
              <a:buNone/>
            </a:pPr>
            <a:r>
              <a:rPr lang="en-US" altLang="ja-JP" sz="2000" dirty="0"/>
              <a:t>var theta: real;</a:t>
            </a:r>
          </a:p>
          <a:p>
            <a:pPr marL="0" indent="0">
              <a:buNone/>
            </a:pPr>
            <a:r>
              <a:rPr lang="en-US" altLang="ja-JP" sz="2000" dirty="0"/>
              <a:t>var S: real;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b="1" dirty="0"/>
              <a:t>    write('Please Enter a: 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(a);</a:t>
            </a:r>
          </a:p>
          <a:p>
            <a:pPr marL="0" indent="0">
              <a:buNone/>
            </a:pPr>
            <a:r>
              <a:rPr lang="en-US" altLang="ja-JP" sz="2000" b="1" dirty="0"/>
              <a:t>    write('Please Enter b: 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(b);</a:t>
            </a:r>
          </a:p>
          <a:p>
            <a:pPr marL="0" indent="0">
              <a:buNone/>
            </a:pPr>
            <a:r>
              <a:rPr lang="en-US" altLang="ja-JP" sz="2000" b="1" dirty="0"/>
              <a:t>    write('Please Enter theta: 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(theta);</a:t>
            </a:r>
          </a:p>
          <a:p>
            <a:pPr marL="0" indent="0">
              <a:buNone/>
            </a:pPr>
            <a:r>
              <a:rPr lang="en-US" altLang="ja-JP" sz="2000" b="1" dirty="0"/>
              <a:t>    S := 0.5 * a * b * sin( theta * 3.14159 / 180.0 ); 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('S =', S:8:3);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48ECAC1-C307-4AED-B51B-0D1F1B55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F93ED2-87F8-4965-A600-E76D6D5DB3B6}" type="slidenum">
              <a:rPr lang="ja-JP" altLang="en-US" smtClean="0">
                <a:latin typeface="Arial" panose="020B0604020202020204" pitchFamily="34" charset="0"/>
              </a:rPr>
              <a:pPr/>
              <a:t>29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6C41AA03-3CC1-4606-AA74-0C05D3F0D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49" y="2555875"/>
            <a:ext cx="4270375" cy="258652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8" name="Line 4">
            <a:extLst>
              <a:ext uri="{FF2B5EF4-FFF2-40B4-BE49-F238E27FC236}">
                <a16:creationId xmlns:a16="http://schemas.microsoft.com/office/drawing/2014/main" id="{E152B24F-062B-4FAF-83EB-F7F2CAEEA6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2324" y="1822450"/>
            <a:ext cx="677863" cy="760412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9" name="Text Box 5">
            <a:extLst>
              <a:ext uri="{FF2B5EF4-FFF2-40B4-BE49-F238E27FC236}">
                <a16:creationId xmlns:a16="http://schemas.microsoft.com/office/drawing/2014/main" id="{790094C8-5199-4396-AB0B-23F2B6209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74" y="854075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データの読み込みを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74760" name="Rectangle 6">
            <a:extLst>
              <a:ext uri="{FF2B5EF4-FFF2-40B4-BE49-F238E27FC236}">
                <a16:creationId xmlns:a16="http://schemas.microsoft.com/office/drawing/2014/main" id="{F33A1290-F61D-4DE0-AC08-2D87B5DC3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" y="5588484"/>
            <a:ext cx="2863850" cy="43338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1" name="Text Box 7">
            <a:extLst>
              <a:ext uri="{FF2B5EF4-FFF2-40B4-BE49-F238E27FC236}">
                <a16:creationId xmlns:a16="http://schemas.microsoft.com/office/drawing/2014/main" id="{F934112D-8119-4CA3-BB77-6FD152599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4" y="5680559"/>
            <a:ext cx="22621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3300"/>
                </a:solidFill>
              </a:rPr>
              <a:t>画面へのデータの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3300"/>
                </a:solidFill>
              </a:rPr>
              <a:t>書き出しを行ってい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3300"/>
                </a:solidFill>
              </a:rPr>
              <a:t>る部分</a:t>
            </a:r>
          </a:p>
        </p:txBody>
      </p:sp>
      <p:sp>
        <p:nvSpPr>
          <p:cNvPr id="74762" name="Rectangle 8">
            <a:extLst>
              <a:ext uri="{FF2B5EF4-FFF2-40B4-BE49-F238E27FC236}">
                <a16:creationId xmlns:a16="http://schemas.microsoft.com/office/drawing/2014/main" id="{31E551A7-0F99-4EC9-9785-CAE8FC622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4" y="5261459"/>
            <a:ext cx="6034088" cy="30003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3" name="Line 9">
            <a:extLst>
              <a:ext uri="{FF2B5EF4-FFF2-40B4-BE49-F238E27FC236}">
                <a16:creationId xmlns:a16="http://schemas.microsoft.com/office/drawing/2014/main" id="{54FA6052-4BF1-40B4-9530-BA6B43BA66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6537" y="4872522"/>
            <a:ext cx="422275" cy="373062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64" name="Text Box 10">
            <a:extLst>
              <a:ext uri="{FF2B5EF4-FFF2-40B4-BE49-F238E27FC236}">
                <a16:creationId xmlns:a16="http://schemas.microsoft.com/office/drawing/2014/main" id="{2FDA4C19-6B7C-420A-A5D3-8724D3BE2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4037" y="4434372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tx2"/>
                </a:solidFill>
              </a:rPr>
              <a:t>三角形の面積の式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AD7C097-4344-43A8-87C4-2DBA3E9EE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44525"/>
            <a:ext cx="3276600" cy="6090446"/>
          </a:xfrm>
          <a:prstGeom prst="rect">
            <a:avLst/>
          </a:prstGeom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4D9331CD-023B-42BE-A757-DA83CE8C3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例題１のプログラム実行結果（例）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E0AE308-BFBE-4DA8-822E-5805EA40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3B930D-3FB1-42D0-A172-381A953336C8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12A7A7AA-AB41-459B-85B9-EB770A60A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3976577"/>
            <a:ext cx="1687918" cy="25252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8438" name="Text Box 5" descr="20%">
            <a:extLst>
              <a:ext uri="{FF2B5EF4-FFF2-40B4-BE49-F238E27FC236}">
                <a16:creationId xmlns:a16="http://schemas.microsoft.com/office/drawing/2014/main" id="{8D520F14-75E1-42F7-9996-49696C8F2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143000"/>
            <a:ext cx="3810000" cy="141128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キーボードから，データ「</a:t>
            </a:r>
            <a:r>
              <a:rPr kumimoji="0" lang="en-US" altLang="ja-JP" b="1" dirty="0">
                <a:solidFill>
                  <a:srgbClr val="003300"/>
                </a:solidFill>
              </a:rPr>
              <a:t>0.4</a:t>
            </a:r>
            <a:r>
              <a:rPr kumimoji="0" lang="ja-JP" altLang="en-US" dirty="0">
                <a:solidFill>
                  <a:srgbClr val="003300"/>
                </a:solidFill>
              </a:rPr>
              <a:t>」と「</a:t>
            </a:r>
            <a:r>
              <a:rPr kumimoji="0" lang="en-US" altLang="ja-JP" b="1" dirty="0">
                <a:solidFill>
                  <a:srgbClr val="003300"/>
                </a:solidFill>
              </a:rPr>
              <a:t>0.1</a:t>
            </a:r>
            <a:r>
              <a:rPr kumimoji="0" lang="ja-JP" altLang="en-US" dirty="0">
                <a:solidFill>
                  <a:srgbClr val="003300"/>
                </a:solidFill>
              </a:rPr>
              <a:t>」を読み込んでいる</a:t>
            </a:r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D2987FF1-0C47-4FDB-B482-4EBFF4138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2876" y="1828800"/>
            <a:ext cx="3166324" cy="226207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0" name="Text Box 7" descr="20%">
            <a:extLst>
              <a:ext uri="{FF2B5EF4-FFF2-40B4-BE49-F238E27FC236}">
                <a16:creationId xmlns:a16="http://schemas.microsoft.com/office/drawing/2014/main" id="{B2B9BDA4-8DAC-4593-9777-525022FBB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10000"/>
            <a:ext cx="3962400" cy="13843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計算を </a:t>
            </a:r>
            <a:r>
              <a:rPr kumimoji="0" lang="en-US" altLang="ja-JP" dirty="0">
                <a:solidFill>
                  <a:srgbClr val="003300"/>
                </a:solidFill>
              </a:rPr>
              <a:t>20</a:t>
            </a:r>
            <a:r>
              <a:rPr kumimoji="0" lang="ja-JP" altLang="en-US" dirty="0">
                <a:solidFill>
                  <a:srgbClr val="003300"/>
                </a:solidFill>
              </a:rPr>
              <a:t>回繰り返して，計算結果を表示している</a:t>
            </a:r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ADBB19B9-6002-4B3C-874E-E28F84F572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6767" y="4343399"/>
            <a:ext cx="2906233" cy="110342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2" name="Rectangle 9">
            <a:extLst>
              <a:ext uri="{FF2B5EF4-FFF2-40B4-BE49-F238E27FC236}">
                <a16:creationId xmlns:a16="http://schemas.microsoft.com/office/drawing/2014/main" id="{FD886A5A-AE49-454E-BC5A-02D244DF0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4" y="4229100"/>
            <a:ext cx="1993123" cy="250587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>
            <a:extLst>
              <a:ext uri="{FF2B5EF4-FFF2-40B4-BE49-F238E27FC236}">
                <a16:creationId xmlns:a16="http://schemas.microsoft.com/office/drawing/2014/main" id="{BE0E4735-378F-4642-9FB0-80C053157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FB2EF38-44A2-43B4-957C-FC2DC3109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E001E9-FB31-4E5F-8261-7E4F35CC43C1}" type="slidenum">
              <a:rPr lang="ja-JP" altLang="en-US" smtClean="0">
                <a:latin typeface="Arial" panose="020B0604020202020204" pitchFamily="34" charset="0"/>
              </a:rPr>
              <a:pPr/>
              <a:t>30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B406789-61C3-4169-A468-6733C2E32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32" y="1401679"/>
            <a:ext cx="6292192" cy="155948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3F31251-DE08-4744-B092-EF89DD709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例題４．ライブラリ関数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C4A2CD1-1DF2-476F-9C3B-D1C1C3F65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b="1" dirty="0"/>
              <a:t>浮動小数点数</a:t>
            </a:r>
            <a:r>
              <a:rPr lang="ja-JP" altLang="en-US" b="1" dirty="0"/>
              <a:t>データ </a:t>
            </a:r>
            <a:r>
              <a:rPr lang="en-US" altLang="ja-JP" b="1" dirty="0"/>
              <a:t>x </a:t>
            </a:r>
            <a:r>
              <a:rPr lang="ja-JP" altLang="en-US" dirty="0"/>
              <a:t>（但し </a:t>
            </a:r>
            <a:r>
              <a:rPr lang="en-US" altLang="ja-JP" dirty="0"/>
              <a:t>0 &lt; x &lt; 1</a:t>
            </a:r>
            <a:r>
              <a:rPr lang="ja-JP" altLang="en-US" dirty="0"/>
              <a:t>） を</a:t>
            </a:r>
            <a:r>
              <a:rPr lang="ja-JP" altLang="en-US" b="1" dirty="0"/>
              <a:t>読み込んで</a:t>
            </a:r>
            <a:r>
              <a:rPr lang="ja-JP" altLang="en-US" dirty="0"/>
              <a:t>，次の</a:t>
            </a:r>
            <a:r>
              <a:rPr lang="ja-JP" altLang="en-US" b="1" dirty="0"/>
              <a:t>計算を行う</a:t>
            </a:r>
            <a:r>
              <a:rPr lang="ja-JP" altLang="en-US" dirty="0"/>
              <a:t>プログラムを作る</a:t>
            </a:r>
          </a:p>
          <a:p>
            <a:pPr lvl="1"/>
            <a:r>
              <a:rPr lang="ja-JP" altLang="en-US" b="1" dirty="0"/>
              <a:t>指数，対数，平方根</a:t>
            </a:r>
          </a:p>
          <a:p>
            <a:pPr lvl="1"/>
            <a:r>
              <a:rPr lang="ja-JP" altLang="en-US" b="1" dirty="0"/>
              <a:t>三角関数</a:t>
            </a:r>
          </a:p>
          <a:p>
            <a:pPr lvl="1"/>
            <a:r>
              <a:rPr lang="ja-JP" altLang="en-US" b="1" dirty="0"/>
              <a:t>絶対値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9E2A7E-B8F8-47BD-A457-DB6D7D27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DE346CC-1254-4920-B7B9-5FDC48C27F90}" type="slidenum">
              <a:rPr lang="ja-JP" altLang="en-US" smtClean="0">
                <a:latin typeface="Arial" panose="020B0604020202020204" pitchFamily="34" charset="0"/>
              </a:rPr>
              <a:pPr/>
              <a:t>31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9A15B5F7-8D21-4942-AB8D-D9B575B2C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5261" y="0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uses Math;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var x: real;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write('Please Enter x: 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r>
              <a:rPr lang="en-US" altLang="ja-JP" sz="2000" dirty="0"/>
              <a:t>(x);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('exp(x) =', exp(x):8:3);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('Ln(x) =', Ln(x):8:3);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('sqrt(x) =', sqrt(x):8:3);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</a:t>
            </a:r>
            <a:r>
              <a:rPr lang="en-US" altLang="ja-JP" sz="2000" dirty="0" err="1"/>
              <a:t>ArcCos</a:t>
            </a:r>
            <a:r>
              <a:rPr lang="en-US" altLang="ja-JP" sz="2000" dirty="0"/>
              <a:t>(x) =', </a:t>
            </a:r>
            <a:r>
              <a:rPr lang="en-US" altLang="ja-JP" sz="2000" dirty="0" err="1"/>
              <a:t>ArcCos</a:t>
            </a:r>
            <a:r>
              <a:rPr lang="en-US" altLang="ja-JP" sz="2000" dirty="0"/>
              <a:t>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</a:t>
            </a:r>
            <a:r>
              <a:rPr lang="en-US" altLang="ja-JP" sz="2000" dirty="0" err="1"/>
              <a:t>ArcSin</a:t>
            </a:r>
            <a:r>
              <a:rPr lang="en-US" altLang="ja-JP" sz="2000" dirty="0"/>
              <a:t>(x) =', </a:t>
            </a:r>
            <a:r>
              <a:rPr lang="en-US" altLang="ja-JP" sz="2000" dirty="0" err="1"/>
              <a:t>ArcSin</a:t>
            </a:r>
            <a:r>
              <a:rPr lang="en-US" altLang="ja-JP" sz="2000" dirty="0"/>
              <a:t>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</a:t>
            </a:r>
            <a:r>
              <a:rPr lang="en-US" altLang="ja-JP" sz="2000" dirty="0" err="1"/>
              <a:t>ArcTan</a:t>
            </a:r>
            <a:r>
              <a:rPr lang="en-US" altLang="ja-JP" sz="2000" dirty="0"/>
              <a:t>(x) =', </a:t>
            </a:r>
            <a:r>
              <a:rPr lang="en-US" altLang="ja-JP" sz="2000" dirty="0" err="1"/>
              <a:t>ArcTan</a:t>
            </a:r>
            <a:r>
              <a:rPr lang="en-US" altLang="ja-JP" sz="2000" dirty="0"/>
              <a:t>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('cos(x) =', cos(x):8:3);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('sin(x) =', sin(x):8:3);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('tan(x) =', tan(x):8:3);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('abs(x) =', abs(x):8:3);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end.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A2AD74A-5672-435C-88AF-A6074B51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3525AA-D97E-4346-88CF-6EEBDA858B94}" type="slidenum">
              <a:rPr lang="ja-JP" altLang="en-US" smtClean="0">
                <a:latin typeface="Arial" panose="020B0604020202020204" pitchFamily="34" charset="0"/>
              </a:rPr>
              <a:pPr/>
              <a:t>32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056C90AF-3597-4AC4-8869-EDD65537D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9B16C2C-75BD-4F5B-B51D-07E35FD7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16471A-1013-482F-B667-BA988D7AD6AB}" type="slidenum">
              <a:rPr lang="ja-JP" altLang="en-US" smtClean="0">
                <a:latin typeface="Arial" panose="020B0604020202020204" pitchFamily="34" charset="0"/>
              </a:rPr>
              <a:pPr/>
              <a:t>33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EDCA520-87E8-426C-BBE8-C2910E50D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946" y="857631"/>
            <a:ext cx="4934827" cy="4604837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3F8D7AF3-3F37-46C3-9DAD-F71A156D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出力文と計算式の組み合わせ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3D0EEA4-773B-460D-9BE4-D913FCBA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EDB085-1EAE-49C0-ACBA-9C36447E3489}" type="slidenum">
              <a:rPr lang="ja-JP" altLang="en-US" smtClean="0">
                <a:latin typeface="Arial" panose="020B0604020202020204" pitchFamily="34" charset="0"/>
              </a:rPr>
              <a:pPr/>
              <a:t>34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AD020EB0-D6CC-4906-B60E-2BC36CD5E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60" y="1172744"/>
            <a:ext cx="7435049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4000" b="1" dirty="0" err="1"/>
              <a:t>writeln</a:t>
            </a:r>
            <a:r>
              <a:rPr kumimoji="0" lang="en-US" altLang="ja-JP" sz="4000" b="1" dirty="0"/>
              <a:t>('sqrt(x) =', sqrt(x):8:3);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4824BA53-C41D-4929-B6BB-5A32108F0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75" y="2652713"/>
            <a:ext cx="7435048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0000"/>
              </a:spcBef>
              <a:buFontTx/>
              <a:buNone/>
            </a:pPr>
            <a:endParaRPr kumimoji="0" lang="en-US" altLang="ja-JP" sz="3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3600" dirty="0">
                <a:solidFill>
                  <a:srgbClr val="003300"/>
                </a:solidFill>
              </a:rPr>
              <a:t>のように，</a:t>
            </a:r>
            <a:r>
              <a:rPr kumimoji="0" lang="ja-JP" altLang="en-US" sz="3600" b="1" dirty="0">
                <a:solidFill>
                  <a:srgbClr val="003300"/>
                </a:solidFill>
              </a:rPr>
              <a:t>メッセージ</a:t>
            </a:r>
            <a:r>
              <a:rPr kumimoji="0" lang="ja-JP" altLang="en-US" sz="3600" dirty="0">
                <a:solidFill>
                  <a:srgbClr val="003300"/>
                </a:solidFill>
              </a:rPr>
              <a:t>と</a:t>
            </a:r>
            <a:r>
              <a:rPr kumimoji="0" lang="ja-JP" altLang="en-US" sz="3600" b="1" dirty="0">
                <a:solidFill>
                  <a:srgbClr val="003300"/>
                </a:solidFill>
              </a:rPr>
              <a:t>計算結果</a:t>
            </a:r>
            <a:r>
              <a:rPr kumimoji="0" lang="ja-JP" altLang="en-US" sz="3600" dirty="0">
                <a:solidFill>
                  <a:srgbClr val="003300"/>
                </a:solidFill>
              </a:rPr>
              <a:t>を並べて</a:t>
            </a:r>
            <a:r>
              <a:rPr kumimoji="0" lang="ja-JP" altLang="en-US" sz="3600" b="1" dirty="0">
                <a:solidFill>
                  <a:srgbClr val="003300"/>
                </a:solidFill>
              </a:rPr>
              <a:t>表示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3600" dirty="0">
                <a:solidFill>
                  <a:srgbClr val="003300"/>
                </a:solidFill>
              </a:rPr>
              <a:t>→　「</a:t>
            </a:r>
            <a:r>
              <a:rPr kumimoji="0" lang="en-US" altLang="ja-JP" sz="3600" dirty="0">
                <a:solidFill>
                  <a:srgbClr val="003300"/>
                </a:solidFill>
              </a:rPr>
              <a:t>:8:3</a:t>
            </a:r>
            <a:r>
              <a:rPr kumimoji="0" lang="ja-JP" altLang="en-US" sz="3600" dirty="0">
                <a:solidFill>
                  <a:srgbClr val="003300"/>
                </a:solidFill>
              </a:rPr>
              <a:t>」は，計算結果を</a:t>
            </a:r>
            <a:r>
              <a:rPr kumimoji="0" lang="ja-JP" altLang="en-US" sz="3600" b="1" dirty="0"/>
              <a:t>８桁で，小数点以下３桁表示という意味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endParaRPr kumimoji="0" lang="en-US" altLang="ja-JP" sz="36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F87A53B-68D0-47D6-B5AB-D5A926D78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317" y="2706537"/>
            <a:ext cx="5656554" cy="529267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A8983EE1-D182-4954-821A-016C5830D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ライブラリ関数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A6240B7-BBF3-4D84-984A-8F8A79071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576630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指数，対数，平方根</a:t>
            </a:r>
          </a:p>
          <a:p>
            <a:pPr lvl="1"/>
            <a:r>
              <a:rPr lang="en-US" altLang="ja-JP" dirty="0"/>
              <a:t>exp	</a:t>
            </a:r>
            <a:r>
              <a:rPr lang="ja-JP" altLang="en-US" dirty="0"/>
              <a:t>指数関数（</a:t>
            </a:r>
            <a:r>
              <a:rPr lang="en-US" altLang="ja-JP" dirty="0"/>
              <a:t>e</a:t>
            </a:r>
            <a:r>
              <a:rPr lang="ja-JP" altLang="en-US" dirty="0"/>
              <a:t>の</a:t>
            </a:r>
            <a:r>
              <a:rPr lang="en-US" altLang="ja-JP" dirty="0"/>
              <a:t>z</a:t>
            </a:r>
            <a:r>
              <a:rPr lang="ja-JP" altLang="en-US" dirty="0"/>
              <a:t>乗）</a:t>
            </a:r>
          </a:p>
          <a:p>
            <a:pPr lvl="1"/>
            <a:r>
              <a:rPr lang="en-US" altLang="ja-JP" dirty="0"/>
              <a:t>Ln	</a:t>
            </a:r>
            <a:r>
              <a:rPr lang="ja-JP" altLang="en-US" dirty="0"/>
              <a:t>対数関数（底を</a:t>
            </a:r>
            <a:r>
              <a:rPr lang="en-US" altLang="ja-JP" dirty="0"/>
              <a:t>e</a:t>
            </a:r>
            <a:r>
              <a:rPr lang="ja-JP" altLang="en-US" dirty="0"/>
              <a:t>とする自然対数）</a:t>
            </a:r>
          </a:p>
          <a:p>
            <a:pPr lvl="1"/>
            <a:r>
              <a:rPr lang="en-US" altLang="ja-JP" dirty="0"/>
              <a:t>sqrt	</a:t>
            </a:r>
            <a:r>
              <a:rPr lang="ja-JP" altLang="en-US" dirty="0"/>
              <a:t>平方根</a:t>
            </a:r>
          </a:p>
          <a:p>
            <a:pPr lvl="1"/>
            <a:r>
              <a:rPr lang="en-US" altLang="ja-JP" dirty="0"/>
              <a:t>Power(</a:t>
            </a:r>
            <a:r>
              <a:rPr lang="en-US" altLang="ja-JP" dirty="0" err="1"/>
              <a:t>x,y</a:t>
            </a:r>
            <a:r>
              <a:rPr lang="en-US" altLang="ja-JP" dirty="0"/>
              <a:t>)	</a:t>
            </a:r>
            <a:r>
              <a:rPr lang="ja-JP" altLang="en-US" dirty="0"/>
              <a:t>べき乗（</a:t>
            </a:r>
            <a:r>
              <a:rPr lang="en-US" altLang="ja-JP" dirty="0"/>
              <a:t>x</a:t>
            </a:r>
            <a:r>
              <a:rPr lang="ja-JP" altLang="en-US" dirty="0"/>
              <a:t>の</a:t>
            </a:r>
            <a:r>
              <a:rPr lang="en-US" altLang="ja-JP" dirty="0"/>
              <a:t>y</a:t>
            </a:r>
            <a:r>
              <a:rPr lang="ja-JP" altLang="en-US" dirty="0"/>
              <a:t>乗）</a:t>
            </a:r>
          </a:p>
          <a:p>
            <a:r>
              <a:rPr lang="ja-JP" altLang="en-US" dirty="0"/>
              <a:t>三角関数</a:t>
            </a:r>
          </a:p>
          <a:p>
            <a:pPr lvl="1"/>
            <a:r>
              <a:rPr lang="en-US" altLang="ja-JP" dirty="0" err="1"/>
              <a:t>ArcCos</a:t>
            </a:r>
            <a:r>
              <a:rPr lang="en-US" altLang="ja-JP" dirty="0"/>
              <a:t> 	</a:t>
            </a:r>
            <a:r>
              <a:rPr lang="ja-JP" altLang="en-US" dirty="0"/>
              <a:t>逆コサイン</a:t>
            </a:r>
          </a:p>
          <a:p>
            <a:pPr lvl="1"/>
            <a:r>
              <a:rPr lang="en-US" altLang="ja-JP" dirty="0" err="1"/>
              <a:t>ArcSin</a:t>
            </a:r>
            <a:r>
              <a:rPr lang="en-US" altLang="ja-JP" dirty="0"/>
              <a:t> 	</a:t>
            </a:r>
            <a:r>
              <a:rPr lang="ja-JP" altLang="en-US" dirty="0"/>
              <a:t>逆サイン</a:t>
            </a:r>
          </a:p>
          <a:p>
            <a:pPr lvl="1"/>
            <a:r>
              <a:rPr lang="en-US" altLang="ja-JP" dirty="0" err="1"/>
              <a:t>ArcTan</a:t>
            </a:r>
            <a:r>
              <a:rPr lang="en-US" altLang="ja-JP" dirty="0"/>
              <a:t> 	</a:t>
            </a:r>
            <a:r>
              <a:rPr lang="ja-JP" altLang="en-US" dirty="0"/>
              <a:t>逆タンジェント</a:t>
            </a:r>
          </a:p>
          <a:p>
            <a:pPr lvl="1"/>
            <a:r>
              <a:rPr lang="en-US" altLang="ja-JP" dirty="0"/>
              <a:t>cos 		</a:t>
            </a:r>
            <a:r>
              <a:rPr lang="ja-JP" altLang="en-US" dirty="0"/>
              <a:t>コサイン</a:t>
            </a:r>
          </a:p>
          <a:p>
            <a:pPr lvl="1"/>
            <a:r>
              <a:rPr lang="en-US" altLang="ja-JP" dirty="0"/>
              <a:t>sin 		</a:t>
            </a:r>
            <a:r>
              <a:rPr lang="ja-JP" altLang="en-US" dirty="0"/>
              <a:t>サイン</a:t>
            </a:r>
          </a:p>
          <a:p>
            <a:pPr lvl="1"/>
            <a:r>
              <a:rPr lang="en-US" altLang="ja-JP" dirty="0"/>
              <a:t>tan 		</a:t>
            </a:r>
            <a:r>
              <a:rPr lang="ja-JP" altLang="en-US" dirty="0"/>
              <a:t>タンジェント</a:t>
            </a:r>
          </a:p>
          <a:p>
            <a:r>
              <a:rPr lang="ja-JP" altLang="en-US" dirty="0"/>
              <a:t>絶対値</a:t>
            </a:r>
          </a:p>
          <a:p>
            <a:pPr lvl="1"/>
            <a:r>
              <a:rPr lang="en-US" altLang="ja-JP" dirty="0"/>
              <a:t>abs 		</a:t>
            </a:r>
            <a:r>
              <a:rPr lang="ja-JP" altLang="en-US" dirty="0"/>
              <a:t>絶対値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A4C3ED2-BD19-4A43-BE01-4CA591BC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C9B254-1C25-409B-A185-729685755601}" type="slidenum">
              <a:rPr lang="ja-JP" altLang="en-US" smtClean="0">
                <a:latin typeface="Arial" panose="020B0604020202020204" pitchFamily="34" charset="0"/>
              </a:rPr>
              <a:pPr/>
              <a:t>35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BB969403-1DD1-4BB9-AEBA-47C6A5907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いろいろな計算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67DFCB5-F058-4979-BBB0-5EAD1B81C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5050" y="813167"/>
            <a:ext cx="2473325" cy="58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y := sin( x );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32019D-5C15-4352-9966-8DD3E3E4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67824B6-F6AE-46DF-9939-229C8C2B250B}" type="slidenum">
              <a:rPr lang="ja-JP" altLang="en-US" smtClean="0">
                <a:latin typeface="Arial" panose="020B0604020202020204" pitchFamily="34" charset="0"/>
              </a:rPr>
              <a:pPr/>
              <a:t>36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1141" name="Text Box 4">
            <a:extLst>
              <a:ext uri="{FF2B5EF4-FFF2-40B4-BE49-F238E27FC236}">
                <a16:creationId xmlns:a16="http://schemas.microsoft.com/office/drawing/2014/main" id="{99AB3913-B1B9-4D9A-8707-F95134285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97771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/>
          </a:p>
        </p:txBody>
      </p:sp>
      <p:sp>
        <p:nvSpPr>
          <p:cNvPr id="91142" name="Text Box 9">
            <a:extLst>
              <a:ext uri="{FF2B5EF4-FFF2-40B4-BE49-F238E27FC236}">
                <a16:creationId xmlns:a16="http://schemas.microsoft.com/office/drawing/2014/main" id="{D5445097-BA7A-4D7B-98EB-32A07CB94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2265178"/>
            <a:ext cx="2473325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/>
              <a:t>y := sqrt( x );</a:t>
            </a:r>
          </a:p>
        </p:txBody>
      </p:sp>
      <p:sp>
        <p:nvSpPr>
          <p:cNvPr id="91143" name="Text Box 10">
            <a:extLst>
              <a:ext uri="{FF2B5EF4-FFF2-40B4-BE49-F238E27FC236}">
                <a16:creationId xmlns:a16="http://schemas.microsoft.com/office/drawing/2014/main" id="{01981F31-AF96-48E7-A9F0-3938A666E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3678053"/>
            <a:ext cx="5356225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/>
              <a:t>d := sqrt( ( x * x ) + ( y * y ) );</a:t>
            </a:r>
          </a:p>
        </p:txBody>
      </p:sp>
      <p:sp>
        <p:nvSpPr>
          <p:cNvPr id="91144" name="Text Box 11">
            <a:extLst>
              <a:ext uri="{FF2B5EF4-FFF2-40B4-BE49-F238E27FC236}">
                <a16:creationId xmlns:a16="http://schemas.microsoft.com/office/drawing/2014/main" id="{567467A4-A2A3-48AA-9B4A-5FDBB13C6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1600015"/>
            <a:ext cx="4175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3300"/>
                </a:solidFill>
              </a:rPr>
              <a:t>sin x </a:t>
            </a:r>
            <a:r>
              <a:rPr kumimoji="0" lang="ja-JP" altLang="en-US">
                <a:solidFill>
                  <a:srgbClr val="003300"/>
                </a:solidFill>
              </a:rPr>
              <a:t>を計算し，</a:t>
            </a:r>
            <a:r>
              <a:rPr kumimoji="0" lang="en-US" altLang="ja-JP">
                <a:solidFill>
                  <a:srgbClr val="003300"/>
                </a:solidFill>
              </a:rPr>
              <a:t>y </a:t>
            </a:r>
            <a:r>
              <a:rPr kumimoji="0" lang="ja-JP" altLang="en-US">
                <a:solidFill>
                  <a:srgbClr val="003300"/>
                </a:solidFill>
              </a:rPr>
              <a:t>に格納</a:t>
            </a:r>
          </a:p>
        </p:txBody>
      </p:sp>
      <p:grpSp>
        <p:nvGrpSpPr>
          <p:cNvPr id="91145" name="Group 14">
            <a:extLst>
              <a:ext uri="{FF2B5EF4-FFF2-40B4-BE49-F238E27FC236}">
                <a16:creationId xmlns:a16="http://schemas.microsoft.com/office/drawing/2014/main" id="{A69EDB45-4EBF-4D42-9D69-D005EA6D1653}"/>
              </a:ext>
            </a:extLst>
          </p:cNvPr>
          <p:cNvGrpSpPr>
            <a:grpSpLocks/>
          </p:cNvGrpSpPr>
          <p:nvPr/>
        </p:nvGrpSpPr>
        <p:grpSpPr bwMode="auto">
          <a:xfrm>
            <a:off x="1663700" y="3006540"/>
            <a:ext cx="3900488" cy="584200"/>
            <a:chOff x="972" y="2448"/>
            <a:chExt cx="2457" cy="368"/>
          </a:xfrm>
        </p:grpSpPr>
        <p:sp>
          <p:nvSpPr>
            <p:cNvPr id="91155" name="Text Box 12">
              <a:extLst>
                <a:ext uri="{FF2B5EF4-FFF2-40B4-BE49-F238E27FC236}">
                  <a16:creationId xmlns:a16="http://schemas.microsoft.com/office/drawing/2014/main" id="{016FB42E-4B5E-4750-AE2C-DA4C8EEAD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227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>
                  <a:solidFill>
                    <a:srgbClr val="003300"/>
                  </a:solidFill>
                </a:rPr>
                <a:t>x </a:t>
              </a:r>
              <a:r>
                <a:rPr kumimoji="0" lang="ja-JP" altLang="en-US">
                  <a:solidFill>
                    <a:srgbClr val="003300"/>
                  </a:solidFill>
                </a:rPr>
                <a:t>を計算し，</a:t>
              </a:r>
              <a:r>
                <a:rPr kumimoji="0" lang="en-US" altLang="ja-JP">
                  <a:solidFill>
                    <a:srgbClr val="003300"/>
                  </a:solidFill>
                </a:rPr>
                <a:t>y </a:t>
              </a:r>
              <a:r>
                <a:rPr kumimoji="0" lang="ja-JP" altLang="en-US">
                  <a:solidFill>
                    <a:srgbClr val="003300"/>
                  </a:solidFill>
                </a:rPr>
                <a:t>に格納</a:t>
              </a:r>
            </a:p>
          </p:txBody>
        </p:sp>
        <p:sp>
          <p:nvSpPr>
            <p:cNvPr id="91156" name="Text Box 13">
              <a:extLst>
                <a:ext uri="{FF2B5EF4-FFF2-40B4-BE49-F238E27FC236}">
                  <a16:creationId xmlns:a16="http://schemas.microsoft.com/office/drawing/2014/main" id="{1702265D-B34A-4CA0-8F6A-6604A39C8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2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 sz="3200" dirty="0">
                  <a:solidFill>
                    <a:srgbClr val="003300"/>
                  </a:solidFill>
                </a:rPr>
                <a:t>√</a:t>
              </a:r>
            </a:p>
          </p:txBody>
        </p:sp>
      </p:grpSp>
      <p:grpSp>
        <p:nvGrpSpPr>
          <p:cNvPr id="91146" name="Group 15">
            <a:extLst>
              <a:ext uri="{FF2B5EF4-FFF2-40B4-BE49-F238E27FC236}">
                <a16:creationId xmlns:a16="http://schemas.microsoft.com/office/drawing/2014/main" id="{E35DBC07-BB66-4927-A46E-195D0CD0E010}"/>
              </a:ext>
            </a:extLst>
          </p:cNvPr>
          <p:cNvGrpSpPr>
            <a:grpSpLocks/>
          </p:cNvGrpSpPr>
          <p:nvPr/>
        </p:nvGrpSpPr>
        <p:grpSpPr bwMode="auto">
          <a:xfrm>
            <a:off x="1644650" y="4419415"/>
            <a:ext cx="4776788" cy="584200"/>
            <a:chOff x="972" y="2448"/>
            <a:chExt cx="3009" cy="368"/>
          </a:xfrm>
        </p:grpSpPr>
        <p:sp>
          <p:nvSpPr>
            <p:cNvPr id="91153" name="Text Box 16">
              <a:extLst>
                <a:ext uri="{FF2B5EF4-FFF2-40B4-BE49-F238E27FC236}">
                  <a16:creationId xmlns:a16="http://schemas.microsoft.com/office/drawing/2014/main" id="{9E8D205A-D488-408D-9B19-11C429AF0C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28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>
                  <a:solidFill>
                    <a:srgbClr val="003300"/>
                  </a:solidFill>
                </a:rPr>
                <a:t>x</a:t>
              </a:r>
              <a:r>
                <a:rPr kumimoji="0" lang="en-US" altLang="ja-JP" baseline="30000">
                  <a:solidFill>
                    <a:srgbClr val="003300"/>
                  </a:solidFill>
                </a:rPr>
                <a:t>2</a:t>
              </a:r>
              <a:r>
                <a:rPr kumimoji="0" lang="en-US" altLang="ja-JP">
                  <a:solidFill>
                    <a:srgbClr val="003300"/>
                  </a:solidFill>
                </a:rPr>
                <a:t> + y</a:t>
              </a:r>
              <a:r>
                <a:rPr kumimoji="0" lang="en-US" altLang="ja-JP" baseline="30000">
                  <a:solidFill>
                    <a:srgbClr val="003300"/>
                  </a:solidFill>
                </a:rPr>
                <a:t>2</a:t>
              </a:r>
              <a:r>
                <a:rPr kumimoji="0" lang="en-US" altLang="ja-JP">
                  <a:solidFill>
                    <a:srgbClr val="003300"/>
                  </a:solidFill>
                </a:rPr>
                <a:t> </a:t>
              </a:r>
              <a:r>
                <a:rPr kumimoji="0" lang="ja-JP" altLang="en-US">
                  <a:solidFill>
                    <a:srgbClr val="003300"/>
                  </a:solidFill>
                </a:rPr>
                <a:t>を計算し，</a:t>
              </a:r>
              <a:r>
                <a:rPr kumimoji="0" lang="en-US" altLang="ja-JP">
                  <a:solidFill>
                    <a:srgbClr val="003300"/>
                  </a:solidFill>
                </a:rPr>
                <a:t>d </a:t>
              </a:r>
              <a:r>
                <a:rPr kumimoji="0" lang="ja-JP" altLang="en-US">
                  <a:solidFill>
                    <a:srgbClr val="003300"/>
                  </a:solidFill>
                </a:rPr>
                <a:t>に格納</a:t>
              </a:r>
            </a:p>
          </p:txBody>
        </p:sp>
        <p:sp>
          <p:nvSpPr>
            <p:cNvPr id="91154" name="Text Box 17">
              <a:extLst>
                <a:ext uri="{FF2B5EF4-FFF2-40B4-BE49-F238E27FC236}">
                  <a16:creationId xmlns:a16="http://schemas.microsoft.com/office/drawing/2014/main" id="{99732AA9-E9E1-465D-B792-8967C35ED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2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 sz="3200">
                  <a:solidFill>
                    <a:srgbClr val="003300"/>
                  </a:solidFill>
                </a:rPr>
                <a:t>√</a:t>
              </a:r>
            </a:p>
          </p:txBody>
        </p:sp>
      </p:grpSp>
      <p:sp>
        <p:nvSpPr>
          <p:cNvPr id="91147" name="Line 18">
            <a:extLst>
              <a:ext uri="{FF2B5EF4-FFF2-40B4-BE49-F238E27FC236}">
                <a16:creationId xmlns:a16="http://schemas.microsoft.com/office/drawing/2014/main" id="{30648149-209D-4665-BB46-24E0A46BE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032" y="4477895"/>
            <a:ext cx="838200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148" name="Text Box 19">
            <a:extLst>
              <a:ext uri="{FF2B5EF4-FFF2-40B4-BE49-F238E27FC236}">
                <a16:creationId xmlns:a16="http://schemas.microsoft.com/office/drawing/2014/main" id="{8A313D22-0D39-466B-B4C2-F49C113D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5165540"/>
            <a:ext cx="5888037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x := sqrt( a * ( a - b ) * ( a - c ) );</a:t>
            </a:r>
          </a:p>
        </p:txBody>
      </p:sp>
      <p:grpSp>
        <p:nvGrpSpPr>
          <p:cNvPr id="91149" name="Group 20">
            <a:extLst>
              <a:ext uri="{FF2B5EF4-FFF2-40B4-BE49-F238E27FC236}">
                <a16:creationId xmlns:a16="http://schemas.microsoft.com/office/drawing/2014/main" id="{E84AABEA-F781-4666-B23C-85E7D0E55A88}"/>
              </a:ext>
            </a:extLst>
          </p:cNvPr>
          <p:cNvGrpSpPr>
            <a:grpSpLocks/>
          </p:cNvGrpSpPr>
          <p:nvPr/>
        </p:nvGrpSpPr>
        <p:grpSpPr bwMode="auto">
          <a:xfrm>
            <a:off x="1560513" y="5906903"/>
            <a:ext cx="5324475" cy="584200"/>
            <a:chOff x="972" y="2448"/>
            <a:chExt cx="3354" cy="368"/>
          </a:xfrm>
        </p:grpSpPr>
        <p:sp>
          <p:nvSpPr>
            <p:cNvPr id="91151" name="Text Box 21">
              <a:extLst>
                <a:ext uri="{FF2B5EF4-FFF2-40B4-BE49-F238E27FC236}">
                  <a16:creationId xmlns:a16="http://schemas.microsoft.com/office/drawing/2014/main" id="{D0ACC9F4-5B2C-49CA-A5F3-1E4B0D91D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31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>
                  <a:solidFill>
                    <a:srgbClr val="003300"/>
                  </a:solidFill>
                </a:rPr>
                <a:t>a(a-b)(a-c)</a:t>
              </a:r>
              <a:r>
                <a:rPr kumimoji="0" lang="ja-JP" altLang="en-US">
                  <a:solidFill>
                    <a:srgbClr val="003300"/>
                  </a:solidFill>
                </a:rPr>
                <a:t>を計算し，</a:t>
              </a:r>
              <a:r>
                <a:rPr kumimoji="0" lang="en-US" altLang="ja-JP">
                  <a:solidFill>
                    <a:srgbClr val="003300"/>
                  </a:solidFill>
                </a:rPr>
                <a:t>x </a:t>
              </a:r>
              <a:r>
                <a:rPr kumimoji="0" lang="ja-JP" altLang="en-US">
                  <a:solidFill>
                    <a:srgbClr val="003300"/>
                  </a:solidFill>
                </a:rPr>
                <a:t>に格納</a:t>
              </a:r>
            </a:p>
          </p:txBody>
        </p:sp>
        <p:sp>
          <p:nvSpPr>
            <p:cNvPr id="91152" name="Text Box 22">
              <a:extLst>
                <a:ext uri="{FF2B5EF4-FFF2-40B4-BE49-F238E27FC236}">
                  <a16:creationId xmlns:a16="http://schemas.microsoft.com/office/drawing/2014/main" id="{5F18F52C-5ABA-49C0-A4F6-494336A15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2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 sz="3200">
                  <a:solidFill>
                    <a:srgbClr val="003300"/>
                  </a:solidFill>
                </a:rPr>
                <a:t>√</a:t>
              </a:r>
            </a:p>
          </p:txBody>
        </p:sp>
      </p:grpSp>
      <p:sp>
        <p:nvSpPr>
          <p:cNvPr id="91150" name="Line 23">
            <a:extLst>
              <a:ext uri="{FF2B5EF4-FFF2-40B4-BE49-F238E27FC236}">
                <a16:creationId xmlns:a16="http://schemas.microsoft.com/office/drawing/2014/main" id="{2739941F-ED58-4E04-A9AB-E295C275A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7375" y="5965419"/>
            <a:ext cx="1390650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Line 23">
            <a:extLst>
              <a:ext uri="{FF2B5EF4-FFF2-40B4-BE49-F238E27FC236}">
                <a16:creationId xmlns:a16="http://schemas.microsoft.com/office/drawing/2014/main" id="{C59F6B19-FD35-4DF1-BF56-D094F8F2E3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1676" y="3071628"/>
            <a:ext cx="259537" cy="5279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1C9A31B2-E28C-4034-B2EC-484BB4C18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演習１．</a:t>
            </a:r>
            <a:r>
              <a:rPr lang="en-US" altLang="ja-JP"/>
              <a:t>Heron </a:t>
            </a:r>
            <a:r>
              <a:rPr lang="ja-JP" altLang="en-US"/>
              <a:t>の公式</a:t>
            </a:r>
            <a:endParaRPr lang="ja-JP" altLang="en-US" dirty="0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9BA8262-0162-4FDA-91F1-59EDECB03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三角形の３辺の長さ </a:t>
            </a:r>
            <a:r>
              <a:rPr lang="en-US" altLang="ja-JP" b="1" dirty="0"/>
              <a:t>a, b, c </a:t>
            </a:r>
            <a:r>
              <a:rPr lang="ja-JP" altLang="en-US" dirty="0"/>
              <a:t>を読み込んで，</a:t>
            </a:r>
            <a:r>
              <a:rPr lang="ja-JP" altLang="en-US" b="1" dirty="0"/>
              <a:t>面積 </a:t>
            </a:r>
            <a:r>
              <a:rPr lang="en-US" altLang="ja-JP" b="1" dirty="0"/>
              <a:t>A </a:t>
            </a:r>
            <a:r>
              <a:rPr lang="ja-JP" altLang="en-US" dirty="0"/>
              <a:t>を計算するプログラムを作りなさい．</a:t>
            </a:r>
          </a:p>
          <a:p>
            <a:pPr lvl="1"/>
            <a:r>
              <a:rPr lang="en-US" altLang="ja-JP" dirty="0"/>
              <a:t>Heron</a:t>
            </a:r>
            <a:r>
              <a:rPr lang="ja-JP" altLang="en-US" dirty="0"/>
              <a:t>の公式を用いること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　　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DB3DC68-219F-4A1F-AEA2-18755DE7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2535AB-09DF-497A-9C3B-C7EB5EFD39E6}" type="slidenum">
              <a:rPr lang="ja-JP" altLang="en-US" smtClean="0">
                <a:latin typeface="Arial" panose="020B0604020202020204" pitchFamily="34" charset="0"/>
              </a:rPr>
              <a:pPr/>
              <a:t>37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99333" name="Object 4">
            <a:extLst>
              <a:ext uri="{FF2B5EF4-FFF2-40B4-BE49-F238E27FC236}">
                <a16:creationId xmlns:a16="http://schemas.microsoft.com/office/drawing/2014/main" id="{D20FA035-F487-4B72-A187-ED6DE7680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063237"/>
              </p:ext>
            </p:extLst>
          </p:nvPr>
        </p:nvGraphicFramePr>
        <p:xfrm>
          <a:off x="1634756" y="2457893"/>
          <a:ext cx="4394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5" name="数式" r:id="rId4" imgW="4394200" imgH="685800" progId="Equation.3">
                  <p:embed/>
                </p:oleObj>
              </mc:Choice>
              <mc:Fallback>
                <p:oleObj name="数式" r:id="rId4" imgW="43942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756" y="2457893"/>
                        <a:ext cx="4394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5">
            <a:extLst>
              <a:ext uri="{FF2B5EF4-FFF2-40B4-BE49-F238E27FC236}">
                <a16:creationId xmlns:a16="http://schemas.microsoft.com/office/drawing/2014/main" id="{3EA9ADDD-720A-4416-AC0C-EF3E09067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53655"/>
              </p:ext>
            </p:extLst>
          </p:nvPr>
        </p:nvGraphicFramePr>
        <p:xfrm>
          <a:off x="2663456" y="3296093"/>
          <a:ext cx="260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6" name="数式" r:id="rId6" imgW="2603500" imgH="533400" progId="Equation.3">
                  <p:embed/>
                </p:oleObj>
              </mc:Choice>
              <mc:Fallback>
                <p:oleObj name="数式" r:id="rId6" imgW="2603500" imgH="53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456" y="3296093"/>
                        <a:ext cx="2603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4A4E1CC-63DB-4B32-9649-3C95D20CF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例題１のプログラムの機能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65BBE45-BC8B-49A1-A191-25A3B0BAC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１．キーボードからのデータの読み込み</a:t>
            </a:r>
          </a:p>
          <a:p>
            <a:pPr marL="0" indent="0">
              <a:buNone/>
            </a:pPr>
            <a:r>
              <a:rPr lang="ja-JP" altLang="en-US" dirty="0"/>
              <a:t>	次の２つの値を読み込む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 err="1"/>
              <a:t>start_x</a:t>
            </a:r>
            <a:r>
              <a:rPr lang="en-US" altLang="ja-JP" dirty="0"/>
              <a:t>, </a:t>
            </a:r>
            <a:r>
              <a:rPr lang="en-US" altLang="ja-JP" dirty="0" err="1"/>
              <a:t>step_x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２．計算の繰り返し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sin( x ) </a:t>
            </a:r>
            <a:r>
              <a:rPr lang="ja-JP" altLang="en-US" dirty="0"/>
              <a:t>の計算を２０回繰り返す</a:t>
            </a:r>
          </a:p>
          <a:p>
            <a:pPr marL="0" indent="0">
              <a:buNone/>
            </a:pPr>
            <a:r>
              <a:rPr lang="ja-JP" altLang="en-US" dirty="0"/>
              <a:t>	  </a:t>
            </a:r>
            <a:r>
              <a:rPr lang="en-US" altLang="ja-JP" dirty="0"/>
              <a:t>x = 	</a:t>
            </a:r>
            <a:r>
              <a:rPr lang="en-US" altLang="ja-JP" dirty="0" err="1"/>
              <a:t>start_x</a:t>
            </a:r>
            <a:r>
              <a:rPr lang="en-US" altLang="ja-JP" dirty="0"/>
              <a:t> + </a:t>
            </a:r>
            <a:r>
              <a:rPr lang="en-US" altLang="ja-JP" dirty="0" err="1"/>
              <a:t>step_x</a:t>
            </a:r>
            <a:r>
              <a:rPr lang="en-US" altLang="ja-JP" dirty="0"/>
              <a:t>, 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dirty="0" err="1"/>
              <a:t>start_x</a:t>
            </a:r>
            <a:r>
              <a:rPr lang="en-US" altLang="ja-JP" dirty="0"/>
              <a:t> + 2 ×</a:t>
            </a:r>
            <a:r>
              <a:rPr lang="en-US" altLang="ja-JP" dirty="0" err="1"/>
              <a:t>step_x</a:t>
            </a:r>
            <a:r>
              <a:rPr lang="en-US" altLang="ja-JP" dirty="0"/>
              <a:t>, </a:t>
            </a:r>
          </a:p>
          <a:p>
            <a:pPr marL="0" indent="0">
              <a:buNone/>
            </a:pPr>
            <a:r>
              <a:rPr lang="en-US" altLang="ja-JP" dirty="0"/>
              <a:t>		...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dirty="0" err="1"/>
              <a:t>start_x</a:t>
            </a:r>
            <a:r>
              <a:rPr lang="en-US" altLang="ja-JP" dirty="0"/>
              <a:t> + 20 × </a:t>
            </a:r>
            <a:r>
              <a:rPr lang="en-US" altLang="ja-JP" dirty="0" err="1"/>
              <a:t>step_x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３．画面へのデータの書き出し</a:t>
            </a:r>
          </a:p>
          <a:p>
            <a:pPr marL="0" indent="0">
              <a:buNone/>
            </a:pPr>
            <a:r>
              <a:rPr lang="ja-JP" altLang="en-US" dirty="0"/>
              <a:t>	計算した </a:t>
            </a:r>
            <a:r>
              <a:rPr lang="en-US" altLang="ja-JP" dirty="0"/>
              <a:t>sin( x ) </a:t>
            </a:r>
            <a:r>
              <a:rPr lang="ja-JP" altLang="en-US" dirty="0"/>
              <a:t>の値を書き出す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50F2DB5-406C-42CA-A33D-33FC9213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A7D2F64-DE2E-4892-9A16-A03CB9BDF1EA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4581" name="AutoShape 4">
            <a:extLst>
              <a:ext uri="{FF2B5EF4-FFF2-40B4-BE49-F238E27FC236}">
                <a16:creationId xmlns:a16="http://schemas.microsoft.com/office/drawing/2014/main" id="{433BF49B-10FB-491A-A254-24D77A8C482C}"/>
              </a:ext>
            </a:extLst>
          </p:cNvPr>
          <p:cNvSpPr>
            <a:spLocks/>
          </p:cNvSpPr>
          <p:nvPr/>
        </p:nvSpPr>
        <p:spPr bwMode="auto">
          <a:xfrm>
            <a:off x="6103790" y="3851386"/>
            <a:ext cx="287337" cy="1871662"/>
          </a:xfrm>
          <a:prstGeom prst="rightBrace">
            <a:avLst>
              <a:gd name="adj1" fmla="val 542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6AF5B9F3-3023-49FC-8ED6-66607D4FD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590" y="4499086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２０回分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5C6EE36-10C1-4C6B-AE65-5342BB9DD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これ以降の内容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70D26B-85E8-4E57-8D52-B26FD6A12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例題１．自由落下距離</a:t>
            </a:r>
          </a:p>
          <a:p>
            <a:pPr marL="0" indent="0">
              <a:buNone/>
            </a:pPr>
            <a:r>
              <a:rPr lang="ja-JP" altLang="en-US" dirty="0"/>
              <a:t>　	・ 四則演算</a:t>
            </a:r>
          </a:p>
          <a:p>
            <a:pPr marL="0" indent="0">
              <a:buNone/>
            </a:pPr>
            <a:r>
              <a:rPr lang="ja-JP" altLang="en-US" dirty="0"/>
              <a:t>例題２．三角形の面積</a:t>
            </a:r>
          </a:p>
          <a:p>
            <a:pPr marL="0" indent="0">
              <a:buNone/>
            </a:pPr>
            <a:r>
              <a:rPr lang="ja-JP" altLang="en-US" dirty="0"/>
              <a:t>	・　</a:t>
            </a:r>
            <a:r>
              <a:rPr lang="zh-CN" altLang="en-US" dirty="0"/>
              <a:t>浮動小数点数</a:t>
            </a:r>
            <a:r>
              <a:rPr lang="ja-JP" altLang="en-US" dirty="0"/>
              <a:t>の変数，入力文，出力文，代入文</a:t>
            </a:r>
          </a:p>
          <a:p>
            <a:pPr marL="0" indent="0">
              <a:buNone/>
            </a:pPr>
            <a:r>
              <a:rPr lang="ja-JP" altLang="en-US" dirty="0"/>
              <a:t>	・　</a:t>
            </a:r>
            <a:r>
              <a:rPr lang="en-US" altLang="ja-JP" dirty="0"/>
              <a:t>write </a:t>
            </a:r>
            <a:r>
              <a:rPr lang="ja-JP" altLang="en-US" dirty="0"/>
              <a:t>文と </a:t>
            </a:r>
            <a:r>
              <a:rPr lang="en-US" altLang="ja-JP" dirty="0" err="1"/>
              <a:t>writeln</a:t>
            </a:r>
            <a:r>
              <a:rPr lang="en-US" altLang="ja-JP" dirty="0"/>
              <a:t> </a:t>
            </a:r>
            <a:r>
              <a:rPr lang="ja-JP" altLang="en-US" dirty="0"/>
              <a:t>文の違い</a:t>
            </a:r>
          </a:p>
          <a:p>
            <a:pPr marL="0" indent="0">
              <a:buNone/>
            </a:pPr>
            <a:r>
              <a:rPr lang="ja-JP" altLang="en-US" dirty="0"/>
              <a:t>	・  「プログラムの終わりの</a:t>
            </a:r>
            <a:r>
              <a:rPr lang="en-US" altLang="ja-JP" dirty="0" err="1"/>
              <a:t>readln</a:t>
            </a:r>
            <a:r>
              <a:rPr lang="ja-JP" altLang="en-US" dirty="0"/>
              <a:t>文」の機能</a:t>
            </a:r>
          </a:p>
          <a:p>
            <a:pPr marL="0" indent="0">
              <a:buNone/>
            </a:pPr>
            <a:r>
              <a:rPr lang="ja-JP" altLang="en-US" dirty="0"/>
              <a:t>例題３． </a:t>
            </a:r>
            <a:r>
              <a:rPr lang="en-US" altLang="ja-JP" dirty="0"/>
              <a:t>sin </a:t>
            </a:r>
            <a:r>
              <a:rPr lang="ja-JP" altLang="en-US" dirty="0"/>
              <a:t>関数による三角形の面積</a:t>
            </a:r>
          </a:p>
          <a:p>
            <a:pPr marL="0" indent="0">
              <a:buNone/>
            </a:pPr>
            <a:r>
              <a:rPr lang="ja-JP" altLang="en-US" dirty="0"/>
              <a:t>例題４．ライブラリ関数</a:t>
            </a:r>
          </a:p>
          <a:p>
            <a:pPr marL="0" indent="0">
              <a:buNone/>
            </a:pPr>
            <a:r>
              <a:rPr lang="ja-JP" altLang="en-US" dirty="0"/>
              <a:t>   	・ 種々のライブラリ関数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F17457F-469F-4544-92BF-45070EA1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6A89B40-DE50-41C5-BE90-6E3F855631B1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576A9C8-FB40-4150-A93C-F8EE0C4E5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BC17824-3A4E-4D3C-B522-065305089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自分の思い通りの計算ができる</a:t>
            </a:r>
            <a:r>
              <a:rPr lang="ja-JP" altLang="en-US" dirty="0"/>
              <a:t>ようになる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四則演算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ライブラリ関数</a:t>
            </a:r>
            <a:r>
              <a:rPr lang="ja-JP" altLang="en-US" dirty="0"/>
              <a:t>（</a:t>
            </a:r>
            <a:r>
              <a:rPr lang="ja-JP" altLang="en-US" b="1" dirty="0"/>
              <a:t>三角関数，対数・指数関数など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見やすいプログラムを書くために，</a:t>
            </a:r>
            <a:r>
              <a:rPr lang="ja-JP" altLang="en-US" b="1" dirty="0"/>
              <a:t>字下げ</a:t>
            </a:r>
            <a:r>
              <a:rPr lang="ja-JP" altLang="en-US" dirty="0"/>
              <a:t>を行う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99F2B93-8A77-445D-A98E-73E5C7F8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90BF3E-4A8A-45A9-98FF-07A5E40A99D6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Pascal, 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7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Online GDB </a:t>
            </a:r>
            <a:r>
              <a:rPr lang="ja-JP" altLang="en-US"/>
              <a:t>で </a:t>
            </a:r>
            <a:r>
              <a:rPr lang="en-US" altLang="ja-JP" dirty="0"/>
              <a:t>Pascal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39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Pascal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634163" y="4705350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639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1589</Words>
  <Application>Microsoft Office PowerPoint</Application>
  <PresentationFormat>画面に合わせる (4:3)</PresentationFormat>
  <Paragraphs>424</Paragraphs>
  <Slides>37</Slides>
  <Notes>33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4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pe-2. 計算</vt:lpstr>
      <vt:lpstr>PowerPoint プレゼンテーション</vt:lpstr>
      <vt:lpstr>例題１のプログラム実行結果（例）</vt:lpstr>
      <vt:lpstr>例題１のプログラムの機能</vt:lpstr>
      <vt:lpstr>これ以降の内容</vt:lpstr>
      <vt:lpstr>目標</vt:lpstr>
      <vt:lpstr>オンライン開発環境 Online GDB</vt:lpstr>
      <vt:lpstr>Online GDB で Pascal を動かす手順</vt:lpstr>
      <vt:lpstr>PowerPoint プレゼンテーション</vt:lpstr>
      <vt:lpstr>PowerPoint プレゼンテーション</vt:lpstr>
      <vt:lpstr>例題１．自由落下距離</vt:lpstr>
      <vt:lpstr>PowerPoint プレゼンテーション</vt:lpstr>
      <vt:lpstr>実行結果例</vt:lpstr>
      <vt:lpstr>四則演算のための演算子</vt:lpstr>
      <vt:lpstr>例題２．三角形の面積</vt:lpstr>
      <vt:lpstr>PowerPoint プレゼンテーション</vt:lpstr>
      <vt:lpstr>実行結果画面（例）</vt:lpstr>
      <vt:lpstr>プログラム実行順</vt:lpstr>
      <vt:lpstr>プログラムとデータ</vt:lpstr>
      <vt:lpstr>変数宣言</vt:lpstr>
      <vt:lpstr>代入文</vt:lpstr>
      <vt:lpstr>入力，出力とは</vt:lpstr>
      <vt:lpstr>readln</vt:lpstr>
      <vt:lpstr>入力文</vt:lpstr>
      <vt:lpstr>出力文</vt:lpstr>
      <vt:lpstr>いろいろな出力</vt:lpstr>
      <vt:lpstr>write と writeln の違い</vt:lpstr>
      <vt:lpstr>例題３．sin 関数による三角形の面積</vt:lpstr>
      <vt:lpstr>PowerPoint プレゼンテーション</vt:lpstr>
      <vt:lpstr>実行結果例</vt:lpstr>
      <vt:lpstr>例題４．ライブラリ関数</vt:lpstr>
      <vt:lpstr>PowerPoint プレゼンテーション</vt:lpstr>
      <vt:lpstr>実行結果例</vt:lpstr>
      <vt:lpstr>出力文と計算式の組み合わせ</vt:lpstr>
      <vt:lpstr>ライブラリ関数</vt:lpstr>
      <vt:lpstr>いろいろな計算</vt:lpstr>
      <vt:lpstr>演習１．Heron の公式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 プログラミング入門</dc:title>
  <dc:creator>kaneko kunihiko</dc:creator>
  <cp:lastModifiedBy>me</cp:lastModifiedBy>
  <cp:revision>48</cp:revision>
  <dcterms:created xsi:type="dcterms:W3CDTF">2019-11-02T00:06:04Z</dcterms:created>
  <dcterms:modified xsi:type="dcterms:W3CDTF">2023-01-19T03:13:39Z</dcterms:modified>
</cp:coreProperties>
</file>