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947" r:id="rId2"/>
    <p:sldId id="1383" r:id="rId3"/>
    <p:sldId id="973" r:id="rId4"/>
    <p:sldId id="1819" r:id="rId5"/>
    <p:sldId id="1815" r:id="rId6"/>
    <p:sldId id="974" r:id="rId7"/>
    <p:sldId id="1820" r:id="rId8"/>
    <p:sldId id="1771" r:id="rId9"/>
    <p:sldId id="1363" r:id="rId10"/>
    <p:sldId id="1389" r:id="rId11"/>
    <p:sldId id="1366" r:id="rId12"/>
    <p:sldId id="883" r:id="rId13"/>
    <p:sldId id="1397" r:id="rId14"/>
    <p:sldId id="1367" r:id="rId15"/>
    <p:sldId id="1392" r:id="rId16"/>
    <p:sldId id="1393" r:id="rId17"/>
    <p:sldId id="1368" r:id="rId18"/>
    <p:sldId id="1821" r:id="rId19"/>
    <p:sldId id="1822" r:id="rId20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67" d="100"/>
          <a:sy n="67" d="100"/>
        </p:scale>
        <p:origin x="341" y="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272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2023/7/18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pf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https://trinket.io/python/8f5efe7d0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trinket.io/python/0fd59392c8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trinket.io/python/b0698edcb7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26216" y="474945"/>
            <a:ext cx="7772400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pf-11. </a:t>
            </a:r>
            <a:r>
              <a:rPr lang="ja-JP" altLang="en-US" dirty="0"/>
              <a:t>クラス階層，継承</a:t>
            </a:r>
          </a:p>
        </p:txBody>
      </p:sp>
      <p:sp>
        <p:nvSpPr>
          <p:cNvPr id="10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416" y="2954620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Python </a:t>
            </a:r>
            <a:r>
              <a:rPr lang="ja-JP" altLang="en-US" dirty="0"/>
              <a:t>入門）</a:t>
            </a:r>
            <a:endParaRPr lang="en-US" altLang="ja-JP" dirty="0"/>
          </a:p>
          <a:p>
            <a:r>
              <a:rPr lang="en-US" altLang="ja-JP" dirty="0"/>
              <a:t>URL:</a:t>
            </a:r>
            <a:r>
              <a:rPr lang="ja-JP" altLang="en-US" dirty="0"/>
              <a:t> </a:t>
            </a:r>
            <a:r>
              <a:rPr lang="en-US" altLang="ja-JP" dirty="0">
                <a:hlinkClick r:id="rId3"/>
              </a:rPr>
              <a:t>https://www.kkaneko.jp/pro/pf/index.html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55940FB6-D91C-4C45-82A6-6C3F63B50793}" type="slidenum">
              <a:rPr lang="ja-JP" altLang="en-US" noProof="0" smtClean="0"/>
              <a:pPr lvl="0"/>
              <a:t>1</a:t>
            </a:fld>
            <a:endParaRPr lang="ja-JP" altLang="en-US" noProof="0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四角形: 角を丸くする 27">
            <a:extLst>
              <a:ext uri="{FF2B5EF4-FFF2-40B4-BE49-F238E27FC236}">
                <a16:creationId xmlns:a16="http://schemas.microsoft.com/office/drawing/2014/main" id="{8FCA9F57-755C-4943-9D30-74EF78A387BF}"/>
              </a:ext>
            </a:extLst>
          </p:cNvPr>
          <p:cNvSpPr/>
          <p:nvPr/>
        </p:nvSpPr>
        <p:spPr>
          <a:xfrm>
            <a:off x="210009" y="664149"/>
            <a:ext cx="3987011" cy="2895260"/>
          </a:xfrm>
          <a:prstGeom prst="roundRect">
            <a:avLst/>
          </a:prstGeom>
          <a:solidFill>
            <a:schemeClr val="accent4">
              <a:lumMod val="20000"/>
              <a:lumOff val="80000"/>
              <a:alpha val="2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D28412-C3CF-417F-AF3F-782DBC22F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03B17BC8-9FC2-42EE-87A4-21E5A7171BD9}"/>
              </a:ext>
            </a:extLst>
          </p:cNvPr>
          <p:cNvSpPr/>
          <p:nvPr/>
        </p:nvSpPr>
        <p:spPr>
          <a:xfrm>
            <a:off x="5727932" y="4258205"/>
            <a:ext cx="1383319" cy="1224917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03E3F03F-242A-4C23-8F54-E7C7784F986D}"/>
              </a:ext>
            </a:extLst>
          </p:cNvPr>
          <p:cNvSpPr txBox="1"/>
          <p:nvPr/>
        </p:nvSpPr>
        <p:spPr>
          <a:xfrm>
            <a:off x="5142605" y="5573816"/>
            <a:ext cx="32517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半径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2, 4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色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green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BB681B7A-348A-46ED-8D5D-25889D40018F}"/>
              </a:ext>
            </a:extLst>
          </p:cNvPr>
          <p:cNvSpPr/>
          <p:nvPr/>
        </p:nvSpPr>
        <p:spPr>
          <a:xfrm>
            <a:off x="6056174" y="1508921"/>
            <a:ext cx="851783" cy="806134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0EAA62F-9FF5-47E2-91AB-729FB5771953}"/>
              </a:ext>
            </a:extLst>
          </p:cNvPr>
          <p:cNvSpPr txBox="1"/>
          <p:nvPr/>
        </p:nvSpPr>
        <p:spPr>
          <a:xfrm>
            <a:off x="4914737" y="2530938"/>
            <a:ext cx="4393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半径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2400" dirty="0" err="1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8,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色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blue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588CA608-7A93-41CA-B71C-325287CED467}"/>
              </a:ext>
            </a:extLst>
          </p:cNvPr>
          <p:cNvSpPr txBox="1"/>
          <p:nvPr/>
        </p:nvSpPr>
        <p:spPr>
          <a:xfrm>
            <a:off x="5399204" y="136524"/>
            <a:ext cx="1899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クラス </a:t>
            </a:r>
            <a:r>
              <a:rPr kumimoji="1" lang="en-US" altLang="ja-JP" sz="2800" b="1" dirty="0">
                <a:solidFill>
                  <a:srgbClr val="FF0000"/>
                </a:solidFill>
              </a:rPr>
              <a:t>Ball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442D391-B903-4857-90AD-4672E18B87BA}"/>
              </a:ext>
            </a:extLst>
          </p:cNvPr>
          <p:cNvSpPr txBox="1"/>
          <p:nvPr/>
        </p:nvSpPr>
        <p:spPr>
          <a:xfrm>
            <a:off x="5485400" y="3833293"/>
            <a:ext cx="2142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オブジェクト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5B33935-3367-4116-8DBA-0062B95901F4}"/>
              </a:ext>
            </a:extLst>
          </p:cNvPr>
          <p:cNvSpPr txBox="1"/>
          <p:nvPr/>
        </p:nvSpPr>
        <p:spPr>
          <a:xfrm>
            <a:off x="5552607" y="1037563"/>
            <a:ext cx="2142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オブジェクト</a:t>
            </a:r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DB05EFDB-AC04-428D-882C-77C6D11A9B4C}"/>
              </a:ext>
            </a:extLst>
          </p:cNvPr>
          <p:cNvSpPr/>
          <p:nvPr/>
        </p:nvSpPr>
        <p:spPr>
          <a:xfrm>
            <a:off x="4572000" y="664149"/>
            <a:ext cx="3987011" cy="5906684"/>
          </a:xfrm>
          <a:prstGeom prst="roundRect">
            <a:avLst/>
          </a:prstGeom>
          <a:solidFill>
            <a:schemeClr val="accent1">
              <a:lumMod val="20000"/>
              <a:lumOff val="8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0013EB53-2E3E-4F81-A09B-D71497463D24}"/>
              </a:ext>
            </a:extLst>
          </p:cNvPr>
          <p:cNvSpPr/>
          <p:nvPr/>
        </p:nvSpPr>
        <p:spPr>
          <a:xfrm>
            <a:off x="1958865" y="1650738"/>
            <a:ext cx="447600" cy="429681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C7EF84BF-B4FC-4B5A-94B7-C456E674C2B2}"/>
              </a:ext>
            </a:extLst>
          </p:cNvPr>
          <p:cNvSpPr txBox="1"/>
          <p:nvPr/>
        </p:nvSpPr>
        <p:spPr>
          <a:xfrm>
            <a:off x="1289177" y="2380295"/>
            <a:ext cx="2343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場所（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1,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kumimoji="1" lang="en-US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色 </a:t>
            </a:r>
            <a:r>
              <a:rPr kumimoji="1" lang="en-US" altLang="ja-JP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red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988CFB0-60EF-4348-AB42-487A25939608}"/>
              </a:ext>
            </a:extLst>
          </p:cNvPr>
          <p:cNvSpPr txBox="1"/>
          <p:nvPr/>
        </p:nvSpPr>
        <p:spPr>
          <a:xfrm>
            <a:off x="1037213" y="136524"/>
            <a:ext cx="2123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クラス </a:t>
            </a:r>
            <a:r>
              <a:rPr kumimoji="1" lang="en-US" altLang="ja-JP" sz="2800" b="1" dirty="0">
                <a:solidFill>
                  <a:srgbClr val="FF0000"/>
                </a:solidFill>
              </a:rPr>
              <a:t>Point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C5F6132-D0BC-41D8-8E30-BFFE6BDE41A1}"/>
              </a:ext>
            </a:extLst>
          </p:cNvPr>
          <p:cNvSpPr txBox="1"/>
          <p:nvPr/>
        </p:nvSpPr>
        <p:spPr>
          <a:xfrm>
            <a:off x="1190616" y="1037563"/>
            <a:ext cx="21421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C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オブジェクト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C279C86-A436-343E-AFC8-C2A525DC691D}"/>
              </a:ext>
            </a:extLst>
          </p:cNvPr>
          <p:cNvSpPr txBox="1"/>
          <p:nvPr/>
        </p:nvSpPr>
        <p:spPr>
          <a:xfrm>
            <a:off x="1018198" y="4294958"/>
            <a:ext cx="194821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 Point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827AF7E-708F-B564-DBAF-549D4326DC21}"/>
              </a:ext>
            </a:extLst>
          </p:cNvPr>
          <p:cNvSpPr txBox="1"/>
          <p:nvPr/>
        </p:nvSpPr>
        <p:spPr>
          <a:xfrm>
            <a:off x="1037213" y="6017463"/>
            <a:ext cx="1948212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 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Ball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AC52C86F-7A7C-C31A-1439-8DB4EE84A995}"/>
              </a:ext>
            </a:extLst>
          </p:cNvPr>
          <p:cNvCxnSpPr>
            <a:cxnSpLocks/>
          </p:cNvCxnSpPr>
          <p:nvPr/>
        </p:nvCxnSpPr>
        <p:spPr>
          <a:xfrm flipV="1">
            <a:off x="1993935" y="4933757"/>
            <a:ext cx="0" cy="8929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170ADBF-7417-5E98-D475-F22D55AD48B7}"/>
              </a:ext>
            </a:extLst>
          </p:cNvPr>
          <p:cNvSpPr txBox="1"/>
          <p:nvPr/>
        </p:nvSpPr>
        <p:spPr>
          <a:xfrm>
            <a:off x="2151306" y="4875445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09899F-4EB3-F462-5160-D593608429D7}"/>
              </a:ext>
            </a:extLst>
          </p:cNvPr>
          <p:cNvSpPr txBox="1"/>
          <p:nvPr/>
        </p:nvSpPr>
        <p:spPr>
          <a:xfrm>
            <a:off x="2151306" y="5575599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</p:spTree>
    <p:extLst>
      <p:ext uri="{BB962C8B-B14F-4D97-AF65-F5344CB8AC3E}">
        <p14:creationId xmlns:p14="http://schemas.microsoft.com/office/powerpoint/2010/main" val="39796793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34039"/>
            <a:ext cx="8461208" cy="533316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Point					      Ball</a:t>
            </a:r>
          </a:p>
          <a:p>
            <a:pPr marL="0" indent="0">
              <a:buNone/>
            </a:pPr>
            <a:r>
              <a:rPr lang="ja-JP" altLang="en-US" dirty="0"/>
              <a:t>属性</a:t>
            </a:r>
            <a:r>
              <a:rPr lang="en-US" altLang="ja-JP" dirty="0"/>
              <a:t>				    	      </a:t>
            </a:r>
            <a:r>
              <a:rPr lang="ja-JP" altLang="en-US" dirty="0"/>
              <a:t>属性 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  x					</a:t>
            </a:r>
            <a:r>
              <a:rPr lang="ja-JP" altLang="en-US" dirty="0"/>
              <a:t>        </a:t>
            </a:r>
            <a:r>
              <a:rPr lang="en-US" altLang="ja-JP" dirty="0"/>
              <a:t>x</a:t>
            </a:r>
          </a:p>
          <a:p>
            <a:pPr marL="0" indent="0">
              <a:buNone/>
            </a:pPr>
            <a:r>
              <a:rPr lang="en-US" altLang="ja-JP" dirty="0"/>
              <a:t>  y					        y</a:t>
            </a:r>
          </a:p>
          <a:p>
            <a:pPr marL="0" indent="0">
              <a:buNone/>
            </a:pPr>
            <a:r>
              <a:rPr lang="en-US" altLang="ja-JP" dirty="0"/>
              <a:t>  color				</a:t>
            </a:r>
            <a:r>
              <a:rPr lang="ja-JP" altLang="en-US" dirty="0"/>
              <a:t>        </a:t>
            </a:r>
            <a:r>
              <a:rPr lang="en-US" altLang="ja-JP" dirty="0"/>
              <a:t>color</a:t>
            </a:r>
          </a:p>
          <a:p>
            <a:pPr marL="0" indent="0">
              <a:buNone/>
            </a:pPr>
            <a:r>
              <a:rPr lang="en-US" altLang="ja-JP" dirty="0"/>
              <a:t>					</a:t>
            </a:r>
            <a:r>
              <a:rPr lang="ja-JP" altLang="en-US" dirty="0"/>
              <a:t>        </a:t>
            </a:r>
            <a:r>
              <a:rPr lang="en-US" altLang="ja-JP" dirty="0"/>
              <a:t>r</a:t>
            </a:r>
          </a:p>
          <a:p>
            <a:pPr marL="0" indent="0">
              <a:buNone/>
            </a:pPr>
            <a:r>
              <a:rPr lang="ja-JP" altLang="en-US" dirty="0"/>
              <a:t>メソッド　　　　　　　　　　  メソッド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 </a:t>
            </a:r>
            <a:r>
              <a:rPr lang="en-US" altLang="ja-JP" dirty="0"/>
              <a:t>printout				</a:t>
            </a:r>
            <a:r>
              <a:rPr lang="ja-JP" altLang="en-US" dirty="0"/>
              <a:t>        </a:t>
            </a:r>
            <a:r>
              <a:rPr lang="en-US" altLang="ja-JP" dirty="0"/>
              <a:t>printout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類似した </a:t>
            </a:r>
            <a:r>
              <a:rPr lang="en-US" altLang="ja-JP" dirty="0"/>
              <a:t>2</a:t>
            </a:r>
            <a:r>
              <a:rPr lang="ja-JP" altLang="en-US" dirty="0" err="1"/>
              <a:t>つの</a:t>
            </a:r>
            <a:r>
              <a:rPr lang="ja-JP" altLang="en-US" dirty="0"/>
              <a:t>クラス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65471" y="5327117"/>
            <a:ext cx="2401037" cy="56568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341999" y="5230884"/>
            <a:ext cx="2401037" cy="6211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341999" y="2402738"/>
            <a:ext cx="2401037" cy="23515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265471" y="2385644"/>
            <a:ext cx="2401037" cy="235153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66508" y="5707780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printout </a:t>
            </a:r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は名前は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同じだが，中身が違う</a:t>
            </a:r>
            <a:endParaRPr kumimoji="1"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864953" y="4260514"/>
            <a:ext cx="646331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r 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の有り無しが</a:t>
            </a:r>
            <a:endParaRPr kumimoji="1" lang="en-US" altLang="ja-JP" sz="2400" b="1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違う</a:t>
            </a:r>
          </a:p>
        </p:txBody>
      </p:sp>
      <p:sp>
        <p:nvSpPr>
          <p:cNvPr id="14" name="左右矢印 10">
            <a:extLst>
              <a:ext uri="{FF2B5EF4-FFF2-40B4-BE49-F238E27FC236}">
                <a16:creationId xmlns:a16="http://schemas.microsoft.com/office/drawing/2014/main" id="{AAB102BA-F886-4089-B594-B1A76EC90DC2}"/>
              </a:ext>
            </a:extLst>
          </p:cNvPr>
          <p:cNvSpPr/>
          <p:nvPr/>
        </p:nvSpPr>
        <p:spPr>
          <a:xfrm>
            <a:off x="3353080" y="2951466"/>
            <a:ext cx="1355733" cy="477534"/>
          </a:xfrm>
          <a:prstGeom prst="leftRightArrow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8F9B9BA4-B67C-47AF-BD69-E948031E8ECD}"/>
              </a:ext>
            </a:extLst>
          </p:cNvPr>
          <p:cNvSpPr txBox="1"/>
          <p:nvPr/>
        </p:nvSpPr>
        <p:spPr>
          <a:xfrm>
            <a:off x="2818132" y="3557354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x, y, color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は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同じ</a:t>
            </a:r>
          </a:p>
        </p:txBody>
      </p:sp>
    </p:spTree>
    <p:extLst>
      <p:ext uri="{BB962C8B-B14F-4D97-AF65-F5344CB8AC3E}">
        <p14:creationId xmlns:p14="http://schemas.microsoft.com/office/powerpoint/2010/main" val="3442521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継承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1845" y="846253"/>
            <a:ext cx="8091905" cy="1930266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親クラス</a:t>
            </a:r>
            <a:r>
              <a:rPr lang="ja-JP" altLang="en-US" dirty="0"/>
              <a:t>の</a:t>
            </a:r>
            <a:r>
              <a:rPr lang="ja-JP" altLang="en-US" b="1" dirty="0">
                <a:solidFill>
                  <a:srgbClr val="C00000"/>
                </a:solidFill>
              </a:rPr>
              <a:t>属性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メソッド</a:t>
            </a:r>
            <a:r>
              <a:rPr lang="ja-JP" altLang="en-US" dirty="0"/>
              <a:t>は，</a:t>
            </a:r>
            <a:r>
              <a:rPr lang="ja-JP" altLang="en-US" b="1" dirty="0">
                <a:solidFill>
                  <a:srgbClr val="C00000"/>
                </a:solidFill>
              </a:rPr>
              <a:t>子クラス</a:t>
            </a:r>
            <a:r>
              <a:rPr lang="ja-JP" altLang="en-US" dirty="0"/>
              <a:t>に</a:t>
            </a:r>
            <a:r>
              <a:rPr lang="ja-JP" altLang="en-US" b="1" dirty="0">
                <a:solidFill>
                  <a:srgbClr val="C00000"/>
                </a:solidFill>
              </a:rPr>
              <a:t>継承</a:t>
            </a:r>
            <a:r>
              <a:rPr lang="ja-JP" altLang="en-US" dirty="0"/>
              <a:t>される</a:t>
            </a:r>
            <a:endParaRPr lang="en-US" altLang="ja-JP" u="sng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子クラス</a:t>
            </a:r>
            <a:r>
              <a:rPr lang="ja-JP" altLang="en-US" dirty="0"/>
              <a:t>において，</a:t>
            </a:r>
            <a:r>
              <a:rPr lang="ja-JP" altLang="en-US" dirty="0">
                <a:solidFill>
                  <a:srgbClr val="FF0000"/>
                </a:solidFill>
              </a:rPr>
              <a:t>同じ名前のメソッド</a:t>
            </a:r>
            <a:r>
              <a:rPr lang="ja-JP" altLang="en-US" dirty="0"/>
              <a:t>が</a:t>
            </a:r>
            <a:r>
              <a:rPr lang="ja-JP" altLang="en-US" dirty="0">
                <a:solidFill>
                  <a:srgbClr val="FF0000"/>
                </a:solidFill>
              </a:rPr>
              <a:t>別定義</a:t>
            </a:r>
            <a:r>
              <a:rPr lang="ja-JP" altLang="en-US" dirty="0"/>
              <a:t>されることもある</a:t>
            </a:r>
            <a:endParaRPr lang="en-US" altLang="ja-JP" dirty="0"/>
          </a:p>
          <a:p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　　</a:t>
            </a:r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F16C5CDF-91CE-4AB1-8618-890B4BFE8BA7}"/>
              </a:ext>
            </a:extLst>
          </p:cNvPr>
          <p:cNvSpPr txBox="1">
            <a:spLocks/>
          </p:cNvSpPr>
          <p:nvPr/>
        </p:nvSpPr>
        <p:spPr>
          <a:xfrm>
            <a:off x="1102241" y="3309184"/>
            <a:ext cx="7761164" cy="14432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altLang="ja-JP"/>
              <a:t>Point					Ball</a:t>
            </a:r>
            <a:endParaRPr lang="en-US" altLang="ja-JP" dirty="0"/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4B248B9E-1EF8-4ADA-A211-C808E324D62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352" y="3906819"/>
            <a:ext cx="4136533" cy="16176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CB7327D0-A9FB-40A0-935A-E946149BB2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1784" y="3906819"/>
            <a:ext cx="4782216" cy="13192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46F7AC-9D2F-4D9E-917A-936D979AEEC1}"/>
              </a:ext>
            </a:extLst>
          </p:cNvPr>
          <p:cNvSpPr txBox="1"/>
          <p:nvPr/>
        </p:nvSpPr>
        <p:spPr>
          <a:xfrm>
            <a:off x="1327151" y="2835545"/>
            <a:ext cx="1022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</a:rPr>
              <a:t>親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01D864D-7771-4A34-AC88-E4D2F92C0965}"/>
              </a:ext>
            </a:extLst>
          </p:cNvPr>
          <p:cNvSpPr txBox="1"/>
          <p:nvPr/>
        </p:nvSpPr>
        <p:spPr>
          <a:xfrm>
            <a:off x="5772151" y="2825476"/>
            <a:ext cx="1022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solidFill>
                  <a:srgbClr val="FF0000"/>
                </a:solidFill>
              </a:rPr>
              <a:t>子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967D682-1104-4468-97C0-C998DAB5BE05}"/>
              </a:ext>
            </a:extLst>
          </p:cNvPr>
          <p:cNvSpPr txBox="1"/>
          <p:nvPr/>
        </p:nvSpPr>
        <p:spPr>
          <a:xfrm>
            <a:off x="4552448" y="5524500"/>
            <a:ext cx="451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・属性 </a:t>
            </a:r>
            <a:r>
              <a:rPr kumimoji="1" lang="en-US" altLang="ja-JP" sz="2400" dirty="0">
                <a:solidFill>
                  <a:srgbClr val="FF0000"/>
                </a:solidFill>
              </a:rPr>
              <a:t>r </a:t>
            </a:r>
            <a:r>
              <a:rPr kumimoji="1" lang="ja-JP" altLang="en-US" sz="2400" dirty="0">
                <a:solidFill>
                  <a:srgbClr val="FF0000"/>
                </a:solidFill>
              </a:rPr>
              <a:t>を追加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・メソッド </a:t>
            </a:r>
            <a:r>
              <a:rPr kumimoji="1" lang="en-US" altLang="ja-JP" sz="2400" dirty="0">
                <a:solidFill>
                  <a:srgbClr val="FF0000"/>
                </a:solidFill>
              </a:rPr>
              <a:t>printout </a:t>
            </a:r>
            <a:r>
              <a:rPr kumimoji="1" lang="ja-JP" altLang="en-US" sz="2400" dirty="0">
                <a:solidFill>
                  <a:srgbClr val="FF0000"/>
                </a:solidFill>
              </a:rPr>
              <a:t>は別定義</a:t>
            </a:r>
          </a:p>
        </p:txBody>
      </p:sp>
    </p:spTree>
    <p:extLst>
      <p:ext uri="{BB962C8B-B14F-4D97-AF65-F5344CB8AC3E}">
        <p14:creationId xmlns:p14="http://schemas.microsoft.com/office/powerpoint/2010/main" val="1348196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5112A7D-5E9D-4CA6-BDBF-CE49DEB17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13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14728304-0860-4ABD-B2D4-1B2716C3BB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0947" y="1722418"/>
            <a:ext cx="8142950" cy="2246331"/>
          </a:xfrm>
          <a:prstGeom prst="rect">
            <a:avLst/>
          </a:prstGeom>
          <a:ln>
            <a:solidFill>
              <a:schemeClr val="tx1"/>
            </a:solidFill>
          </a:ln>
        </p:spPr>
      </p:pic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6800CDF3-0539-4744-9FA7-5347C122D298}"/>
              </a:ext>
            </a:extLst>
          </p:cNvPr>
          <p:cNvCxnSpPr>
            <a:cxnSpLocks/>
          </p:cNvCxnSpPr>
          <p:nvPr/>
        </p:nvCxnSpPr>
        <p:spPr>
          <a:xfrm flipH="1">
            <a:off x="2590801" y="1327933"/>
            <a:ext cx="819149" cy="151765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70A533D-08B6-4643-BAFD-05BAED9945ED}"/>
              </a:ext>
            </a:extLst>
          </p:cNvPr>
          <p:cNvSpPr/>
          <p:nvPr/>
        </p:nvSpPr>
        <p:spPr>
          <a:xfrm>
            <a:off x="1615102" y="2842979"/>
            <a:ext cx="2093298" cy="287572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6F7DF15-17AF-49D6-88E5-CA7B787677AE}"/>
              </a:ext>
            </a:extLst>
          </p:cNvPr>
          <p:cNvSpPr/>
          <p:nvPr/>
        </p:nvSpPr>
        <p:spPr>
          <a:xfrm>
            <a:off x="1069002" y="3147778"/>
            <a:ext cx="7268548" cy="73842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87C04F2C-BBD6-4006-AFBE-FA70E6CCDA04}"/>
              </a:ext>
            </a:extLst>
          </p:cNvPr>
          <p:cNvCxnSpPr>
            <a:cxnSpLocks/>
          </p:cNvCxnSpPr>
          <p:nvPr/>
        </p:nvCxnSpPr>
        <p:spPr>
          <a:xfrm flipH="1" flipV="1">
            <a:off x="2647950" y="3886199"/>
            <a:ext cx="342900" cy="78740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2D0CC6C-5876-4023-B825-2611D31D7B9E}"/>
              </a:ext>
            </a:extLst>
          </p:cNvPr>
          <p:cNvSpPr txBox="1"/>
          <p:nvPr/>
        </p:nvSpPr>
        <p:spPr>
          <a:xfrm>
            <a:off x="3231648" y="849041"/>
            <a:ext cx="451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属性 </a:t>
            </a:r>
            <a:r>
              <a:rPr kumimoji="1" lang="en-US" altLang="ja-JP" sz="2400" dirty="0">
                <a:solidFill>
                  <a:srgbClr val="FF0000"/>
                </a:solidFill>
              </a:rPr>
              <a:t>r </a:t>
            </a:r>
            <a:r>
              <a:rPr kumimoji="1" lang="ja-JP" altLang="en-US" sz="2400" dirty="0">
                <a:solidFill>
                  <a:srgbClr val="FF0000"/>
                </a:solidFill>
              </a:rPr>
              <a:t>を追加</a:t>
            </a:r>
            <a:endParaRPr kumimoji="1" lang="en-US" altLang="ja-JP" sz="2400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425F0EFA-7CAB-46F5-9AA9-DFE5D8DF2A68}"/>
              </a:ext>
            </a:extLst>
          </p:cNvPr>
          <p:cNvSpPr txBox="1"/>
          <p:nvPr/>
        </p:nvSpPr>
        <p:spPr>
          <a:xfrm>
            <a:off x="2590801" y="4707170"/>
            <a:ext cx="451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solidFill>
                  <a:srgbClr val="FF0000"/>
                </a:solidFill>
              </a:rPr>
              <a:t>メソッド </a:t>
            </a:r>
            <a:r>
              <a:rPr kumimoji="1" lang="en-US" altLang="ja-JP" sz="2400" dirty="0">
                <a:solidFill>
                  <a:srgbClr val="FF0000"/>
                </a:solidFill>
              </a:rPr>
              <a:t>printout </a:t>
            </a:r>
            <a:r>
              <a:rPr kumimoji="1" lang="ja-JP" altLang="en-US" sz="2400" dirty="0">
                <a:solidFill>
                  <a:srgbClr val="FF0000"/>
                </a:solidFill>
              </a:rPr>
              <a:t>は別定義</a:t>
            </a:r>
          </a:p>
        </p:txBody>
      </p:sp>
    </p:spTree>
    <p:extLst>
      <p:ext uri="{BB962C8B-B14F-4D97-AF65-F5344CB8AC3E}">
        <p14:creationId xmlns:p14="http://schemas.microsoft.com/office/powerpoint/2010/main" val="21156582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11605"/>
          </a:xfrm>
        </p:spPr>
        <p:txBody>
          <a:bodyPr>
            <a:noAutofit/>
          </a:bodyPr>
          <a:lstStyle/>
          <a:p>
            <a:r>
              <a:rPr lang="en-US" altLang="ja-JP" dirty="0"/>
              <a:t>Point </a:t>
            </a:r>
            <a:r>
              <a:rPr lang="ja-JP" altLang="en-US" dirty="0"/>
              <a:t>クラスと </a:t>
            </a:r>
            <a:r>
              <a:rPr lang="en-US" altLang="ja-JP" dirty="0"/>
              <a:t>Ball </a:t>
            </a:r>
            <a:r>
              <a:rPr lang="ja-JP" altLang="en-US" dirty="0"/>
              <a:t>クラスの定義の例</a:t>
            </a:r>
            <a:br>
              <a:rPr lang="en-US" altLang="ja-JP" dirty="0"/>
            </a:br>
            <a:r>
              <a:rPr lang="ja-JP" altLang="en-US" dirty="0"/>
              <a:t>（クラス階層を考えない場合）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1889" y="1524834"/>
            <a:ext cx="7761164" cy="14432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Point					Ball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14</a:t>
            </a:fld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AC4015-D5B4-4999-9B5B-B22422985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22469"/>
            <a:ext cx="4136533" cy="16176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3D410E7-C8F8-4606-ADD5-5B9B727805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9" y="2122469"/>
            <a:ext cx="4499599" cy="16176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7" name="左右矢印 10">
            <a:extLst>
              <a:ext uri="{FF2B5EF4-FFF2-40B4-BE49-F238E27FC236}">
                <a16:creationId xmlns:a16="http://schemas.microsoft.com/office/drawing/2014/main" id="{19F8C4C9-D867-4736-8869-F9DBA848F599}"/>
              </a:ext>
            </a:extLst>
          </p:cNvPr>
          <p:cNvSpPr/>
          <p:nvPr/>
        </p:nvSpPr>
        <p:spPr>
          <a:xfrm>
            <a:off x="3651736" y="2601027"/>
            <a:ext cx="1355733" cy="477534"/>
          </a:xfrm>
          <a:prstGeom prst="leftRightArrow">
            <a:avLst/>
          </a:prstGeom>
          <a:solidFill>
            <a:srgbClr val="FF0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7989AE0-51D9-4A47-8C64-7D5E2FF3E077}"/>
              </a:ext>
            </a:extLst>
          </p:cNvPr>
          <p:cNvSpPr txBox="1"/>
          <p:nvPr/>
        </p:nvSpPr>
        <p:spPr>
          <a:xfrm>
            <a:off x="3148538" y="3779440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x, y, color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は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同じ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34827F5-9EA7-4047-8D0D-16657EBA678F}"/>
              </a:ext>
            </a:extLst>
          </p:cNvPr>
          <p:cNvSpPr/>
          <p:nvPr/>
        </p:nvSpPr>
        <p:spPr>
          <a:xfrm>
            <a:off x="733345" y="2626806"/>
            <a:ext cx="2092406" cy="579944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C53E20B3-7D29-4B4B-826E-E1B04411CC98}"/>
              </a:ext>
            </a:extLst>
          </p:cNvPr>
          <p:cNvSpPr/>
          <p:nvPr/>
        </p:nvSpPr>
        <p:spPr>
          <a:xfrm>
            <a:off x="5296013" y="2549822"/>
            <a:ext cx="2092406" cy="358478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66C737C-FFD9-446F-9EEA-CF53A960FAE4}"/>
              </a:ext>
            </a:extLst>
          </p:cNvPr>
          <p:cNvSpPr/>
          <p:nvPr/>
        </p:nvSpPr>
        <p:spPr>
          <a:xfrm>
            <a:off x="5296013" y="3110311"/>
            <a:ext cx="2092406" cy="159939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0098D22F-F477-453C-81C1-FA3552C4EFAB}"/>
              </a:ext>
            </a:extLst>
          </p:cNvPr>
          <p:cNvSpPr txBox="1"/>
          <p:nvPr/>
        </p:nvSpPr>
        <p:spPr>
          <a:xfrm>
            <a:off x="1118472" y="5912807"/>
            <a:ext cx="7263527" cy="830997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同じようなプログラムを繰り返し書きたいですか？</a:t>
            </a:r>
            <a:endParaRPr kumimoji="1" lang="en-US" altLang="ja-JP" sz="2400" b="1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→</a:t>
            </a:r>
            <a:r>
              <a:rPr kumimoji="1" lang="en-US" altLang="ja-JP" sz="2400" b="1" dirty="0">
                <a:latin typeface="Arial" panose="020B0604020202020204" pitchFamily="34" charset="0"/>
                <a:ea typeface="メイリオ" panose="020B0604030504040204" pitchFamily="50" charset="-128"/>
              </a:rPr>
              <a:t> </a:t>
            </a:r>
            <a:r>
              <a:rPr kumimoji="1" lang="en-US" altLang="ja-JP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No. </a:t>
            </a:r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クラス階層により解決</a:t>
            </a:r>
          </a:p>
        </p:txBody>
      </p:sp>
    </p:spTree>
    <p:extLst>
      <p:ext uri="{BB962C8B-B14F-4D97-AF65-F5344CB8AC3E}">
        <p14:creationId xmlns:p14="http://schemas.microsoft.com/office/powerpoint/2010/main" val="15322150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811605"/>
          </a:xfrm>
        </p:spPr>
        <p:txBody>
          <a:bodyPr>
            <a:noAutofit/>
          </a:bodyPr>
          <a:lstStyle/>
          <a:p>
            <a:r>
              <a:rPr lang="en-US" altLang="ja-JP" dirty="0"/>
              <a:t>Point </a:t>
            </a:r>
            <a:r>
              <a:rPr lang="ja-JP" altLang="en-US" dirty="0"/>
              <a:t>クラスと </a:t>
            </a:r>
            <a:r>
              <a:rPr lang="en-US" altLang="ja-JP" dirty="0"/>
              <a:t>Ball </a:t>
            </a:r>
            <a:r>
              <a:rPr lang="ja-JP" altLang="en-US" dirty="0"/>
              <a:t>クラスの定義の例</a:t>
            </a:r>
            <a:br>
              <a:rPr lang="en-US" altLang="ja-JP" dirty="0"/>
            </a:br>
            <a:r>
              <a:rPr lang="ja-JP" altLang="en-US" dirty="0"/>
              <a:t>（クラス階層を考える場合）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1889" y="1524834"/>
            <a:ext cx="7761164" cy="14432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Point					Ball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15</a:t>
            </a:fld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AC4015-D5B4-4999-9B5B-B22422985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22469"/>
            <a:ext cx="4136533" cy="161768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7989AE0-51D9-4A47-8C64-7D5E2FF3E077}"/>
              </a:ext>
            </a:extLst>
          </p:cNvPr>
          <p:cNvSpPr txBox="1"/>
          <p:nvPr/>
        </p:nvSpPr>
        <p:spPr>
          <a:xfrm>
            <a:off x="3028537" y="3817540"/>
            <a:ext cx="1107996" cy="369332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en-US" altLang="ja-JP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x, y, color</a:t>
            </a:r>
            <a:r>
              <a:rPr kumimoji="1" lang="ja-JP" altLang="en-US" sz="24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 について</a:t>
            </a:r>
            <a:endParaRPr kumimoji="1" lang="en-US" altLang="ja-JP" sz="24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kumimoji="1" lang="ja-JP" altLang="en-US" sz="2400" b="1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繰り返し書くことはなくなる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BECB988-337E-4F65-86D2-6EF9243F9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432" y="2122469"/>
            <a:ext cx="4782216" cy="1319232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7758519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21889" y="1524834"/>
            <a:ext cx="7761164" cy="144322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Point					Ball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16</a:t>
            </a:fld>
            <a:endParaRPr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AC4015-D5B4-4999-9B5B-B224229854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22469"/>
            <a:ext cx="4136533" cy="16176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EBECB988-337E-4F65-86D2-6EF9243F96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432" y="2122469"/>
            <a:ext cx="4782216" cy="131923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EB03C75-1BA0-4168-924F-4C4AF989CAB3}"/>
              </a:ext>
            </a:extLst>
          </p:cNvPr>
          <p:cNvSpPr/>
          <p:nvPr/>
        </p:nvSpPr>
        <p:spPr>
          <a:xfrm>
            <a:off x="4281432" y="2122469"/>
            <a:ext cx="1655818" cy="252431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5E5D388B-1C08-4CA0-91AB-6B8CDB3231A8}"/>
              </a:ext>
            </a:extLst>
          </p:cNvPr>
          <p:cNvCxnSpPr>
            <a:cxnSpLocks/>
          </p:cNvCxnSpPr>
          <p:nvPr/>
        </p:nvCxnSpPr>
        <p:spPr>
          <a:xfrm>
            <a:off x="4340225" y="1384300"/>
            <a:ext cx="222250" cy="73816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68FCDC4-E00D-4592-B7CF-7340E2F33370}"/>
              </a:ext>
            </a:extLst>
          </p:cNvPr>
          <p:cNvSpPr txBox="1"/>
          <p:nvPr/>
        </p:nvSpPr>
        <p:spPr>
          <a:xfrm>
            <a:off x="2832100" y="606147"/>
            <a:ext cx="55633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</a:rPr>
              <a:t>class Ball(Point) </a:t>
            </a: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　 </a:t>
            </a:r>
            <a:r>
              <a:rPr kumimoji="1" lang="en-US" altLang="ja-JP" sz="2400" dirty="0">
                <a:solidFill>
                  <a:srgbClr val="FF0000"/>
                </a:solidFill>
              </a:rPr>
              <a:t>Ball </a:t>
            </a:r>
            <a:r>
              <a:rPr kumimoji="1" lang="ja-JP" altLang="en-US" sz="2400" dirty="0">
                <a:solidFill>
                  <a:srgbClr val="FF0000"/>
                </a:solidFill>
              </a:rPr>
              <a:t>クラスは </a:t>
            </a:r>
            <a:r>
              <a:rPr kumimoji="1" lang="en-US" altLang="ja-JP" sz="2400" dirty="0">
                <a:solidFill>
                  <a:srgbClr val="FF0000"/>
                </a:solidFill>
              </a:rPr>
              <a:t>Point </a:t>
            </a:r>
            <a:r>
              <a:rPr kumimoji="1" lang="ja-JP" altLang="en-US" sz="2400" dirty="0">
                <a:solidFill>
                  <a:srgbClr val="FF0000"/>
                </a:solidFill>
              </a:rPr>
              <a:t>クラスの子である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64DCF69-50F9-483F-9D09-7010032F925B}"/>
              </a:ext>
            </a:extLst>
          </p:cNvPr>
          <p:cNvSpPr txBox="1"/>
          <p:nvPr/>
        </p:nvSpPr>
        <p:spPr>
          <a:xfrm>
            <a:off x="2965450" y="4545083"/>
            <a:ext cx="4798108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>
                <a:solidFill>
                  <a:srgbClr val="FF0000"/>
                </a:solidFill>
              </a:rPr>
              <a:t>super(Ball, self).__</a:t>
            </a:r>
            <a:r>
              <a:rPr kumimoji="1" lang="en-US" altLang="ja-JP" sz="2400" b="1" dirty="0" err="1">
                <a:solidFill>
                  <a:srgbClr val="FF0000"/>
                </a:solidFill>
              </a:rPr>
              <a:t>init</a:t>
            </a:r>
            <a:r>
              <a:rPr kumimoji="1" lang="en-US" altLang="ja-JP" sz="2400" b="1" dirty="0">
                <a:solidFill>
                  <a:srgbClr val="FF0000"/>
                </a:solidFill>
              </a:rPr>
              <a:t>__(x, y, color) </a:t>
            </a: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　 親クラスである </a:t>
            </a:r>
            <a:r>
              <a:rPr kumimoji="1" lang="en-US" altLang="ja-JP" sz="2400" dirty="0">
                <a:solidFill>
                  <a:srgbClr val="FF0000"/>
                </a:solidFill>
              </a:rPr>
              <a:t>Point </a:t>
            </a:r>
            <a:r>
              <a:rPr kumimoji="1" lang="ja-JP" altLang="en-US" sz="2400" dirty="0">
                <a:solidFill>
                  <a:srgbClr val="FF0000"/>
                </a:solidFill>
              </a:rPr>
              <a:t>クラスの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　メソッド</a:t>
            </a:r>
            <a:r>
              <a:rPr kumimoji="1" lang="en-US" altLang="ja-JP" sz="2400" dirty="0">
                <a:solidFill>
                  <a:srgbClr val="FF0000"/>
                </a:solidFill>
              </a:rPr>
              <a:t>  __</a:t>
            </a:r>
            <a:r>
              <a:rPr kumimoji="1" lang="en-US" altLang="ja-JP" sz="2400" dirty="0" err="1">
                <a:solidFill>
                  <a:srgbClr val="FF0000"/>
                </a:solidFill>
              </a:rPr>
              <a:t>init</a:t>
            </a:r>
            <a:r>
              <a:rPr kumimoji="1" lang="en-US" altLang="ja-JP" sz="2400" dirty="0">
                <a:solidFill>
                  <a:srgbClr val="FF0000"/>
                </a:solidFill>
              </a:rPr>
              <a:t>__ </a:t>
            </a:r>
            <a:r>
              <a:rPr kumimoji="1" lang="ja-JP" altLang="en-US" sz="2400" dirty="0">
                <a:solidFill>
                  <a:srgbClr val="FF0000"/>
                </a:solidFill>
              </a:rPr>
              <a:t>にアクセス．</a:t>
            </a:r>
            <a:endParaRPr kumimoji="1" lang="en-US" altLang="ja-JP" sz="2400" dirty="0">
              <a:solidFill>
                <a:srgbClr val="FF0000"/>
              </a:solidFill>
            </a:endParaRP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　その引数は </a:t>
            </a:r>
            <a:r>
              <a:rPr kumimoji="1" lang="en-US" altLang="ja-JP" sz="2400" dirty="0">
                <a:solidFill>
                  <a:srgbClr val="FF0000"/>
                </a:solidFill>
              </a:rPr>
              <a:t>x, y, color </a:t>
            </a:r>
          </a:p>
          <a:p>
            <a:r>
              <a:rPr kumimoji="1" lang="ja-JP" altLang="en-US" sz="2400" dirty="0">
                <a:solidFill>
                  <a:srgbClr val="FF0000"/>
                </a:solidFill>
              </a:rPr>
              <a:t>　</a:t>
            </a: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02174112-3FE4-4DEE-8860-1B5BD060DCCA}"/>
              </a:ext>
            </a:extLst>
          </p:cNvPr>
          <p:cNvCxnSpPr>
            <a:cxnSpLocks/>
          </p:cNvCxnSpPr>
          <p:nvPr/>
        </p:nvCxnSpPr>
        <p:spPr>
          <a:xfrm flipV="1">
            <a:off x="3930650" y="2782085"/>
            <a:ext cx="1076819" cy="15930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94CB30F-7847-4712-B4C1-A6F4B90C6559}"/>
              </a:ext>
            </a:extLst>
          </p:cNvPr>
          <p:cNvSpPr/>
          <p:nvPr/>
        </p:nvSpPr>
        <p:spPr>
          <a:xfrm>
            <a:off x="5007468" y="2554508"/>
            <a:ext cx="3920483" cy="227577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334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6800" y="187230"/>
            <a:ext cx="8461208" cy="469865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クラス階層を考える場合と考えない場合の違い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715727" y="557008"/>
            <a:ext cx="61427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Point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601914" y="2903686"/>
            <a:ext cx="841897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Ball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503115" y="557008"/>
            <a:ext cx="614272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Point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389302" y="2863100"/>
            <a:ext cx="841897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en-US" altLang="ja-JP" sz="2000" dirty="0">
                <a:latin typeface="Arial" panose="020B0604020202020204" pitchFamily="34" charset="0"/>
                <a:ea typeface="メイリオ" panose="020B0604030504040204" pitchFamily="50" charset="-128"/>
              </a:rPr>
              <a:t>Ball</a:t>
            </a:r>
            <a:endParaRPr kumimoji="1" lang="ja-JP" altLang="en-US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5" name="左右矢印 4"/>
          <p:cNvSpPr/>
          <p:nvPr/>
        </p:nvSpPr>
        <p:spPr>
          <a:xfrm>
            <a:off x="4142936" y="2743734"/>
            <a:ext cx="841898" cy="1205353"/>
          </a:xfrm>
          <a:prstGeom prst="leftRightArrow">
            <a:avLst>
              <a:gd name="adj1" fmla="val 54215"/>
              <a:gd name="adj2" fmla="val 2260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057367" y="1955530"/>
            <a:ext cx="954107" cy="707886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働きは</a:t>
            </a:r>
            <a:endParaRPr kumimoji="1" lang="en-US" altLang="ja-JP" sz="2000" dirty="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同じ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2B5658D-C54D-43C5-B55D-6BE919ABB1D6}"/>
              </a:ext>
            </a:extLst>
          </p:cNvPr>
          <p:cNvSpPr txBox="1"/>
          <p:nvPr/>
        </p:nvSpPr>
        <p:spPr>
          <a:xfrm>
            <a:off x="361787" y="5466176"/>
            <a:ext cx="3467157" cy="41444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クラス階層を考えない</a:t>
            </a:r>
            <a:endParaRPr kumimoji="1" lang="en-US" altLang="ja-JP" sz="20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74F0D2B7-2D7D-4BB7-9B86-71585CFDBFF2}"/>
              </a:ext>
            </a:extLst>
          </p:cNvPr>
          <p:cNvSpPr txBox="1"/>
          <p:nvPr/>
        </p:nvSpPr>
        <p:spPr>
          <a:xfrm>
            <a:off x="5151492" y="5466176"/>
            <a:ext cx="3467157" cy="414444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algn="ctr"/>
            <a:r>
              <a:rPr kumimoji="1" lang="ja-JP" altLang="en-US" sz="2000" dirty="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クラス階層を考える</a:t>
            </a:r>
            <a:endParaRPr kumimoji="1" lang="en-US" altLang="ja-JP" sz="2000" dirty="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19" name="図 18">
            <a:extLst>
              <a:ext uri="{FF2B5EF4-FFF2-40B4-BE49-F238E27FC236}">
                <a16:creationId xmlns:a16="http://schemas.microsoft.com/office/drawing/2014/main" id="{484286F8-A770-48F6-840D-EDFD2B28D3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97" y="939631"/>
            <a:ext cx="4136533" cy="16176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9ADD0560-A4AA-4168-8E82-8383234F93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0370" y="959884"/>
            <a:ext cx="4136533" cy="16176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CA33C797-B231-4957-BCB4-B5B199FF75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3486620"/>
            <a:ext cx="4136534" cy="148715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F9ECC35E-D0CA-4F17-AB5B-63EE82D087B6}"/>
              </a:ext>
            </a:extLst>
          </p:cNvPr>
          <p:cNvSpPr/>
          <p:nvPr/>
        </p:nvSpPr>
        <p:spPr>
          <a:xfrm>
            <a:off x="809545" y="1450959"/>
            <a:ext cx="2092406" cy="579944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636F4D4-6D23-41E7-9FF9-5FCAE4CFC098}"/>
              </a:ext>
            </a:extLst>
          </p:cNvPr>
          <p:cNvSpPr/>
          <p:nvPr/>
        </p:nvSpPr>
        <p:spPr>
          <a:xfrm>
            <a:off x="726995" y="3889359"/>
            <a:ext cx="1813005" cy="282591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448E0C1A-CC3C-450D-93AA-043B2987E7E2}"/>
              </a:ext>
            </a:extLst>
          </p:cNvPr>
          <p:cNvSpPr/>
          <p:nvPr/>
        </p:nvSpPr>
        <p:spPr>
          <a:xfrm>
            <a:off x="695411" y="4393467"/>
            <a:ext cx="1813005" cy="181222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A852E102-3F3B-4B02-B2BD-D6F5CDE3EE6C}"/>
              </a:ext>
            </a:extLst>
          </p:cNvPr>
          <p:cNvSpPr/>
          <p:nvPr/>
        </p:nvSpPr>
        <p:spPr>
          <a:xfrm>
            <a:off x="5764047" y="1478752"/>
            <a:ext cx="2092406" cy="579944"/>
          </a:xfrm>
          <a:prstGeom prst="rect">
            <a:avLst/>
          </a:prstGeom>
          <a:noFill/>
          <a:ln w="76200">
            <a:solidFill>
              <a:srgbClr val="FF0000">
                <a:alpha val="2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F889F507-E30D-44C9-8D79-A87B6E5382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7467" y="3477848"/>
            <a:ext cx="4109436" cy="1133638"/>
          </a:xfrm>
          <a:prstGeom prst="rect">
            <a:avLst/>
          </a:prstGeom>
          <a:ln>
            <a:solidFill>
              <a:srgbClr val="FF0000"/>
            </a:solidFill>
          </a:ln>
        </p:spPr>
      </p:pic>
    </p:spTree>
    <p:extLst>
      <p:ext uri="{BB962C8B-B14F-4D97-AF65-F5344CB8AC3E}">
        <p14:creationId xmlns:p14="http://schemas.microsoft.com/office/powerpoint/2010/main" val="2459865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anchor="b">
            <a:normAutofit/>
          </a:bodyPr>
          <a:lstStyle/>
          <a:p>
            <a:pPr algn="l"/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24073" y="2438400"/>
            <a:ext cx="4939867" cy="3785419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ja-JP" altLang="en-US" sz="2400" dirty="0"/>
              <a:t>資料：</a:t>
            </a:r>
            <a:r>
              <a:rPr lang="en-US" altLang="ja-JP" sz="2400" dirty="0"/>
              <a:t>19</a:t>
            </a:r>
            <a:r>
              <a:rPr lang="ja-JP" altLang="en-US" sz="2400" dirty="0"/>
              <a:t> </a:t>
            </a:r>
            <a:endParaRPr lang="en-US" altLang="ja-JP" sz="2400" b="1" dirty="0"/>
          </a:p>
          <a:p>
            <a:pPr>
              <a:spcAft>
                <a:spcPts val="600"/>
              </a:spcAft>
            </a:pPr>
            <a:endParaRPr lang="en-US" altLang="ja-JP" sz="240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altLang="ja-JP" sz="2400" b="1" dirty="0"/>
              <a:t>【</a:t>
            </a:r>
            <a:r>
              <a:rPr lang="ja-JP" altLang="en-US" sz="2400" b="1" dirty="0"/>
              <a:t>トピックス</a:t>
            </a:r>
            <a:r>
              <a:rPr lang="en-US" altLang="ja-JP" sz="2400" b="1" dirty="0"/>
              <a:t>】</a:t>
            </a:r>
          </a:p>
          <a:p>
            <a:pPr lvl="1">
              <a:spcAft>
                <a:spcPts val="600"/>
              </a:spcAft>
            </a:pPr>
            <a:r>
              <a:rPr lang="ja-JP" altLang="en-US" b="1" dirty="0"/>
              <a:t>クラス定義</a:t>
            </a:r>
            <a:endParaRPr lang="en-US" altLang="ja-JP" b="1" dirty="0"/>
          </a:p>
          <a:p>
            <a:pPr lvl="1">
              <a:spcAft>
                <a:spcPts val="600"/>
              </a:spcAft>
            </a:pPr>
            <a:r>
              <a:rPr lang="en-US" altLang="ja-JP" b="1" dirty="0"/>
              <a:t>Class</a:t>
            </a:r>
          </a:p>
          <a:p>
            <a:pPr lvl="1">
              <a:spcAft>
                <a:spcPts val="600"/>
              </a:spcAft>
            </a:pPr>
            <a:r>
              <a:rPr lang="ja-JP" altLang="en-US" b="1" dirty="0"/>
              <a:t>サブクラスのクラス定義</a:t>
            </a:r>
            <a:endParaRPr lang="en-US" altLang="ja-JP" b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25C89A-4CA9-463F-B084-0B2641B956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77" r="29301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011648" y="6364538"/>
            <a:ext cx="890069" cy="36512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6F77370-7F48-49C1-8603-DB37AE8840E1}" type="slidenum">
              <a:rPr lang="ja-JP" alt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18</a:t>
            </a:fld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077614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BDC2A5-6C11-7153-1E0E-0BB19D536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AF9A70-3861-8057-F79F-3605FF2183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620626" cy="53331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① </a:t>
            </a:r>
            <a:r>
              <a:rPr lang="en-US" altLang="ja-JP" sz="2400" dirty="0"/>
              <a:t>trinket </a:t>
            </a:r>
            <a:r>
              <a:rPr lang="ja-JP" altLang="en-US" sz="2400" dirty="0"/>
              <a:t>の次のページを開く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hlinkClick r:id="rId2"/>
              </a:rPr>
              <a:t>https://trinket.io/python/8f5efe7d0e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>
              <a:latin typeface="Merriweather" panose="00000500000000000000" pitchFamily="2" charset="0"/>
            </a:endParaRPr>
          </a:p>
          <a:p>
            <a:pPr marL="0" indent="0">
              <a:buNone/>
            </a:pPr>
            <a:r>
              <a:rPr lang="ja-JP" altLang="en-US" sz="2400" dirty="0"/>
              <a:t>② 実行結果が，次のように表示されることを確認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このプログラムは，</a:t>
            </a:r>
            <a:r>
              <a:rPr lang="ja-JP" altLang="en-US" sz="2400" b="1" dirty="0"/>
              <a:t>オブジェクト </a:t>
            </a:r>
            <a:r>
              <a:rPr lang="en-US" altLang="ja-JP" sz="2400" b="1" dirty="0"/>
              <a:t>p, a, b </a:t>
            </a:r>
            <a:r>
              <a:rPr lang="ja-JP" altLang="en-US" sz="2400" b="1" dirty="0"/>
              <a:t>を生成</a:t>
            </a:r>
            <a:r>
              <a:rPr lang="ja-JP" altLang="en-US" sz="2400" dirty="0"/>
              <a:t>する．そして，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b="1" dirty="0"/>
              <a:t>メソッド </a:t>
            </a:r>
            <a:r>
              <a:rPr lang="en-US" altLang="ja-JP" sz="2400" b="1" dirty="0"/>
              <a:t>printout </a:t>
            </a:r>
            <a:r>
              <a:rPr lang="ja-JP" altLang="en-US" sz="2400" b="1" dirty="0"/>
              <a:t>を呼び出し</a:t>
            </a:r>
            <a:r>
              <a:rPr lang="ja-JP" altLang="en-US" sz="2400" dirty="0"/>
              <a:t>て，属性値を表示させる</a:t>
            </a: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6C1D8A-4F75-182B-75C2-E9D793C66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19</a:t>
            </a:fld>
            <a:endParaRPr kumimoji="1" lang="ja-JP" altLang="en-US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288F304-DCBB-65CB-CF09-85584F2568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6941" y="3797386"/>
            <a:ext cx="5603574" cy="301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589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132ED0-DF85-4BA1-8BDC-2F71B2B94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949" y="198702"/>
            <a:ext cx="8461208" cy="469865"/>
          </a:xfrm>
        </p:spPr>
        <p:txBody>
          <a:bodyPr>
            <a:noAutofit/>
          </a:bodyPr>
          <a:lstStyle/>
          <a:p>
            <a:r>
              <a:rPr kumimoji="1" lang="ja-JP" altLang="en-US" dirty="0"/>
              <a:t>オブジェクトとメソッド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8400BA-D1FA-4C88-99DD-99B9EFF610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843" y="845876"/>
            <a:ext cx="7978936" cy="6012124"/>
          </a:xfrm>
        </p:spPr>
        <p:txBody>
          <a:bodyPr>
            <a:noAutofit/>
          </a:bodyPr>
          <a:lstStyle/>
          <a:p>
            <a:r>
              <a:rPr kumimoji="1" lang="ja-JP" altLang="en-US" sz="2400" b="1" i="1" dirty="0">
                <a:solidFill>
                  <a:srgbClr val="C00000"/>
                </a:solidFill>
              </a:rPr>
              <a:t>オブジェクト</a:t>
            </a:r>
            <a:r>
              <a:rPr kumimoji="1" lang="ja-JP" altLang="en-US" sz="2400" dirty="0"/>
              <a:t>：コンピュータでの</a:t>
            </a:r>
            <a:r>
              <a:rPr kumimoji="1" lang="ja-JP" altLang="en-US" sz="2400" b="1" u="sng" dirty="0">
                <a:solidFill>
                  <a:srgbClr val="FF0000"/>
                </a:solidFill>
              </a:rPr>
              <a:t>操作や処理の対象となるもの</a:t>
            </a:r>
            <a:endParaRPr kumimoji="1" lang="en-US" altLang="ja-JP" sz="2400" dirty="0"/>
          </a:p>
          <a:p>
            <a:endParaRPr lang="en-US" altLang="ja-JP" sz="2400" dirty="0"/>
          </a:p>
          <a:p>
            <a:endParaRPr kumimoji="1" lang="en-US" altLang="ja-JP" sz="2400" dirty="0"/>
          </a:p>
          <a:p>
            <a:pPr marL="0" indent="0">
              <a:buNone/>
            </a:pPr>
            <a:endParaRPr kumimoji="1" lang="en-US" altLang="ja-JP" sz="2400" dirty="0"/>
          </a:p>
          <a:p>
            <a:r>
              <a:rPr lang="ja-JP" altLang="en-US" sz="2400" b="1" dirty="0">
                <a:solidFill>
                  <a:srgbClr val="C00000"/>
                </a:solidFill>
              </a:rPr>
              <a:t>メソッド</a:t>
            </a:r>
            <a:r>
              <a:rPr lang="en-US" altLang="ja-JP" sz="2400" b="1" dirty="0">
                <a:solidFill>
                  <a:srgbClr val="C00000"/>
                </a:solidFill>
              </a:rPr>
              <a:t>:</a:t>
            </a:r>
            <a:r>
              <a:rPr lang="ja-JP" altLang="en-US" sz="2400" b="1" dirty="0">
                <a:solidFill>
                  <a:srgbClr val="C00000"/>
                </a:solidFill>
              </a:rPr>
              <a:t> </a:t>
            </a:r>
            <a:r>
              <a:rPr kumimoji="1" lang="ja-JP" altLang="en-US" sz="2400" b="1" dirty="0">
                <a:solidFill>
                  <a:srgbClr val="C00000"/>
                </a:solidFill>
              </a:rPr>
              <a:t>オブジェクト</a:t>
            </a:r>
            <a:r>
              <a:rPr kumimoji="1" lang="ja-JP" altLang="en-US" sz="2400" dirty="0"/>
              <a:t>に属する</a:t>
            </a:r>
            <a:r>
              <a:rPr lang="ja-JP" altLang="en-US" sz="2400" dirty="0"/>
              <a:t>機能</a:t>
            </a:r>
            <a:r>
              <a:rPr kumimoji="1" lang="ja-JP" altLang="en-US" sz="2400" dirty="0"/>
              <a:t>や操作．オブジェクトがもつ能力に相当する</a:t>
            </a:r>
            <a:endParaRPr lang="en-US" altLang="ja-JP" sz="2400" dirty="0"/>
          </a:p>
          <a:p>
            <a:r>
              <a:rPr lang="ja-JP" altLang="en-US" sz="2400" b="1" dirty="0">
                <a:solidFill>
                  <a:srgbClr val="C00000"/>
                </a:solidFill>
              </a:rPr>
              <a:t>引数：メソッド</a:t>
            </a:r>
            <a:r>
              <a:rPr lang="ja-JP" altLang="en-US" sz="2400" dirty="0"/>
              <a:t>が行う操作の詳細に関する情報，</a:t>
            </a:r>
            <a:r>
              <a:rPr lang="ja-JP" altLang="en-US" sz="2400" b="1" dirty="0">
                <a:solidFill>
                  <a:srgbClr val="C00000"/>
                </a:solidFill>
              </a:rPr>
              <a:t>メソッド</a:t>
            </a:r>
            <a:r>
              <a:rPr lang="ja-JP" altLang="en-US" sz="2400" dirty="0"/>
              <a:t>呼び出しのときに、引数を指定できる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b="1" dirty="0"/>
              <a:t>      </a:t>
            </a:r>
            <a:r>
              <a:rPr lang="en-US" altLang="ja-JP" sz="2400" b="1" dirty="0" err="1"/>
              <a:t>hero.attack</a:t>
            </a:r>
            <a:r>
              <a:rPr lang="en-US" altLang="ja-JP" sz="2400" b="1" dirty="0"/>
              <a:t>("fence", 36, 26)</a:t>
            </a:r>
            <a:endParaRPr lang="en-US" altLang="ja-JP" sz="2400" b="1" dirty="0">
              <a:solidFill>
                <a:srgbClr val="C00000"/>
              </a:solidFill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7D4A4FB-CA78-4DC9-B60F-2F7EB3735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9925F51B-B9CF-DE61-0BBA-C886F9D514AF}"/>
              </a:ext>
            </a:extLst>
          </p:cNvPr>
          <p:cNvSpPr/>
          <p:nvPr/>
        </p:nvSpPr>
        <p:spPr>
          <a:xfrm>
            <a:off x="155710" y="1816686"/>
            <a:ext cx="8697685" cy="1130515"/>
          </a:xfrm>
          <a:prstGeom prst="rect">
            <a:avLst/>
          </a:prstGeom>
          <a:ln>
            <a:solidFill>
              <a:schemeClr val="accent5"/>
            </a:solidFill>
          </a:ln>
        </p:spPr>
        <p:txBody>
          <a:bodyPr wrap="square"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	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	</a:t>
            </a:r>
            <a:r>
              <a:rPr kumimoji="0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hero.moveDown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()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　　　　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hero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 			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オブジェクト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		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　　　　　　　　　　　　  </a:t>
            </a:r>
            <a:r>
              <a:rPr kumimoji="0" lang="en-US" altLang="ja-JP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moveDown</a:t>
            </a:r>
            <a:r>
              <a:rPr kumimoji="0" lang="en-US" altLang="ja-JP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() 	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メソッド</a:t>
            </a:r>
            <a:endParaRPr kumimoji="0" lang="en-US" altLang="ja-JP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		                                             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間を「</a:t>
            </a:r>
            <a:r>
              <a:rPr kumimoji="0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.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」で</a:t>
            </a:r>
            <a:r>
              <a:rPr kumimoji="0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区切って</a:t>
            </a: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いる</a:t>
            </a:r>
          </a:p>
        </p:txBody>
      </p:sp>
    </p:spTree>
    <p:extLst>
      <p:ext uri="{BB962C8B-B14F-4D97-AF65-F5344CB8AC3E}">
        <p14:creationId xmlns:p14="http://schemas.microsoft.com/office/powerpoint/2010/main" val="197050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50089B-622A-4EE1-828E-C099DB338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クラスとオブジェクト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4050501-0D0F-448C-8BE8-3E9EFE039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b="1" dirty="0">
                <a:solidFill>
                  <a:srgbClr val="C00000"/>
                </a:solidFill>
              </a:rPr>
              <a:t>クラス</a:t>
            </a:r>
            <a:r>
              <a:rPr kumimoji="1" lang="ja-JP" altLang="en-US" dirty="0"/>
              <a:t>は，</a:t>
            </a:r>
            <a:r>
              <a:rPr kumimoji="1" lang="ja-JP" altLang="en-US" b="1" u="sng" dirty="0">
                <a:solidFill>
                  <a:srgbClr val="FF0000"/>
                </a:solidFill>
              </a:rPr>
              <a:t>同じ種類のオブジェクトの集まり</a:t>
            </a:r>
            <a:r>
              <a:rPr kumimoji="1" lang="ja-JP" altLang="en-US" dirty="0"/>
              <a:t>と考えることができる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D28412-C3CF-417F-AF3F-782DBC22F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E45077F2-C203-4D03-868C-589C752A4A50}"/>
              </a:ext>
            </a:extLst>
          </p:cNvPr>
          <p:cNvSpPr/>
          <p:nvPr/>
        </p:nvSpPr>
        <p:spPr>
          <a:xfrm>
            <a:off x="2447925" y="3638550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4B81E633-3BCA-4966-B68E-7C8B6DEE0770}"/>
              </a:ext>
            </a:extLst>
          </p:cNvPr>
          <p:cNvSpPr/>
          <p:nvPr/>
        </p:nvSpPr>
        <p:spPr>
          <a:xfrm>
            <a:off x="3300413" y="4286250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CDE891B5-8A17-4312-98C0-3B9D34F88645}"/>
              </a:ext>
            </a:extLst>
          </p:cNvPr>
          <p:cNvSpPr/>
          <p:nvPr/>
        </p:nvSpPr>
        <p:spPr>
          <a:xfrm>
            <a:off x="3776663" y="3429000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0962C5A9-A69C-469A-90ED-E87B6F00360C}"/>
              </a:ext>
            </a:extLst>
          </p:cNvPr>
          <p:cNvSpPr/>
          <p:nvPr/>
        </p:nvSpPr>
        <p:spPr>
          <a:xfrm>
            <a:off x="5662613" y="2828925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6448433B-5C98-45BF-8082-B7A1D21E03D5}"/>
              </a:ext>
            </a:extLst>
          </p:cNvPr>
          <p:cNvSpPr/>
          <p:nvPr/>
        </p:nvSpPr>
        <p:spPr>
          <a:xfrm>
            <a:off x="6465971" y="3862388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606DA966-7109-4222-9E40-D7A29218F3EE}"/>
              </a:ext>
            </a:extLst>
          </p:cNvPr>
          <p:cNvSpPr/>
          <p:nvPr/>
        </p:nvSpPr>
        <p:spPr>
          <a:xfrm>
            <a:off x="5453063" y="4014788"/>
            <a:ext cx="419100" cy="3762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C402F2E9-3344-4A60-8E02-A71517E9112F}"/>
              </a:ext>
            </a:extLst>
          </p:cNvPr>
          <p:cNvSpPr/>
          <p:nvPr/>
        </p:nvSpPr>
        <p:spPr>
          <a:xfrm>
            <a:off x="1957388" y="2881313"/>
            <a:ext cx="2871787" cy="21955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DFE4DC99-8345-4B73-845A-478DE28B7D1A}"/>
              </a:ext>
            </a:extLst>
          </p:cNvPr>
          <p:cNvSpPr/>
          <p:nvPr/>
        </p:nvSpPr>
        <p:spPr>
          <a:xfrm>
            <a:off x="1551574" y="2243138"/>
            <a:ext cx="5792201" cy="33575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154CB60D-5A50-4139-BBAD-AB4304EB3DCA}"/>
              </a:ext>
            </a:extLst>
          </p:cNvPr>
          <p:cNvSpPr txBox="1"/>
          <p:nvPr/>
        </p:nvSpPr>
        <p:spPr>
          <a:xfrm>
            <a:off x="3986213" y="2012305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人間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CC605E2-E485-4E3B-8611-4F896779A0F9}"/>
              </a:ext>
            </a:extLst>
          </p:cNvPr>
          <p:cNvSpPr txBox="1"/>
          <p:nvPr/>
        </p:nvSpPr>
        <p:spPr>
          <a:xfrm>
            <a:off x="2919294" y="2704381"/>
            <a:ext cx="800219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学生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315C05-EF50-48A1-9A4F-1070FB93547A}"/>
              </a:ext>
            </a:extLst>
          </p:cNvPr>
          <p:cNvSpPr txBox="1"/>
          <p:nvPr/>
        </p:nvSpPr>
        <p:spPr>
          <a:xfrm>
            <a:off x="1915953" y="4767181"/>
            <a:ext cx="2954655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学生でもあり人間でもある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A65D20E-F30A-4243-8FB6-4D931E91FCD2}"/>
              </a:ext>
            </a:extLst>
          </p:cNvPr>
          <p:cNvSpPr txBox="1"/>
          <p:nvPr/>
        </p:nvSpPr>
        <p:spPr>
          <a:xfrm>
            <a:off x="5234987" y="4699303"/>
            <a:ext cx="272382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人間だが，学生ではない</a:t>
            </a:r>
          </a:p>
        </p:txBody>
      </p:sp>
    </p:spTree>
    <p:extLst>
      <p:ext uri="{BB962C8B-B14F-4D97-AF65-F5344CB8AC3E}">
        <p14:creationId xmlns:p14="http://schemas.microsoft.com/office/powerpoint/2010/main" val="450659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F486344-7B12-F0C3-DCD6-07CACBB5B7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クラス定義の例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C013BF7-76E4-0FF8-AE4A-4CB48F23F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C9570B07-F163-44EC-A814-7466E3E5C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2576" y="4080237"/>
            <a:ext cx="8251200" cy="5338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400" b="1" dirty="0"/>
              <a:t>クラス名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C00000"/>
                </a:solidFill>
              </a:rPr>
              <a:t>Point</a:t>
            </a:r>
          </a:p>
          <a:p>
            <a:pPr marL="0" indent="0">
              <a:buNone/>
            </a:pPr>
            <a:r>
              <a:rPr lang="ja-JP" altLang="en-US" sz="2400" b="1" dirty="0"/>
              <a:t>属性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C00000"/>
                </a:solidFill>
              </a:rPr>
              <a:t>x, y, color</a:t>
            </a:r>
          </a:p>
          <a:p>
            <a:pPr marL="0" indent="0">
              <a:buNone/>
            </a:pPr>
            <a:r>
              <a:rPr lang="ja-JP" altLang="en-US" sz="2400" b="1" dirty="0"/>
              <a:t>メソッド</a:t>
            </a:r>
            <a:r>
              <a:rPr lang="en-US" altLang="ja-JP" sz="2400" dirty="0"/>
              <a:t>: </a:t>
            </a:r>
            <a:r>
              <a:rPr lang="en-US" altLang="ja-JP" sz="2400" dirty="0">
                <a:solidFill>
                  <a:srgbClr val="C00000"/>
                </a:solidFill>
              </a:rPr>
              <a:t>__</a:t>
            </a:r>
            <a:r>
              <a:rPr lang="en-US" altLang="ja-JP" sz="2400" dirty="0" err="1">
                <a:solidFill>
                  <a:srgbClr val="C00000"/>
                </a:solidFill>
              </a:rPr>
              <a:t>init</a:t>
            </a:r>
            <a:r>
              <a:rPr lang="en-US" altLang="ja-JP" sz="2400" dirty="0">
                <a:solidFill>
                  <a:srgbClr val="C00000"/>
                </a:solidFill>
              </a:rPr>
              <a:t>__, printout</a:t>
            </a:r>
          </a:p>
          <a:p>
            <a:pPr marL="0" indent="0">
              <a:buNone/>
            </a:pPr>
            <a:endParaRPr lang="en-US" altLang="ja-JP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400" dirty="0"/>
              <a:t>オブジェクト生成の際に，メソッド </a:t>
            </a:r>
            <a:r>
              <a:rPr lang="en-US" altLang="ja-JP" sz="2400" dirty="0"/>
              <a:t>__</a:t>
            </a:r>
            <a:r>
              <a:rPr lang="en-US" altLang="ja-JP" sz="2400" dirty="0" err="1"/>
              <a:t>init</a:t>
            </a:r>
            <a:r>
              <a:rPr lang="en-US" altLang="ja-JP" sz="2400" dirty="0"/>
              <a:t>__ </a:t>
            </a:r>
            <a:r>
              <a:rPr lang="ja-JP" altLang="en-US" sz="2400" dirty="0"/>
              <a:t>が自動で実行される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>
              <a:solidFill>
                <a:srgbClr val="C00000"/>
              </a:solidFill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D69412E-88E1-4819-BACD-13B96E29AA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131" y="644893"/>
            <a:ext cx="7191992" cy="3312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930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58A90F-92D6-4F03-8819-199DBCBC9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trinket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CC115E-177C-4A9A-B883-1E1A7F497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2"/>
            <a:ext cx="8461208" cy="5962761"/>
          </a:xfrm>
        </p:spPr>
        <p:txBody>
          <a:bodyPr>
            <a:normAutofit/>
          </a:bodyPr>
          <a:lstStyle/>
          <a:p>
            <a:r>
              <a:rPr lang="en-US" altLang="ja-JP" sz="2400" b="1" dirty="0"/>
              <a:t>Trinket</a:t>
            </a:r>
            <a:r>
              <a:rPr lang="en-US" altLang="ja-JP" sz="2400" dirty="0"/>
              <a:t> </a:t>
            </a:r>
            <a:r>
              <a:rPr lang="ja-JP" altLang="en-US" sz="2400" dirty="0"/>
              <a:t>は</a:t>
            </a:r>
            <a:r>
              <a:rPr lang="ja-JP" altLang="en-US" sz="2400" b="1" dirty="0"/>
              <a:t>オンライン</a:t>
            </a:r>
            <a:r>
              <a:rPr lang="ja-JP" altLang="en-US" sz="2400" dirty="0"/>
              <a:t>の </a:t>
            </a:r>
            <a:r>
              <a:rPr lang="en-US" altLang="ja-JP" sz="2400" b="1" dirty="0"/>
              <a:t>Python</a:t>
            </a:r>
            <a:r>
              <a:rPr lang="ja-JP" altLang="en-US" sz="2400" b="1" dirty="0"/>
              <a:t>、</a:t>
            </a:r>
            <a:r>
              <a:rPr lang="en-US" altLang="ja-JP" sz="2400" b="1" dirty="0"/>
              <a:t>HTML </a:t>
            </a:r>
            <a:r>
              <a:rPr lang="ja-JP" altLang="en-US" sz="2400" dirty="0"/>
              <a:t>等の</a:t>
            </a:r>
            <a:r>
              <a:rPr lang="ja-JP" altLang="en-US" sz="2400" b="1" dirty="0"/>
              <a:t>学習サイト</a:t>
            </a:r>
            <a:endParaRPr lang="en-US" altLang="ja-JP" sz="2400" b="1" dirty="0"/>
          </a:p>
          <a:p>
            <a:r>
              <a:rPr lang="ja-JP" altLang="en-US" sz="2400" dirty="0"/>
              <a:t>有料の機能と無料の機能がある</a:t>
            </a:r>
            <a:endParaRPr lang="en-US" altLang="ja-JP" sz="2400" dirty="0"/>
          </a:p>
          <a:p>
            <a:r>
              <a:rPr lang="ja-JP" altLang="en-US" sz="2400" b="1" dirty="0"/>
              <a:t>自分が作成した </a:t>
            </a:r>
            <a:r>
              <a:rPr lang="en-US" altLang="ja-JP" sz="2400" b="1" dirty="0"/>
              <a:t>Python </a:t>
            </a:r>
            <a:r>
              <a:rPr lang="ja-JP" altLang="en-US" sz="2400" b="1" dirty="0"/>
              <a:t>プログラムを公開し、他の人に実行してもらうことが可能</a:t>
            </a:r>
            <a:r>
              <a:rPr lang="ja-JP" altLang="en-US" sz="2400" dirty="0"/>
              <a:t>（そのとき、書き替えて実行も可能）</a:t>
            </a:r>
            <a:endParaRPr lang="en-US" altLang="ja-JP" sz="2400" dirty="0"/>
          </a:p>
          <a:p>
            <a:endParaRPr lang="en-US" altLang="ja-JP" sz="2400" dirty="0"/>
          </a:p>
          <a:p>
            <a:r>
              <a:rPr lang="en-US" altLang="ja-JP" sz="2400" b="1" dirty="0"/>
              <a:t>Python </a:t>
            </a:r>
            <a:r>
              <a:rPr lang="ja-JP" altLang="en-US" sz="2400" b="1" dirty="0"/>
              <a:t>の標準機能</a:t>
            </a:r>
            <a:r>
              <a:rPr lang="ja-JP" altLang="en-US" sz="2400" dirty="0"/>
              <a:t>を登載、その他、次のモジュールやパッケージがインストール済み</a:t>
            </a:r>
          </a:p>
          <a:p>
            <a:pPr marL="0" indent="0">
              <a:buNone/>
            </a:pPr>
            <a:r>
              <a:rPr lang="en-US" altLang="ja-JP" sz="2400" dirty="0"/>
              <a:t>math, </a:t>
            </a:r>
            <a:r>
              <a:rPr lang="en-US" altLang="ja-JP" sz="2400" dirty="0" err="1"/>
              <a:t>matplotlib.pyplot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numpy</a:t>
            </a:r>
            <a:r>
              <a:rPr lang="en-US" altLang="ja-JP" sz="2400" dirty="0"/>
              <a:t>, operator, processing, </a:t>
            </a:r>
            <a:r>
              <a:rPr lang="en-US" altLang="ja-JP" sz="2400" dirty="0" err="1"/>
              <a:t>pygal</a:t>
            </a:r>
            <a:r>
              <a:rPr lang="en-US" altLang="ja-JP" sz="2400" dirty="0"/>
              <a:t>, random, re, string, time, turtle, </a:t>
            </a:r>
            <a:r>
              <a:rPr lang="en-US" altLang="ja-JP" sz="2400" dirty="0" err="1"/>
              <a:t>urllib.request</a:t>
            </a: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15B582-13F3-4F13-B0B0-2DF09684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0295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CC115E-177C-4A9A-B883-1E1A7F497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4" y="585480"/>
            <a:ext cx="8822156" cy="6223534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en-US" altLang="ja-JP" sz="2400" b="1" dirty="0"/>
              <a:t>trinket</a:t>
            </a:r>
            <a:r>
              <a:rPr lang="en-US" altLang="ja-JP" sz="2400" dirty="0"/>
              <a:t> </a:t>
            </a:r>
            <a:r>
              <a:rPr lang="ja-JP" altLang="en-US" sz="2400" dirty="0"/>
              <a:t>は </a:t>
            </a:r>
            <a:r>
              <a:rPr lang="en-US" altLang="ja-JP" sz="2400" b="1" dirty="0"/>
              <a:t>Python, HTML </a:t>
            </a:r>
            <a:r>
              <a:rPr lang="ja-JP" altLang="en-US" sz="2400" b="1" dirty="0"/>
              <a:t>などのプログラムを書き実行できる</a:t>
            </a:r>
            <a:r>
              <a:rPr lang="ja-JP" altLang="en-US" sz="2400" dirty="0"/>
              <a:t>サイト</a:t>
            </a:r>
            <a:endParaRPr lang="en-US" altLang="ja-JP" sz="2400" dirty="0"/>
          </a:p>
          <a:p>
            <a:r>
              <a:rPr lang="en-US" altLang="ja-JP" sz="2400" dirty="0">
                <a:hlinkClick r:id="rId2"/>
              </a:rPr>
              <a:t>https://trinket.io/python/0fd59392c8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のように、違うプログラムには違う </a:t>
            </a:r>
            <a:r>
              <a:rPr lang="en-US" altLang="ja-JP" sz="2400" dirty="0"/>
              <a:t>URL </a:t>
            </a:r>
            <a:r>
              <a:rPr lang="ja-JP" altLang="en-US" sz="2400" dirty="0"/>
              <a:t>が割り当てられる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pPr marL="0" indent="0">
              <a:buNone/>
            </a:pPr>
            <a:endParaRPr lang="en-US" altLang="ja-JP" sz="2400" dirty="0"/>
          </a:p>
          <a:p>
            <a:r>
              <a:rPr lang="ja-JP" altLang="en-US" sz="2400" dirty="0"/>
              <a:t>実行が開始しないときは、「</a:t>
            </a:r>
            <a:r>
              <a:rPr lang="ja-JP" altLang="en-US" sz="2400" b="1" dirty="0"/>
              <a:t>実行ボタン</a:t>
            </a:r>
            <a:r>
              <a:rPr lang="ja-JP" altLang="en-US" sz="2400" dirty="0"/>
              <a:t>」で</a:t>
            </a:r>
            <a:r>
              <a:rPr lang="ja-JP" altLang="en-US" sz="2400" b="1" dirty="0"/>
              <a:t>実行</a:t>
            </a:r>
            <a:endParaRPr lang="en-US" altLang="ja-JP" sz="2400" b="1" dirty="0"/>
          </a:p>
          <a:p>
            <a:r>
              <a:rPr lang="ja-JP" altLang="en-US" sz="2400" dirty="0"/>
              <a:t>ソースコードを</a:t>
            </a:r>
            <a:r>
              <a:rPr lang="ja-JP" altLang="en-US" sz="2400" b="1" dirty="0"/>
              <a:t>書き替えて再度実行</a:t>
            </a:r>
            <a:r>
              <a:rPr lang="ja-JP" altLang="en-US" sz="2400" dirty="0"/>
              <a:t>することも可能</a:t>
            </a:r>
            <a:endParaRPr lang="en-US" altLang="ja-JP" sz="2400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C50F07C5-FB06-0A1B-074A-B52D193765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0234" y="2327545"/>
            <a:ext cx="4717189" cy="230906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1158A90F-92D6-4F03-8819-199DBCBC95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/>
              <a:t>trinket </a:t>
            </a:r>
            <a:r>
              <a:rPr kumimoji="1" lang="ja-JP" altLang="en-US" dirty="0"/>
              <a:t>でのプログラム実行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15B582-13F3-4F13-B0B0-2DF096846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7" name="右中かっこ 6">
            <a:extLst>
              <a:ext uri="{FF2B5EF4-FFF2-40B4-BE49-F238E27FC236}">
                <a16:creationId xmlns:a16="http://schemas.microsoft.com/office/drawing/2014/main" id="{5CFE043C-DC4C-4062-B60C-FD394D4CC3EC}"/>
              </a:ext>
            </a:extLst>
          </p:cNvPr>
          <p:cNvSpPr/>
          <p:nvPr/>
        </p:nvSpPr>
        <p:spPr>
          <a:xfrm rot="5400000">
            <a:off x="2472981" y="3758073"/>
            <a:ext cx="218512" cy="246603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8" name="右中かっこ 7">
            <a:extLst>
              <a:ext uri="{FF2B5EF4-FFF2-40B4-BE49-F238E27FC236}">
                <a16:creationId xmlns:a16="http://schemas.microsoft.com/office/drawing/2014/main" id="{8854BCCF-7937-49F2-9FE6-C07FB349A19B}"/>
              </a:ext>
            </a:extLst>
          </p:cNvPr>
          <p:cNvSpPr/>
          <p:nvPr/>
        </p:nvSpPr>
        <p:spPr>
          <a:xfrm rot="5400000">
            <a:off x="4687849" y="4209624"/>
            <a:ext cx="170463" cy="1610987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96BD922-CC0B-412A-9DF4-A337A36CD975}"/>
              </a:ext>
            </a:extLst>
          </p:cNvPr>
          <p:cNvSpPr txBox="1"/>
          <p:nvPr/>
        </p:nvSpPr>
        <p:spPr>
          <a:xfrm>
            <a:off x="1476153" y="5070208"/>
            <a:ext cx="2339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ソースコードの</a:t>
            </a:r>
            <a:endParaRPr kumimoji="1" lang="en-US" altLang="ja-JP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游ゴシック" panose="020B04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メイン画面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02784C6-0936-4E5D-91AB-5FF9C54086F2}"/>
              </a:ext>
            </a:extLst>
          </p:cNvPr>
          <p:cNvSpPr txBox="1"/>
          <p:nvPr/>
        </p:nvSpPr>
        <p:spPr>
          <a:xfrm>
            <a:off x="4077673" y="5233854"/>
            <a:ext cx="14157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実行結果</a:t>
            </a: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F5672B9D-D768-2700-E6C1-AE4C965CF5F4}"/>
              </a:ext>
            </a:extLst>
          </p:cNvPr>
          <p:cNvSpPr/>
          <p:nvPr/>
        </p:nvSpPr>
        <p:spPr>
          <a:xfrm>
            <a:off x="2615459" y="2840145"/>
            <a:ext cx="670867" cy="4027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23A46CF-BB57-F763-CA0A-379D4E7AEFB7}"/>
              </a:ext>
            </a:extLst>
          </p:cNvPr>
          <p:cNvSpPr txBox="1"/>
          <p:nvPr/>
        </p:nvSpPr>
        <p:spPr>
          <a:xfrm>
            <a:off x="3724509" y="2579865"/>
            <a:ext cx="2743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実行、</a:t>
            </a:r>
            <a:r>
              <a:rPr kumimoji="1" lang="en-US" altLang="ja-JP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STOP </a:t>
            </a:r>
            <a:r>
              <a:rPr kumimoji="1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游ゴシック" panose="020B0400000000000000" pitchFamily="50" charset="-128"/>
                <a:cs typeface="+mn-cs"/>
              </a:rPr>
              <a:t>ボタン</a:t>
            </a:r>
          </a:p>
        </p:txBody>
      </p:sp>
    </p:spTree>
    <p:extLst>
      <p:ext uri="{BB962C8B-B14F-4D97-AF65-F5344CB8AC3E}">
        <p14:creationId xmlns:p14="http://schemas.microsoft.com/office/powerpoint/2010/main" val="5524710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24072" y="629268"/>
            <a:ext cx="4939868" cy="1286160"/>
          </a:xfrm>
        </p:spPr>
        <p:txBody>
          <a:bodyPr anchor="b">
            <a:normAutofit/>
          </a:bodyPr>
          <a:lstStyle/>
          <a:p>
            <a:pPr algn="l"/>
            <a:r>
              <a:rPr lang="ja-JP" altLang="en-US" dirty="0"/>
              <a:t>演習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724073" y="2438400"/>
            <a:ext cx="4939867" cy="3785419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ja-JP" altLang="en-US" sz="2400" dirty="0"/>
              <a:t>資料：</a:t>
            </a:r>
            <a:r>
              <a:rPr lang="en-US" altLang="ja-JP" sz="2400" dirty="0"/>
              <a:t>8</a:t>
            </a:r>
            <a:r>
              <a:rPr lang="ja-JP" altLang="en-US" sz="2400" dirty="0"/>
              <a:t> </a:t>
            </a:r>
            <a:endParaRPr lang="en-US" altLang="ja-JP" sz="2400" b="1" dirty="0"/>
          </a:p>
          <a:p>
            <a:pPr>
              <a:spcAft>
                <a:spcPts val="600"/>
              </a:spcAft>
            </a:pPr>
            <a:endParaRPr lang="en-US" altLang="ja-JP" sz="2400" b="1" dirty="0"/>
          </a:p>
          <a:p>
            <a:pPr marL="0" indent="0">
              <a:spcAft>
                <a:spcPts val="600"/>
              </a:spcAft>
              <a:buNone/>
            </a:pPr>
            <a:r>
              <a:rPr lang="en-US" altLang="ja-JP" sz="2400" b="1" dirty="0"/>
              <a:t>【</a:t>
            </a:r>
            <a:r>
              <a:rPr lang="ja-JP" altLang="en-US" sz="2400" b="1" dirty="0"/>
              <a:t>トピックス</a:t>
            </a:r>
            <a:r>
              <a:rPr lang="en-US" altLang="ja-JP" sz="2400" b="1" dirty="0"/>
              <a:t>】</a:t>
            </a:r>
          </a:p>
          <a:p>
            <a:pPr lvl="1">
              <a:spcAft>
                <a:spcPts val="600"/>
              </a:spcAft>
            </a:pPr>
            <a:r>
              <a:rPr lang="ja-JP" altLang="en-US" b="1" dirty="0"/>
              <a:t>クラス定義</a:t>
            </a:r>
            <a:endParaRPr lang="en-US" altLang="ja-JP" b="1" dirty="0"/>
          </a:p>
          <a:p>
            <a:pPr lvl="1">
              <a:spcAft>
                <a:spcPts val="600"/>
              </a:spcAft>
            </a:pPr>
            <a:r>
              <a:rPr lang="en-US" altLang="ja-JP" b="1" dirty="0"/>
              <a:t>class</a:t>
            </a:r>
          </a:p>
          <a:p>
            <a:pPr lvl="1">
              <a:spcAft>
                <a:spcPts val="600"/>
              </a:spcAft>
            </a:pPr>
            <a:r>
              <a:rPr lang="ja-JP" altLang="en-US" b="1" dirty="0"/>
              <a:t>オブジェクト生成</a:t>
            </a:r>
            <a:endParaRPr lang="en-US" altLang="ja-JP" b="1" dirty="0"/>
          </a:p>
          <a:p>
            <a:pPr lvl="1">
              <a:spcAft>
                <a:spcPts val="600"/>
              </a:spcAft>
            </a:pPr>
            <a:r>
              <a:rPr lang="ja-JP" altLang="en-US" b="1" dirty="0"/>
              <a:t>メソッド呼び出し</a:t>
            </a:r>
            <a:endParaRPr lang="en-US" altLang="ja-JP" b="1" dirty="0"/>
          </a:p>
          <a:p>
            <a:pPr lvl="1">
              <a:spcAft>
                <a:spcPts val="600"/>
              </a:spcAft>
            </a:pPr>
            <a:endParaRPr lang="en-US" altLang="ja-JP" sz="17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25C89A-4CA9-463F-B084-0B2641B956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677" r="29301"/>
          <a:stretch/>
        </p:blipFill>
        <p:spPr>
          <a:xfrm>
            <a:off x="20" y="10"/>
            <a:ext cx="3476673" cy="6857990"/>
          </a:xfrm>
          <a:prstGeom prst="rect">
            <a:avLst/>
          </a:prstGeom>
          <a:effectLst/>
        </p:spPr>
      </p:pic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8011648" y="6364538"/>
            <a:ext cx="890069" cy="365125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fld id="{16F77370-7F48-49C1-8603-DB37AE8840E1}" type="slidenum">
              <a:rPr lang="ja-JP" altLang="en-US" smtClean="0"/>
              <a:pPr>
                <a:lnSpc>
                  <a:spcPct val="90000"/>
                </a:lnSpc>
                <a:spcAft>
                  <a:spcPts val="600"/>
                </a:spcAft>
              </a:pPr>
              <a:t>7</a:t>
            </a:fld>
            <a:endParaRPr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292154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BDC2A5-6C11-7153-1E0E-0BB19D536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AF9A70-3861-8057-F79F-3605FF218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ja-JP" altLang="en-US" sz="2400" dirty="0"/>
              <a:t>① </a:t>
            </a:r>
            <a:r>
              <a:rPr lang="en-US" altLang="ja-JP" sz="2400" dirty="0"/>
              <a:t>trinket </a:t>
            </a:r>
            <a:r>
              <a:rPr lang="ja-JP" altLang="en-US" sz="2400" dirty="0"/>
              <a:t>の次のページを開く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>
                <a:hlinkClick r:id="rId2"/>
              </a:rPr>
              <a:t>https://trinket.io/python/b0698edcb7</a:t>
            </a:r>
            <a:endParaRPr lang="en-US" altLang="ja-JP" sz="2400" dirty="0"/>
          </a:p>
          <a:p>
            <a:pPr marL="0" indent="0">
              <a:buNone/>
            </a:pPr>
            <a:endParaRPr lang="en-US" altLang="ja-JP" sz="2400" dirty="0">
              <a:latin typeface="Merriweather" panose="00000500000000000000" pitchFamily="2" charset="0"/>
            </a:endParaRPr>
          </a:p>
          <a:p>
            <a:pPr marL="0" indent="0">
              <a:buNone/>
            </a:pPr>
            <a:r>
              <a:rPr lang="ja-JP" altLang="en-US" sz="2400" dirty="0"/>
              <a:t>② 実行結果が，次のように表示されることを確認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このプログラムは，</a:t>
            </a:r>
            <a:r>
              <a:rPr lang="ja-JP" altLang="en-US" sz="2400" b="1" dirty="0"/>
              <a:t>オブジェクト </a:t>
            </a:r>
            <a:r>
              <a:rPr lang="en-US" altLang="ja-JP" sz="2400" b="1" dirty="0"/>
              <a:t>p </a:t>
            </a:r>
            <a:r>
              <a:rPr lang="ja-JP" altLang="en-US" sz="2400" b="1" dirty="0"/>
              <a:t>を生成</a:t>
            </a:r>
            <a:r>
              <a:rPr lang="ja-JP" altLang="en-US" sz="2400" dirty="0"/>
              <a:t>する．そして，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b="1" dirty="0"/>
              <a:t>メソッド </a:t>
            </a:r>
            <a:r>
              <a:rPr lang="en-US" altLang="ja-JP" sz="2400" b="1" dirty="0"/>
              <a:t>printout </a:t>
            </a:r>
            <a:r>
              <a:rPr lang="ja-JP" altLang="en-US" sz="2400" b="1" dirty="0"/>
              <a:t>を呼び出し</a:t>
            </a:r>
            <a:r>
              <a:rPr lang="ja-JP" altLang="en-US" sz="2400" dirty="0"/>
              <a:t>て，属性値を表示させる</a:t>
            </a:r>
            <a:endParaRPr lang="en-US" altLang="ja-JP" sz="24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26C1D8A-4F75-182B-75C2-E9D793C66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9AD9E00F-5A84-FE82-36E6-FD4A595E25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06" y="3864625"/>
            <a:ext cx="8674547" cy="29043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353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クラス階層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05248" y="855722"/>
            <a:ext cx="8175201" cy="41618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rgbClr val="C00000"/>
                </a:solidFill>
              </a:rPr>
              <a:t>クラス階層</a:t>
            </a:r>
            <a:r>
              <a:rPr lang="ja-JP" altLang="en-US" dirty="0"/>
              <a:t>では，</a:t>
            </a:r>
            <a:r>
              <a:rPr lang="ja-JP" altLang="en-US" b="1" u="sng" dirty="0">
                <a:solidFill>
                  <a:srgbClr val="FF0000"/>
                </a:solidFill>
              </a:rPr>
              <a:t>複数のクラスが親子関係をなす</a:t>
            </a: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25164" y="1934625"/>
            <a:ext cx="13131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A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27416" y="3491948"/>
            <a:ext cx="13131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B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9" name="直線矢印コネクタ 8"/>
          <p:cNvCxnSpPr/>
          <p:nvPr/>
        </p:nvCxnSpPr>
        <p:spPr>
          <a:xfrm flipV="1">
            <a:off x="3135086" y="2527379"/>
            <a:ext cx="369167" cy="868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3602124" y="2516699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83680" y="3091838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32" y="5081262"/>
            <a:ext cx="13308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D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3" name="直線矢印コネクタ 12"/>
          <p:cNvCxnSpPr/>
          <p:nvPr/>
        </p:nvCxnSpPr>
        <p:spPr>
          <a:xfrm flipV="1">
            <a:off x="2226902" y="4116693"/>
            <a:ext cx="369167" cy="8689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2693940" y="4106013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75496" y="4681152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4558388" y="3491948"/>
            <a:ext cx="13308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noAutofit/>
          </a:bodyPr>
          <a:lstStyle/>
          <a:p>
            <a:r>
              <a:rPr kumimoji="1" lang="ja-JP" altLang="en-US" sz="2400" dirty="0">
                <a:latin typeface="Arial" panose="020B0604020202020204" pitchFamily="34" charset="0"/>
                <a:ea typeface="メイリオ" panose="020B0604030504040204" pitchFamily="50" charset="-128"/>
              </a:rPr>
              <a:t>クラス</a:t>
            </a:r>
            <a:r>
              <a:rPr kumimoji="1" lang="en-US" altLang="ja-JP" sz="2400" dirty="0">
                <a:latin typeface="Arial" panose="020B0604020202020204" pitchFamily="34" charset="0"/>
                <a:ea typeface="メイリオ" panose="020B0604030504040204" pitchFamily="50" charset="-128"/>
              </a:rPr>
              <a:t>C</a:t>
            </a:r>
            <a:endParaRPr kumimoji="1" lang="ja-JP" altLang="en-US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cxnSp>
        <p:nvCxnSpPr>
          <p:cNvPr id="17" name="直線矢印コネクタ 16"/>
          <p:cNvCxnSpPr/>
          <p:nvPr/>
        </p:nvCxnSpPr>
        <p:spPr>
          <a:xfrm flipH="1" flipV="1">
            <a:off x="4256310" y="2516699"/>
            <a:ext cx="622383" cy="839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4511093" y="2491895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親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952239" y="3100512"/>
            <a:ext cx="441146" cy="40011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r>
              <a:rPr kumimoji="1" lang="ja-JP" altLang="en-US" sz="2000" dirty="0">
                <a:latin typeface="Arial" panose="020B0604020202020204" pitchFamily="34" charset="0"/>
                <a:ea typeface="メイリオ" panose="020B0604030504040204" pitchFamily="50" charset="-128"/>
              </a:rPr>
              <a:t>子</a:t>
            </a:r>
          </a:p>
        </p:txBody>
      </p:sp>
    </p:spTree>
    <p:extLst>
      <p:ext uri="{BB962C8B-B14F-4D97-AF65-F5344CB8AC3E}">
        <p14:creationId xmlns:p14="http://schemas.microsoft.com/office/powerpoint/2010/main" val="417358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902</Words>
  <Application>Microsoft Office PowerPoint</Application>
  <PresentationFormat>画面に合わせる (4:3)</PresentationFormat>
  <Paragraphs>178</Paragraphs>
  <Slides>19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5" baseType="lpstr">
      <vt:lpstr>メイリオ</vt:lpstr>
      <vt:lpstr>游ゴシック</vt:lpstr>
      <vt:lpstr>Arial</vt:lpstr>
      <vt:lpstr>Calibri</vt:lpstr>
      <vt:lpstr>Merriweather</vt:lpstr>
      <vt:lpstr>Office テーマ</vt:lpstr>
      <vt:lpstr>pf-11. クラス階層，継承</vt:lpstr>
      <vt:lpstr>オブジェクトとメソッド</vt:lpstr>
      <vt:lpstr>クラスとオブジェクト</vt:lpstr>
      <vt:lpstr>クラス定義の例</vt:lpstr>
      <vt:lpstr>trinket</vt:lpstr>
      <vt:lpstr>trinket でのプログラム実行</vt:lpstr>
      <vt:lpstr>演習</vt:lpstr>
      <vt:lpstr>PowerPoint プレゼンテーション</vt:lpstr>
      <vt:lpstr>クラス階層</vt:lpstr>
      <vt:lpstr>PowerPoint プレゼンテーション</vt:lpstr>
      <vt:lpstr>類似した 2つのクラス</vt:lpstr>
      <vt:lpstr>継承</vt:lpstr>
      <vt:lpstr>PowerPoint プレゼンテーション</vt:lpstr>
      <vt:lpstr>Point クラスと Ball クラスの定義の例 （クラス階層を考えない場合）</vt:lpstr>
      <vt:lpstr>Point クラスと Ball クラスの定義の例 （クラス階層を考える場合）</vt:lpstr>
      <vt:lpstr>PowerPoint プレゼンテーション</vt:lpstr>
      <vt:lpstr>クラス階層を考える場合と考えない場合の違い</vt:lpstr>
      <vt:lpstr>演習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メソッド，クラス，コンストラクタ，継承</dc:title>
  <dc:creator>kaneko kunihiko</dc:creator>
  <cp:lastModifiedBy>金子　邦彦</cp:lastModifiedBy>
  <cp:revision>76</cp:revision>
  <dcterms:created xsi:type="dcterms:W3CDTF">2019-11-02T00:06:04Z</dcterms:created>
  <dcterms:modified xsi:type="dcterms:W3CDTF">2023-07-18T07:14:56Z</dcterms:modified>
</cp:coreProperties>
</file>