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947" r:id="rId2"/>
    <p:sldId id="1401" r:id="rId3"/>
    <p:sldId id="1402" r:id="rId4"/>
    <p:sldId id="991" r:id="rId5"/>
    <p:sldId id="961" r:id="rId6"/>
    <p:sldId id="1404" r:id="rId7"/>
    <p:sldId id="1405" r:id="rId8"/>
    <p:sldId id="1343" r:id="rId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1" autoAdjust="0"/>
    <p:restoredTop sz="94660"/>
  </p:normalViewPr>
  <p:slideViewPr>
    <p:cSldViewPr snapToGrid="0">
      <p:cViewPr varScale="1">
        <p:scale>
          <a:sx n="54" d="100"/>
          <a:sy n="54" d="100"/>
        </p:scale>
        <p:origin x="630" y="-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pro/pf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30229" y="364573"/>
            <a:ext cx="7772400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pf-15. </a:t>
            </a:r>
            <a:r>
              <a:rPr lang="ja-JP" altLang="en-US" dirty="0"/>
              <a:t>データの種類</a:t>
            </a:r>
          </a:p>
        </p:txBody>
      </p:sp>
      <p:sp>
        <p:nvSpPr>
          <p:cNvPr id="10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7429" y="2844248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Python </a:t>
            </a:r>
            <a:r>
              <a:rPr lang="ja-JP" altLang="en-US" dirty="0"/>
              <a:t>入門）</a:t>
            </a:r>
            <a:endParaRPr lang="en-US" altLang="ja-JP" dirty="0"/>
          </a:p>
          <a:p>
            <a:r>
              <a:rPr lang="en-US" altLang="ja-JP" dirty="0"/>
              <a:t>URL:</a:t>
            </a:r>
            <a:r>
              <a:rPr lang="ja-JP" altLang="en-US" dirty="0"/>
              <a:t> </a:t>
            </a:r>
            <a:r>
              <a:rPr lang="en-US" altLang="ja-JP" dirty="0">
                <a:hlinkClick r:id="rId3"/>
              </a:rPr>
              <a:t>https://www.kkaneko.jp/pro/pf/index.html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lvl="0"/>
            <a:fld id="{55940FB6-D91C-4C45-82A6-6C3F63B50793}" type="slidenum">
              <a:rPr lang="ja-JP" altLang="en-US" noProof="0" smtClean="0"/>
              <a:pPr lvl="0"/>
              <a:t>1</a:t>
            </a:fld>
            <a:endParaRPr lang="ja-JP" altLang="en-US" noProof="0" dirty="0"/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815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データの種類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文字データ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r>
              <a:rPr lang="ja-JP" altLang="en-US" dirty="0"/>
              <a:t>数値データ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dirty="0"/>
              <a:t>その他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2435" y="934890"/>
            <a:ext cx="3992636" cy="144571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2958" y="2581964"/>
            <a:ext cx="3890242" cy="1423107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2434" y="4206430"/>
            <a:ext cx="4002531" cy="1371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389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3C0052-AEEA-4AF7-ABF4-28D076C1B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Python </a:t>
            </a:r>
            <a:r>
              <a:rPr lang="ja-JP" altLang="en-US"/>
              <a:t>の主なデータの種類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C206C79-242F-453B-8F11-AE1F2884D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60633D6A-F6FD-4154-9FB7-448455E0DC97}"/>
              </a:ext>
            </a:extLst>
          </p:cNvPr>
          <p:cNvGraphicFramePr>
            <a:graphicFrameLocks noGrp="1"/>
          </p:cNvGraphicFramePr>
          <p:nvPr/>
        </p:nvGraphicFramePr>
        <p:xfrm>
          <a:off x="181978" y="860489"/>
          <a:ext cx="8740942" cy="576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3671">
                  <a:extLst>
                    <a:ext uri="{9D8B030D-6E8A-4147-A177-3AD203B41FA5}">
                      <a16:colId xmlns:a16="http://schemas.microsoft.com/office/drawing/2014/main" val="3666770419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54342290"/>
                    </a:ext>
                  </a:extLst>
                </a:gridCol>
                <a:gridCol w="4218071">
                  <a:extLst>
                    <a:ext uri="{9D8B030D-6E8A-4147-A177-3AD203B41FA5}">
                      <a16:colId xmlns:a16="http://schemas.microsoft.com/office/drawing/2014/main" val="1322073426"/>
                    </a:ext>
                  </a:extLst>
                </a:gridCol>
              </a:tblGrid>
              <a:tr h="358549"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データの種類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クラス名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Python</a:t>
                      </a:r>
                      <a:r>
                        <a:rPr kumimoji="1" lang="ja-JP" altLang="en-US" sz="20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 プログラムでの書き方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210796"/>
                  </a:ext>
                </a:extLst>
              </a:tr>
              <a:tr h="358549">
                <a:tc rowSpan="2"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整数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int</a:t>
                      </a:r>
                      <a:endParaRPr kumimoji="1" lang="ja-JP" altLang="en-US" sz="18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sz="1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373149"/>
                  </a:ext>
                </a:extLst>
              </a:tr>
              <a:tr h="358549">
                <a:tc vMerge="1">
                  <a:txBody>
                    <a:bodyPr/>
                    <a:lstStyle/>
                    <a:p>
                      <a:endParaRPr kumimoji="1" lang="ja-JP" altLang="en-US" sz="2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Decimal</a:t>
                      </a:r>
                      <a:endParaRPr kumimoji="1" lang="ja-JP" altLang="en-US" sz="18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import decimal</a:t>
                      </a:r>
                    </a:p>
                    <a:p>
                      <a:r>
                        <a:rPr kumimoji="1" lang="en-US" altLang="ja-JP" sz="18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decimal.Decimal</a:t>
                      </a:r>
                      <a:r>
                        <a:rPr kumimoji="1" lang="en-US" altLang="ja-JP" sz="1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(10)</a:t>
                      </a:r>
                      <a:endParaRPr kumimoji="1" lang="ja-JP" altLang="en-US" sz="1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795852"/>
                  </a:ext>
                </a:extLst>
              </a:tr>
              <a:tr h="358549">
                <a:tc rowSpan="2"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浮動小数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float</a:t>
                      </a:r>
                      <a:endParaRPr kumimoji="1" lang="ja-JP" altLang="en-US" sz="18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1.23</a:t>
                      </a:r>
                      <a:endParaRPr kumimoji="1" lang="ja-JP" altLang="en-US" sz="1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526560"/>
                  </a:ext>
                </a:extLst>
              </a:tr>
              <a:tr h="358549">
                <a:tc vMerge="1">
                  <a:txBody>
                    <a:bodyPr/>
                    <a:lstStyle/>
                    <a:p>
                      <a:endParaRPr kumimoji="1" lang="ja-JP" altLang="en-US" sz="2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complex</a:t>
                      </a:r>
                      <a:endParaRPr kumimoji="1" lang="ja-JP" altLang="en-US" sz="18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299547"/>
                  </a:ext>
                </a:extLst>
              </a:tr>
              <a:tr h="358549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文字列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str</a:t>
                      </a:r>
                      <a:endParaRPr kumimoji="1" lang="ja-JP" altLang="en-US" sz="18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"Hello, World\n"</a:t>
                      </a:r>
                      <a:endParaRPr kumimoji="1" lang="ja-JP" altLang="en-US" sz="1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77003"/>
                  </a:ext>
                </a:extLst>
              </a:tr>
              <a:tr h="358549">
                <a:tc>
                  <a:txBody>
                    <a:bodyPr/>
                    <a:lstStyle/>
                    <a:p>
                      <a:r>
                        <a:rPr kumimoji="1" lang="en-US" altLang="ja-JP" sz="24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true/false</a:t>
                      </a:r>
                      <a:endParaRPr kumimoji="1" lang="ja-JP" altLang="en-US" sz="24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bool</a:t>
                      </a:r>
                      <a:endParaRPr kumimoji="1" lang="ja-JP" altLang="en-US" sz="18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True</a:t>
                      </a:r>
                      <a:endParaRPr kumimoji="1" lang="ja-JP" altLang="en-US" sz="1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673855"/>
                  </a:ext>
                </a:extLst>
              </a:tr>
              <a:tr h="346588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日時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datetime.datetime</a:t>
                      </a:r>
                      <a:endParaRPr kumimoji="1" lang="ja-JP" altLang="en-US" sz="18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import datetime as dt</a:t>
                      </a:r>
                    </a:p>
                    <a:p>
                      <a:r>
                        <a:rPr kumimoji="1" lang="en-US" altLang="ja-JP" sz="18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dt.datetime</a:t>
                      </a:r>
                      <a:r>
                        <a:rPr kumimoji="1" lang="en-US" altLang="ja-JP" sz="1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(2022, 12, 1, 1, 23, 45)</a:t>
                      </a:r>
                      <a:endParaRPr kumimoji="1" lang="ja-JP" altLang="en-US" sz="1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233992"/>
                  </a:ext>
                </a:extLst>
              </a:tr>
              <a:tr h="358549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リスト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List</a:t>
                      </a:r>
                      <a:endParaRPr kumimoji="1" lang="ja-JP" altLang="en-US" sz="18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[1, 2, 3]</a:t>
                      </a:r>
                      <a:endParaRPr kumimoji="1" lang="ja-JP" altLang="en-US" sz="1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473764"/>
                  </a:ext>
                </a:extLst>
              </a:tr>
              <a:tr h="358549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レンジ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range</a:t>
                      </a:r>
                      <a:endParaRPr kumimoji="1" lang="ja-JP" altLang="en-US" sz="18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range(1, 4)</a:t>
                      </a:r>
                      <a:endParaRPr kumimoji="1" lang="ja-JP" altLang="en-US" sz="1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746101"/>
                  </a:ext>
                </a:extLst>
              </a:tr>
              <a:tr h="358549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辞書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dict</a:t>
                      </a:r>
                      <a:endParaRPr kumimoji="1" lang="ja-JP" altLang="en-US" sz="18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fr-FR" altLang="ja-JP" sz="1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{1: "orange", 2: "apple", 3: "apple"}</a:t>
                      </a:r>
                      <a:endParaRPr kumimoji="1" lang="ja-JP" altLang="en-US" sz="1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094425"/>
                  </a:ext>
                </a:extLst>
              </a:tr>
              <a:tr h="358549">
                <a:tc>
                  <a:txBody>
                    <a:bodyPr/>
                    <a:lstStyle/>
                    <a:p>
                      <a:r>
                        <a:rPr kumimoji="1" lang="en-US" altLang="ja-JP" sz="2400" b="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numpy</a:t>
                      </a:r>
                      <a:r>
                        <a:rPr kumimoji="1" lang="en-US" altLang="ja-JP" sz="24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24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配列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numpy.ndarray</a:t>
                      </a:r>
                      <a:endParaRPr kumimoji="1" lang="ja-JP" altLang="en-US" sz="18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import </a:t>
                      </a:r>
                      <a:r>
                        <a:rPr kumimoji="1" lang="en-US" altLang="ja-JP" sz="18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numpy</a:t>
                      </a:r>
                      <a:r>
                        <a:rPr kumimoji="1" lang="en-US" altLang="ja-JP" sz="1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 as np</a:t>
                      </a:r>
                    </a:p>
                    <a:p>
                      <a:r>
                        <a:rPr kumimoji="1" lang="en-US" altLang="ja-JP" sz="18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np.array</a:t>
                      </a:r>
                      <a:r>
                        <a:rPr kumimoji="1" lang="en-US" altLang="ja-JP" sz="1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([1, 2, 3])</a:t>
                      </a:r>
                      <a:endParaRPr kumimoji="1" lang="ja-JP" altLang="en-US" sz="1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385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469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Python</a:t>
            </a:r>
            <a:r>
              <a:rPr lang="ja-JP" altLang="en-US" dirty="0"/>
              <a:t> の主なキーワード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altLang="ja-JP" sz="2400" dirty="0"/>
              <a:t>print		</a:t>
            </a:r>
            <a:r>
              <a:rPr lang="ja-JP" altLang="en-US" sz="2400" dirty="0"/>
              <a:t>表示</a:t>
            </a:r>
            <a:endParaRPr lang="en-US" altLang="ja-JP" sz="2400" dirty="0"/>
          </a:p>
          <a:p>
            <a:pPr>
              <a:spcBef>
                <a:spcPts val="600"/>
              </a:spcBef>
            </a:pPr>
            <a:r>
              <a:rPr lang="en-US" altLang="ja-JP" sz="2400" dirty="0"/>
              <a:t>type		</a:t>
            </a:r>
            <a:r>
              <a:rPr lang="ja-JP" altLang="en-US" sz="2400" dirty="0"/>
              <a:t>型名（クラス名）の取得</a:t>
            </a:r>
            <a:endParaRPr lang="en-US" altLang="ja-JP" sz="2400" dirty="0"/>
          </a:p>
          <a:p>
            <a:pPr>
              <a:spcBef>
                <a:spcPts val="600"/>
              </a:spcBef>
            </a:pPr>
            <a:r>
              <a:rPr lang="en-US" altLang="ja-JP" sz="2400" dirty="0"/>
              <a:t>if, else	</a:t>
            </a:r>
            <a:r>
              <a:rPr lang="ja-JP" altLang="en-US" sz="2400" dirty="0"/>
              <a:t>条件分岐</a:t>
            </a:r>
            <a:endParaRPr lang="en-US" altLang="ja-JP" sz="2400" dirty="0"/>
          </a:p>
          <a:p>
            <a:pPr>
              <a:spcBef>
                <a:spcPts val="600"/>
              </a:spcBef>
            </a:pPr>
            <a:r>
              <a:rPr lang="en-US" altLang="ja-JP" sz="2400" dirty="0"/>
              <a:t>for, while	</a:t>
            </a:r>
            <a:r>
              <a:rPr lang="ja-JP" altLang="en-US" sz="2400" dirty="0"/>
              <a:t>繰り返し</a:t>
            </a:r>
            <a:endParaRPr lang="en-US" altLang="ja-JP" sz="2400" dirty="0"/>
          </a:p>
          <a:p>
            <a:pPr>
              <a:spcBef>
                <a:spcPts val="600"/>
              </a:spcBef>
            </a:pPr>
            <a:r>
              <a:rPr lang="en-US" altLang="ja-JP" sz="2400" dirty="0" err="1"/>
              <a:t>def</a:t>
            </a:r>
            <a:r>
              <a:rPr lang="en-US" altLang="ja-JP" sz="2400" dirty="0"/>
              <a:t>		</a:t>
            </a:r>
            <a:r>
              <a:rPr lang="ja-JP" altLang="en-US" sz="2400" dirty="0"/>
              <a:t>関数定義</a:t>
            </a:r>
            <a:endParaRPr lang="en-US" altLang="ja-JP" sz="2400" dirty="0"/>
          </a:p>
          <a:p>
            <a:pPr>
              <a:spcBef>
                <a:spcPts val="600"/>
              </a:spcBef>
            </a:pPr>
            <a:r>
              <a:rPr lang="en-US" altLang="ja-JP" sz="2400" dirty="0"/>
              <a:t>return	</a:t>
            </a:r>
            <a:r>
              <a:rPr lang="ja-JP" altLang="en-US" sz="2400" dirty="0"/>
              <a:t>関数の評価値</a:t>
            </a:r>
            <a:endParaRPr lang="en-US" altLang="ja-JP" sz="2400" dirty="0"/>
          </a:p>
          <a:p>
            <a:pPr>
              <a:spcBef>
                <a:spcPts val="600"/>
              </a:spcBef>
            </a:pPr>
            <a:r>
              <a:rPr lang="en-US" altLang="ja-JP" sz="2400" dirty="0"/>
              <a:t>class	</a:t>
            </a:r>
            <a:r>
              <a:rPr lang="ja-JP" altLang="en-US" sz="2400" dirty="0"/>
              <a:t>クラス定義</a:t>
            </a:r>
            <a:endParaRPr lang="en-US" altLang="ja-JP" sz="2400" dirty="0"/>
          </a:p>
          <a:p>
            <a:pPr>
              <a:spcBef>
                <a:spcPts val="600"/>
              </a:spcBef>
            </a:pPr>
            <a:r>
              <a:rPr lang="en-US" altLang="ja-JP" sz="2400" dirty="0"/>
              <a:t>__</a:t>
            </a:r>
            <a:r>
              <a:rPr lang="en-US" altLang="ja-JP" sz="2400" dirty="0" err="1"/>
              <a:t>init</a:t>
            </a:r>
            <a:r>
              <a:rPr lang="en-US" altLang="ja-JP" sz="2400" dirty="0"/>
              <a:t>__	</a:t>
            </a:r>
            <a:r>
              <a:rPr lang="ja-JP" altLang="en-US" sz="2400" dirty="0"/>
              <a:t>オブジェクトの生成（コンストラクタ）</a:t>
            </a:r>
            <a:endParaRPr lang="en-US" altLang="ja-JP" sz="2400" dirty="0"/>
          </a:p>
          <a:p>
            <a:pPr>
              <a:spcBef>
                <a:spcPts val="600"/>
              </a:spcBef>
            </a:pPr>
            <a:r>
              <a:rPr lang="en-US" altLang="ja-JP" sz="2400" dirty="0"/>
              <a:t>self		</a:t>
            </a:r>
            <a:r>
              <a:rPr lang="ja-JP" altLang="en-US" sz="2400" dirty="0"/>
              <a:t>クラス定義内で自オブジェクトへアクセス</a:t>
            </a:r>
            <a:endParaRPr lang="en-US" altLang="ja-JP" sz="2400" dirty="0"/>
          </a:p>
          <a:p>
            <a:pPr>
              <a:spcBef>
                <a:spcPts val="600"/>
              </a:spcBef>
            </a:pPr>
            <a:r>
              <a:rPr lang="en-US" altLang="ja-JP" sz="2400" dirty="0"/>
              <a:t>type		</a:t>
            </a:r>
            <a:r>
              <a:rPr lang="ja-JP" altLang="en-US" sz="2400" dirty="0"/>
              <a:t>オブジェクトのクラス名</a:t>
            </a:r>
            <a:endParaRPr lang="en-US" altLang="ja-JP" sz="2400" dirty="0"/>
          </a:p>
          <a:p>
            <a:pPr>
              <a:spcBef>
                <a:spcPts val="600"/>
              </a:spcBef>
            </a:pPr>
            <a:r>
              <a:rPr lang="en-US" altLang="ja-JP" sz="2400" dirty="0" err="1"/>
              <a:t>dir</a:t>
            </a:r>
            <a:r>
              <a:rPr lang="en-US" altLang="ja-JP" sz="2400" dirty="0"/>
              <a:t>		</a:t>
            </a:r>
            <a:r>
              <a:rPr lang="ja-JP" altLang="en-US" sz="2400" dirty="0"/>
              <a:t>オブジェクトのメソッド名と属性名</a:t>
            </a:r>
            <a:endParaRPr lang="en-US" altLang="ja-JP" sz="2400" dirty="0"/>
          </a:p>
          <a:p>
            <a:pPr>
              <a:spcBef>
                <a:spcPts val="600"/>
              </a:spcBef>
            </a:pPr>
            <a:r>
              <a:rPr lang="en-US" altLang="ja-JP" sz="2400" dirty="0"/>
              <a:t>vars		</a:t>
            </a:r>
            <a:r>
              <a:rPr lang="ja-JP" altLang="en-US" sz="2400" dirty="0"/>
              <a:t>オブジェクトの属性名と値</a:t>
            </a:r>
            <a:endParaRPr lang="en-US" altLang="ja-JP" sz="2400" dirty="0"/>
          </a:p>
          <a:p>
            <a:pPr>
              <a:spcBef>
                <a:spcPts val="600"/>
              </a:spcBef>
            </a:pPr>
            <a:r>
              <a:rPr lang="en-US" altLang="ja-JP" sz="2400" dirty="0"/>
              <a:t>super	</a:t>
            </a:r>
            <a:r>
              <a:rPr lang="ja-JP" altLang="en-US" sz="2400" dirty="0"/>
              <a:t>親クラス（スーパークラス）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9547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31ECB9-0D06-412E-969B-55876D453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Python </a:t>
            </a:r>
            <a:r>
              <a:rPr lang="ja-JP" altLang="en-US" dirty="0" err="1"/>
              <a:t>での</a:t>
            </a:r>
            <a:r>
              <a:rPr lang="ja-JP" altLang="en-US" dirty="0"/>
              <a:t>クラスの取得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0BA4AF-757B-42C9-A030-8D251543D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12124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Python </a:t>
            </a:r>
            <a:r>
              <a:rPr lang="ja-JP" altLang="en-US" dirty="0"/>
              <a:t>では，</a:t>
            </a:r>
            <a:r>
              <a:rPr lang="en-US" altLang="ja-JP" b="1" dirty="0"/>
              <a:t>type</a:t>
            </a:r>
            <a:r>
              <a:rPr lang="en-US" altLang="ja-JP" dirty="0"/>
              <a:t> </a:t>
            </a:r>
            <a:r>
              <a:rPr lang="ja-JP" altLang="en-US" dirty="0"/>
              <a:t>を用いてオブジェクトのクラス名を取得できる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9274839-31BE-4398-9588-21A9235EC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5</a:t>
            </a:fld>
            <a:endParaRPr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13115ADC-E922-4F1D-8056-2E93CA9BC6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918" y="2277652"/>
            <a:ext cx="3600538" cy="223164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45B32627-B6CE-42EC-81DB-98B1C01EB8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3938" y="2277652"/>
            <a:ext cx="3627853" cy="223164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24324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67E8C0-A46E-4D9C-A63A-39E6B4E0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Python </a:t>
            </a:r>
            <a:r>
              <a:rPr kumimoji="1" lang="ja-JP" altLang="en-US" dirty="0"/>
              <a:t>でのメソッド名，属性名の取得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8EA2B0-F2EE-47AD-A014-62DAFDF1F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Python </a:t>
            </a:r>
            <a:r>
              <a:rPr lang="ja-JP" altLang="en-US" dirty="0"/>
              <a:t>では，</a:t>
            </a:r>
            <a:r>
              <a:rPr lang="en-US" altLang="ja-JP" b="1" dirty="0" err="1"/>
              <a:t>dir</a:t>
            </a:r>
            <a:r>
              <a:rPr lang="en-US" altLang="ja-JP" dirty="0"/>
              <a:t> </a:t>
            </a:r>
            <a:r>
              <a:rPr lang="ja-JP" altLang="en-US" dirty="0"/>
              <a:t>を用いて，</a:t>
            </a:r>
            <a:r>
              <a:rPr lang="ja-JP" altLang="en-US" b="1" dirty="0"/>
              <a:t>オブジェクトのメソッド名，属性名など</a:t>
            </a:r>
            <a:r>
              <a:rPr lang="ja-JP" altLang="en-US" dirty="0"/>
              <a:t>を</a:t>
            </a:r>
            <a:r>
              <a:rPr lang="ja-JP" altLang="en-US" b="1" dirty="0"/>
              <a:t>取得</a:t>
            </a:r>
            <a:r>
              <a:rPr lang="ja-JP" altLang="en-US" dirty="0"/>
              <a:t>できる</a:t>
            </a:r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CC64D83-B77F-4347-BCC2-093BA10E6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16CCF0-BAD2-4D04-B596-1E91F1A83884}"/>
              </a:ext>
            </a:extLst>
          </p:cNvPr>
          <p:cNvSpPr txBox="1"/>
          <p:nvPr/>
        </p:nvSpPr>
        <p:spPr>
          <a:xfrm>
            <a:off x="1130506" y="2151912"/>
            <a:ext cx="688298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ja-JP" sz="2800" dirty="0"/>
              <a:t>print(</a:t>
            </a:r>
            <a:r>
              <a:rPr lang="en-US" altLang="ja-JP" sz="2800" dirty="0" err="1"/>
              <a:t>dir</a:t>
            </a:r>
            <a:r>
              <a:rPr lang="en-US" altLang="ja-JP" sz="2800" dirty="0"/>
              <a:t>(</a:t>
            </a:r>
            <a:r>
              <a:rPr lang="en-US" altLang="ja-JP" sz="2800" b="1" dirty="0">
                <a:solidFill>
                  <a:srgbClr val="C00000"/>
                </a:solidFill>
              </a:rPr>
              <a:t>a</a:t>
            </a:r>
            <a:r>
              <a:rPr lang="en-US" altLang="ja-JP" sz="2800" dirty="0"/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4102694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67E8C0-A46E-4D9C-A63A-39E6B4E0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Python </a:t>
            </a:r>
            <a:r>
              <a:rPr kumimoji="1" lang="ja-JP" altLang="en-US" dirty="0"/>
              <a:t>でのメソッド名，属性名の取得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8EA2B0-F2EE-47AD-A014-62DAFDF1F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Python </a:t>
            </a:r>
            <a:r>
              <a:rPr lang="ja-JP" altLang="en-US" dirty="0"/>
              <a:t>では，</a:t>
            </a:r>
            <a:r>
              <a:rPr lang="en-US" altLang="ja-JP" b="1" dirty="0"/>
              <a:t>var</a:t>
            </a:r>
            <a:r>
              <a:rPr lang="en-US" altLang="ja-JP" dirty="0"/>
              <a:t> </a:t>
            </a:r>
            <a:r>
              <a:rPr lang="ja-JP" altLang="en-US" dirty="0"/>
              <a:t>を用いて，</a:t>
            </a:r>
            <a:r>
              <a:rPr lang="ja-JP" altLang="en-US" b="1" dirty="0"/>
              <a:t>オブジェクトの属性名と属性値</a:t>
            </a:r>
            <a:r>
              <a:rPr lang="ja-JP" altLang="en-US" dirty="0"/>
              <a:t>を</a:t>
            </a:r>
            <a:r>
              <a:rPr lang="ja-JP" altLang="en-US" b="1" dirty="0"/>
              <a:t>取得</a:t>
            </a:r>
            <a:r>
              <a:rPr lang="ja-JP" altLang="en-US" dirty="0"/>
              <a:t>できる</a:t>
            </a:r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CC64D83-B77F-4347-BCC2-093BA10E6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16CCF0-BAD2-4D04-B596-1E91F1A83884}"/>
              </a:ext>
            </a:extLst>
          </p:cNvPr>
          <p:cNvSpPr txBox="1"/>
          <p:nvPr/>
        </p:nvSpPr>
        <p:spPr>
          <a:xfrm>
            <a:off x="1130506" y="2151912"/>
            <a:ext cx="688298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ja-JP" sz="2800" dirty="0"/>
              <a:t>print</a:t>
            </a:r>
            <a:r>
              <a:rPr lang="en-US" altLang="ja-JP" sz="2800"/>
              <a:t>(vars(</a:t>
            </a:r>
            <a:r>
              <a:rPr lang="en-US" altLang="ja-JP" sz="2800" b="1" dirty="0">
                <a:solidFill>
                  <a:srgbClr val="C00000"/>
                </a:solidFill>
              </a:rPr>
              <a:t>a</a:t>
            </a:r>
            <a:r>
              <a:rPr lang="en-US" altLang="ja-JP" sz="2800" dirty="0"/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3131551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A5C37C-1706-0777-A76B-6FA0D0370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D26699-2D2E-5021-5FA7-6B81BE434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メソッド名，メソッドの実行結果として得られるオブジェクトのクラスの表示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obj = 100</a:t>
            </a:r>
          </a:p>
          <a:p>
            <a:pPr marL="0" indent="0">
              <a:buNone/>
            </a:pPr>
            <a:r>
              <a:rPr lang="en-US" altLang="ja-JP" dirty="0"/>
              <a:t>for x in </a:t>
            </a:r>
            <a:r>
              <a:rPr lang="en-US" altLang="ja-JP" dirty="0" err="1"/>
              <a:t>dir</a:t>
            </a:r>
            <a:r>
              <a:rPr lang="en-US" altLang="ja-JP" dirty="0"/>
              <a:t>(obj):    print(x, ':', type(eval("</a:t>
            </a:r>
            <a:r>
              <a:rPr lang="en-US" altLang="ja-JP" dirty="0" err="1"/>
              <a:t>obj."+x</a:t>
            </a:r>
            <a:r>
              <a:rPr lang="en-US" altLang="ja-JP" dirty="0"/>
              <a:t>)))</a:t>
            </a:r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E3DFCC4-00A7-5F8A-920B-FE0E15668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263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377</Words>
  <Application>Microsoft Office PowerPoint</Application>
  <PresentationFormat>画面に合わせる (4:3)</PresentationFormat>
  <Paragraphs>86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Arial</vt:lpstr>
      <vt:lpstr>Calibri</vt:lpstr>
      <vt:lpstr>Office テーマ</vt:lpstr>
      <vt:lpstr>pf-15. データの種類</vt:lpstr>
      <vt:lpstr>データの種類</vt:lpstr>
      <vt:lpstr>Python の主なデータの種類</vt:lpstr>
      <vt:lpstr>Python の主なキーワード</vt:lpstr>
      <vt:lpstr>Python でのクラスの取得</vt:lpstr>
      <vt:lpstr>Python でのメソッド名，属性名の取得</vt:lpstr>
      <vt:lpstr>Python でのメソッド名，属性名の取得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辞書</dc:title>
  <dc:creator>kaneko kunihiko</dc:creator>
  <cp:lastModifiedBy>金子　邦彦</cp:lastModifiedBy>
  <cp:revision>77</cp:revision>
  <dcterms:created xsi:type="dcterms:W3CDTF">2019-11-02T00:06:04Z</dcterms:created>
  <dcterms:modified xsi:type="dcterms:W3CDTF">2023-07-17T06:11:22Z</dcterms:modified>
</cp:coreProperties>
</file>