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54"/>
  </p:notesMasterIdLst>
  <p:sldIdLst>
    <p:sldId id="589" r:id="rId2"/>
    <p:sldId id="1129" r:id="rId3"/>
    <p:sldId id="847" r:id="rId4"/>
    <p:sldId id="1343" r:id="rId5"/>
    <p:sldId id="1344" r:id="rId6"/>
    <p:sldId id="1345" r:id="rId7"/>
    <p:sldId id="1347" r:id="rId8"/>
    <p:sldId id="594" r:id="rId9"/>
    <p:sldId id="1302" r:id="rId10"/>
    <p:sldId id="1306" r:id="rId11"/>
    <p:sldId id="1348" r:id="rId12"/>
    <p:sldId id="1323" r:id="rId13"/>
    <p:sldId id="965" r:id="rId14"/>
    <p:sldId id="1309" r:id="rId15"/>
    <p:sldId id="1310" r:id="rId16"/>
    <p:sldId id="1313" r:id="rId17"/>
    <p:sldId id="1311" r:id="rId18"/>
    <p:sldId id="1312" r:id="rId19"/>
    <p:sldId id="1349" r:id="rId20"/>
    <p:sldId id="1261" r:id="rId21"/>
    <p:sldId id="1352" r:id="rId22"/>
    <p:sldId id="1260" r:id="rId23"/>
    <p:sldId id="1262" r:id="rId24"/>
    <p:sldId id="1263" r:id="rId25"/>
    <p:sldId id="966" r:id="rId26"/>
    <p:sldId id="1314" r:id="rId27"/>
    <p:sldId id="967" r:id="rId28"/>
    <p:sldId id="1350" r:id="rId29"/>
    <p:sldId id="1123" r:id="rId30"/>
    <p:sldId id="1317" r:id="rId31"/>
    <p:sldId id="1318" r:id="rId32"/>
    <p:sldId id="1319" r:id="rId33"/>
    <p:sldId id="1125" r:id="rId34"/>
    <p:sldId id="1351" r:id="rId35"/>
    <p:sldId id="1128" r:id="rId36"/>
    <p:sldId id="1126" r:id="rId37"/>
    <p:sldId id="1131" r:id="rId38"/>
    <p:sldId id="1127" r:id="rId39"/>
    <p:sldId id="1353" r:id="rId40"/>
    <p:sldId id="396" r:id="rId41"/>
    <p:sldId id="397" r:id="rId42"/>
    <p:sldId id="398" r:id="rId43"/>
    <p:sldId id="399" r:id="rId44"/>
    <p:sldId id="1248" r:id="rId45"/>
    <p:sldId id="1272" r:id="rId46"/>
    <p:sldId id="1133" r:id="rId47"/>
    <p:sldId id="1354" r:id="rId48"/>
    <p:sldId id="1303" r:id="rId49"/>
    <p:sldId id="1308" r:id="rId50"/>
    <p:sldId id="1288" r:id="rId51"/>
    <p:sldId id="1315" r:id="rId52"/>
    <p:sldId id="1320" r:id="rId53"/>
  </p:sldIdLst>
  <p:sldSz cx="9144000" cy="6858000" type="screen4x3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601" autoAdjust="0"/>
    <p:restoredTop sz="94660"/>
  </p:normalViewPr>
  <p:slideViewPr>
    <p:cSldViewPr snapToGrid="0">
      <p:cViewPr varScale="1">
        <p:scale>
          <a:sx n="53" d="100"/>
          <a:sy n="53" d="100"/>
        </p:scale>
        <p:origin x="856" y="28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-272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ableStyles" Target="tableStyles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heme" Target="theme/theme1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D864EF8-74FE-40A1-902E-125A64E3EB0E}" type="datetimeFigureOut">
              <a:rPr kumimoji="1" lang="ja-JP" altLang="en-US" smtClean="0"/>
              <a:t>2024/12/3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33223C1-63D0-4CA4-8D67-2118CF2CB84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723115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C5B174-42CB-4E29-BEDB-5B349DA0C657}" type="slidenum">
              <a:rPr kumimoji="1" lang="ja-JP" altLang="en-US" smtClean="0"/>
              <a:t>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1982232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C5B174-42CB-4E29-BEDB-5B349DA0C657}" type="slidenum">
              <a:rPr kumimoji="1" lang="ja-JP" altLang="en-US" smtClean="0"/>
              <a:t>11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7223928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C5B174-42CB-4E29-BEDB-5B349DA0C657}" type="slidenum">
              <a:rPr kumimoji="1" lang="ja-JP" altLang="en-US" smtClean="0"/>
              <a:t>19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1982232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C5B174-42CB-4E29-BEDB-5B349DA0C657}" type="slidenum">
              <a:rPr kumimoji="1" lang="ja-JP" altLang="en-US" smtClean="0"/>
              <a:t>28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1982232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C5B174-42CB-4E29-BEDB-5B349DA0C657}" type="slidenum">
              <a:rPr kumimoji="1" lang="ja-JP" altLang="en-US" smtClean="0"/>
              <a:t>34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198223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>
            <a:normAutofit/>
          </a:bodyPr>
          <a:lstStyle>
            <a:lvl1pPr algn="ctr">
              <a:defRPr sz="4400"/>
            </a:lvl1pPr>
          </a:lstStyle>
          <a:p>
            <a:r>
              <a:rPr lang="ja-JP" altLang="en-US" dirty="0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81FBDB-3FE1-4E23-8A3E-D23037547262}" type="datetime1">
              <a:rPr kumimoji="1" lang="ja-JP" altLang="en-US" smtClean="0"/>
              <a:t>2024/12/3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907921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dirty="0"/>
              <a:t>マスター テキストの書式設定</a:t>
            </a:r>
          </a:p>
          <a:p>
            <a:pPr lvl="1"/>
            <a:r>
              <a:rPr lang="ja-JP" altLang="en-US" dirty="0"/>
              <a:t>第 </a:t>
            </a:r>
            <a:r>
              <a:rPr lang="en-US" altLang="ja-JP" dirty="0"/>
              <a:t>2 </a:t>
            </a:r>
            <a:r>
              <a:rPr lang="ja-JP" altLang="en-US" dirty="0"/>
              <a:t>レベル</a:t>
            </a:r>
          </a:p>
          <a:p>
            <a:pPr lvl="2"/>
            <a:r>
              <a:rPr lang="ja-JP" altLang="en-US" dirty="0"/>
              <a:t>第 </a:t>
            </a:r>
            <a:r>
              <a:rPr lang="en-US" altLang="ja-JP" dirty="0"/>
              <a:t>3 </a:t>
            </a:r>
            <a:r>
              <a:rPr lang="ja-JP" altLang="en-US" dirty="0"/>
              <a:t>レベル</a:t>
            </a:r>
          </a:p>
          <a:p>
            <a:pPr lvl="3"/>
            <a:r>
              <a:rPr lang="ja-JP" altLang="en-US" dirty="0"/>
              <a:t>第 </a:t>
            </a:r>
            <a:r>
              <a:rPr lang="en-US" altLang="ja-JP" dirty="0"/>
              <a:t>4 </a:t>
            </a:r>
            <a:r>
              <a:rPr lang="ja-JP" altLang="en-US" dirty="0"/>
              <a:t>レベル</a:t>
            </a:r>
          </a:p>
          <a:p>
            <a:pPr lvl="4"/>
            <a:r>
              <a:rPr lang="ja-JP" altLang="en-US" dirty="0"/>
              <a:t>第 </a:t>
            </a:r>
            <a:r>
              <a:rPr lang="en-US" altLang="ja-JP" dirty="0"/>
              <a:t>5 </a:t>
            </a:r>
            <a:r>
              <a:rPr lang="ja-JP" altLang="en-US" dirty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AA3E3D-4D1D-4163-AD90-B772FBC95A7D}" type="datetime1">
              <a:rPr kumimoji="1" lang="ja-JP" altLang="en-US" smtClean="0"/>
              <a:t>2024/12/3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750384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9376" y="2614172"/>
            <a:ext cx="3086100" cy="1397000"/>
          </a:xfrm>
        </p:spPr>
        <p:txBody>
          <a:bodyPr/>
          <a:lstStyle>
            <a:lvl1pPr algn="r">
              <a:lnSpc>
                <a:spcPct val="100000"/>
              </a:lnSpc>
              <a:defRPr/>
            </a:lvl1pPr>
          </a:lstStyle>
          <a:p>
            <a:r>
              <a:rPr lang="ja-JP" altLang="en-US" dirty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22284" y="946596"/>
            <a:ext cx="5311720" cy="5267459"/>
          </a:xfrm>
        </p:spPr>
        <p:txBody>
          <a:bodyPr anchor="ctr"/>
          <a:lstStyle>
            <a:lvl1pPr>
              <a:spcBef>
                <a:spcPts val="0"/>
              </a:spcBef>
              <a:defRPr sz="2600"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</a:lstStyle>
          <a:p>
            <a:pPr lvl="0"/>
            <a:r>
              <a:rPr lang="ja-JP" altLang="en-US" dirty="0"/>
              <a:t>マスター テキストの書式設定</a:t>
            </a:r>
          </a:p>
          <a:p>
            <a:pPr lvl="1"/>
            <a:r>
              <a:rPr lang="ja-JP" altLang="en-US" dirty="0"/>
              <a:t>第 </a:t>
            </a:r>
            <a:r>
              <a:rPr lang="en-US" altLang="ja-JP" dirty="0"/>
              <a:t>2 </a:t>
            </a:r>
            <a:r>
              <a:rPr lang="ja-JP" altLang="en-US" dirty="0"/>
              <a:t>レベル</a:t>
            </a:r>
          </a:p>
          <a:p>
            <a:pPr lvl="2"/>
            <a:r>
              <a:rPr lang="ja-JP" altLang="en-US" dirty="0"/>
              <a:t>第 </a:t>
            </a:r>
            <a:r>
              <a:rPr lang="en-US" altLang="ja-JP" dirty="0"/>
              <a:t>3 </a:t>
            </a:r>
            <a:r>
              <a:rPr lang="ja-JP" altLang="en-US" dirty="0"/>
              <a:t>レベル</a:t>
            </a:r>
          </a:p>
          <a:p>
            <a:pPr lvl="3"/>
            <a:r>
              <a:rPr lang="ja-JP" altLang="en-US" dirty="0"/>
              <a:t>第 </a:t>
            </a:r>
            <a:r>
              <a:rPr lang="en-US" altLang="ja-JP" dirty="0"/>
              <a:t>4 </a:t>
            </a:r>
            <a:r>
              <a:rPr lang="ja-JP" altLang="en-US" dirty="0"/>
              <a:t>レベル</a:t>
            </a:r>
          </a:p>
          <a:p>
            <a:pPr lvl="4"/>
            <a:r>
              <a:rPr lang="ja-JP" altLang="en-US" dirty="0"/>
              <a:t>第 </a:t>
            </a:r>
            <a:r>
              <a:rPr lang="en-US" altLang="ja-JP" dirty="0"/>
              <a:t>5 </a:t>
            </a:r>
            <a:r>
              <a:rPr lang="ja-JP" altLang="en-US" dirty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AA3E3D-4D1D-4163-AD90-B772FBC95A7D}" type="datetime1">
              <a:rPr kumimoji="1" lang="ja-JP" altLang="en-US" smtClean="0"/>
              <a:t>2024/12/3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cxnSp>
        <p:nvCxnSpPr>
          <p:cNvPr id="8" name="直線コネクタ 7">
            <a:extLst>
              <a:ext uri="{FF2B5EF4-FFF2-40B4-BE49-F238E27FC236}">
                <a16:creationId xmlns:a16="http://schemas.microsoft.com/office/drawing/2014/main" id="{FEE24C5F-FDEB-41AC-8EE7-D7A90FDF0D4E}"/>
              </a:ext>
            </a:extLst>
          </p:cNvPr>
          <p:cNvCxnSpPr/>
          <p:nvPr userDrawn="1"/>
        </p:nvCxnSpPr>
        <p:spPr>
          <a:xfrm>
            <a:off x="3408372" y="1771739"/>
            <a:ext cx="0" cy="308186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481724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417190-F4F2-435C-9433-79F7AB9E97BF}" type="datetime1">
              <a:rPr kumimoji="1" lang="ja-JP" altLang="en-US" smtClean="0"/>
              <a:t>2024/12/3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081626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21845" y="175028"/>
            <a:ext cx="8461208" cy="4698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 dirty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1845" y="846253"/>
            <a:ext cx="8461208" cy="53331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 dirty="0"/>
              <a:t>マスター テキストの書式設定</a:t>
            </a:r>
          </a:p>
          <a:p>
            <a:pPr lvl="1"/>
            <a:r>
              <a:rPr lang="ja-JP" altLang="en-US" dirty="0"/>
              <a:t>第 </a:t>
            </a:r>
            <a:r>
              <a:rPr lang="en-US" altLang="ja-JP" dirty="0"/>
              <a:t>2 </a:t>
            </a:r>
            <a:r>
              <a:rPr lang="ja-JP" altLang="en-US" dirty="0"/>
              <a:t>レベル</a:t>
            </a:r>
          </a:p>
          <a:p>
            <a:pPr lvl="2"/>
            <a:r>
              <a:rPr lang="ja-JP" altLang="en-US" dirty="0"/>
              <a:t>第 </a:t>
            </a:r>
            <a:r>
              <a:rPr lang="en-US" altLang="ja-JP" dirty="0"/>
              <a:t>3 </a:t>
            </a:r>
            <a:r>
              <a:rPr lang="ja-JP" altLang="en-US" dirty="0"/>
              <a:t>レベル</a:t>
            </a:r>
          </a:p>
          <a:p>
            <a:pPr lvl="3"/>
            <a:r>
              <a:rPr lang="ja-JP" altLang="en-US" dirty="0"/>
              <a:t>第 </a:t>
            </a:r>
            <a:r>
              <a:rPr lang="en-US" altLang="ja-JP" dirty="0"/>
              <a:t>4 </a:t>
            </a:r>
            <a:r>
              <a:rPr lang="ja-JP" altLang="en-US" dirty="0"/>
              <a:t>レベル</a:t>
            </a:r>
          </a:p>
          <a:p>
            <a:pPr lvl="4"/>
            <a:r>
              <a:rPr lang="ja-JP" altLang="en-US" dirty="0"/>
              <a:t>第 </a:t>
            </a:r>
            <a:r>
              <a:rPr lang="en-US" altLang="ja-JP" dirty="0"/>
              <a:t>5 </a:t>
            </a:r>
            <a:r>
              <a:rPr lang="ja-JP" altLang="en-US" dirty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FBE731-6ED8-4A42-8A57-3C41D7584935}" type="datetime1">
              <a:rPr kumimoji="1" lang="ja-JP" altLang="en-US" smtClean="0"/>
              <a:t>2024/12/3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メイリオ" panose="020B0604030504040204" pitchFamily="50" charset="-128"/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85071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8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メイリオ" panose="020B0604030504040204" pitchFamily="50" charset="-128"/>
              </a:defRPr>
            </a:lvl1pPr>
          </a:lstStyle>
          <a:p>
            <a:fld id="{E205D82C-95A1-431E-8E38-AA614A14CDCF}" type="slidenum">
              <a:rPr lang="ja-JP" altLang="en-US" smtClean="0"/>
              <a:pPr/>
              <a:t>‹#›</a:t>
            </a:fld>
            <a:endParaRPr lang="ja-JP" altLang="en-US" dirty="0"/>
          </a:p>
        </p:txBody>
      </p:sp>
      <p:pic>
        <p:nvPicPr>
          <p:cNvPr id="7" name="図 6">
            <a:extLst>
              <a:ext uri="{FF2B5EF4-FFF2-40B4-BE49-F238E27FC236}">
                <a16:creationId xmlns:a16="http://schemas.microsoft.com/office/drawing/2014/main" id="{D9445425-3AD1-45CB-BDD6-281EC62A9D61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8622" y="90311"/>
            <a:ext cx="746942" cy="7013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8423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72" r:id="rId3"/>
    <p:sldLayoutId id="2147483667" r:id="rId4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3200" kern="1200">
          <a:solidFill>
            <a:srgbClr val="FF0000"/>
          </a:solidFill>
          <a:latin typeface="Arial" panose="020B0604020202020204" pitchFamily="34" charset="0"/>
          <a:ea typeface="メイリオ" panose="020B0604030504040204" pitchFamily="50" charset="-128"/>
          <a:cs typeface="Segoe UI" panose="020B0502040204020203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Arial" panose="020B0604020202020204" pitchFamily="34" charset="0"/>
          <a:ea typeface="メイリオ" panose="020B0604030504040204" pitchFamily="50" charset="-128"/>
          <a:cs typeface="Segoe UI" panose="020B0502040204020203" pitchFamily="34" charset="0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Arial" panose="020B0604020202020204" pitchFamily="34" charset="0"/>
          <a:ea typeface="メイリオ" panose="020B0604030504040204" pitchFamily="50" charset="-128"/>
          <a:cs typeface="Segoe UI" panose="020B0502040204020203" pitchFamily="34" charset="0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Arial" panose="020B0604020202020204" pitchFamily="34" charset="0"/>
          <a:ea typeface="メイリオ" panose="020B0604030504040204" pitchFamily="50" charset="-128"/>
          <a:cs typeface="Segoe UI" panose="020B0502040204020203" pitchFamily="34" charset="0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Arial" panose="020B0604020202020204" pitchFamily="34" charset="0"/>
          <a:ea typeface="メイリオ" panose="020B0604030504040204" pitchFamily="50" charset="-128"/>
          <a:cs typeface="Segoe UI" panose="020B0502040204020203" pitchFamily="34" charset="0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Arial" panose="020B0604020202020204" pitchFamily="34" charset="0"/>
          <a:ea typeface="メイリオ" panose="020B0604030504040204" pitchFamily="50" charset="-128"/>
          <a:cs typeface="Segoe UI" panose="020B0502040204020203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Relationship Id="rId4" Type="http://schemas.openxmlformats.org/officeDocument/2006/relationships/hyperlink" Target="https://www.kkaneko.jp/pro/pi/index.html" TargetMode="Externa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hyperlink" Target="https://paiza.io/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4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kkaneko.jp/pro/pi/index.html" TargetMode="External"/><Relationship Id="rId2" Type="http://schemas.openxmlformats.org/officeDocument/2006/relationships/hyperlink" Target="https://www.kkaneko.jp/pro/ji/index.html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kkaneko.jp/pro/java/index.html" TargetMode="Externa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>
            <a:extLst>
              <a:ext uri="{FF2B5EF4-FFF2-40B4-BE49-F238E27FC236}">
                <a16:creationId xmlns:a16="http://schemas.microsoft.com/office/drawing/2014/main" id="{2B743759-250A-4CA4-A37F-4E7983A1C8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1</a:t>
            </a:fld>
            <a:endParaRPr kumimoji="1" lang="ja-JP" altLang="en-US"/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DF82376D-EA5A-4EB5-B560-13402A85E24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タイトル 1">
            <a:extLst>
              <a:ext uri="{FF2B5EF4-FFF2-40B4-BE49-F238E27FC236}">
                <a16:creationId xmlns:a16="http://schemas.microsoft.com/office/drawing/2014/main" id="{38FEEB8D-B090-4B29-8808-094DF7AF3E3C}"/>
              </a:ext>
            </a:extLst>
          </p:cNvPr>
          <p:cNvSpPr txBox="1">
            <a:spLocks/>
          </p:cNvSpPr>
          <p:nvPr/>
        </p:nvSpPr>
        <p:spPr>
          <a:xfrm>
            <a:off x="192388" y="575000"/>
            <a:ext cx="5334427" cy="2479056"/>
          </a:xfrm>
          <a:prstGeom prst="rect">
            <a:avLst/>
          </a:prstGeom>
          <a:solidFill>
            <a:schemeClr val="bg1"/>
          </a:solidFill>
          <a:ln w="38100">
            <a:solidFill>
              <a:schemeClr val="bg1">
                <a:lumMod val="50000"/>
              </a:schemeClr>
            </a:solidFill>
          </a:ln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3200" kern="1200">
                <a:solidFill>
                  <a:srgbClr val="FF0000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</a:lstStyle>
          <a:p>
            <a:pPr marL="216000">
              <a:lnSpc>
                <a:spcPct val="14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altLang="ja-JP" sz="2800" dirty="0">
                <a:solidFill>
                  <a:srgbClr val="C00000"/>
                </a:solidFill>
              </a:rPr>
              <a:t>pi-14. </a:t>
            </a:r>
            <a:r>
              <a:rPr lang="ja-JP" altLang="en-US" sz="2800" b="1" dirty="0">
                <a:solidFill>
                  <a:srgbClr val="C00000"/>
                </a:solidFill>
              </a:rPr>
              <a:t>イベント処理とネットワーク通信</a:t>
            </a:r>
            <a:r>
              <a:rPr lang="en-US" altLang="ja-JP" sz="2800" b="1" dirty="0">
                <a:solidFill>
                  <a:srgbClr val="C00000"/>
                </a:solidFill>
              </a:rPr>
              <a:t>: Java</a:t>
            </a:r>
            <a:r>
              <a:rPr lang="ja-JP" altLang="en-US" sz="2800" b="1" dirty="0">
                <a:solidFill>
                  <a:srgbClr val="C00000"/>
                </a:solidFill>
              </a:rPr>
              <a:t>によるイベントハンドラとソケットプログラミング</a:t>
            </a:r>
          </a:p>
          <a:p>
            <a:pPr marL="216000">
              <a:lnSpc>
                <a:spcPct val="140000"/>
              </a:lnSpc>
              <a:spcBef>
                <a:spcPts val="600"/>
              </a:spcBef>
              <a:spcAft>
                <a:spcPts val="600"/>
              </a:spcAft>
            </a:pPr>
            <a:br>
              <a:rPr lang="ja-JP" altLang="en-US" sz="2800" b="1" dirty="0"/>
            </a:br>
            <a:endParaRPr lang="ja-JP" altLang="en-US" sz="2800" b="1" dirty="0"/>
          </a:p>
        </p:txBody>
      </p:sp>
      <p:sp>
        <p:nvSpPr>
          <p:cNvPr id="8" name="タイトル 1">
            <a:extLst>
              <a:ext uri="{FF2B5EF4-FFF2-40B4-BE49-F238E27FC236}">
                <a16:creationId xmlns:a16="http://schemas.microsoft.com/office/drawing/2014/main" id="{859CCDBF-9651-46AF-8354-4C080E716D9E}"/>
              </a:ext>
            </a:extLst>
          </p:cNvPr>
          <p:cNvSpPr txBox="1">
            <a:spLocks/>
          </p:cNvSpPr>
          <p:nvPr/>
        </p:nvSpPr>
        <p:spPr>
          <a:xfrm>
            <a:off x="1049885" y="5314663"/>
            <a:ext cx="3437681" cy="752546"/>
          </a:xfrm>
          <a:prstGeom prst="rect">
            <a:avLst/>
          </a:prstGeom>
          <a:solidFill>
            <a:schemeClr val="bg1"/>
          </a:solidFill>
          <a:ln w="38100">
            <a:noFill/>
          </a:ln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3200" kern="1200">
                <a:solidFill>
                  <a:srgbClr val="FF0000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</a:lstStyle>
          <a:p>
            <a:pPr algn="ctr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ja-JP" altLang="en-US" sz="3600" dirty="0">
                <a:solidFill>
                  <a:schemeClr val="tx1"/>
                </a:solidFill>
                <a:latin typeface="メイリオ" panose="020B0604030504040204" pitchFamily="50" charset="-128"/>
              </a:rPr>
              <a:t>金子邦彦</a:t>
            </a:r>
            <a:endParaRPr lang="ja-JP" altLang="en-US" sz="3600" dirty="0"/>
          </a:p>
        </p:txBody>
      </p:sp>
      <p:pic>
        <p:nvPicPr>
          <p:cNvPr id="9" name="Picture 2" descr="https://mirrors.creativecommons.org/presskit/buttons/88x31/png/by-nc-sa.eu.png">
            <a:extLst>
              <a:ext uri="{FF2B5EF4-FFF2-40B4-BE49-F238E27FC236}">
                <a16:creationId xmlns:a16="http://schemas.microsoft.com/office/drawing/2014/main" id="{FB093CEA-1F83-4E94-BF85-682B97E409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830" y="6283000"/>
            <a:ext cx="1433790" cy="5016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タイトル 1">
            <a:extLst>
              <a:ext uri="{FF2B5EF4-FFF2-40B4-BE49-F238E27FC236}">
                <a16:creationId xmlns:a16="http://schemas.microsoft.com/office/drawing/2014/main" id="{34228F5D-B8DA-4C70-A1BB-FB639B49FF68}"/>
              </a:ext>
            </a:extLst>
          </p:cNvPr>
          <p:cNvSpPr txBox="1">
            <a:spLocks/>
          </p:cNvSpPr>
          <p:nvPr/>
        </p:nvSpPr>
        <p:spPr>
          <a:xfrm>
            <a:off x="192389" y="3269847"/>
            <a:ext cx="5334428" cy="1614669"/>
          </a:xfrm>
          <a:prstGeom prst="rect">
            <a:avLst/>
          </a:prstGeom>
          <a:solidFill>
            <a:schemeClr val="bg1"/>
          </a:solidFill>
          <a:ln w="38100">
            <a:noFill/>
          </a:ln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3200" kern="1200">
                <a:solidFill>
                  <a:srgbClr val="FF0000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</a:lstStyle>
          <a:p>
            <a:pPr algn="ctr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ja-JP" altLang="en-US" sz="1800" dirty="0">
                <a:solidFill>
                  <a:schemeClr val="tx1"/>
                </a:solidFill>
              </a:rPr>
              <a:t>トピックス：イベント，イベントハンドラ，タイマーイベント，ソケット通信</a:t>
            </a:r>
            <a:endParaRPr lang="en-US" altLang="ja-JP" sz="1800" dirty="0">
              <a:solidFill>
                <a:schemeClr val="tx1"/>
              </a:solidFill>
            </a:endParaRPr>
          </a:p>
          <a:p>
            <a:pPr algn="ctr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altLang="ja-JP" sz="1800" dirty="0">
                <a:solidFill>
                  <a:schemeClr val="tx1"/>
                </a:solidFill>
              </a:rPr>
              <a:t>URL: </a:t>
            </a:r>
            <a:r>
              <a:rPr lang="en-US" altLang="ja-JP" sz="1800" dirty="0">
                <a:solidFill>
                  <a:schemeClr val="tx1"/>
                </a:solidFill>
                <a:hlinkClick r:id="rId4"/>
              </a:rPr>
              <a:t>https://</a:t>
            </a:r>
            <a:r>
              <a:rPr lang="en-US" altLang="ja-JP" sz="1800" dirty="0" err="1">
                <a:solidFill>
                  <a:schemeClr val="tx1"/>
                </a:solidFill>
                <a:hlinkClick r:id="rId4"/>
              </a:rPr>
              <a:t>www.kkaneko.jp</a:t>
            </a:r>
            <a:r>
              <a:rPr lang="en-US" altLang="ja-JP" sz="1800" dirty="0">
                <a:solidFill>
                  <a:schemeClr val="tx1"/>
                </a:solidFill>
                <a:hlinkClick r:id="rId4"/>
              </a:rPr>
              <a:t>/pro/pi/</a:t>
            </a:r>
            <a:r>
              <a:rPr lang="en-US" altLang="ja-JP" sz="1800" dirty="0" err="1">
                <a:solidFill>
                  <a:schemeClr val="tx1"/>
                </a:solidFill>
                <a:hlinkClick r:id="rId4"/>
              </a:rPr>
              <a:t>index.html</a:t>
            </a:r>
            <a:endParaRPr lang="en-US" altLang="ja-JP" sz="1800" dirty="0">
              <a:solidFill>
                <a:schemeClr val="tx1"/>
              </a:solidFill>
            </a:endParaRPr>
          </a:p>
          <a:p>
            <a:pPr algn="ctr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ja-JP" altLang="en-US" sz="1800" dirty="0">
                <a:solidFill>
                  <a:schemeClr val="tx1"/>
                </a:solidFill>
              </a:rPr>
              <a:t>（</a:t>
            </a:r>
            <a:r>
              <a:rPr lang="en-US" altLang="ja-JP" sz="1800" dirty="0">
                <a:solidFill>
                  <a:schemeClr val="tx1"/>
                </a:solidFill>
              </a:rPr>
              <a:t>Java </a:t>
            </a:r>
            <a:r>
              <a:rPr lang="ja-JP" altLang="en-US" sz="1800" dirty="0">
                <a:solidFill>
                  <a:schemeClr val="tx1"/>
                </a:solidFill>
              </a:rPr>
              <a:t>の基本，スライド資料とプログラム例）</a:t>
            </a:r>
            <a:endParaRPr lang="en-US" altLang="ja-JP" sz="1800" dirty="0">
              <a:solidFill>
                <a:schemeClr val="tx1"/>
              </a:solidFill>
            </a:endParaRPr>
          </a:p>
          <a:p>
            <a:pPr algn="ctr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endParaRPr lang="ja-JP" altLang="en-US" sz="1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484422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CA4C1E6D-FF64-44FD-921D-18719B065E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10</a:t>
            </a:fld>
            <a:endParaRPr kumimoji="1" lang="ja-JP" altLang="en-US"/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A361FB3F-CA42-4B94-B6E2-68350EF161AD}"/>
              </a:ext>
            </a:extLst>
          </p:cNvPr>
          <p:cNvSpPr txBox="1"/>
          <p:nvPr/>
        </p:nvSpPr>
        <p:spPr>
          <a:xfrm>
            <a:off x="739140" y="1524000"/>
            <a:ext cx="326243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400" dirty="0"/>
              <a:t>通常のプログラム実行</a:t>
            </a:r>
          </a:p>
        </p:txBody>
      </p:sp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AA67020B-5790-4E91-804A-6D23BC49666B}"/>
              </a:ext>
            </a:extLst>
          </p:cNvPr>
          <p:cNvSpPr/>
          <p:nvPr/>
        </p:nvSpPr>
        <p:spPr>
          <a:xfrm>
            <a:off x="2111276" y="2301240"/>
            <a:ext cx="518160" cy="368046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151A9EEA-AE80-43C2-90DD-0748387E6F7B}"/>
              </a:ext>
            </a:extLst>
          </p:cNvPr>
          <p:cNvSpPr txBox="1"/>
          <p:nvPr/>
        </p:nvSpPr>
        <p:spPr>
          <a:xfrm>
            <a:off x="4985072" y="1154668"/>
            <a:ext cx="326243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400" dirty="0"/>
              <a:t>イベント発生の</a:t>
            </a:r>
            <a:r>
              <a:rPr kumimoji="1" lang="ja-JP" altLang="en-US" sz="2400" b="1" dirty="0"/>
              <a:t>たび</a:t>
            </a:r>
            <a:r>
              <a:rPr kumimoji="1" lang="ja-JP" altLang="en-US" sz="2400" dirty="0"/>
              <a:t>に</a:t>
            </a:r>
            <a:endParaRPr kumimoji="1" lang="en-US" altLang="ja-JP" sz="2400" dirty="0"/>
          </a:p>
          <a:p>
            <a:r>
              <a:rPr kumimoji="1" lang="ja-JP" altLang="en-US" sz="2400" b="1" dirty="0"/>
              <a:t>マルチスレッド</a:t>
            </a:r>
            <a:r>
              <a:rPr kumimoji="1" lang="ja-JP" altLang="en-US" sz="2400" dirty="0"/>
              <a:t>実行</a:t>
            </a:r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F07F54F0-1A94-4E0E-B821-689C78EEBC41}"/>
              </a:ext>
            </a:extLst>
          </p:cNvPr>
          <p:cNvSpPr/>
          <p:nvPr/>
        </p:nvSpPr>
        <p:spPr>
          <a:xfrm>
            <a:off x="4985072" y="2301240"/>
            <a:ext cx="518160" cy="368046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3EE3F0E2-3515-4E40-B331-2E3C760E56F4}"/>
              </a:ext>
            </a:extLst>
          </p:cNvPr>
          <p:cNvSpPr/>
          <p:nvPr/>
        </p:nvSpPr>
        <p:spPr>
          <a:xfrm>
            <a:off x="6773644" y="3002512"/>
            <a:ext cx="568852" cy="365125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10" name="直線矢印コネクタ 9">
            <a:extLst>
              <a:ext uri="{FF2B5EF4-FFF2-40B4-BE49-F238E27FC236}">
                <a16:creationId xmlns:a16="http://schemas.microsoft.com/office/drawing/2014/main" id="{05EE5E26-AAF5-4706-907A-E304FD835619}"/>
              </a:ext>
            </a:extLst>
          </p:cNvPr>
          <p:cNvCxnSpPr/>
          <p:nvPr/>
        </p:nvCxnSpPr>
        <p:spPr>
          <a:xfrm>
            <a:off x="5670645" y="3002512"/>
            <a:ext cx="880280" cy="0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2EACF3C1-F12A-461B-AFD9-2CD6435C6011}"/>
              </a:ext>
            </a:extLst>
          </p:cNvPr>
          <p:cNvSpPr txBox="1"/>
          <p:nvPr/>
        </p:nvSpPr>
        <p:spPr>
          <a:xfrm>
            <a:off x="5827543" y="2367802"/>
            <a:ext cx="203132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400" b="1" dirty="0"/>
              <a:t>イベント発生</a:t>
            </a:r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5E267F21-EAD0-40E1-94D7-3CB34B8B8819}"/>
              </a:ext>
            </a:extLst>
          </p:cNvPr>
          <p:cNvSpPr txBox="1"/>
          <p:nvPr/>
        </p:nvSpPr>
        <p:spPr>
          <a:xfrm>
            <a:off x="6110785" y="3367637"/>
            <a:ext cx="295465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400" b="1" dirty="0"/>
              <a:t>イベントハンドラ内</a:t>
            </a:r>
            <a:endParaRPr kumimoji="1" lang="en-US" altLang="ja-JP" sz="2400" b="1" dirty="0"/>
          </a:p>
          <a:p>
            <a:r>
              <a:rPr kumimoji="1" lang="ja-JP" altLang="en-US" sz="2400" b="1" dirty="0"/>
              <a:t>のタスクを実行</a:t>
            </a:r>
          </a:p>
        </p:txBody>
      </p:sp>
      <p:sp>
        <p:nvSpPr>
          <p:cNvPr id="13" name="正方形/長方形 12">
            <a:extLst>
              <a:ext uri="{FF2B5EF4-FFF2-40B4-BE49-F238E27FC236}">
                <a16:creationId xmlns:a16="http://schemas.microsoft.com/office/drawing/2014/main" id="{C1702720-0963-424A-9735-4D80273E3080}"/>
              </a:ext>
            </a:extLst>
          </p:cNvPr>
          <p:cNvSpPr/>
          <p:nvPr/>
        </p:nvSpPr>
        <p:spPr>
          <a:xfrm>
            <a:off x="6773644" y="5160230"/>
            <a:ext cx="568852" cy="365125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14" name="直線矢印コネクタ 13">
            <a:extLst>
              <a:ext uri="{FF2B5EF4-FFF2-40B4-BE49-F238E27FC236}">
                <a16:creationId xmlns:a16="http://schemas.microsoft.com/office/drawing/2014/main" id="{20A37DD6-DBC9-4201-829E-7C3EB057E1B1}"/>
              </a:ext>
            </a:extLst>
          </p:cNvPr>
          <p:cNvCxnSpPr/>
          <p:nvPr/>
        </p:nvCxnSpPr>
        <p:spPr>
          <a:xfrm>
            <a:off x="5670645" y="5160230"/>
            <a:ext cx="880280" cy="0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E2211E32-3D40-466B-B701-5F0D22F48EE8}"/>
              </a:ext>
            </a:extLst>
          </p:cNvPr>
          <p:cNvSpPr txBox="1"/>
          <p:nvPr/>
        </p:nvSpPr>
        <p:spPr>
          <a:xfrm>
            <a:off x="5827543" y="4525520"/>
            <a:ext cx="203132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400" b="1" dirty="0"/>
              <a:t>イベント発生</a:t>
            </a:r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D39499FA-69AD-4B00-A658-B3BDD1F560C5}"/>
              </a:ext>
            </a:extLst>
          </p:cNvPr>
          <p:cNvSpPr txBox="1"/>
          <p:nvPr/>
        </p:nvSpPr>
        <p:spPr>
          <a:xfrm>
            <a:off x="5987816" y="5567800"/>
            <a:ext cx="295465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400" b="1" dirty="0"/>
              <a:t>イベントハンドラ内</a:t>
            </a:r>
            <a:endParaRPr kumimoji="1" lang="en-US" altLang="ja-JP" sz="2400" b="1" dirty="0"/>
          </a:p>
          <a:p>
            <a:r>
              <a:rPr kumimoji="1" lang="ja-JP" altLang="en-US" sz="2400" b="1" dirty="0"/>
              <a:t>のタスクを実行</a:t>
            </a:r>
          </a:p>
        </p:txBody>
      </p:sp>
    </p:spTree>
    <p:extLst>
      <p:ext uri="{BB962C8B-B14F-4D97-AF65-F5344CB8AC3E}">
        <p14:creationId xmlns:p14="http://schemas.microsoft.com/office/powerpoint/2010/main" val="400487006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219919" y="1122363"/>
            <a:ext cx="8599990" cy="2387600"/>
          </a:xfrm>
        </p:spPr>
        <p:txBody>
          <a:bodyPr>
            <a:noAutofit/>
          </a:bodyPr>
          <a:lstStyle/>
          <a:p>
            <a:r>
              <a:rPr lang="en-US" altLang="ja-JP" dirty="0"/>
              <a:t>14-2. Java </a:t>
            </a:r>
            <a:r>
              <a:rPr lang="ja-JP" altLang="en-US" dirty="0"/>
              <a:t>でのタイマーイベント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55940FB6-D91C-4C45-82A6-6C3F63B50793}" type="slidenum">
              <a:rPr lang="ja-JP" altLang="en-US" smtClean="0"/>
              <a:pPr/>
              <a:t>11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87407801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724072" y="629268"/>
            <a:ext cx="4939868" cy="1286160"/>
          </a:xfrm>
        </p:spPr>
        <p:txBody>
          <a:bodyPr anchor="b">
            <a:normAutofit/>
          </a:bodyPr>
          <a:lstStyle/>
          <a:p>
            <a:pPr algn="l"/>
            <a:r>
              <a:rPr lang="ja-JP" altLang="en-US" dirty="0"/>
              <a:t>演習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724073" y="2438400"/>
            <a:ext cx="4939867" cy="3785419"/>
          </a:xfrm>
        </p:spPr>
        <p:txBody>
          <a:bodyPr>
            <a:normAutofit/>
          </a:bodyPr>
          <a:lstStyle/>
          <a:p>
            <a:pPr marL="0" indent="0">
              <a:spcAft>
                <a:spcPts val="600"/>
              </a:spcAft>
              <a:buNone/>
            </a:pPr>
            <a:r>
              <a:rPr lang="ja-JP" altLang="en-US" sz="2400" dirty="0"/>
              <a:t>資料：</a:t>
            </a:r>
            <a:r>
              <a:rPr lang="en-US" altLang="ja-JP" sz="2400" b="1" dirty="0"/>
              <a:t>13</a:t>
            </a:r>
            <a:r>
              <a:rPr lang="ja-JP" altLang="en-US" sz="2400" b="1" dirty="0"/>
              <a:t> ～ </a:t>
            </a:r>
            <a:r>
              <a:rPr lang="en-US" altLang="ja-JP" sz="2400" b="1" dirty="0"/>
              <a:t>18</a:t>
            </a:r>
          </a:p>
          <a:p>
            <a:pPr>
              <a:spcAft>
                <a:spcPts val="600"/>
              </a:spcAft>
            </a:pPr>
            <a:endParaRPr lang="en-US" altLang="ja-JP" sz="2400" b="1" dirty="0"/>
          </a:p>
          <a:p>
            <a:pPr marL="0" indent="0">
              <a:spcAft>
                <a:spcPts val="600"/>
              </a:spcAft>
              <a:buNone/>
            </a:pPr>
            <a:r>
              <a:rPr lang="en-US" altLang="ja-JP" sz="2400" b="1" dirty="0"/>
              <a:t>【</a:t>
            </a:r>
            <a:r>
              <a:rPr lang="ja-JP" altLang="en-US" sz="2400" b="1" dirty="0"/>
              <a:t>トピックス</a:t>
            </a:r>
            <a:r>
              <a:rPr lang="en-US" altLang="ja-JP" sz="2400" b="1" dirty="0"/>
              <a:t>】</a:t>
            </a:r>
          </a:p>
          <a:p>
            <a:pPr lvl="1">
              <a:spcAft>
                <a:spcPts val="600"/>
              </a:spcAft>
            </a:pPr>
            <a:r>
              <a:rPr lang="ja-JP" altLang="en-US" b="1" dirty="0"/>
              <a:t>タイマーイベント</a:t>
            </a:r>
            <a:endParaRPr lang="en-US" altLang="ja-JP" dirty="0"/>
          </a:p>
          <a:p>
            <a:pPr lvl="1">
              <a:spcAft>
                <a:spcPts val="600"/>
              </a:spcAft>
            </a:pPr>
            <a:endParaRPr lang="en-US" altLang="ja-JP" sz="17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825C89A-4CA9-463F-B084-0B2641B9566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2677" r="29301"/>
          <a:stretch/>
        </p:blipFill>
        <p:spPr>
          <a:xfrm>
            <a:off x="20" y="10"/>
            <a:ext cx="3476673" cy="6857990"/>
          </a:xfrm>
          <a:prstGeom prst="rect">
            <a:avLst/>
          </a:prstGeom>
          <a:effectLst/>
        </p:spPr>
      </p:pic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>
          <a:xfrm>
            <a:off x="8011648" y="6364538"/>
            <a:ext cx="890069" cy="365125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fld id="{16F77370-7F48-49C1-8603-DB37AE8840E1}" type="slidenum">
              <a:rPr lang="ja-JP" altLang="en-US" sz="2400" smtClean="0"/>
              <a:pPr>
                <a:lnSpc>
                  <a:spcPct val="90000"/>
                </a:lnSpc>
                <a:spcAft>
                  <a:spcPts val="600"/>
                </a:spcAft>
              </a:pPr>
              <a:t>12</a:t>
            </a:fld>
            <a:endParaRPr lang="ja-JP" altLang="en-US" sz="2400" dirty="0"/>
          </a:p>
        </p:txBody>
      </p:sp>
    </p:spTree>
    <p:extLst>
      <p:ext uri="{BB962C8B-B14F-4D97-AF65-F5344CB8AC3E}">
        <p14:creationId xmlns:p14="http://schemas.microsoft.com/office/powerpoint/2010/main" val="80593935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>
            <a:extLst>
              <a:ext uri="{FF2B5EF4-FFF2-40B4-BE49-F238E27FC236}">
                <a16:creationId xmlns:a16="http://schemas.microsoft.com/office/drawing/2014/main" id="{645D7570-E7B1-40BA-9695-AFFD26BF5DA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1845" y="1229164"/>
            <a:ext cx="8181040" cy="3737150"/>
          </a:xfrm>
          <a:prstGeom prst="rect">
            <a:avLst/>
          </a:prstGeom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ja-JP" altLang="en-US" dirty="0"/>
              <a:t>処理を止める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13</a:t>
            </a:fld>
            <a:endParaRPr kumimoji="1" lang="ja-JP" altLang="en-US"/>
          </a:p>
        </p:txBody>
      </p:sp>
      <p:sp>
        <p:nvSpPr>
          <p:cNvPr id="10" name="正方形/長方形 9"/>
          <p:cNvSpPr/>
          <p:nvPr/>
        </p:nvSpPr>
        <p:spPr>
          <a:xfrm>
            <a:off x="423445" y="2815350"/>
            <a:ext cx="8278595" cy="1406130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6655181" y="5005842"/>
            <a:ext cx="1882247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/>
              <a:t>100</a:t>
            </a:r>
            <a:r>
              <a:rPr kumimoji="1" lang="ja-JP" altLang="en-US" sz="2400" dirty="0"/>
              <a:t>秒止まる</a:t>
            </a:r>
            <a:endParaRPr kumimoji="1" lang="en-US" altLang="ja-JP" sz="2400" dirty="0"/>
          </a:p>
          <a:p>
            <a:r>
              <a:rPr kumimoji="1" lang="ja-JP" altLang="en-US" sz="2400" dirty="0"/>
              <a:t>「</a:t>
            </a:r>
            <a:r>
              <a:rPr kumimoji="1" lang="en-US" altLang="ja-JP" sz="2400" b="1" dirty="0"/>
              <a:t>100000</a:t>
            </a:r>
            <a:r>
              <a:rPr kumimoji="1" lang="ja-JP" altLang="en-US" sz="2400" dirty="0"/>
              <a:t>」</a:t>
            </a:r>
            <a:endParaRPr kumimoji="1" lang="en-US" altLang="ja-JP" sz="2400" dirty="0"/>
          </a:p>
          <a:p>
            <a:r>
              <a:rPr kumimoji="1" lang="ja-JP" altLang="en-US" sz="2400" dirty="0"/>
              <a:t>とあるのは</a:t>
            </a:r>
            <a:endParaRPr kumimoji="1" lang="en-US" altLang="ja-JP" sz="2400" dirty="0"/>
          </a:p>
          <a:p>
            <a:r>
              <a:rPr kumimoji="1" lang="ja-JP" altLang="en-US" sz="2400" dirty="0"/>
              <a:t>ミリ秒単位 </a:t>
            </a:r>
          </a:p>
        </p:txBody>
      </p:sp>
      <p:sp>
        <p:nvSpPr>
          <p:cNvPr id="9" name="コンテンツ プレースホルダー 2">
            <a:extLst>
              <a:ext uri="{FF2B5EF4-FFF2-40B4-BE49-F238E27FC236}">
                <a16:creationId xmlns:a16="http://schemas.microsoft.com/office/drawing/2014/main" id="{EBD89010-BF74-4FE8-BE7C-40BE4E461FD5}"/>
              </a:ext>
            </a:extLst>
          </p:cNvPr>
          <p:cNvSpPr txBox="1">
            <a:spLocks/>
          </p:cNvSpPr>
          <p:nvPr/>
        </p:nvSpPr>
        <p:spPr>
          <a:xfrm>
            <a:off x="63706" y="706300"/>
            <a:ext cx="7769654" cy="356861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buNone/>
            </a:pPr>
            <a:r>
              <a:rPr lang="en-US" altLang="ja-JP" sz="2000" dirty="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 </a:t>
            </a:r>
            <a:r>
              <a:rPr lang="ja-JP" altLang="en-US" sz="2000" b="1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① 次のソースコードを入れる</a:t>
            </a:r>
            <a:endParaRPr lang="en-US" altLang="ja-JP" sz="2000" b="1" dirty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lnSpc>
                <a:spcPct val="120000"/>
              </a:lnSpc>
              <a:buNone/>
            </a:pPr>
            <a:endParaRPr lang="en-US" altLang="ja-JP" sz="2400" dirty="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24480426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14</a:t>
            </a:fld>
            <a:endParaRPr kumimoji="1" lang="ja-JP" altLang="en-US"/>
          </a:p>
        </p:txBody>
      </p:sp>
      <p:sp>
        <p:nvSpPr>
          <p:cNvPr id="9" name="コンテンツ プレースホルダー 2">
            <a:extLst>
              <a:ext uri="{FF2B5EF4-FFF2-40B4-BE49-F238E27FC236}">
                <a16:creationId xmlns:a16="http://schemas.microsoft.com/office/drawing/2014/main" id="{EBD89010-BF74-4FE8-BE7C-40BE4E461FD5}"/>
              </a:ext>
            </a:extLst>
          </p:cNvPr>
          <p:cNvSpPr txBox="1">
            <a:spLocks/>
          </p:cNvSpPr>
          <p:nvPr/>
        </p:nvSpPr>
        <p:spPr>
          <a:xfrm>
            <a:off x="63705" y="706300"/>
            <a:ext cx="8461207" cy="356861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buNone/>
            </a:pPr>
            <a:r>
              <a:rPr lang="en-US" altLang="ja-JP" sz="2000" dirty="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 </a:t>
            </a:r>
            <a:r>
              <a:rPr lang="ja-JP" altLang="en-US" sz="2000" b="1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② 実行結果の確認　（あとで使うので、ブラウザを閉じないこと）</a:t>
            </a:r>
            <a:endParaRPr lang="en-US" altLang="ja-JP" sz="2000" b="1" dirty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lnSpc>
                <a:spcPct val="120000"/>
              </a:lnSpc>
              <a:buNone/>
            </a:pPr>
            <a:r>
              <a:rPr lang="ja-JP" altLang="en-US" sz="2000" b="1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　「</a:t>
            </a:r>
            <a:r>
              <a:rPr lang="en-US" altLang="ja-JP" sz="2000" b="1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start</a:t>
            </a:r>
            <a:r>
              <a:rPr lang="ja-JP" altLang="en-US" sz="2000" b="1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」と表示される</a:t>
            </a:r>
            <a:endParaRPr lang="en-US" altLang="ja-JP" sz="2000" b="1" dirty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lnSpc>
                <a:spcPct val="120000"/>
              </a:lnSpc>
              <a:buNone/>
            </a:pPr>
            <a:endParaRPr lang="en-US" altLang="ja-JP" sz="2400" dirty="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3" name="タイトル 2">
            <a:extLst>
              <a:ext uri="{FF2B5EF4-FFF2-40B4-BE49-F238E27FC236}">
                <a16:creationId xmlns:a16="http://schemas.microsoft.com/office/drawing/2014/main" id="{D7DBB7A4-4E5E-48ED-BBD7-6079F5E19B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kumimoji="1" lang="ja-JP" altLang="en-US"/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9B663D8F-BE1C-4981-B3EF-DD44C33164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5565" y="1739802"/>
            <a:ext cx="6707884" cy="4411897"/>
          </a:xfrm>
          <a:prstGeom prst="rect">
            <a:avLst/>
          </a:prstGeom>
        </p:spPr>
      </p:pic>
      <p:sp>
        <p:nvSpPr>
          <p:cNvPr id="12" name="正方形/長方形 11">
            <a:extLst>
              <a:ext uri="{FF2B5EF4-FFF2-40B4-BE49-F238E27FC236}">
                <a16:creationId xmlns:a16="http://schemas.microsoft.com/office/drawing/2014/main" id="{10480436-FA2F-415B-8372-92C8016FA0B3}"/>
              </a:ext>
            </a:extLst>
          </p:cNvPr>
          <p:cNvSpPr/>
          <p:nvPr/>
        </p:nvSpPr>
        <p:spPr>
          <a:xfrm>
            <a:off x="1993166" y="1652030"/>
            <a:ext cx="1317194" cy="587671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1935707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B70FA5A8-05AE-41DC-AF73-1CEC992F74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en-US" altLang="ja-JP" dirty="0"/>
              <a:t>Java </a:t>
            </a:r>
            <a:r>
              <a:rPr kumimoji="1" lang="ja-JP" altLang="en-US" dirty="0" err="1"/>
              <a:t>での</a:t>
            </a:r>
            <a:r>
              <a:rPr kumimoji="1" lang="ja-JP" altLang="en-US" dirty="0"/>
              <a:t>タイマーイベントとイベントハンドラ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E1EC1159-2D48-4438-A1C3-313F49654A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30410" y="846253"/>
            <a:ext cx="2752642" cy="5333166"/>
          </a:xfrm>
        </p:spPr>
        <p:txBody>
          <a:bodyPr>
            <a:normAutofit/>
          </a:bodyPr>
          <a:lstStyle/>
          <a:p>
            <a:r>
              <a:rPr kumimoji="1" lang="ja-JP" altLang="en-US" sz="2000" dirty="0"/>
              <a:t>「</a:t>
            </a:r>
            <a:r>
              <a:rPr kumimoji="1" lang="en-US" altLang="ja-JP" sz="2000" dirty="0" err="1"/>
              <a:t>TimerTask</a:t>
            </a:r>
            <a:r>
              <a:rPr kumimoji="1" lang="ja-JP" altLang="en-US" sz="2000" dirty="0"/>
              <a:t>」は </a:t>
            </a:r>
            <a:r>
              <a:rPr kumimoji="1" lang="en-US" altLang="ja-JP" sz="2000" dirty="0"/>
              <a:t>Java </a:t>
            </a:r>
            <a:r>
              <a:rPr kumimoji="1" lang="ja-JP" altLang="en-US" sz="2000" dirty="0"/>
              <a:t>の標準ライブラリのクラス</a:t>
            </a: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DCE94C60-3F4D-4FE4-820B-C1C256A9C1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15</a:t>
            </a:fld>
            <a:endParaRPr kumimoji="1" lang="ja-JP" altLang="en-US"/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035E0ABC-41B3-4276-A96C-8F7E3CD77B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1901" y="1219497"/>
            <a:ext cx="5859221" cy="4419006"/>
          </a:xfrm>
          <a:prstGeom prst="rect">
            <a:avLst/>
          </a:prstGeom>
        </p:spPr>
      </p:pic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1E2C901D-8F08-417F-9B01-9D5044FCC238}"/>
              </a:ext>
            </a:extLst>
          </p:cNvPr>
          <p:cNvSpPr/>
          <p:nvPr/>
        </p:nvSpPr>
        <p:spPr>
          <a:xfrm>
            <a:off x="517393" y="1692542"/>
            <a:ext cx="4100905" cy="1270577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8" name="直線矢印コネクタ 7">
            <a:extLst>
              <a:ext uri="{FF2B5EF4-FFF2-40B4-BE49-F238E27FC236}">
                <a16:creationId xmlns:a16="http://schemas.microsoft.com/office/drawing/2014/main" id="{BA7A8E7C-CBB8-420D-89D6-E238532623D6}"/>
              </a:ext>
            </a:extLst>
          </p:cNvPr>
          <p:cNvCxnSpPr/>
          <p:nvPr/>
        </p:nvCxnSpPr>
        <p:spPr>
          <a:xfrm flipH="1">
            <a:off x="3015205" y="1070658"/>
            <a:ext cx="219919" cy="578734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C963BCE1-CDFD-413D-854F-146E4DBDED94}"/>
              </a:ext>
            </a:extLst>
          </p:cNvPr>
          <p:cNvSpPr txBox="1"/>
          <p:nvPr/>
        </p:nvSpPr>
        <p:spPr>
          <a:xfrm>
            <a:off x="2806861" y="663556"/>
            <a:ext cx="264687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400" b="1" dirty="0">
                <a:solidFill>
                  <a:srgbClr val="FF0000"/>
                </a:solidFill>
              </a:rPr>
              <a:t>イベントハンドラ</a:t>
            </a:r>
          </a:p>
        </p:txBody>
      </p:sp>
      <p:sp>
        <p:nvSpPr>
          <p:cNvPr id="11" name="正方形/長方形 10">
            <a:extLst>
              <a:ext uri="{FF2B5EF4-FFF2-40B4-BE49-F238E27FC236}">
                <a16:creationId xmlns:a16="http://schemas.microsoft.com/office/drawing/2014/main" id="{D7A2D811-2AB9-46A1-B528-DADA8B5457B9}"/>
              </a:ext>
            </a:extLst>
          </p:cNvPr>
          <p:cNvSpPr/>
          <p:nvPr/>
        </p:nvSpPr>
        <p:spPr>
          <a:xfrm>
            <a:off x="1352834" y="3785675"/>
            <a:ext cx="4503956" cy="525896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6C113DB0-32A4-4D5F-B906-67E66B9A8680}"/>
              </a:ext>
            </a:extLst>
          </p:cNvPr>
          <p:cNvSpPr txBox="1"/>
          <p:nvPr/>
        </p:nvSpPr>
        <p:spPr>
          <a:xfrm>
            <a:off x="6189345" y="3524330"/>
            <a:ext cx="2954655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400" b="1" dirty="0">
                <a:solidFill>
                  <a:srgbClr val="FF0000"/>
                </a:solidFill>
              </a:rPr>
              <a:t>イベントハンドラ</a:t>
            </a:r>
            <a:endParaRPr kumimoji="1" lang="en-US" altLang="ja-JP" sz="2400" b="1" dirty="0">
              <a:solidFill>
                <a:srgbClr val="FF0000"/>
              </a:solidFill>
            </a:endParaRPr>
          </a:p>
          <a:p>
            <a:r>
              <a:rPr kumimoji="1" lang="ja-JP" altLang="en-US" sz="2400" b="1" dirty="0">
                <a:solidFill>
                  <a:srgbClr val="FF0000"/>
                </a:solidFill>
              </a:rPr>
              <a:t>の登録</a:t>
            </a:r>
            <a:endParaRPr kumimoji="1" lang="en-US" altLang="ja-JP" sz="2400" b="1" dirty="0">
              <a:solidFill>
                <a:srgbClr val="FF0000"/>
              </a:solidFill>
            </a:endParaRPr>
          </a:p>
          <a:p>
            <a:pPr marL="457200" indent="-457200">
              <a:buAutoNum type="arabicPeriod"/>
            </a:pPr>
            <a:r>
              <a:rPr kumimoji="1" lang="ja-JP" altLang="en-US" sz="2400" b="1" dirty="0"/>
              <a:t>最初 </a:t>
            </a:r>
            <a:r>
              <a:rPr kumimoji="1" lang="en-US" altLang="ja-JP" sz="2400" b="1" dirty="0"/>
              <a:t>0.1 </a:t>
            </a:r>
            <a:r>
              <a:rPr kumimoji="1" lang="ja-JP" altLang="en-US" sz="2400" b="1" dirty="0"/>
              <a:t>秒経過</a:t>
            </a:r>
            <a:endParaRPr kumimoji="1" lang="en-US" altLang="ja-JP" sz="2400" b="1" dirty="0"/>
          </a:p>
          <a:p>
            <a:r>
              <a:rPr kumimoji="1" lang="ja-JP" altLang="en-US" sz="2400" b="1" dirty="0"/>
              <a:t>したらイベント発生</a:t>
            </a:r>
            <a:endParaRPr kumimoji="1" lang="en-US" altLang="ja-JP" sz="2400" b="1" dirty="0"/>
          </a:p>
          <a:p>
            <a:pPr marL="457200" indent="-457200">
              <a:buAutoNum type="arabicPeriod" startAt="2"/>
            </a:pPr>
            <a:r>
              <a:rPr kumimoji="1" lang="ja-JP" altLang="en-US" sz="2400" b="1" dirty="0"/>
              <a:t>その後，</a:t>
            </a:r>
            <a:r>
              <a:rPr kumimoji="1" lang="en-US" altLang="ja-JP" sz="2400" b="1" dirty="0"/>
              <a:t>0.5 </a:t>
            </a:r>
            <a:r>
              <a:rPr kumimoji="1" lang="ja-JP" altLang="en-US" sz="2400" b="1" dirty="0"/>
              <a:t>秒</a:t>
            </a:r>
            <a:endParaRPr kumimoji="1" lang="en-US" altLang="ja-JP" sz="2400" b="1" dirty="0"/>
          </a:p>
          <a:p>
            <a:r>
              <a:rPr kumimoji="1" lang="ja-JP" altLang="en-US" sz="2400" b="1" dirty="0"/>
              <a:t>間隔でイベント発生</a:t>
            </a:r>
          </a:p>
        </p:txBody>
      </p:sp>
      <p:cxnSp>
        <p:nvCxnSpPr>
          <p:cNvPr id="14" name="直線矢印コネクタ 13">
            <a:extLst>
              <a:ext uri="{FF2B5EF4-FFF2-40B4-BE49-F238E27FC236}">
                <a16:creationId xmlns:a16="http://schemas.microsoft.com/office/drawing/2014/main" id="{413BF0FE-2125-4A33-9E72-D03E8299B59C}"/>
              </a:ext>
            </a:extLst>
          </p:cNvPr>
          <p:cNvCxnSpPr>
            <a:cxnSpLocks/>
          </p:cNvCxnSpPr>
          <p:nvPr/>
        </p:nvCxnSpPr>
        <p:spPr>
          <a:xfrm flipH="1">
            <a:off x="5912406" y="3883306"/>
            <a:ext cx="383187" cy="208264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8208888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18003893-30FB-4255-A207-3AAC1E120A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1845" y="846253"/>
            <a:ext cx="8461208" cy="601230"/>
          </a:xfrm>
        </p:spPr>
        <p:txBody>
          <a:bodyPr/>
          <a:lstStyle/>
          <a:p>
            <a:pPr marL="0" indent="0">
              <a:buNone/>
            </a:pPr>
            <a:r>
              <a:rPr kumimoji="1" lang="ja-JP" altLang="en-US" dirty="0"/>
              <a:t>マルチスレッドでの実行</a:t>
            </a: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8AF361F5-6D47-4D29-B7DB-F417277965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16</a:t>
            </a:fld>
            <a:endParaRPr kumimoji="1" lang="ja-JP" altLang="en-US"/>
          </a:p>
        </p:txBody>
      </p:sp>
      <p:sp>
        <p:nvSpPr>
          <p:cNvPr id="5" name="正方形/長方形 4">
            <a:extLst>
              <a:ext uri="{FF2B5EF4-FFF2-40B4-BE49-F238E27FC236}">
                <a16:creationId xmlns:a16="http://schemas.microsoft.com/office/drawing/2014/main" id="{ACB3FA8A-715B-4610-A655-C2A37B612E4B}"/>
              </a:ext>
            </a:extLst>
          </p:cNvPr>
          <p:cNvSpPr/>
          <p:nvPr/>
        </p:nvSpPr>
        <p:spPr>
          <a:xfrm>
            <a:off x="2371760" y="2173918"/>
            <a:ext cx="568852" cy="317358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5D0A996D-0540-4A90-8C05-92E1C3E6964E}"/>
              </a:ext>
            </a:extLst>
          </p:cNvPr>
          <p:cNvSpPr/>
          <p:nvPr/>
        </p:nvSpPr>
        <p:spPr>
          <a:xfrm>
            <a:off x="4129394" y="2493226"/>
            <a:ext cx="568852" cy="365125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7" name="直線矢印コネクタ 6">
            <a:extLst>
              <a:ext uri="{FF2B5EF4-FFF2-40B4-BE49-F238E27FC236}">
                <a16:creationId xmlns:a16="http://schemas.microsoft.com/office/drawing/2014/main" id="{4B669FB6-CE78-45C0-92D9-7C223ABB1588}"/>
              </a:ext>
            </a:extLst>
          </p:cNvPr>
          <p:cNvCxnSpPr/>
          <p:nvPr/>
        </p:nvCxnSpPr>
        <p:spPr>
          <a:xfrm>
            <a:off x="3026395" y="2493226"/>
            <a:ext cx="880280" cy="0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8BD27C60-60A2-49AD-B6EC-6A47F121F7FA}"/>
              </a:ext>
            </a:extLst>
          </p:cNvPr>
          <p:cNvSpPr txBox="1"/>
          <p:nvPr/>
        </p:nvSpPr>
        <p:spPr>
          <a:xfrm>
            <a:off x="3183293" y="1858516"/>
            <a:ext cx="203132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400" b="1" dirty="0"/>
              <a:t>イベント発生</a:t>
            </a:r>
          </a:p>
        </p:txBody>
      </p:sp>
      <p:sp>
        <p:nvSpPr>
          <p:cNvPr id="14" name="正方形/長方形 13">
            <a:extLst>
              <a:ext uri="{FF2B5EF4-FFF2-40B4-BE49-F238E27FC236}">
                <a16:creationId xmlns:a16="http://schemas.microsoft.com/office/drawing/2014/main" id="{1182F13E-2ACF-4E3B-A0C3-385DE2693A0C}"/>
              </a:ext>
            </a:extLst>
          </p:cNvPr>
          <p:cNvSpPr/>
          <p:nvPr/>
        </p:nvSpPr>
        <p:spPr>
          <a:xfrm>
            <a:off x="4129394" y="3596752"/>
            <a:ext cx="568852" cy="365125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15" name="直線矢印コネクタ 14">
            <a:extLst>
              <a:ext uri="{FF2B5EF4-FFF2-40B4-BE49-F238E27FC236}">
                <a16:creationId xmlns:a16="http://schemas.microsoft.com/office/drawing/2014/main" id="{D218D49A-BF4B-4201-9C52-ACFD1EB992AF}"/>
              </a:ext>
            </a:extLst>
          </p:cNvPr>
          <p:cNvCxnSpPr/>
          <p:nvPr/>
        </p:nvCxnSpPr>
        <p:spPr>
          <a:xfrm>
            <a:off x="3026395" y="3596752"/>
            <a:ext cx="880280" cy="0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D314C34F-E682-44E7-B847-87B94ACCE158}"/>
              </a:ext>
            </a:extLst>
          </p:cNvPr>
          <p:cNvSpPr txBox="1"/>
          <p:nvPr/>
        </p:nvSpPr>
        <p:spPr>
          <a:xfrm>
            <a:off x="3183293" y="2962042"/>
            <a:ext cx="203132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400" b="1" dirty="0"/>
              <a:t>イベント発生</a:t>
            </a:r>
          </a:p>
        </p:txBody>
      </p:sp>
      <p:sp>
        <p:nvSpPr>
          <p:cNvPr id="17" name="正方形/長方形 16">
            <a:extLst>
              <a:ext uri="{FF2B5EF4-FFF2-40B4-BE49-F238E27FC236}">
                <a16:creationId xmlns:a16="http://schemas.microsoft.com/office/drawing/2014/main" id="{5B6291C7-B48F-482A-96F9-3BEBC754A70E}"/>
              </a:ext>
            </a:extLst>
          </p:cNvPr>
          <p:cNvSpPr/>
          <p:nvPr/>
        </p:nvSpPr>
        <p:spPr>
          <a:xfrm>
            <a:off x="4129394" y="4700278"/>
            <a:ext cx="568852" cy="365125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18" name="直線矢印コネクタ 17">
            <a:extLst>
              <a:ext uri="{FF2B5EF4-FFF2-40B4-BE49-F238E27FC236}">
                <a16:creationId xmlns:a16="http://schemas.microsoft.com/office/drawing/2014/main" id="{575995DC-A277-4A58-9298-068CC7171163}"/>
              </a:ext>
            </a:extLst>
          </p:cNvPr>
          <p:cNvCxnSpPr/>
          <p:nvPr/>
        </p:nvCxnSpPr>
        <p:spPr>
          <a:xfrm>
            <a:off x="3026395" y="4700278"/>
            <a:ext cx="880280" cy="0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165BB96B-7A28-49F4-B847-7DAD1BF408FB}"/>
              </a:ext>
            </a:extLst>
          </p:cNvPr>
          <p:cNvSpPr txBox="1"/>
          <p:nvPr/>
        </p:nvSpPr>
        <p:spPr>
          <a:xfrm>
            <a:off x="3183293" y="4065568"/>
            <a:ext cx="203132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400" b="1" dirty="0"/>
              <a:t>イベント発生</a:t>
            </a:r>
          </a:p>
        </p:txBody>
      </p:sp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E0F52CE7-99B7-4CBC-A68B-ADD97FDF33F3}"/>
              </a:ext>
            </a:extLst>
          </p:cNvPr>
          <p:cNvSpPr txBox="1"/>
          <p:nvPr/>
        </p:nvSpPr>
        <p:spPr>
          <a:xfrm>
            <a:off x="1274833" y="1858515"/>
            <a:ext cx="77771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b="1" dirty="0"/>
              <a:t>start</a:t>
            </a:r>
            <a:endParaRPr kumimoji="1" lang="ja-JP" altLang="en-US" sz="2400" b="1" dirty="0"/>
          </a:p>
        </p:txBody>
      </p:sp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9745552D-AFE7-4816-9D62-E758DF62A335}"/>
              </a:ext>
            </a:extLst>
          </p:cNvPr>
          <p:cNvSpPr txBox="1"/>
          <p:nvPr/>
        </p:nvSpPr>
        <p:spPr>
          <a:xfrm>
            <a:off x="1546825" y="2089347"/>
            <a:ext cx="88517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b="1" dirty="0"/>
              <a:t>0.1</a:t>
            </a:r>
            <a:r>
              <a:rPr kumimoji="1" lang="ja-JP" altLang="en-US" sz="2400" b="1" dirty="0"/>
              <a:t>秒</a:t>
            </a:r>
          </a:p>
        </p:txBody>
      </p:sp>
      <p:sp>
        <p:nvSpPr>
          <p:cNvPr id="22" name="テキスト ボックス 21">
            <a:extLst>
              <a:ext uri="{FF2B5EF4-FFF2-40B4-BE49-F238E27FC236}">
                <a16:creationId xmlns:a16="http://schemas.microsoft.com/office/drawing/2014/main" id="{1356E78A-E6B6-41C6-8E3C-CFA61F710D93}"/>
              </a:ext>
            </a:extLst>
          </p:cNvPr>
          <p:cNvSpPr txBox="1"/>
          <p:nvPr/>
        </p:nvSpPr>
        <p:spPr>
          <a:xfrm>
            <a:off x="1532295" y="2858351"/>
            <a:ext cx="88517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b="1" dirty="0"/>
              <a:t>0.5</a:t>
            </a:r>
            <a:r>
              <a:rPr kumimoji="1" lang="ja-JP" altLang="en-US" sz="2400" b="1" dirty="0"/>
              <a:t>秒</a:t>
            </a:r>
          </a:p>
        </p:txBody>
      </p:sp>
      <p:sp>
        <p:nvSpPr>
          <p:cNvPr id="23" name="テキスト ボックス 22">
            <a:extLst>
              <a:ext uri="{FF2B5EF4-FFF2-40B4-BE49-F238E27FC236}">
                <a16:creationId xmlns:a16="http://schemas.microsoft.com/office/drawing/2014/main" id="{F47793C3-5A67-49F1-9E7A-92CB1EDD61FF}"/>
              </a:ext>
            </a:extLst>
          </p:cNvPr>
          <p:cNvSpPr txBox="1"/>
          <p:nvPr/>
        </p:nvSpPr>
        <p:spPr>
          <a:xfrm>
            <a:off x="1543207" y="3961877"/>
            <a:ext cx="88517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b="1" dirty="0"/>
              <a:t>0.5</a:t>
            </a:r>
            <a:r>
              <a:rPr kumimoji="1" lang="ja-JP" altLang="en-US" sz="2400" b="1" dirty="0"/>
              <a:t>秒</a:t>
            </a:r>
          </a:p>
        </p:txBody>
      </p:sp>
      <p:sp>
        <p:nvSpPr>
          <p:cNvPr id="24" name="コンテンツ プレースホルダー 2">
            <a:extLst>
              <a:ext uri="{FF2B5EF4-FFF2-40B4-BE49-F238E27FC236}">
                <a16:creationId xmlns:a16="http://schemas.microsoft.com/office/drawing/2014/main" id="{8EDD0E50-F498-4228-B59D-402E444E0660}"/>
              </a:ext>
            </a:extLst>
          </p:cNvPr>
          <p:cNvSpPr txBox="1">
            <a:spLocks/>
          </p:cNvSpPr>
          <p:nvPr/>
        </p:nvSpPr>
        <p:spPr>
          <a:xfrm>
            <a:off x="342226" y="5842770"/>
            <a:ext cx="8461208" cy="60123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ja-JP" altLang="en-US" dirty="0"/>
              <a:t>メインのスレッド（青）は動き続ける</a:t>
            </a:r>
          </a:p>
        </p:txBody>
      </p:sp>
    </p:spTree>
    <p:extLst>
      <p:ext uri="{BB962C8B-B14F-4D97-AF65-F5344CB8AC3E}">
        <p14:creationId xmlns:p14="http://schemas.microsoft.com/office/powerpoint/2010/main" val="512210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7833C395-E14C-4375-B1D4-74FE8482F5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9012" y="1171547"/>
            <a:ext cx="7154348" cy="5597122"/>
          </a:xfrm>
          <a:prstGeom prst="rect">
            <a:avLst/>
          </a:prstGeom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ja-JP" altLang="en-US" dirty="0"/>
              <a:t>タイマーイベント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17</a:t>
            </a:fld>
            <a:endParaRPr kumimoji="1" lang="ja-JP" altLang="en-US"/>
          </a:p>
        </p:txBody>
      </p:sp>
      <p:sp>
        <p:nvSpPr>
          <p:cNvPr id="10" name="正方形/長方形 9"/>
          <p:cNvSpPr/>
          <p:nvPr/>
        </p:nvSpPr>
        <p:spPr>
          <a:xfrm>
            <a:off x="504458" y="1781036"/>
            <a:ext cx="7632545" cy="1488811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コンテンツ プレースホルダー 2">
            <a:extLst>
              <a:ext uri="{FF2B5EF4-FFF2-40B4-BE49-F238E27FC236}">
                <a16:creationId xmlns:a16="http://schemas.microsoft.com/office/drawing/2014/main" id="{EBD89010-BF74-4FE8-BE7C-40BE4E461FD5}"/>
              </a:ext>
            </a:extLst>
          </p:cNvPr>
          <p:cNvSpPr txBox="1">
            <a:spLocks/>
          </p:cNvSpPr>
          <p:nvPr/>
        </p:nvSpPr>
        <p:spPr>
          <a:xfrm>
            <a:off x="63706" y="706300"/>
            <a:ext cx="7769654" cy="356861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buNone/>
            </a:pPr>
            <a:r>
              <a:rPr lang="en-US" altLang="ja-JP" sz="2000" dirty="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 </a:t>
            </a:r>
            <a:r>
              <a:rPr lang="ja-JP" altLang="en-US" sz="2000" b="1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③ 次のソースコードを入れる</a:t>
            </a:r>
            <a:endParaRPr lang="en-US" altLang="ja-JP" sz="2000" b="1" dirty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lnSpc>
                <a:spcPct val="120000"/>
              </a:lnSpc>
              <a:buNone/>
            </a:pPr>
            <a:endParaRPr lang="en-US" altLang="ja-JP" sz="2400" dirty="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12" name="正方形/長方形 11">
            <a:extLst>
              <a:ext uri="{FF2B5EF4-FFF2-40B4-BE49-F238E27FC236}">
                <a16:creationId xmlns:a16="http://schemas.microsoft.com/office/drawing/2014/main" id="{989F826F-11F6-434A-9620-CD2D63620BC2}"/>
              </a:ext>
            </a:extLst>
          </p:cNvPr>
          <p:cNvSpPr/>
          <p:nvPr/>
        </p:nvSpPr>
        <p:spPr>
          <a:xfrm>
            <a:off x="504457" y="4405990"/>
            <a:ext cx="7632545" cy="656507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2348698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18</a:t>
            </a:fld>
            <a:endParaRPr kumimoji="1" lang="ja-JP" altLang="en-US"/>
          </a:p>
        </p:txBody>
      </p:sp>
      <p:sp>
        <p:nvSpPr>
          <p:cNvPr id="9" name="コンテンツ プレースホルダー 2">
            <a:extLst>
              <a:ext uri="{FF2B5EF4-FFF2-40B4-BE49-F238E27FC236}">
                <a16:creationId xmlns:a16="http://schemas.microsoft.com/office/drawing/2014/main" id="{EBD89010-BF74-4FE8-BE7C-40BE4E461FD5}"/>
              </a:ext>
            </a:extLst>
          </p:cNvPr>
          <p:cNvSpPr txBox="1">
            <a:spLocks/>
          </p:cNvSpPr>
          <p:nvPr/>
        </p:nvSpPr>
        <p:spPr>
          <a:xfrm>
            <a:off x="63705" y="706300"/>
            <a:ext cx="8119595" cy="365125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buNone/>
            </a:pPr>
            <a:r>
              <a:rPr lang="en-US" altLang="ja-JP" sz="2000" dirty="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 </a:t>
            </a:r>
            <a:r>
              <a:rPr lang="ja-JP" altLang="en-US" sz="2000" b="1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④ 実行結果の確認  （あとで使うので、ブラウザを閉じないこと）</a:t>
            </a:r>
            <a:endParaRPr lang="en-US" altLang="ja-JP" sz="2000" b="1" dirty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lnSpc>
                <a:spcPct val="120000"/>
              </a:lnSpc>
              <a:buNone/>
            </a:pPr>
            <a:r>
              <a:rPr lang="ja-JP" altLang="en-US" sz="2000" b="1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　「</a:t>
            </a:r>
            <a:r>
              <a:rPr lang="en-US" altLang="ja-JP" sz="2000" b="1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start</a:t>
            </a:r>
            <a:r>
              <a:rPr lang="ja-JP" altLang="en-US" sz="2000" b="1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」と表示される</a:t>
            </a:r>
            <a:endParaRPr lang="en-US" altLang="ja-JP" sz="2000" b="1" dirty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lnSpc>
                <a:spcPct val="120000"/>
              </a:lnSpc>
              <a:buNone/>
            </a:pPr>
            <a:endParaRPr lang="en-US" altLang="ja-JP" sz="2400" dirty="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3" name="タイトル 2">
            <a:extLst>
              <a:ext uri="{FF2B5EF4-FFF2-40B4-BE49-F238E27FC236}">
                <a16:creationId xmlns:a16="http://schemas.microsoft.com/office/drawing/2014/main" id="{D7DBB7A4-4E5E-48ED-BBD7-6079F5E19B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kumimoji="1" lang="ja-JP" altLang="en-US"/>
          </a:p>
        </p:txBody>
      </p:sp>
      <p:pic>
        <p:nvPicPr>
          <p:cNvPr id="2" name="図 1">
            <a:extLst>
              <a:ext uri="{FF2B5EF4-FFF2-40B4-BE49-F238E27FC236}">
                <a16:creationId xmlns:a16="http://schemas.microsoft.com/office/drawing/2014/main" id="{472625D7-35CB-4966-AD20-4E88E87740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1825" y="1621694"/>
            <a:ext cx="4621693" cy="51372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099694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219919" y="1122363"/>
            <a:ext cx="8599990" cy="2387600"/>
          </a:xfrm>
        </p:spPr>
        <p:txBody>
          <a:bodyPr>
            <a:noAutofit/>
          </a:bodyPr>
          <a:lstStyle/>
          <a:p>
            <a:r>
              <a:rPr lang="en-US" altLang="ja-JP" dirty="0"/>
              <a:t>14-3. </a:t>
            </a:r>
            <a:r>
              <a:rPr lang="ja-JP" altLang="en-US" dirty="0"/>
              <a:t>タイマーイベントのプログラム例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55940FB6-D91C-4C45-82A6-6C3F63B50793}" type="slidenum">
              <a:rPr lang="ja-JP" altLang="en-US" smtClean="0"/>
              <a:pPr/>
              <a:t>19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1067970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ja-JP" altLang="en-US" dirty="0"/>
              <a:t>今回の内容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ja-JP" altLang="en-US" dirty="0"/>
              <a:t>イベントの処理</a:t>
            </a:r>
            <a:endParaRPr kumimoji="1" lang="en-US" altLang="ja-JP" dirty="0"/>
          </a:p>
          <a:p>
            <a:pPr marL="0" indent="0">
              <a:buNone/>
            </a:pPr>
            <a:r>
              <a:rPr lang="ja-JP" altLang="en-US" dirty="0"/>
              <a:t>　イベントハンドラ、イベントの登録のプログラム、</a:t>
            </a:r>
            <a:endParaRPr lang="en-US" altLang="ja-JP" dirty="0"/>
          </a:p>
          <a:p>
            <a:pPr marL="0" indent="0">
              <a:buNone/>
            </a:pPr>
            <a:r>
              <a:rPr lang="ja-JP" altLang="en-US" dirty="0"/>
              <a:t>　マルチスレッドの仕組み</a:t>
            </a:r>
            <a:endParaRPr lang="en-US" altLang="ja-JP" dirty="0"/>
          </a:p>
          <a:p>
            <a:r>
              <a:rPr kumimoji="1" lang="ja-JP" altLang="en-US" dirty="0"/>
              <a:t>通信の基礎</a:t>
            </a:r>
            <a:endParaRPr kumimoji="1" lang="en-US" altLang="ja-JP" dirty="0"/>
          </a:p>
          <a:p>
            <a:pPr marL="0" indent="0">
              <a:buNone/>
            </a:pPr>
            <a:r>
              <a:rPr lang="ja-JP" altLang="en-US" dirty="0"/>
              <a:t>　ソケットのバインド，ソケットの接続要求</a:t>
            </a:r>
            <a:endParaRPr lang="en-US" altLang="ja-JP" dirty="0"/>
          </a:p>
          <a:p>
            <a:pPr marL="0" indent="0">
              <a:buNone/>
            </a:pP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1994315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>
            <a:extLst>
              <a:ext uri="{FF2B5EF4-FFF2-40B4-BE49-F238E27FC236}">
                <a16:creationId xmlns:a16="http://schemas.microsoft.com/office/drawing/2014/main" id="{E946C766-3F25-4B45-9568-89BE01DDD7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20</a:t>
            </a:fld>
            <a:endParaRPr kumimoji="1" lang="ja-JP" altLang="en-US"/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FF3FA5C1-2B4F-43F7-8A09-4640D19E5191}"/>
              </a:ext>
            </a:extLst>
          </p:cNvPr>
          <p:cNvSpPr txBox="1"/>
          <p:nvPr/>
        </p:nvSpPr>
        <p:spPr>
          <a:xfrm>
            <a:off x="1066800" y="1043940"/>
            <a:ext cx="37866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/>
              <a:t>Ball </a:t>
            </a:r>
            <a:r>
              <a:rPr kumimoji="1" lang="ja-JP" altLang="en-US" sz="2400" dirty="0"/>
              <a:t>クラスのオブジェクト</a:t>
            </a:r>
          </a:p>
        </p:txBody>
      </p:sp>
      <p:cxnSp>
        <p:nvCxnSpPr>
          <p:cNvPr id="5" name="直線矢印コネクタ 4">
            <a:extLst>
              <a:ext uri="{FF2B5EF4-FFF2-40B4-BE49-F238E27FC236}">
                <a16:creationId xmlns:a16="http://schemas.microsoft.com/office/drawing/2014/main" id="{4A81D3F6-A603-408D-8B52-C70A6EE5A37E}"/>
              </a:ext>
            </a:extLst>
          </p:cNvPr>
          <p:cNvCxnSpPr/>
          <p:nvPr/>
        </p:nvCxnSpPr>
        <p:spPr>
          <a:xfrm>
            <a:off x="601980" y="5158740"/>
            <a:ext cx="503682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直線矢印コネクタ 5">
            <a:extLst>
              <a:ext uri="{FF2B5EF4-FFF2-40B4-BE49-F238E27FC236}">
                <a16:creationId xmlns:a16="http://schemas.microsoft.com/office/drawing/2014/main" id="{B393D082-BD45-464C-BB64-277D9A67845A}"/>
              </a:ext>
            </a:extLst>
          </p:cNvPr>
          <p:cNvCxnSpPr>
            <a:cxnSpLocks/>
          </p:cNvCxnSpPr>
          <p:nvPr/>
        </p:nvCxnSpPr>
        <p:spPr>
          <a:xfrm flipV="1">
            <a:off x="754380" y="2019300"/>
            <a:ext cx="0" cy="329184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1F1481C2-6AA1-435B-A994-45B55A206E22}"/>
              </a:ext>
            </a:extLst>
          </p:cNvPr>
          <p:cNvSpPr txBox="1"/>
          <p:nvPr/>
        </p:nvSpPr>
        <p:spPr>
          <a:xfrm>
            <a:off x="360464" y="1699259"/>
            <a:ext cx="32412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/>
              <a:t>y</a:t>
            </a:r>
            <a:endParaRPr kumimoji="1" lang="ja-JP" altLang="en-US" sz="2400" dirty="0"/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07E0AD6B-12C0-4BA0-8A4F-7A6A607DD3A9}"/>
              </a:ext>
            </a:extLst>
          </p:cNvPr>
          <p:cNvSpPr txBox="1"/>
          <p:nvPr/>
        </p:nvSpPr>
        <p:spPr>
          <a:xfrm>
            <a:off x="5479942" y="5158740"/>
            <a:ext cx="31771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/>
              <a:t>x</a:t>
            </a:r>
            <a:endParaRPr kumimoji="1" lang="ja-JP" altLang="en-US" sz="2400" dirty="0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D546AACB-6AE8-4140-9542-705AF11C7065}"/>
              </a:ext>
            </a:extLst>
          </p:cNvPr>
          <p:cNvSpPr txBox="1"/>
          <p:nvPr/>
        </p:nvSpPr>
        <p:spPr>
          <a:xfrm>
            <a:off x="5632342" y="5311140"/>
            <a:ext cx="31771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/>
              <a:t>x</a:t>
            </a:r>
            <a:endParaRPr kumimoji="1" lang="ja-JP" altLang="en-US" sz="2400" dirty="0"/>
          </a:p>
        </p:txBody>
      </p:sp>
      <p:sp>
        <p:nvSpPr>
          <p:cNvPr id="11" name="フローチャート: 結合子 10">
            <a:extLst>
              <a:ext uri="{FF2B5EF4-FFF2-40B4-BE49-F238E27FC236}">
                <a16:creationId xmlns:a16="http://schemas.microsoft.com/office/drawing/2014/main" id="{630C1194-60FB-443A-9921-DAF5CBCCE158}"/>
              </a:ext>
            </a:extLst>
          </p:cNvPr>
          <p:cNvSpPr/>
          <p:nvPr/>
        </p:nvSpPr>
        <p:spPr>
          <a:xfrm>
            <a:off x="1927860" y="3916680"/>
            <a:ext cx="266700" cy="274317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フローチャート: 結合子 11">
            <a:extLst>
              <a:ext uri="{FF2B5EF4-FFF2-40B4-BE49-F238E27FC236}">
                <a16:creationId xmlns:a16="http://schemas.microsoft.com/office/drawing/2014/main" id="{3DF5CF36-F889-4035-AC84-B6341CA11054}"/>
              </a:ext>
            </a:extLst>
          </p:cNvPr>
          <p:cNvSpPr/>
          <p:nvPr/>
        </p:nvSpPr>
        <p:spPr>
          <a:xfrm>
            <a:off x="2717111" y="2650184"/>
            <a:ext cx="266700" cy="274317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14" name="直線矢印コネクタ 13">
            <a:extLst>
              <a:ext uri="{FF2B5EF4-FFF2-40B4-BE49-F238E27FC236}">
                <a16:creationId xmlns:a16="http://schemas.microsoft.com/office/drawing/2014/main" id="{F6A40A68-08BF-46DC-902C-58517D180BD5}"/>
              </a:ext>
            </a:extLst>
          </p:cNvPr>
          <p:cNvCxnSpPr/>
          <p:nvPr/>
        </p:nvCxnSpPr>
        <p:spPr>
          <a:xfrm flipV="1">
            <a:off x="2194560" y="3035781"/>
            <a:ext cx="403860" cy="67056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5C679C3E-AE92-45F9-A33B-12E1E3C2B305}"/>
              </a:ext>
            </a:extLst>
          </p:cNvPr>
          <p:cNvSpPr txBox="1"/>
          <p:nvPr/>
        </p:nvSpPr>
        <p:spPr>
          <a:xfrm>
            <a:off x="2983811" y="3173522"/>
            <a:ext cx="521373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400" dirty="0"/>
              <a:t>属性 </a:t>
            </a:r>
            <a:r>
              <a:rPr kumimoji="1" lang="en-US" altLang="ja-JP" sz="2400" dirty="0"/>
              <a:t>x </a:t>
            </a:r>
            <a:r>
              <a:rPr kumimoji="1" lang="ja-JP" altLang="en-US" sz="2400" dirty="0"/>
              <a:t>の値を </a:t>
            </a:r>
            <a:r>
              <a:rPr kumimoji="1" lang="en-US" altLang="ja-JP" sz="2400" dirty="0"/>
              <a:t>2 </a:t>
            </a:r>
            <a:r>
              <a:rPr kumimoji="1" lang="ja-JP" altLang="en-US" sz="2400" dirty="0"/>
              <a:t>増やし，</a:t>
            </a:r>
            <a:endParaRPr kumimoji="1" lang="en-US" altLang="ja-JP" sz="2400" dirty="0"/>
          </a:p>
          <a:p>
            <a:r>
              <a:rPr kumimoji="1" lang="ja-JP" altLang="en-US" sz="2400" dirty="0"/>
              <a:t>属性 </a:t>
            </a:r>
            <a:r>
              <a:rPr kumimoji="1" lang="en-US" altLang="ja-JP" sz="2400" dirty="0"/>
              <a:t>y </a:t>
            </a:r>
            <a:r>
              <a:rPr kumimoji="1" lang="ja-JP" altLang="en-US" sz="2400" dirty="0"/>
              <a:t>の値を </a:t>
            </a:r>
            <a:r>
              <a:rPr kumimoji="1" lang="en-US" altLang="ja-JP" sz="2400" dirty="0"/>
              <a:t>3 </a:t>
            </a:r>
            <a:r>
              <a:rPr kumimoji="1" lang="ja-JP" altLang="en-US" sz="2400" dirty="0"/>
              <a:t>増やすメソッド </a:t>
            </a:r>
            <a:r>
              <a:rPr kumimoji="1" lang="en-US" altLang="ja-JP" sz="2400" b="1" dirty="0"/>
              <a:t>move</a:t>
            </a:r>
            <a:endParaRPr kumimoji="1" lang="ja-JP" alt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288899673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724072" y="629268"/>
            <a:ext cx="4939868" cy="1286160"/>
          </a:xfrm>
        </p:spPr>
        <p:txBody>
          <a:bodyPr anchor="b">
            <a:normAutofit/>
          </a:bodyPr>
          <a:lstStyle/>
          <a:p>
            <a:pPr algn="l"/>
            <a:r>
              <a:rPr lang="ja-JP" altLang="en-US" dirty="0"/>
              <a:t>演習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724073" y="2438400"/>
            <a:ext cx="4939867" cy="3785419"/>
          </a:xfrm>
        </p:spPr>
        <p:txBody>
          <a:bodyPr>
            <a:normAutofit/>
          </a:bodyPr>
          <a:lstStyle/>
          <a:p>
            <a:pPr marL="0" indent="0">
              <a:spcAft>
                <a:spcPts val="600"/>
              </a:spcAft>
              <a:buNone/>
            </a:pPr>
            <a:r>
              <a:rPr lang="ja-JP" altLang="en-US" sz="2400" dirty="0"/>
              <a:t>資料：</a:t>
            </a:r>
            <a:r>
              <a:rPr lang="en-US" altLang="ja-JP" sz="2400" b="1" dirty="0"/>
              <a:t>22</a:t>
            </a:r>
            <a:r>
              <a:rPr lang="ja-JP" altLang="en-US" sz="2400" b="1" dirty="0"/>
              <a:t> ～ </a:t>
            </a:r>
            <a:r>
              <a:rPr lang="en-US" altLang="ja-JP" sz="2400" b="1" dirty="0"/>
              <a:t>27</a:t>
            </a:r>
          </a:p>
          <a:p>
            <a:pPr>
              <a:spcAft>
                <a:spcPts val="600"/>
              </a:spcAft>
            </a:pPr>
            <a:endParaRPr lang="en-US" altLang="ja-JP" sz="2400" b="1" dirty="0"/>
          </a:p>
          <a:p>
            <a:pPr marL="0" indent="0">
              <a:spcAft>
                <a:spcPts val="600"/>
              </a:spcAft>
              <a:buNone/>
            </a:pPr>
            <a:r>
              <a:rPr lang="en-US" altLang="ja-JP" sz="2400" b="1" dirty="0"/>
              <a:t>【</a:t>
            </a:r>
            <a:r>
              <a:rPr lang="ja-JP" altLang="en-US" sz="2400" b="1" dirty="0"/>
              <a:t>トピックス</a:t>
            </a:r>
            <a:r>
              <a:rPr lang="en-US" altLang="ja-JP" sz="2400" b="1" dirty="0"/>
              <a:t>】</a:t>
            </a:r>
          </a:p>
          <a:p>
            <a:pPr lvl="1">
              <a:spcAft>
                <a:spcPts val="600"/>
              </a:spcAft>
            </a:pPr>
            <a:r>
              <a:rPr lang="ja-JP" altLang="en-US" b="1" dirty="0"/>
              <a:t>タイマーイベント</a:t>
            </a:r>
            <a:endParaRPr lang="en-US" altLang="ja-JP" dirty="0"/>
          </a:p>
          <a:p>
            <a:pPr lvl="1">
              <a:spcAft>
                <a:spcPts val="600"/>
              </a:spcAft>
            </a:pPr>
            <a:endParaRPr lang="en-US" altLang="ja-JP" sz="17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825C89A-4CA9-463F-B084-0B2641B9566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2677" r="29301"/>
          <a:stretch/>
        </p:blipFill>
        <p:spPr>
          <a:xfrm>
            <a:off x="20" y="10"/>
            <a:ext cx="3476673" cy="6857990"/>
          </a:xfrm>
          <a:prstGeom prst="rect">
            <a:avLst/>
          </a:prstGeom>
          <a:effectLst/>
        </p:spPr>
      </p:pic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>
          <a:xfrm>
            <a:off x="8011648" y="6364538"/>
            <a:ext cx="890069" cy="365125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fld id="{16F77370-7F48-49C1-8603-DB37AE8840E1}" type="slidenum">
              <a:rPr lang="ja-JP" altLang="en-US" sz="2400" smtClean="0"/>
              <a:pPr>
                <a:lnSpc>
                  <a:spcPct val="90000"/>
                </a:lnSpc>
                <a:spcAft>
                  <a:spcPts val="600"/>
                </a:spcAft>
              </a:pPr>
              <a:t>21</a:t>
            </a:fld>
            <a:endParaRPr lang="ja-JP" altLang="en-US" sz="2400" dirty="0"/>
          </a:p>
        </p:txBody>
      </p:sp>
    </p:spTree>
    <p:extLst>
      <p:ext uri="{BB962C8B-B14F-4D97-AF65-F5344CB8AC3E}">
        <p14:creationId xmlns:p14="http://schemas.microsoft.com/office/powerpoint/2010/main" val="215132865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E7AB9EC3-8EE8-4847-AC63-7964C01644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22</a:t>
            </a:fld>
            <a:endParaRPr kumimoji="1" lang="ja-JP" altLang="en-US"/>
          </a:p>
        </p:txBody>
      </p:sp>
      <p:sp>
        <p:nvSpPr>
          <p:cNvPr id="5" name="コンテンツ プレースホルダー 2">
            <a:extLst>
              <a:ext uri="{FF2B5EF4-FFF2-40B4-BE49-F238E27FC236}">
                <a16:creationId xmlns:a16="http://schemas.microsoft.com/office/drawing/2014/main" id="{461F1F8E-A1E0-45A1-8BFF-EEA2CC0F0557}"/>
              </a:ext>
            </a:extLst>
          </p:cNvPr>
          <p:cNvSpPr txBox="1">
            <a:spLocks/>
          </p:cNvSpPr>
          <p:nvPr/>
        </p:nvSpPr>
        <p:spPr>
          <a:xfrm>
            <a:off x="144117" y="136524"/>
            <a:ext cx="7769654" cy="356861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buNone/>
            </a:pPr>
            <a:r>
              <a:rPr lang="en-US" altLang="ja-JP" sz="2000" dirty="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 </a:t>
            </a:r>
            <a:r>
              <a:rPr lang="ja-JP" altLang="en-US" sz="2000" b="1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① 次のソースコードを入れる</a:t>
            </a:r>
            <a:endParaRPr lang="en-US" altLang="ja-JP" sz="2000" b="1" dirty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lnSpc>
                <a:spcPct val="120000"/>
              </a:lnSpc>
              <a:buNone/>
            </a:pPr>
            <a:endParaRPr lang="en-US" altLang="ja-JP" sz="2400" dirty="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11" name="コンテンツ プレースホルダー 2">
            <a:extLst>
              <a:ext uri="{FF2B5EF4-FFF2-40B4-BE49-F238E27FC236}">
                <a16:creationId xmlns:a16="http://schemas.microsoft.com/office/drawing/2014/main" id="{F8F9F329-DAEC-47B0-B7A2-686169D4E75D}"/>
              </a:ext>
            </a:extLst>
          </p:cNvPr>
          <p:cNvSpPr txBox="1">
            <a:spLocks/>
          </p:cNvSpPr>
          <p:nvPr/>
        </p:nvSpPr>
        <p:spPr>
          <a:xfrm>
            <a:off x="201529" y="6182052"/>
            <a:ext cx="7769654" cy="356861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buNone/>
            </a:pPr>
            <a:r>
              <a:rPr lang="en-US" altLang="ja-JP" sz="2000" dirty="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 </a:t>
            </a:r>
            <a:r>
              <a:rPr lang="ja-JP" altLang="en-US" sz="2000" dirty="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次のページに続く</a:t>
            </a:r>
            <a:endParaRPr lang="en-US" altLang="ja-JP" sz="2400" dirty="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pic>
        <p:nvPicPr>
          <p:cNvPr id="2" name="図 1">
            <a:extLst>
              <a:ext uri="{FF2B5EF4-FFF2-40B4-BE49-F238E27FC236}">
                <a16:creationId xmlns:a16="http://schemas.microsoft.com/office/drawing/2014/main" id="{467838AD-C7C0-4053-8DB3-CE13D06C0D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379" y="570691"/>
            <a:ext cx="8921393" cy="51703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660007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>
            <a:extLst>
              <a:ext uri="{FF2B5EF4-FFF2-40B4-BE49-F238E27FC236}">
                <a16:creationId xmlns:a16="http://schemas.microsoft.com/office/drawing/2014/main" id="{BB28D670-F67B-4AA0-A46E-3729A8AE60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23</a:t>
            </a:fld>
            <a:endParaRPr kumimoji="1" lang="ja-JP" altLang="en-US"/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8ED8F613-1028-4CEE-B0FC-02951F7F572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7976" y="211398"/>
            <a:ext cx="8616978" cy="3385242"/>
          </a:xfrm>
          <a:prstGeom prst="rect">
            <a:avLst/>
          </a:prstGeom>
        </p:spPr>
      </p:pic>
      <p:sp>
        <p:nvSpPr>
          <p:cNvPr id="4" name="コンテンツ プレースホルダー 2">
            <a:extLst>
              <a:ext uri="{FF2B5EF4-FFF2-40B4-BE49-F238E27FC236}">
                <a16:creationId xmlns:a16="http://schemas.microsoft.com/office/drawing/2014/main" id="{9974D416-A0B2-4CBF-946E-3ABF8FDDD5B9}"/>
              </a:ext>
            </a:extLst>
          </p:cNvPr>
          <p:cNvSpPr txBox="1">
            <a:spLocks/>
          </p:cNvSpPr>
          <p:nvPr/>
        </p:nvSpPr>
        <p:spPr>
          <a:xfrm>
            <a:off x="0" y="4078788"/>
            <a:ext cx="7769654" cy="356861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buNone/>
            </a:pPr>
            <a:r>
              <a:rPr lang="en-US" altLang="ja-JP" sz="2000" dirty="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 </a:t>
            </a:r>
            <a:r>
              <a:rPr lang="ja-JP" altLang="en-US" sz="2000" b="1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② 実行結果の確認</a:t>
            </a:r>
            <a:endParaRPr lang="en-US" altLang="ja-JP" sz="2000" dirty="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8CA6AEE9-718B-4033-BBB6-556BB675FE6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7622" y="4519256"/>
            <a:ext cx="5623462" cy="14014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756965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91BB600-ACB4-4341-AC94-EAD3E6D6A4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kumimoji="1" lang="ja-JP" altLang="en-US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635DF93F-34CD-4A1D-AAA4-883420246C9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en-US" altLang="ja-JP" b="1" dirty="0"/>
              <a:t>0.5 </a:t>
            </a:r>
            <a:r>
              <a:rPr kumimoji="1" lang="ja-JP" altLang="en-US" b="1" dirty="0"/>
              <a:t>秒ごとに動かす</a:t>
            </a:r>
            <a:endParaRPr kumimoji="1" lang="en-US" altLang="ja-JP" b="1" dirty="0"/>
          </a:p>
          <a:p>
            <a:pPr marL="0" indent="0">
              <a:buNone/>
            </a:pPr>
            <a:r>
              <a:rPr lang="en-US" altLang="ja-JP" dirty="0"/>
              <a:t>	0.5 </a:t>
            </a:r>
            <a:r>
              <a:rPr lang="ja-JP" altLang="en-US" dirty="0"/>
              <a:t>秒ごとにイベント発生</a:t>
            </a:r>
            <a:r>
              <a:rPr lang="en-US" altLang="ja-JP" dirty="0"/>
              <a:t>	</a:t>
            </a:r>
            <a:endParaRPr kumimoji="1" lang="ja-JP" altLang="en-US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84FA48A3-19A2-4CDE-87B2-F6CEC47F57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24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5672314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5435ED85-57B7-4807-9006-910B2DF135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530" y="581654"/>
            <a:ext cx="8892745" cy="5570290"/>
          </a:xfrm>
          <a:prstGeom prst="rect">
            <a:avLst/>
          </a:prstGeom>
        </p:spPr>
      </p:pic>
      <p:sp>
        <p:nvSpPr>
          <p:cNvPr id="9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55940FB6-D91C-4C45-82A6-6C3F63B50793}" type="slidenum">
              <a:rPr lang="ja-JP" altLang="en-US" smtClean="0"/>
              <a:pPr/>
              <a:t>25</a:t>
            </a:fld>
            <a:endParaRPr lang="ja-JP" altLang="en-US" dirty="0"/>
          </a:p>
        </p:txBody>
      </p:sp>
      <p:sp>
        <p:nvSpPr>
          <p:cNvPr id="13" name="コンテンツ プレースホルダー 2"/>
          <p:cNvSpPr txBox="1">
            <a:spLocks/>
          </p:cNvSpPr>
          <p:nvPr/>
        </p:nvSpPr>
        <p:spPr>
          <a:xfrm>
            <a:off x="305711" y="0"/>
            <a:ext cx="8524780" cy="1709835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buNone/>
            </a:pPr>
            <a:r>
              <a:rPr lang="ja-JP" altLang="en-US" sz="2400" dirty="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③ 次のように書き換える</a:t>
            </a:r>
            <a:endParaRPr lang="en-US" altLang="ja-JP" sz="2400" dirty="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470A3A10-CF62-4B06-BA1D-355449BD7144}"/>
              </a:ext>
            </a:extLst>
          </p:cNvPr>
          <p:cNvSpPr/>
          <p:nvPr/>
        </p:nvSpPr>
        <p:spPr>
          <a:xfrm>
            <a:off x="250468" y="483084"/>
            <a:ext cx="8296375" cy="494977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コンテンツ プレースホルダー 2">
            <a:extLst>
              <a:ext uri="{FF2B5EF4-FFF2-40B4-BE49-F238E27FC236}">
                <a16:creationId xmlns:a16="http://schemas.microsoft.com/office/drawing/2014/main" id="{3371EAFB-853F-4205-A66E-3299D353D04A}"/>
              </a:ext>
            </a:extLst>
          </p:cNvPr>
          <p:cNvSpPr txBox="1">
            <a:spLocks/>
          </p:cNvSpPr>
          <p:nvPr/>
        </p:nvSpPr>
        <p:spPr>
          <a:xfrm>
            <a:off x="201529" y="6182052"/>
            <a:ext cx="7769654" cy="356861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buNone/>
            </a:pPr>
            <a:r>
              <a:rPr lang="en-US" altLang="ja-JP" sz="2000" dirty="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 </a:t>
            </a:r>
            <a:r>
              <a:rPr lang="ja-JP" altLang="en-US" sz="2000" dirty="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次のページに続く</a:t>
            </a:r>
            <a:endParaRPr lang="en-US" altLang="ja-JP" sz="2400" dirty="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10298858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>
            <a:extLst>
              <a:ext uri="{FF2B5EF4-FFF2-40B4-BE49-F238E27FC236}">
                <a16:creationId xmlns:a16="http://schemas.microsoft.com/office/drawing/2014/main" id="{055CBC79-AFA1-4C17-BB9C-E74C7D0C7C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26</a:t>
            </a:fld>
            <a:endParaRPr kumimoji="1" lang="ja-JP" altLang="en-US"/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58753F7D-4A9F-4877-8E5F-DE8A9752BE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874" y="27016"/>
            <a:ext cx="7381326" cy="6803967"/>
          </a:xfrm>
          <a:prstGeom prst="rect">
            <a:avLst/>
          </a:prstGeom>
        </p:spPr>
      </p:pic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7F099C8F-79C1-461F-88BB-F661C672343E}"/>
              </a:ext>
            </a:extLst>
          </p:cNvPr>
          <p:cNvSpPr/>
          <p:nvPr/>
        </p:nvSpPr>
        <p:spPr>
          <a:xfrm>
            <a:off x="192594" y="54033"/>
            <a:ext cx="8749877" cy="3319987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正方形/長方形 4">
            <a:extLst>
              <a:ext uri="{FF2B5EF4-FFF2-40B4-BE49-F238E27FC236}">
                <a16:creationId xmlns:a16="http://schemas.microsoft.com/office/drawing/2014/main" id="{8EA2A3C5-6E5A-40A6-ABA7-E0B8C10829CD}"/>
              </a:ext>
            </a:extLst>
          </p:cNvPr>
          <p:cNvSpPr/>
          <p:nvPr/>
        </p:nvSpPr>
        <p:spPr>
          <a:xfrm>
            <a:off x="158874" y="4463414"/>
            <a:ext cx="8882907" cy="1783430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DA45714C-BF19-4D6B-94C5-4DCB5AD111CC}"/>
              </a:ext>
            </a:extLst>
          </p:cNvPr>
          <p:cNvSpPr txBox="1"/>
          <p:nvPr/>
        </p:nvSpPr>
        <p:spPr>
          <a:xfrm>
            <a:off x="7526699" y="905415"/>
            <a:ext cx="141577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400" b="1" dirty="0">
                <a:solidFill>
                  <a:srgbClr val="FF0000"/>
                </a:solidFill>
              </a:rPr>
              <a:t>イベント</a:t>
            </a:r>
            <a:endParaRPr kumimoji="1" lang="en-US" altLang="ja-JP" sz="2400" b="1" dirty="0">
              <a:solidFill>
                <a:srgbClr val="FF0000"/>
              </a:solidFill>
            </a:endParaRPr>
          </a:p>
          <a:p>
            <a:r>
              <a:rPr kumimoji="1" lang="ja-JP" altLang="en-US" sz="2400" b="1" dirty="0">
                <a:solidFill>
                  <a:srgbClr val="FF0000"/>
                </a:solidFill>
              </a:rPr>
              <a:t>ハンドラ</a:t>
            </a: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E30FE984-F7E3-483D-879B-9445079623A1}"/>
              </a:ext>
            </a:extLst>
          </p:cNvPr>
          <p:cNvSpPr txBox="1"/>
          <p:nvPr/>
        </p:nvSpPr>
        <p:spPr>
          <a:xfrm>
            <a:off x="7626009" y="4539521"/>
            <a:ext cx="1467068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000" b="1" dirty="0">
                <a:solidFill>
                  <a:srgbClr val="FF0000"/>
                </a:solidFill>
              </a:rPr>
              <a:t>イベント</a:t>
            </a:r>
            <a:endParaRPr kumimoji="1" lang="en-US" altLang="ja-JP" sz="2000" b="1" dirty="0">
              <a:solidFill>
                <a:srgbClr val="FF0000"/>
              </a:solidFill>
            </a:endParaRPr>
          </a:p>
          <a:p>
            <a:r>
              <a:rPr kumimoji="1" lang="ja-JP" altLang="en-US" sz="2000" b="1" dirty="0">
                <a:solidFill>
                  <a:srgbClr val="FF0000"/>
                </a:solidFill>
              </a:rPr>
              <a:t>ハンドラ</a:t>
            </a:r>
            <a:endParaRPr kumimoji="1" lang="en-US" altLang="ja-JP" sz="2000" b="1" dirty="0">
              <a:solidFill>
                <a:srgbClr val="FF0000"/>
              </a:solidFill>
            </a:endParaRPr>
          </a:p>
          <a:p>
            <a:r>
              <a:rPr kumimoji="1" lang="ja-JP" altLang="en-US" sz="2000" b="1" dirty="0">
                <a:solidFill>
                  <a:srgbClr val="FF0000"/>
                </a:solidFill>
              </a:rPr>
              <a:t>の登録と、</a:t>
            </a:r>
            <a:endParaRPr kumimoji="1" lang="en-US" altLang="ja-JP" sz="2000" b="1" dirty="0">
              <a:solidFill>
                <a:srgbClr val="FF0000"/>
              </a:solidFill>
            </a:endParaRPr>
          </a:p>
          <a:p>
            <a:r>
              <a:rPr kumimoji="1" lang="ja-JP" altLang="en-US" sz="2000" b="1" dirty="0">
                <a:solidFill>
                  <a:srgbClr val="FF0000"/>
                </a:solidFill>
              </a:rPr>
              <a:t>メインの</a:t>
            </a:r>
            <a:endParaRPr kumimoji="1" lang="en-US" altLang="ja-JP" sz="2000" b="1" dirty="0">
              <a:solidFill>
                <a:srgbClr val="FF0000"/>
              </a:solidFill>
            </a:endParaRPr>
          </a:p>
          <a:p>
            <a:r>
              <a:rPr kumimoji="1" lang="ja-JP" altLang="en-US" sz="2000" b="1" dirty="0">
                <a:solidFill>
                  <a:srgbClr val="FF0000"/>
                </a:solidFill>
              </a:rPr>
              <a:t>スレッド</a:t>
            </a:r>
            <a:endParaRPr kumimoji="1" lang="ja-JP" alt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89253905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55940FB6-D91C-4C45-82A6-6C3F63B50793}" type="slidenum">
              <a:rPr lang="ja-JP" altLang="en-US" smtClean="0"/>
              <a:pPr/>
              <a:t>27</a:t>
            </a:fld>
            <a:endParaRPr lang="ja-JP" altLang="en-US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5881568" y="4667250"/>
            <a:ext cx="262443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0.5 </a:t>
            </a:r>
            <a:r>
              <a:rPr kumimoji="1" lang="ja-JP" altLang="en-US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秒ごとに動く</a:t>
            </a:r>
          </a:p>
        </p:txBody>
      </p:sp>
      <p:sp>
        <p:nvSpPr>
          <p:cNvPr id="6" name="コンテンツ プレースホルダー 2">
            <a:extLst>
              <a:ext uri="{FF2B5EF4-FFF2-40B4-BE49-F238E27FC236}">
                <a16:creationId xmlns:a16="http://schemas.microsoft.com/office/drawing/2014/main" id="{C4AB69CD-3035-47AE-AD07-37836AC7E263}"/>
              </a:ext>
            </a:extLst>
          </p:cNvPr>
          <p:cNvSpPr txBox="1">
            <a:spLocks/>
          </p:cNvSpPr>
          <p:nvPr/>
        </p:nvSpPr>
        <p:spPr>
          <a:xfrm>
            <a:off x="144117" y="136524"/>
            <a:ext cx="7769654" cy="356861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buNone/>
            </a:pPr>
            <a:r>
              <a:rPr lang="en-US" altLang="ja-JP" sz="2000" dirty="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 </a:t>
            </a:r>
            <a:r>
              <a:rPr lang="ja-JP" altLang="en-US" sz="2000" b="1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④ 実行結果の確認</a:t>
            </a:r>
            <a:endParaRPr lang="en-US" altLang="ja-JP" sz="2000" dirty="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pic>
        <p:nvPicPr>
          <p:cNvPr id="2" name="図 1">
            <a:extLst>
              <a:ext uri="{FF2B5EF4-FFF2-40B4-BE49-F238E27FC236}">
                <a16:creationId xmlns:a16="http://schemas.microsoft.com/office/drawing/2014/main" id="{851D570A-EC97-4AC1-A21E-1E41C35EFE4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3143" y="784000"/>
            <a:ext cx="5171115" cy="3883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353335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219919" y="1122363"/>
            <a:ext cx="8599990" cy="2387600"/>
          </a:xfrm>
        </p:spPr>
        <p:txBody>
          <a:bodyPr>
            <a:noAutofit/>
          </a:bodyPr>
          <a:lstStyle/>
          <a:p>
            <a:r>
              <a:rPr lang="en-US" altLang="ja-JP" dirty="0"/>
              <a:t>14-4. </a:t>
            </a:r>
            <a:r>
              <a:rPr lang="ja-JP" altLang="en-US" dirty="0"/>
              <a:t>ソケット通信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55940FB6-D91C-4C45-82A6-6C3F63B50793}" type="slidenum">
              <a:rPr lang="ja-JP" altLang="en-US" smtClean="0"/>
              <a:pPr/>
              <a:t>28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29369536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ja-JP" altLang="en-US" dirty="0"/>
              <a:t>ソケットとは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altLang="ja-JP" dirty="0"/>
          </a:p>
          <a:p>
            <a:pPr marL="0" indent="0">
              <a:buNone/>
            </a:pPr>
            <a:r>
              <a:rPr kumimoji="1" lang="ja-JP" altLang="en-US" b="1" dirty="0">
                <a:solidFill>
                  <a:srgbClr val="C00000"/>
                </a:solidFill>
              </a:rPr>
              <a:t>ソケット</a:t>
            </a:r>
            <a:r>
              <a:rPr kumimoji="1" lang="ja-JP" altLang="en-US" dirty="0"/>
              <a:t>は，機器の間の通信や，プロセス間通信に使用されるインターフェース</a:t>
            </a:r>
            <a:r>
              <a:rPr lang="ja-JP" altLang="en-US" dirty="0"/>
              <a:t>．</a:t>
            </a:r>
            <a:endParaRPr lang="en-US" altLang="ja-JP" dirty="0"/>
          </a:p>
          <a:p>
            <a:pPr marL="0" indent="0">
              <a:buNone/>
            </a:pPr>
            <a:endParaRPr lang="en-US" altLang="ja-JP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29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799162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BFCEE57B-D19F-463E-B4D5-C69386CB64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ja-JP" altLang="en-US" dirty="0"/>
              <a:t>アウトライン</a:t>
            </a: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EF035BEC-B19B-4591-91F6-08865F592F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1" lang="ja-JP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graphicFrame>
        <p:nvGraphicFramePr>
          <p:cNvPr id="5" name="表 4">
            <a:extLst>
              <a:ext uri="{FF2B5EF4-FFF2-40B4-BE49-F238E27FC236}">
                <a16:creationId xmlns:a16="http://schemas.microsoft.com/office/drawing/2014/main" id="{EC19BA5D-E942-4717-A6D4-8E0870FDD23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90196395"/>
              </p:ext>
            </p:extLst>
          </p:nvPr>
        </p:nvGraphicFramePr>
        <p:xfrm>
          <a:off x="809854" y="854740"/>
          <a:ext cx="6987364" cy="363676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20210">
                  <a:extLst>
                    <a:ext uri="{9D8B030D-6E8A-4147-A177-3AD203B41FA5}">
                      <a16:colId xmlns:a16="http://schemas.microsoft.com/office/drawing/2014/main" val="3103978802"/>
                    </a:ext>
                  </a:extLst>
                </a:gridCol>
                <a:gridCol w="5667154">
                  <a:extLst>
                    <a:ext uri="{9D8B030D-6E8A-4147-A177-3AD203B41FA5}">
                      <a16:colId xmlns:a16="http://schemas.microsoft.com/office/drawing/2014/main" val="3168508019"/>
                    </a:ext>
                  </a:extLst>
                </a:gridCol>
              </a:tblGrid>
              <a:tr h="533110">
                <a:tc>
                  <a:txBody>
                    <a:bodyPr/>
                    <a:lstStyle/>
                    <a:p>
                      <a:r>
                        <a:rPr kumimoji="1" lang="ja-JP" altLang="en-US" dirty="0"/>
                        <a:t>番号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dirty="0"/>
                        <a:t>項目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44250238"/>
                  </a:ext>
                </a:extLst>
              </a:tr>
              <a:tr h="431886">
                <a:tc>
                  <a:txBody>
                    <a:bodyPr/>
                    <a:lstStyle/>
                    <a:p>
                      <a:endParaRPr kumimoji="1" lang="ja-JP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sz="2400" dirty="0"/>
                        <a:t>復習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17818608"/>
                  </a:ext>
                </a:extLst>
              </a:tr>
              <a:tr h="431886">
                <a:tc>
                  <a:txBody>
                    <a:bodyPr/>
                    <a:lstStyle/>
                    <a:p>
                      <a:r>
                        <a:rPr kumimoji="1" lang="en-US" altLang="ja-JP" sz="2400" dirty="0"/>
                        <a:t>14-1</a:t>
                      </a:r>
                      <a:endParaRPr kumimoji="1" lang="ja-JP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sz="2400" dirty="0"/>
                        <a:t>イベントとイベントハンドラ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70239676"/>
                  </a:ext>
                </a:extLst>
              </a:tr>
              <a:tr h="547314">
                <a:tc>
                  <a:txBody>
                    <a:bodyPr/>
                    <a:lstStyle/>
                    <a:p>
                      <a:r>
                        <a:rPr kumimoji="1" lang="en-US" altLang="ja-JP" sz="2400" dirty="0"/>
                        <a:t>14-2</a:t>
                      </a:r>
                      <a:endParaRPr kumimoji="1" lang="ja-JP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2400" dirty="0"/>
                        <a:t>Java </a:t>
                      </a:r>
                      <a:r>
                        <a:rPr kumimoji="1" lang="ja-JP" altLang="en-US" sz="2400" dirty="0" err="1"/>
                        <a:t>での</a:t>
                      </a:r>
                      <a:r>
                        <a:rPr kumimoji="1" lang="ja-JP" altLang="en-US" sz="2400" dirty="0"/>
                        <a:t>タイマーイベント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0136736"/>
                  </a:ext>
                </a:extLst>
              </a:tr>
              <a:tr h="547314">
                <a:tc>
                  <a:txBody>
                    <a:bodyPr/>
                    <a:lstStyle/>
                    <a:p>
                      <a:r>
                        <a:rPr kumimoji="1" lang="en-US" altLang="ja-JP" sz="2400" dirty="0"/>
                        <a:t>14-3</a:t>
                      </a:r>
                      <a:endParaRPr kumimoji="1" lang="ja-JP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2400" dirty="0"/>
                        <a:t>タイマーイベントのプログラム例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18648561"/>
                  </a:ext>
                </a:extLst>
              </a:tr>
              <a:tr h="547314">
                <a:tc>
                  <a:txBody>
                    <a:bodyPr/>
                    <a:lstStyle/>
                    <a:p>
                      <a:r>
                        <a:rPr kumimoji="1" lang="en-US" altLang="ja-JP" sz="2400" dirty="0"/>
                        <a:t>14-4</a:t>
                      </a:r>
                      <a:endParaRPr kumimoji="1" lang="ja-JP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sz="2400" dirty="0"/>
                        <a:t>ソケット通信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18884832"/>
                  </a:ext>
                </a:extLst>
              </a:tr>
              <a:tr h="547314">
                <a:tc>
                  <a:txBody>
                    <a:bodyPr/>
                    <a:lstStyle/>
                    <a:p>
                      <a:r>
                        <a:rPr kumimoji="1" lang="en-US" altLang="ja-JP" sz="2400" dirty="0"/>
                        <a:t>14-5</a:t>
                      </a:r>
                      <a:endParaRPr kumimoji="1" lang="ja-JP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2400" dirty="0"/>
                        <a:t>Java </a:t>
                      </a:r>
                      <a:r>
                        <a:rPr kumimoji="1" lang="ja-JP" altLang="en-US" sz="2400" dirty="0" err="1"/>
                        <a:t>での</a:t>
                      </a:r>
                      <a:r>
                        <a:rPr kumimoji="1" lang="ja-JP" altLang="en-US" sz="2400" dirty="0"/>
                        <a:t>ソケット通信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41564721"/>
                  </a:ext>
                </a:extLst>
              </a:tr>
            </a:tbl>
          </a:graphicData>
        </a:graphic>
      </p:graphicFrame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C83E4A11-384D-4420-8463-2600FCCCBA4B}"/>
              </a:ext>
            </a:extLst>
          </p:cNvPr>
          <p:cNvSpPr txBox="1"/>
          <p:nvPr/>
        </p:nvSpPr>
        <p:spPr>
          <a:xfrm>
            <a:off x="562107" y="4814785"/>
            <a:ext cx="787908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各自、資料を読み返したり、課題に取り組んだりも行う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3EA7E060-9902-43D4-B4C9-EEFA9519C8D4}"/>
              </a:ext>
            </a:extLst>
          </p:cNvPr>
          <p:cNvSpPr txBox="1"/>
          <p:nvPr/>
        </p:nvSpPr>
        <p:spPr>
          <a:xfrm>
            <a:off x="562107" y="5541595"/>
            <a:ext cx="785503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この授業では、</a:t>
            </a: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Java </a:t>
            </a: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を用いて基礎を学び、マスターする</a:t>
            </a:r>
          </a:p>
        </p:txBody>
      </p:sp>
    </p:spTree>
    <p:extLst>
      <p:ext uri="{BB962C8B-B14F-4D97-AF65-F5344CB8AC3E}">
        <p14:creationId xmlns:p14="http://schemas.microsoft.com/office/powerpoint/2010/main" val="121309473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71A914D2-C1F7-4D57-B1E0-3A0A999E30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ja-JP" altLang="en-US" dirty="0"/>
              <a:t>インターネットでの通信</a:t>
            </a: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8B23AE04-3450-41A8-8B70-CE611890B1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30</a:t>
            </a:fld>
            <a:endParaRPr kumimoji="1" lang="ja-JP" altLang="en-US"/>
          </a:p>
        </p:txBody>
      </p:sp>
      <p:sp>
        <p:nvSpPr>
          <p:cNvPr id="5" name="正方形/長方形 4">
            <a:extLst>
              <a:ext uri="{FF2B5EF4-FFF2-40B4-BE49-F238E27FC236}">
                <a16:creationId xmlns:a16="http://schemas.microsoft.com/office/drawing/2014/main" id="{F2FEC7D6-8B5A-47D7-B80E-1A1A5CB6C783}"/>
              </a:ext>
            </a:extLst>
          </p:cNvPr>
          <p:cNvSpPr/>
          <p:nvPr/>
        </p:nvSpPr>
        <p:spPr>
          <a:xfrm>
            <a:off x="6004560" y="2636520"/>
            <a:ext cx="1501140" cy="128016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B86E6B3A-3FB4-4A1D-B932-3B1A47010ADB}"/>
              </a:ext>
            </a:extLst>
          </p:cNvPr>
          <p:cNvSpPr txBox="1"/>
          <p:nvPr/>
        </p:nvSpPr>
        <p:spPr>
          <a:xfrm>
            <a:off x="6024899" y="4198264"/>
            <a:ext cx="17203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/>
              <a:t>IP </a:t>
            </a:r>
            <a:r>
              <a:rPr kumimoji="1" lang="ja-JP" altLang="en-US" sz="2400" dirty="0"/>
              <a:t>アドレス</a:t>
            </a: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70138B85-8DD0-4D7A-AFE5-0BF0845F84E3}"/>
              </a:ext>
            </a:extLst>
          </p:cNvPr>
          <p:cNvSpPr txBox="1"/>
          <p:nvPr/>
        </p:nvSpPr>
        <p:spPr>
          <a:xfrm>
            <a:off x="5739467" y="1741150"/>
            <a:ext cx="326243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400" dirty="0"/>
              <a:t>サーバ</a:t>
            </a:r>
            <a:endParaRPr kumimoji="1" lang="en-US" altLang="ja-JP" sz="2400" dirty="0"/>
          </a:p>
          <a:p>
            <a:r>
              <a:rPr kumimoji="1" lang="ja-JP" altLang="en-US" sz="2400" dirty="0"/>
              <a:t>（要求を待ち続ける）</a:t>
            </a:r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8B01D6C2-5B9D-4F55-92DD-E72AB2B0317D}"/>
              </a:ext>
            </a:extLst>
          </p:cNvPr>
          <p:cNvSpPr/>
          <p:nvPr/>
        </p:nvSpPr>
        <p:spPr>
          <a:xfrm>
            <a:off x="1291590" y="1970355"/>
            <a:ext cx="693420" cy="6017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E1070C54-A786-431B-B500-4420A24A5CDC}"/>
              </a:ext>
            </a:extLst>
          </p:cNvPr>
          <p:cNvSpPr/>
          <p:nvPr/>
        </p:nvSpPr>
        <p:spPr>
          <a:xfrm>
            <a:off x="2010392" y="3524171"/>
            <a:ext cx="693420" cy="6017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正方形/長方形 9">
            <a:extLst>
              <a:ext uri="{FF2B5EF4-FFF2-40B4-BE49-F238E27FC236}">
                <a16:creationId xmlns:a16="http://schemas.microsoft.com/office/drawing/2014/main" id="{90B8A774-ED0F-46F3-B79C-7EBB57BFC95F}"/>
              </a:ext>
            </a:extLst>
          </p:cNvPr>
          <p:cNvSpPr/>
          <p:nvPr/>
        </p:nvSpPr>
        <p:spPr>
          <a:xfrm>
            <a:off x="1170158" y="5208364"/>
            <a:ext cx="693420" cy="6017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38449E01-9FDB-44E7-BB2A-30066C9B54FB}"/>
              </a:ext>
            </a:extLst>
          </p:cNvPr>
          <p:cNvSpPr txBox="1"/>
          <p:nvPr/>
        </p:nvSpPr>
        <p:spPr>
          <a:xfrm>
            <a:off x="435947" y="925507"/>
            <a:ext cx="357020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400" dirty="0"/>
              <a:t>さまざまなコンピュータ</a:t>
            </a:r>
            <a:endParaRPr kumimoji="1" lang="en-US" altLang="ja-JP" sz="2400" dirty="0"/>
          </a:p>
          <a:p>
            <a:r>
              <a:rPr kumimoji="1" lang="ja-JP" altLang="en-US" sz="2400" dirty="0"/>
              <a:t>（要求する）</a:t>
            </a:r>
          </a:p>
        </p:txBody>
      </p:sp>
      <p:cxnSp>
        <p:nvCxnSpPr>
          <p:cNvPr id="13" name="直線矢印コネクタ 12">
            <a:extLst>
              <a:ext uri="{FF2B5EF4-FFF2-40B4-BE49-F238E27FC236}">
                <a16:creationId xmlns:a16="http://schemas.microsoft.com/office/drawing/2014/main" id="{CA9288C3-E42E-4EA5-8172-7B1C774BED2C}"/>
              </a:ext>
            </a:extLst>
          </p:cNvPr>
          <p:cNvCxnSpPr/>
          <p:nvPr/>
        </p:nvCxnSpPr>
        <p:spPr>
          <a:xfrm>
            <a:off x="2270760" y="2194560"/>
            <a:ext cx="3543300" cy="6858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線矢印コネクタ 13">
            <a:extLst>
              <a:ext uri="{FF2B5EF4-FFF2-40B4-BE49-F238E27FC236}">
                <a16:creationId xmlns:a16="http://schemas.microsoft.com/office/drawing/2014/main" id="{501F43C0-AD89-4E5A-BBB0-6A4BE53365C5}"/>
              </a:ext>
            </a:extLst>
          </p:cNvPr>
          <p:cNvCxnSpPr>
            <a:cxnSpLocks/>
          </p:cNvCxnSpPr>
          <p:nvPr/>
        </p:nvCxnSpPr>
        <p:spPr>
          <a:xfrm flipV="1">
            <a:off x="2922272" y="3333770"/>
            <a:ext cx="2817195" cy="38080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線矢印コネクタ 15">
            <a:extLst>
              <a:ext uri="{FF2B5EF4-FFF2-40B4-BE49-F238E27FC236}">
                <a16:creationId xmlns:a16="http://schemas.microsoft.com/office/drawing/2014/main" id="{A1296C25-3A3F-48C8-8A6A-EBEF3FDD84C9}"/>
              </a:ext>
            </a:extLst>
          </p:cNvPr>
          <p:cNvCxnSpPr>
            <a:cxnSpLocks/>
          </p:cNvCxnSpPr>
          <p:nvPr/>
        </p:nvCxnSpPr>
        <p:spPr>
          <a:xfrm flipV="1">
            <a:off x="2057404" y="3825067"/>
            <a:ext cx="3756656" cy="154605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線矢印コネクタ 17">
            <a:extLst>
              <a:ext uri="{FF2B5EF4-FFF2-40B4-BE49-F238E27FC236}">
                <a16:creationId xmlns:a16="http://schemas.microsoft.com/office/drawing/2014/main" id="{0BACABB6-748D-442A-BADC-8FF1027B0189}"/>
              </a:ext>
            </a:extLst>
          </p:cNvPr>
          <p:cNvCxnSpPr>
            <a:cxnSpLocks/>
          </p:cNvCxnSpPr>
          <p:nvPr/>
        </p:nvCxnSpPr>
        <p:spPr>
          <a:xfrm flipH="1">
            <a:off x="2074417" y="4027175"/>
            <a:ext cx="3746575" cy="153568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線矢印コネクタ 20">
            <a:extLst>
              <a:ext uri="{FF2B5EF4-FFF2-40B4-BE49-F238E27FC236}">
                <a16:creationId xmlns:a16="http://schemas.microsoft.com/office/drawing/2014/main" id="{D28C35AE-1143-4353-9BBC-182ED58D79F6}"/>
              </a:ext>
            </a:extLst>
          </p:cNvPr>
          <p:cNvCxnSpPr>
            <a:cxnSpLocks/>
          </p:cNvCxnSpPr>
          <p:nvPr/>
        </p:nvCxnSpPr>
        <p:spPr>
          <a:xfrm flipH="1">
            <a:off x="2868930" y="3495468"/>
            <a:ext cx="2870537" cy="42121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線矢印コネクタ 23">
            <a:extLst>
              <a:ext uri="{FF2B5EF4-FFF2-40B4-BE49-F238E27FC236}">
                <a16:creationId xmlns:a16="http://schemas.microsoft.com/office/drawing/2014/main" id="{41CAC1BE-955E-41E9-A3C2-0A899AC2289D}"/>
              </a:ext>
            </a:extLst>
          </p:cNvPr>
          <p:cNvCxnSpPr>
            <a:cxnSpLocks/>
          </p:cNvCxnSpPr>
          <p:nvPr/>
        </p:nvCxnSpPr>
        <p:spPr>
          <a:xfrm flipH="1" flipV="1">
            <a:off x="2221051" y="2371612"/>
            <a:ext cx="3545087" cy="66944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0262137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71A914D2-C1F7-4D57-B1E0-3A0A999E30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ja-JP" altLang="en-US" dirty="0"/>
              <a:t>プログラムにバインドされたポート</a:t>
            </a: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8B23AE04-3450-41A8-8B70-CE611890B1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31</a:t>
            </a:fld>
            <a:endParaRPr kumimoji="1" lang="ja-JP" altLang="en-US"/>
          </a:p>
        </p:txBody>
      </p:sp>
      <p:sp>
        <p:nvSpPr>
          <p:cNvPr id="5" name="正方形/長方形 4">
            <a:extLst>
              <a:ext uri="{FF2B5EF4-FFF2-40B4-BE49-F238E27FC236}">
                <a16:creationId xmlns:a16="http://schemas.microsoft.com/office/drawing/2014/main" id="{F2FEC7D6-8B5A-47D7-B80E-1A1A5CB6C783}"/>
              </a:ext>
            </a:extLst>
          </p:cNvPr>
          <p:cNvSpPr/>
          <p:nvPr/>
        </p:nvSpPr>
        <p:spPr>
          <a:xfrm>
            <a:off x="6253499" y="1592600"/>
            <a:ext cx="2575514" cy="348234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B86E6B3A-3FB4-4A1D-B932-3B1A47010ADB}"/>
              </a:ext>
            </a:extLst>
          </p:cNvPr>
          <p:cNvSpPr txBox="1"/>
          <p:nvPr/>
        </p:nvSpPr>
        <p:spPr>
          <a:xfrm>
            <a:off x="6253499" y="5253980"/>
            <a:ext cx="17203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/>
              <a:t>IP </a:t>
            </a:r>
            <a:r>
              <a:rPr kumimoji="1" lang="ja-JP" altLang="en-US" sz="2400" dirty="0"/>
              <a:t>アドレス</a:t>
            </a: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70138B85-8DD0-4D7A-AFE5-0BF0845F84E3}"/>
              </a:ext>
            </a:extLst>
          </p:cNvPr>
          <p:cNvSpPr txBox="1"/>
          <p:nvPr/>
        </p:nvSpPr>
        <p:spPr>
          <a:xfrm>
            <a:off x="5482454" y="720858"/>
            <a:ext cx="326243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400" dirty="0"/>
              <a:t>サーバ</a:t>
            </a:r>
            <a:endParaRPr kumimoji="1" lang="en-US" altLang="ja-JP" sz="2400" dirty="0"/>
          </a:p>
          <a:p>
            <a:r>
              <a:rPr kumimoji="1" lang="ja-JP" altLang="en-US" sz="2400" dirty="0"/>
              <a:t>（要求を待ち続ける）</a:t>
            </a:r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8B01D6C2-5B9D-4F55-92DD-E72AB2B0317D}"/>
              </a:ext>
            </a:extLst>
          </p:cNvPr>
          <p:cNvSpPr/>
          <p:nvPr/>
        </p:nvSpPr>
        <p:spPr>
          <a:xfrm>
            <a:off x="1291590" y="1970355"/>
            <a:ext cx="693420" cy="6017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E1070C54-A786-431B-B500-4420A24A5CDC}"/>
              </a:ext>
            </a:extLst>
          </p:cNvPr>
          <p:cNvSpPr/>
          <p:nvPr/>
        </p:nvSpPr>
        <p:spPr>
          <a:xfrm>
            <a:off x="2010392" y="3524171"/>
            <a:ext cx="693420" cy="6017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正方形/長方形 9">
            <a:extLst>
              <a:ext uri="{FF2B5EF4-FFF2-40B4-BE49-F238E27FC236}">
                <a16:creationId xmlns:a16="http://schemas.microsoft.com/office/drawing/2014/main" id="{90B8A774-ED0F-46F3-B79C-7EBB57BFC95F}"/>
              </a:ext>
            </a:extLst>
          </p:cNvPr>
          <p:cNvSpPr/>
          <p:nvPr/>
        </p:nvSpPr>
        <p:spPr>
          <a:xfrm>
            <a:off x="1170158" y="5208364"/>
            <a:ext cx="693420" cy="6017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38449E01-9FDB-44E7-BB2A-30066C9B54FB}"/>
              </a:ext>
            </a:extLst>
          </p:cNvPr>
          <p:cNvSpPr txBox="1"/>
          <p:nvPr/>
        </p:nvSpPr>
        <p:spPr>
          <a:xfrm>
            <a:off x="435947" y="925507"/>
            <a:ext cx="357020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400" dirty="0"/>
              <a:t>さまざまなコンピュータ</a:t>
            </a:r>
            <a:endParaRPr kumimoji="1" lang="en-US" altLang="ja-JP" sz="2400" dirty="0"/>
          </a:p>
          <a:p>
            <a:r>
              <a:rPr kumimoji="1" lang="ja-JP" altLang="en-US" sz="2400" dirty="0"/>
              <a:t>（要求する）</a:t>
            </a:r>
          </a:p>
        </p:txBody>
      </p:sp>
      <p:cxnSp>
        <p:nvCxnSpPr>
          <p:cNvPr id="13" name="直線矢印コネクタ 12">
            <a:extLst>
              <a:ext uri="{FF2B5EF4-FFF2-40B4-BE49-F238E27FC236}">
                <a16:creationId xmlns:a16="http://schemas.microsoft.com/office/drawing/2014/main" id="{CA9288C3-E42E-4EA5-8172-7B1C774BED2C}"/>
              </a:ext>
            </a:extLst>
          </p:cNvPr>
          <p:cNvCxnSpPr/>
          <p:nvPr/>
        </p:nvCxnSpPr>
        <p:spPr>
          <a:xfrm>
            <a:off x="2270760" y="2194560"/>
            <a:ext cx="3543300" cy="6858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線矢印コネクタ 13">
            <a:extLst>
              <a:ext uri="{FF2B5EF4-FFF2-40B4-BE49-F238E27FC236}">
                <a16:creationId xmlns:a16="http://schemas.microsoft.com/office/drawing/2014/main" id="{501F43C0-AD89-4E5A-BBB0-6A4BE53365C5}"/>
              </a:ext>
            </a:extLst>
          </p:cNvPr>
          <p:cNvCxnSpPr>
            <a:cxnSpLocks/>
          </p:cNvCxnSpPr>
          <p:nvPr/>
        </p:nvCxnSpPr>
        <p:spPr>
          <a:xfrm flipV="1">
            <a:off x="2922272" y="3333770"/>
            <a:ext cx="2817195" cy="38080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線矢印コネクタ 15">
            <a:extLst>
              <a:ext uri="{FF2B5EF4-FFF2-40B4-BE49-F238E27FC236}">
                <a16:creationId xmlns:a16="http://schemas.microsoft.com/office/drawing/2014/main" id="{A1296C25-3A3F-48C8-8A6A-EBEF3FDD84C9}"/>
              </a:ext>
            </a:extLst>
          </p:cNvPr>
          <p:cNvCxnSpPr>
            <a:cxnSpLocks/>
          </p:cNvCxnSpPr>
          <p:nvPr/>
        </p:nvCxnSpPr>
        <p:spPr>
          <a:xfrm flipV="1">
            <a:off x="2057404" y="3825067"/>
            <a:ext cx="3756656" cy="154605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線矢印コネクタ 17">
            <a:extLst>
              <a:ext uri="{FF2B5EF4-FFF2-40B4-BE49-F238E27FC236}">
                <a16:creationId xmlns:a16="http://schemas.microsoft.com/office/drawing/2014/main" id="{0BACABB6-748D-442A-BADC-8FF1027B0189}"/>
              </a:ext>
            </a:extLst>
          </p:cNvPr>
          <p:cNvCxnSpPr>
            <a:cxnSpLocks/>
          </p:cNvCxnSpPr>
          <p:nvPr/>
        </p:nvCxnSpPr>
        <p:spPr>
          <a:xfrm flipH="1">
            <a:off x="2074417" y="4027175"/>
            <a:ext cx="3746575" cy="153568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線矢印コネクタ 20">
            <a:extLst>
              <a:ext uri="{FF2B5EF4-FFF2-40B4-BE49-F238E27FC236}">
                <a16:creationId xmlns:a16="http://schemas.microsoft.com/office/drawing/2014/main" id="{D28C35AE-1143-4353-9BBC-182ED58D79F6}"/>
              </a:ext>
            </a:extLst>
          </p:cNvPr>
          <p:cNvCxnSpPr>
            <a:cxnSpLocks/>
          </p:cNvCxnSpPr>
          <p:nvPr/>
        </p:nvCxnSpPr>
        <p:spPr>
          <a:xfrm flipH="1">
            <a:off x="2868930" y="3495468"/>
            <a:ext cx="2870537" cy="42121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線矢印コネクタ 23">
            <a:extLst>
              <a:ext uri="{FF2B5EF4-FFF2-40B4-BE49-F238E27FC236}">
                <a16:creationId xmlns:a16="http://schemas.microsoft.com/office/drawing/2014/main" id="{41CAC1BE-955E-41E9-A3C2-0A899AC2289D}"/>
              </a:ext>
            </a:extLst>
          </p:cNvPr>
          <p:cNvCxnSpPr>
            <a:cxnSpLocks/>
          </p:cNvCxnSpPr>
          <p:nvPr/>
        </p:nvCxnSpPr>
        <p:spPr>
          <a:xfrm flipH="1" flipV="1">
            <a:off x="2221051" y="2371612"/>
            <a:ext cx="3545087" cy="66944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正方形/長方形 16">
            <a:extLst>
              <a:ext uri="{FF2B5EF4-FFF2-40B4-BE49-F238E27FC236}">
                <a16:creationId xmlns:a16="http://schemas.microsoft.com/office/drawing/2014/main" id="{8F48B8A3-8751-4545-B79A-F5279CF5CD4B}"/>
              </a:ext>
            </a:extLst>
          </p:cNvPr>
          <p:cNvSpPr/>
          <p:nvPr/>
        </p:nvSpPr>
        <p:spPr>
          <a:xfrm>
            <a:off x="7624414" y="2830766"/>
            <a:ext cx="951895" cy="99430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0C0FD01F-BFD4-4D32-9146-A6E95F474527}"/>
              </a:ext>
            </a:extLst>
          </p:cNvPr>
          <p:cNvSpPr txBox="1"/>
          <p:nvPr/>
        </p:nvSpPr>
        <p:spPr>
          <a:xfrm>
            <a:off x="7051996" y="1926304"/>
            <a:ext cx="172354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400" dirty="0"/>
              <a:t>実行中の</a:t>
            </a:r>
            <a:endParaRPr kumimoji="1" lang="en-US" altLang="ja-JP" sz="2400" dirty="0"/>
          </a:p>
          <a:p>
            <a:r>
              <a:rPr kumimoji="1" lang="ja-JP" altLang="en-US" sz="2400" dirty="0"/>
              <a:t>プログラム</a:t>
            </a:r>
          </a:p>
        </p:txBody>
      </p:sp>
      <p:sp>
        <p:nvSpPr>
          <p:cNvPr id="20" name="正方形/長方形 19">
            <a:extLst>
              <a:ext uri="{FF2B5EF4-FFF2-40B4-BE49-F238E27FC236}">
                <a16:creationId xmlns:a16="http://schemas.microsoft.com/office/drawing/2014/main" id="{E1160B1F-C2B4-4BE5-A737-DC6CF2B23B9D}"/>
              </a:ext>
            </a:extLst>
          </p:cNvPr>
          <p:cNvSpPr/>
          <p:nvPr/>
        </p:nvSpPr>
        <p:spPr>
          <a:xfrm>
            <a:off x="5986111" y="3027020"/>
            <a:ext cx="757590" cy="497151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" name="テキスト ボックス 21">
            <a:extLst>
              <a:ext uri="{FF2B5EF4-FFF2-40B4-BE49-F238E27FC236}">
                <a16:creationId xmlns:a16="http://schemas.microsoft.com/office/drawing/2014/main" id="{53308242-2C85-4A8E-9D7D-375237A7AB25}"/>
              </a:ext>
            </a:extLst>
          </p:cNvPr>
          <p:cNvSpPr txBox="1"/>
          <p:nvPr/>
        </p:nvSpPr>
        <p:spPr>
          <a:xfrm>
            <a:off x="5721281" y="2030419"/>
            <a:ext cx="141577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400" dirty="0"/>
              <a:t>サーバ</a:t>
            </a:r>
            <a:endParaRPr kumimoji="1" lang="en-US" altLang="ja-JP" sz="2400" dirty="0"/>
          </a:p>
          <a:p>
            <a:r>
              <a:rPr kumimoji="1" lang="ja-JP" altLang="en-US" sz="2400" dirty="0"/>
              <a:t>ソケット</a:t>
            </a:r>
          </a:p>
        </p:txBody>
      </p:sp>
      <p:sp>
        <p:nvSpPr>
          <p:cNvPr id="23" name="正方形/長方形 22">
            <a:extLst>
              <a:ext uri="{FF2B5EF4-FFF2-40B4-BE49-F238E27FC236}">
                <a16:creationId xmlns:a16="http://schemas.microsoft.com/office/drawing/2014/main" id="{344FB221-1607-4CED-95BE-B864C5E8C3B3}"/>
              </a:ext>
            </a:extLst>
          </p:cNvPr>
          <p:cNvSpPr/>
          <p:nvPr/>
        </p:nvSpPr>
        <p:spPr>
          <a:xfrm>
            <a:off x="5986111" y="3748009"/>
            <a:ext cx="757590" cy="497151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" name="テキスト ボックス 24">
            <a:extLst>
              <a:ext uri="{FF2B5EF4-FFF2-40B4-BE49-F238E27FC236}">
                <a16:creationId xmlns:a16="http://schemas.microsoft.com/office/drawing/2014/main" id="{5D251634-7E3E-4ABA-87F9-0C2C435AEB81}"/>
              </a:ext>
            </a:extLst>
          </p:cNvPr>
          <p:cNvSpPr txBox="1"/>
          <p:nvPr/>
        </p:nvSpPr>
        <p:spPr>
          <a:xfrm>
            <a:off x="5766138" y="4308944"/>
            <a:ext cx="203132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400" dirty="0"/>
              <a:t>データ送受信</a:t>
            </a:r>
            <a:endParaRPr kumimoji="1" lang="en-US" altLang="ja-JP" sz="2400" dirty="0"/>
          </a:p>
          <a:p>
            <a:r>
              <a:rPr kumimoji="1" lang="ja-JP" altLang="en-US" sz="2400" dirty="0"/>
              <a:t>用のソケット</a:t>
            </a:r>
          </a:p>
        </p:txBody>
      </p:sp>
    </p:spTree>
    <p:extLst>
      <p:ext uri="{BB962C8B-B14F-4D97-AF65-F5344CB8AC3E}">
        <p14:creationId xmlns:p14="http://schemas.microsoft.com/office/powerpoint/2010/main" val="176993929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D55AF60-BAD0-4143-9D4C-E4BFD8C360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ja-JP" altLang="en-US" dirty="0"/>
              <a:t>インターネットでの通信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B1C9E287-67FA-4824-A5F3-EA7657EE25B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ja-JP" altLang="en-US" dirty="0"/>
              <a:t>サーバ（要求を待ち続ける）</a:t>
            </a:r>
            <a:endParaRPr kumimoji="1" lang="en-US" altLang="ja-JP" dirty="0"/>
          </a:p>
          <a:p>
            <a:pPr marL="0" indent="0">
              <a:buNone/>
            </a:pPr>
            <a:r>
              <a:rPr lang="ja-JP" altLang="en-US" dirty="0"/>
              <a:t>実行中のプログラムは、</a:t>
            </a:r>
            <a:r>
              <a:rPr lang="ja-JP" altLang="en-US" b="1" dirty="0">
                <a:solidFill>
                  <a:srgbClr val="C00000"/>
                </a:solidFill>
              </a:rPr>
              <a:t>サーバソケット</a:t>
            </a:r>
            <a:r>
              <a:rPr lang="ja-JP" altLang="en-US" dirty="0"/>
              <a:t>に</a:t>
            </a:r>
            <a:r>
              <a:rPr lang="ja-JP" altLang="en-US" b="1" dirty="0">
                <a:solidFill>
                  <a:srgbClr val="C00000"/>
                </a:solidFill>
              </a:rPr>
              <a:t>バインド</a:t>
            </a:r>
            <a:r>
              <a:rPr lang="ja-JP" altLang="en-US" dirty="0"/>
              <a:t>される</a:t>
            </a:r>
            <a:endParaRPr lang="en-US" altLang="ja-JP" dirty="0"/>
          </a:p>
          <a:p>
            <a:endParaRPr kumimoji="1" lang="en-US" altLang="ja-JP" dirty="0"/>
          </a:p>
          <a:p>
            <a:r>
              <a:rPr lang="ja-JP" altLang="en-US" dirty="0"/>
              <a:t>さまざまなコンピュータ（要求する）</a:t>
            </a:r>
            <a:endParaRPr lang="en-US" altLang="ja-JP" dirty="0"/>
          </a:p>
          <a:p>
            <a:pPr marL="0" indent="0">
              <a:buNone/>
            </a:pPr>
            <a:r>
              <a:rPr kumimoji="1" lang="ja-JP" altLang="en-US" dirty="0"/>
              <a:t>サーバの</a:t>
            </a:r>
            <a:r>
              <a:rPr kumimoji="1" lang="ja-JP" altLang="en-US" b="1" dirty="0">
                <a:solidFill>
                  <a:srgbClr val="C00000"/>
                </a:solidFill>
              </a:rPr>
              <a:t> </a:t>
            </a:r>
            <a:r>
              <a:rPr kumimoji="1" lang="en-US" altLang="ja-JP" b="1" dirty="0">
                <a:solidFill>
                  <a:srgbClr val="C00000"/>
                </a:solidFill>
              </a:rPr>
              <a:t>IP </a:t>
            </a:r>
            <a:r>
              <a:rPr kumimoji="1" lang="ja-JP" altLang="en-US" b="1" dirty="0">
                <a:solidFill>
                  <a:srgbClr val="C00000"/>
                </a:solidFill>
              </a:rPr>
              <a:t>アドレス（あるいはサイト名）</a:t>
            </a:r>
            <a:r>
              <a:rPr kumimoji="1" lang="ja-JP" altLang="en-US" dirty="0"/>
              <a:t>と</a:t>
            </a:r>
            <a:r>
              <a:rPr kumimoji="1" lang="ja-JP" altLang="en-US" b="1" dirty="0">
                <a:solidFill>
                  <a:srgbClr val="C00000"/>
                </a:solidFill>
              </a:rPr>
              <a:t>サーバソケット</a:t>
            </a:r>
            <a:r>
              <a:rPr kumimoji="1" lang="ja-JP" altLang="en-US" dirty="0"/>
              <a:t>の</a:t>
            </a:r>
            <a:r>
              <a:rPr kumimoji="1" lang="ja-JP" altLang="en-US" b="1" dirty="0">
                <a:solidFill>
                  <a:srgbClr val="C00000"/>
                </a:solidFill>
              </a:rPr>
              <a:t>ポート番号</a:t>
            </a:r>
            <a:r>
              <a:rPr kumimoji="1" lang="ja-JP" altLang="en-US" dirty="0"/>
              <a:t>を指定して、通信を開始する</a:t>
            </a: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05980E58-514F-4C0C-8431-14B54E0690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32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7705047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ja-JP" altLang="en-US" dirty="0"/>
              <a:t>インターネットでの通信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33</a:t>
            </a:fld>
            <a:endParaRPr kumimoji="1" lang="ja-JP" altLang="en-US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5926776" y="1254394"/>
            <a:ext cx="295465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通信先コンピュータ</a:t>
            </a:r>
          </a:p>
        </p:txBody>
      </p:sp>
      <p:sp>
        <p:nvSpPr>
          <p:cNvPr id="8" name="正方形/長方形 7"/>
          <p:cNvSpPr/>
          <p:nvPr/>
        </p:nvSpPr>
        <p:spPr>
          <a:xfrm>
            <a:off x="5696071" y="1863745"/>
            <a:ext cx="3246400" cy="273873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正方形/長方形 10"/>
          <p:cNvSpPr/>
          <p:nvPr/>
        </p:nvSpPr>
        <p:spPr>
          <a:xfrm>
            <a:off x="5390300" y="3122848"/>
            <a:ext cx="611541" cy="331979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4905493" y="1759454"/>
            <a:ext cx="2698175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800" dirty="0"/>
              <a:t>サーバソケット</a:t>
            </a:r>
            <a:endParaRPr kumimoji="1" lang="en-US" altLang="ja-JP" sz="2800" dirty="0"/>
          </a:p>
          <a:p>
            <a:r>
              <a:rPr kumimoji="1" lang="ja-JP" altLang="en-US" sz="2800" dirty="0"/>
              <a:t>ポート番号</a:t>
            </a:r>
            <a:endParaRPr kumimoji="1" lang="en-US" altLang="ja-JP" sz="2800" dirty="0"/>
          </a:p>
          <a:p>
            <a:r>
              <a:rPr kumimoji="1" lang="en-US" altLang="ja-JP" sz="2800" dirty="0"/>
              <a:t>10001</a:t>
            </a:r>
            <a:endParaRPr kumimoji="1" lang="ja-JP" altLang="en-US" sz="2800" dirty="0"/>
          </a:p>
        </p:txBody>
      </p:sp>
      <p:sp>
        <p:nvSpPr>
          <p:cNvPr id="17" name="正方形/長方形 16"/>
          <p:cNvSpPr/>
          <p:nvPr/>
        </p:nvSpPr>
        <p:spPr>
          <a:xfrm>
            <a:off x="6764092" y="2692729"/>
            <a:ext cx="1927811" cy="138927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6840288" y="3000363"/>
            <a:ext cx="172354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ja-JP" altLang="en-US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通信先</a:t>
            </a:r>
            <a:endParaRPr kumimoji="1" lang="en-US" altLang="ja-JP" sz="24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algn="ctr"/>
            <a:r>
              <a:rPr kumimoji="1" lang="ja-JP" altLang="en-US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プログラム</a:t>
            </a:r>
          </a:p>
        </p:txBody>
      </p:sp>
      <p:cxnSp>
        <p:nvCxnSpPr>
          <p:cNvPr id="20" name="直線コネクタ 19"/>
          <p:cNvCxnSpPr>
            <a:endCxn id="11" idx="3"/>
          </p:cNvCxnSpPr>
          <p:nvPr/>
        </p:nvCxnSpPr>
        <p:spPr>
          <a:xfrm flipH="1">
            <a:off x="6001841" y="3226609"/>
            <a:ext cx="762251" cy="62229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テキスト ボックス 20"/>
          <p:cNvSpPr txBox="1"/>
          <p:nvPr/>
        </p:nvSpPr>
        <p:spPr>
          <a:xfrm>
            <a:off x="6035722" y="2848016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>
                <a:latin typeface="メイリオ" panose="020B0604030504040204" pitchFamily="50" charset="-128"/>
                <a:ea typeface="メイリオ" panose="020B0604030504040204" pitchFamily="50" charset="-128"/>
              </a:rPr>
              <a:t>バインド</a:t>
            </a:r>
          </a:p>
        </p:txBody>
      </p:sp>
      <p:cxnSp>
        <p:nvCxnSpPr>
          <p:cNvPr id="26" name="直線コネクタ 25"/>
          <p:cNvCxnSpPr/>
          <p:nvPr/>
        </p:nvCxnSpPr>
        <p:spPr>
          <a:xfrm>
            <a:off x="2556982" y="3032683"/>
            <a:ext cx="2830405" cy="225039"/>
          </a:xfrm>
          <a:prstGeom prst="line">
            <a:avLst/>
          </a:prstGeom>
          <a:ln w="57150">
            <a:solidFill>
              <a:schemeClr val="tx1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テキスト ボックス 30"/>
          <p:cNvSpPr txBox="1"/>
          <p:nvPr/>
        </p:nvSpPr>
        <p:spPr>
          <a:xfrm>
            <a:off x="3569052" y="2735461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>
                <a:latin typeface="メイリオ" panose="020B0604030504040204" pitchFamily="50" charset="-128"/>
                <a:ea typeface="メイリオ" panose="020B0604030504040204" pitchFamily="50" charset="-128"/>
              </a:rPr>
              <a:t>通信要求</a:t>
            </a:r>
          </a:p>
        </p:txBody>
      </p:sp>
      <p:cxnSp>
        <p:nvCxnSpPr>
          <p:cNvPr id="35" name="直線コネクタ 34"/>
          <p:cNvCxnSpPr/>
          <p:nvPr/>
        </p:nvCxnSpPr>
        <p:spPr>
          <a:xfrm>
            <a:off x="2511870" y="3567070"/>
            <a:ext cx="2830405" cy="225039"/>
          </a:xfrm>
          <a:prstGeom prst="line">
            <a:avLst/>
          </a:prstGeom>
          <a:ln w="57150">
            <a:solidFill>
              <a:schemeClr val="tx1"/>
            </a:solidFill>
            <a:headEnd type="stealth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テキスト ボックス 35"/>
          <p:cNvSpPr txBox="1"/>
          <p:nvPr/>
        </p:nvSpPr>
        <p:spPr>
          <a:xfrm>
            <a:off x="2964305" y="4091299"/>
            <a:ext cx="20313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>
                <a:latin typeface="メイリオ" panose="020B0604030504040204" pitchFamily="50" charset="-128"/>
                <a:ea typeface="メイリオ" panose="020B0604030504040204" pitchFamily="50" charset="-128"/>
              </a:rPr>
              <a:t>データのやり取り</a:t>
            </a:r>
          </a:p>
        </p:txBody>
      </p:sp>
      <p:sp>
        <p:nvSpPr>
          <p:cNvPr id="29" name="正方形/長方形 28">
            <a:extLst>
              <a:ext uri="{FF2B5EF4-FFF2-40B4-BE49-F238E27FC236}">
                <a16:creationId xmlns:a16="http://schemas.microsoft.com/office/drawing/2014/main" id="{254D09A5-40C7-4604-B08E-F3DC1CAEF0D8}"/>
              </a:ext>
            </a:extLst>
          </p:cNvPr>
          <p:cNvSpPr/>
          <p:nvPr/>
        </p:nvSpPr>
        <p:spPr>
          <a:xfrm>
            <a:off x="411810" y="2234919"/>
            <a:ext cx="2083119" cy="198338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38E4768F-5B61-4824-AC95-AF43547C30AA}"/>
              </a:ext>
            </a:extLst>
          </p:cNvPr>
          <p:cNvSpPr txBox="1"/>
          <p:nvPr/>
        </p:nvSpPr>
        <p:spPr>
          <a:xfrm>
            <a:off x="9650" y="1241844"/>
            <a:ext cx="295465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通信元コンピュータ</a:t>
            </a:r>
          </a:p>
        </p:txBody>
      </p:sp>
      <p:sp>
        <p:nvSpPr>
          <p:cNvPr id="32" name="正方形/長方形 31">
            <a:extLst>
              <a:ext uri="{FF2B5EF4-FFF2-40B4-BE49-F238E27FC236}">
                <a16:creationId xmlns:a16="http://schemas.microsoft.com/office/drawing/2014/main" id="{43B502B6-74B2-4A5B-88EC-CAE6FE3743E0}"/>
              </a:ext>
            </a:extLst>
          </p:cNvPr>
          <p:cNvSpPr/>
          <p:nvPr/>
        </p:nvSpPr>
        <p:spPr>
          <a:xfrm>
            <a:off x="5373359" y="3713552"/>
            <a:ext cx="611541" cy="331979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33" name="直線コネクタ 32">
            <a:extLst>
              <a:ext uri="{FF2B5EF4-FFF2-40B4-BE49-F238E27FC236}">
                <a16:creationId xmlns:a16="http://schemas.microsoft.com/office/drawing/2014/main" id="{9254A1D2-1DA0-4E24-AB9D-D7F6AC2CE92C}"/>
              </a:ext>
            </a:extLst>
          </p:cNvPr>
          <p:cNvCxnSpPr/>
          <p:nvPr/>
        </p:nvCxnSpPr>
        <p:spPr>
          <a:xfrm flipH="1">
            <a:off x="6006867" y="3854417"/>
            <a:ext cx="762251" cy="62229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テキスト ボックス 33">
            <a:extLst>
              <a:ext uri="{FF2B5EF4-FFF2-40B4-BE49-F238E27FC236}">
                <a16:creationId xmlns:a16="http://schemas.microsoft.com/office/drawing/2014/main" id="{3A5AAA8F-3883-403C-9E0A-A49AC0BFDA48}"/>
              </a:ext>
            </a:extLst>
          </p:cNvPr>
          <p:cNvSpPr txBox="1"/>
          <p:nvPr/>
        </p:nvSpPr>
        <p:spPr>
          <a:xfrm>
            <a:off x="4905493" y="4072004"/>
            <a:ext cx="2339102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800" dirty="0"/>
              <a:t>データ送受信</a:t>
            </a:r>
            <a:endParaRPr kumimoji="1" lang="en-US" altLang="ja-JP" sz="2800" dirty="0"/>
          </a:p>
          <a:p>
            <a:r>
              <a:rPr kumimoji="1" lang="ja-JP" altLang="en-US" sz="2800" dirty="0"/>
              <a:t>用のソケット</a:t>
            </a:r>
            <a:endParaRPr kumimoji="1" lang="en-US" altLang="ja-JP" sz="2800" dirty="0"/>
          </a:p>
        </p:txBody>
      </p:sp>
    </p:spTree>
    <p:extLst>
      <p:ext uri="{BB962C8B-B14F-4D97-AF65-F5344CB8AC3E}">
        <p14:creationId xmlns:p14="http://schemas.microsoft.com/office/powerpoint/2010/main" val="410202390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219919" y="1122363"/>
            <a:ext cx="8599990" cy="2387600"/>
          </a:xfrm>
        </p:spPr>
        <p:txBody>
          <a:bodyPr>
            <a:noAutofit/>
          </a:bodyPr>
          <a:lstStyle/>
          <a:p>
            <a:r>
              <a:rPr lang="en-US" altLang="ja-JP" dirty="0"/>
              <a:t>14-5. Java </a:t>
            </a:r>
            <a:r>
              <a:rPr lang="ja-JP" altLang="en-US" dirty="0"/>
              <a:t>でのソケット通信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55940FB6-D91C-4C45-82A6-6C3F63B50793}" type="slidenum">
              <a:rPr lang="ja-JP" altLang="en-US" smtClean="0"/>
              <a:pPr/>
              <a:t>34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59141041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35</a:t>
            </a:fld>
            <a:endParaRPr kumimoji="1" lang="ja-JP" altLang="en-US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300111" y="909878"/>
            <a:ext cx="357020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さまざまなコンピュータ</a:t>
            </a:r>
            <a:endParaRPr kumimoji="1" lang="en-US" altLang="ja-JP" sz="24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kumimoji="1" lang="ja-JP" altLang="en-US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（要求する）</a:t>
            </a: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5253855" y="905706"/>
            <a:ext cx="326243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ja-JP" altLang="en-US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サーバ</a:t>
            </a:r>
            <a:endParaRPr kumimoji="1" lang="en-US" altLang="ja-JP" sz="24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algn="ctr"/>
            <a:r>
              <a:rPr kumimoji="1" lang="ja-JP" altLang="en-US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（要求を待ち続ける）</a:t>
            </a: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386862" y="2018714"/>
            <a:ext cx="4192173" cy="156966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kumimoji="1" lang="ja-JP" altLang="en-US" sz="2400" dirty="0"/>
              <a:t>サーバの </a:t>
            </a:r>
            <a:r>
              <a:rPr kumimoji="1" lang="en-US" altLang="ja-JP" sz="2400" b="1" dirty="0">
                <a:solidFill>
                  <a:srgbClr val="C00000"/>
                </a:solidFill>
              </a:rPr>
              <a:t>IP</a:t>
            </a:r>
            <a:r>
              <a:rPr kumimoji="1" lang="ja-JP" altLang="en-US" sz="2400" b="1" dirty="0">
                <a:solidFill>
                  <a:srgbClr val="C00000"/>
                </a:solidFill>
              </a:rPr>
              <a:t>アドレス（または</a:t>
            </a:r>
            <a:endParaRPr kumimoji="1" lang="en-US" altLang="ja-JP" sz="2400" b="1" dirty="0">
              <a:solidFill>
                <a:srgbClr val="C00000"/>
              </a:solidFill>
            </a:endParaRPr>
          </a:p>
          <a:p>
            <a:r>
              <a:rPr kumimoji="1" lang="ja-JP" altLang="en-US" sz="2400" b="1" dirty="0">
                <a:solidFill>
                  <a:srgbClr val="C00000"/>
                </a:solidFill>
              </a:rPr>
              <a:t>サイト名）</a:t>
            </a:r>
            <a:r>
              <a:rPr kumimoji="1" lang="ja-JP" altLang="en-US" sz="2400" dirty="0"/>
              <a:t>と</a:t>
            </a:r>
            <a:r>
              <a:rPr kumimoji="1" lang="ja-JP" altLang="en-US" sz="2400" b="1" dirty="0">
                <a:solidFill>
                  <a:srgbClr val="C00000"/>
                </a:solidFill>
              </a:rPr>
              <a:t>サーバソケット</a:t>
            </a:r>
            <a:endParaRPr kumimoji="1" lang="en-US" altLang="ja-JP" sz="2400" b="1" dirty="0">
              <a:solidFill>
                <a:srgbClr val="C00000"/>
              </a:solidFill>
            </a:endParaRPr>
          </a:p>
          <a:p>
            <a:r>
              <a:rPr kumimoji="1" lang="ja-JP" altLang="en-US" sz="2400" dirty="0"/>
              <a:t>の</a:t>
            </a:r>
            <a:r>
              <a:rPr kumimoji="1" lang="ja-JP" altLang="en-US" sz="2400" b="1" dirty="0">
                <a:solidFill>
                  <a:srgbClr val="C00000"/>
                </a:solidFill>
              </a:rPr>
              <a:t>ポート番号</a:t>
            </a:r>
            <a:r>
              <a:rPr kumimoji="1" lang="ja-JP" altLang="en-US" sz="2400" dirty="0"/>
              <a:t>を指定して</a:t>
            </a:r>
            <a:endParaRPr kumimoji="1" lang="en-US" altLang="ja-JP" sz="2400" dirty="0"/>
          </a:p>
          <a:p>
            <a:r>
              <a:rPr kumimoji="1" lang="ja-JP" altLang="en-US" sz="2400" b="1" dirty="0"/>
              <a:t>通信を開始</a:t>
            </a:r>
          </a:p>
        </p:txBody>
      </p:sp>
      <p:sp>
        <p:nvSpPr>
          <p:cNvPr id="8" name="下矢印 7"/>
          <p:cNvSpPr/>
          <p:nvPr/>
        </p:nvSpPr>
        <p:spPr>
          <a:xfrm>
            <a:off x="1908197" y="3772983"/>
            <a:ext cx="527538" cy="39389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テキスト ボックス 8"/>
          <p:cNvSpPr txBox="1"/>
          <p:nvPr/>
        </p:nvSpPr>
        <p:spPr>
          <a:xfrm>
            <a:off x="1002415" y="4513385"/>
            <a:ext cx="2339102" cy="4616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kumimoji="1" lang="ja-JP" altLang="en-US" sz="2400" dirty="0"/>
              <a:t>データの送受信</a:t>
            </a: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5407743" y="2018714"/>
            <a:ext cx="2954655" cy="83099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kumimoji="1" lang="ja-JP" altLang="en-US" sz="2400" b="1" dirty="0"/>
              <a:t>プログラム</a:t>
            </a:r>
            <a:r>
              <a:rPr kumimoji="1" lang="ja-JP" altLang="en-US" sz="2400" dirty="0"/>
              <a:t>を</a:t>
            </a:r>
            <a:r>
              <a:rPr kumimoji="1" lang="ja-JP" altLang="en-US" sz="2400" b="1" dirty="0">
                <a:solidFill>
                  <a:srgbClr val="C00000"/>
                </a:solidFill>
              </a:rPr>
              <a:t>サーバ</a:t>
            </a:r>
            <a:endParaRPr kumimoji="1" lang="en-US" altLang="ja-JP" sz="2400" b="1" dirty="0">
              <a:solidFill>
                <a:srgbClr val="C00000"/>
              </a:solidFill>
            </a:endParaRPr>
          </a:p>
          <a:p>
            <a:r>
              <a:rPr kumimoji="1" lang="ja-JP" altLang="en-US" sz="2400" b="1" dirty="0">
                <a:solidFill>
                  <a:srgbClr val="C00000"/>
                </a:solidFill>
              </a:rPr>
              <a:t>ソケット</a:t>
            </a:r>
            <a:r>
              <a:rPr kumimoji="1" lang="ja-JP" altLang="en-US" sz="2400" dirty="0"/>
              <a:t>に</a:t>
            </a:r>
            <a:r>
              <a:rPr kumimoji="1" lang="ja-JP" altLang="en-US" sz="2400" b="1" dirty="0">
                <a:solidFill>
                  <a:srgbClr val="C00000"/>
                </a:solidFill>
              </a:rPr>
              <a:t>バインド</a:t>
            </a:r>
          </a:p>
        </p:txBody>
      </p:sp>
      <p:sp>
        <p:nvSpPr>
          <p:cNvPr id="11" name="下矢印 10"/>
          <p:cNvSpPr/>
          <p:nvPr/>
        </p:nvSpPr>
        <p:spPr>
          <a:xfrm>
            <a:off x="6766240" y="3090705"/>
            <a:ext cx="527538" cy="39389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5860458" y="5490629"/>
            <a:ext cx="2339102" cy="4616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kumimoji="1" lang="ja-JP" altLang="en-US" sz="2400" dirty="0"/>
              <a:t>データの送受信</a:t>
            </a:r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5244905" y="3738780"/>
            <a:ext cx="3570208" cy="83099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kumimoji="1" lang="ja-JP" altLang="en-US" sz="2400" b="1" dirty="0"/>
              <a:t>接続要求が来るのを待つ</a:t>
            </a:r>
            <a:endParaRPr kumimoji="1" lang="en-US" altLang="ja-JP" sz="2400" b="1" dirty="0"/>
          </a:p>
          <a:p>
            <a:r>
              <a:rPr kumimoji="1" lang="ja-JP" altLang="en-US" sz="2400" b="1" dirty="0"/>
              <a:t>（</a:t>
            </a:r>
            <a:r>
              <a:rPr kumimoji="1" lang="en-US" altLang="ja-JP" sz="2400" b="1" dirty="0"/>
              <a:t>accept</a:t>
            </a:r>
            <a:r>
              <a:rPr kumimoji="1" lang="ja-JP" altLang="en-US" sz="2400" dirty="0"/>
              <a:t>という</a:t>
            </a:r>
            <a:r>
              <a:rPr kumimoji="1" lang="ja-JP" altLang="en-US" sz="2400" b="1" dirty="0"/>
              <a:t>）</a:t>
            </a:r>
          </a:p>
        </p:txBody>
      </p:sp>
      <p:sp>
        <p:nvSpPr>
          <p:cNvPr id="14" name="下矢印 13"/>
          <p:cNvSpPr/>
          <p:nvPr/>
        </p:nvSpPr>
        <p:spPr>
          <a:xfrm>
            <a:off x="6766240" y="4842938"/>
            <a:ext cx="527538" cy="39389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4025473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ja-JP" altLang="en-US" dirty="0"/>
              <a:t>サーバ</a:t>
            </a:r>
            <a:r>
              <a:rPr kumimoji="1" lang="ja-JP" altLang="en-US" dirty="0"/>
              <a:t>のプログラムの例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ja-JP" altLang="en-US" b="1" dirty="0"/>
              <a:t>プログラムを、ポート番号 </a:t>
            </a:r>
            <a:r>
              <a:rPr lang="en-US" altLang="ja-JP" b="1" dirty="0"/>
              <a:t>10001 </a:t>
            </a:r>
            <a:r>
              <a:rPr lang="ja-JP" altLang="en-US" b="1" dirty="0"/>
              <a:t>にバインド．接続要求が来るのを待って、データの送受信を行う</a:t>
            </a:r>
            <a:endParaRPr lang="en-US" altLang="ja-JP" b="1" dirty="0"/>
          </a:p>
          <a:p>
            <a:pPr marL="0" indent="0">
              <a:buNone/>
            </a:pPr>
            <a:r>
              <a:rPr lang="en-US" altLang="ja-JP" sz="2600" b="1" dirty="0" err="1">
                <a:solidFill>
                  <a:srgbClr val="C00000"/>
                </a:solidFill>
              </a:rPr>
              <a:t>ServerSocker</a:t>
            </a:r>
            <a:r>
              <a:rPr lang="en-US" altLang="ja-JP" sz="2600" dirty="0"/>
              <a:t> sock;</a:t>
            </a:r>
          </a:p>
          <a:p>
            <a:pPr marL="0" indent="0">
              <a:buNone/>
            </a:pPr>
            <a:r>
              <a:rPr lang="en-US" altLang="ja-JP" sz="2600" dirty="0" err="1"/>
              <a:t>Socker</a:t>
            </a:r>
            <a:r>
              <a:rPr lang="en-US" altLang="ja-JP" sz="2600" dirty="0"/>
              <a:t> s;</a:t>
            </a:r>
          </a:p>
          <a:p>
            <a:pPr marL="0" indent="0">
              <a:buNone/>
            </a:pPr>
            <a:r>
              <a:rPr lang="en-US" altLang="ja-JP" sz="2600" dirty="0" err="1"/>
              <a:t>BufferedReadrer</a:t>
            </a:r>
            <a:r>
              <a:rPr lang="en-US" altLang="ja-JP" sz="2600" dirty="0"/>
              <a:t> reader;</a:t>
            </a:r>
          </a:p>
          <a:p>
            <a:pPr marL="0" indent="0">
              <a:buNone/>
            </a:pPr>
            <a:r>
              <a:rPr lang="en-US" altLang="ja-JP" sz="2600" dirty="0"/>
              <a:t>sock = new </a:t>
            </a:r>
            <a:r>
              <a:rPr lang="en-US" altLang="ja-JP" sz="2600" dirty="0" err="1"/>
              <a:t>ServerSocket</a:t>
            </a:r>
            <a:r>
              <a:rPr lang="en-US" altLang="ja-JP" sz="2600" dirty="0"/>
              <a:t>();</a:t>
            </a:r>
          </a:p>
          <a:p>
            <a:pPr marL="0" indent="0">
              <a:buNone/>
            </a:pPr>
            <a:r>
              <a:rPr lang="en-US" altLang="ja-JP" sz="2600" dirty="0" err="1"/>
              <a:t>sock.</a:t>
            </a:r>
            <a:r>
              <a:rPr lang="en-US" altLang="ja-JP" sz="2600" b="1" dirty="0" err="1">
                <a:solidFill>
                  <a:srgbClr val="C00000"/>
                </a:solidFill>
              </a:rPr>
              <a:t>bind</a:t>
            </a:r>
            <a:r>
              <a:rPr lang="en-US" altLang="ja-JP" sz="2600" dirty="0"/>
              <a:t>(new </a:t>
            </a:r>
            <a:r>
              <a:rPr lang="en-US" altLang="ja-JP" sz="2600" dirty="0" err="1"/>
              <a:t>InetSocketAddress</a:t>
            </a:r>
            <a:r>
              <a:rPr lang="en-US" altLang="ja-JP" sz="2600" dirty="0"/>
              <a:t>(“</a:t>
            </a:r>
            <a:r>
              <a:rPr lang="ja-JP" altLang="en-US" sz="2600" dirty="0">
                <a:solidFill>
                  <a:srgbClr val="C00000"/>
                </a:solidFill>
              </a:rPr>
              <a:t>＜サイト名＞</a:t>
            </a:r>
            <a:r>
              <a:rPr lang="en-US" altLang="ja-JP" sz="2600" dirty="0"/>
              <a:t>", </a:t>
            </a:r>
            <a:r>
              <a:rPr lang="en-US" altLang="ja-JP" sz="2600" b="1" dirty="0">
                <a:solidFill>
                  <a:srgbClr val="C00000"/>
                </a:solidFill>
              </a:rPr>
              <a:t>10001</a:t>
            </a:r>
            <a:r>
              <a:rPr lang="en-US" altLang="ja-JP" sz="2600" dirty="0"/>
              <a:t>));</a:t>
            </a:r>
          </a:p>
          <a:p>
            <a:pPr marL="0" indent="0">
              <a:buNone/>
            </a:pPr>
            <a:r>
              <a:rPr lang="en-US" altLang="ja-JP" sz="2600" dirty="0"/>
              <a:t>	</a:t>
            </a:r>
          </a:p>
          <a:p>
            <a:pPr marL="0" indent="0">
              <a:buNone/>
            </a:pPr>
            <a:r>
              <a:rPr lang="en-US" altLang="ja-JP" sz="2600" dirty="0"/>
              <a:t>s = </a:t>
            </a:r>
            <a:r>
              <a:rPr lang="en-US" altLang="ja-JP" sz="2600" dirty="0" err="1"/>
              <a:t>sock.</a:t>
            </a:r>
            <a:r>
              <a:rPr lang="en-US" altLang="ja-JP" sz="2600" b="1" dirty="0" err="1">
                <a:solidFill>
                  <a:srgbClr val="C00000"/>
                </a:solidFill>
              </a:rPr>
              <a:t>accept</a:t>
            </a:r>
            <a:r>
              <a:rPr lang="en-US" altLang="ja-JP" sz="2600" dirty="0"/>
              <a:t>();</a:t>
            </a:r>
          </a:p>
          <a:p>
            <a:pPr marL="0" indent="0">
              <a:buNone/>
            </a:pPr>
            <a:r>
              <a:rPr lang="en-US" altLang="ja-JP" sz="2600" dirty="0"/>
              <a:t>reader = new </a:t>
            </a:r>
            <a:r>
              <a:rPr lang="en-US" altLang="ja-JP" sz="2600" dirty="0" err="1"/>
              <a:t>BufferedReader</a:t>
            </a:r>
            <a:r>
              <a:rPr lang="en-US" altLang="ja-JP" sz="2600" dirty="0"/>
              <a:t>(new </a:t>
            </a:r>
            <a:r>
              <a:rPr lang="en-US" altLang="ja-JP" sz="2600" dirty="0" err="1"/>
              <a:t>InputStreamReader</a:t>
            </a:r>
            <a:endParaRPr lang="en-US" altLang="ja-JP" sz="2600" dirty="0"/>
          </a:p>
          <a:p>
            <a:pPr marL="0" indent="0">
              <a:buNone/>
            </a:pPr>
            <a:r>
              <a:rPr lang="en-US" altLang="ja-JP" sz="2600" dirty="0"/>
              <a:t>				(</a:t>
            </a:r>
            <a:r>
              <a:rPr lang="en-US" altLang="ja-JP" sz="2600" dirty="0" err="1"/>
              <a:t>s.getInputStream</a:t>
            </a:r>
            <a:r>
              <a:rPr lang="en-US" altLang="ja-JP" sz="2600" dirty="0"/>
              <a:t>()));</a:t>
            </a:r>
          </a:p>
          <a:p>
            <a:pPr marL="0" indent="0">
              <a:buNone/>
            </a:pPr>
            <a:r>
              <a:rPr kumimoji="1" lang="en-US" altLang="ja-JP" sz="2600" dirty="0"/>
              <a:t>String</a:t>
            </a:r>
            <a:r>
              <a:rPr lang="ja-JP" altLang="en-US" sz="2600" dirty="0"/>
              <a:t> </a:t>
            </a:r>
            <a:r>
              <a:rPr lang="en-US" altLang="ja-JP" sz="2600" dirty="0"/>
              <a:t>line = </a:t>
            </a:r>
            <a:r>
              <a:rPr lang="en-US" altLang="ja-JP" sz="2600" dirty="0" err="1"/>
              <a:t>reader.</a:t>
            </a:r>
            <a:r>
              <a:rPr lang="en-US" altLang="ja-JP" sz="2600" b="1" dirty="0" err="1">
                <a:solidFill>
                  <a:srgbClr val="C00000"/>
                </a:solidFill>
              </a:rPr>
              <a:t>readLine</a:t>
            </a:r>
            <a:r>
              <a:rPr lang="en-US" altLang="ja-JP" sz="2600" dirty="0"/>
              <a:t>();</a:t>
            </a:r>
            <a:endParaRPr kumimoji="1" lang="en-US" altLang="ja-JP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36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6088398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ja-JP" altLang="en-US" dirty="0"/>
              <a:t>サーバソケットとデータ送受信用のソケット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altLang="ja-JP" u="sng" dirty="0" err="1"/>
              <a:t>ServerSocker</a:t>
            </a:r>
            <a:r>
              <a:rPr lang="en-US" altLang="ja-JP" u="sng" dirty="0"/>
              <a:t> </a:t>
            </a:r>
            <a:r>
              <a:rPr lang="en-US" altLang="ja-JP" b="1" u="sng" dirty="0"/>
              <a:t>sock</a:t>
            </a:r>
            <a:r>
              <a:rPr lang="en-US" altLang="ja-JP" u="sng" dirty="0"/>
              <a:t>;</a:t>
            </a:r>
          </a:p>
          <a:p>
            <a:pPr marL="0" indent="0">
              <a:buNone/>
            </a:pPr>
            <a:r>
              <a:rPr lang="en-US" altLang="ja-JP" dirty="0" err="1"/>
              <a:t>Socker</a:t>
            </a:r>
            <a:r>
              <a:rPr lang="en-US" altLang="ja-JP" dirty="0"/>
              <a:t> s;</a:t>
            </a:r>
          </a:p>
          <a:p>
            <a:pPr marL="0" indent="0">
              <a:buNone/>
            </a:pPr>
            <a:r>
              <a:rPr lang="en-US" altLang="ja-JP" dirty="0" err="1"/>
              <a:t>BufferedReadrer</a:t>
            </a:r>
            <a:r>
              <a:rPr lang="en-US" altLang="ja-JP" dirty="0"/>
              <a:t> reader;</a:t>
            </a:r>
          </a:p>
          <a:p>
            <a:pPr marL="0" indent="0">
              <a:buNone/>
            </a:pPr>
            <a:r>
              <a:rPr lang="en-US" altLang="ja-JP" b="1" u="sng" dirty="0"/>
              <a:t>sock</a:t>
            </a:r>
            <a:r>
              <a:rPr lang="en-US" altLang="ja-JP" u="sng" dirty="0"/>
              <a:t> = new </a:t>
            </a:r>
            <a:r>
              <a:rPr lang="en-US" altLang="ja-JP" u="sng" dirty="0" err="1"/>
              <a:t>ServerSocket</a:t>
            </a:r>
            <a:r>
              <a:rPr lang="en-US" altLang="ja-JP" u="sng" dirty="0"/>
              <a:t>();</a:t>
            </a:r>
          </a:p>
          <a:p>
            <a:pPr marL="0" indent="0">
              <a:buNone/>
            </a:pPr>
            <a:r>
              <a:rPr lang="en-US" altLang="ja-JP" b="1" u="sng" dirty="0" err="1"/>
              <a:t>sock</a:t>
            </a:r>
            <a:r>
              <a:rPr lang="en-US" altLang="ja-JP" u="sng" dirty="0" err="1"/>
              <a:t>.</a:t>
            </a:r>
            <a:r>
              <a:rPr lang="en-US" altLang="ja-JP" b="1" u="sng" dirty="0" err="1">
                <a:solidFill>
                  <a:srgbClr val="C00000"/>
                </a:solidFill>
              </a:rPr>
              <a:t>bind</a:t>
            </a:r>
            <a:r>
              <a:rPr lang="en-US" altLang="ja-JP" u="sng" dirty="0"/>
              <a:t>(new </a:t>
            </a:r>
            <a:r>
              <a:rPr lang="en-US" altLang="ja-JP" u="sng" dirty="0" err="1"/>
              <a:t>InetSocketAddress</a:t>
            </a:r>
            <a:r>
              <a:rPr lang="en-US" altLang="ja-JP" u="sng" dirty="0"/>
              <a:t>(“</a:t>
            </a:r>
            <a:r>
              <a:rPr lang="ja-JP" altLang="en-US" u="sng" dirty="0"/>
              <a:t>＜ホスト名＞</a:t>
            </a:r>
            <a:r>
              <a:rPr lang="en-US" altLang="ja-JP" u="sng" dirty="0"/>
              <a:t>", </a:t>
            </a:r>
            <a:r>
              <a:rPr lang="en-US" altLang="ja-JP" b="1" u="sng" dirty="0">
                <a:solidFill>
                  <a:srgbClr val="C00000"/>
                </a:solidFill>
              </a:rPr>
              <a:t>10001</a:t>
            </a:r>
            <a:r>
              <a:rPr lang="en-US" altLang="ja-JP" u="sng" dirty="0"/>
              <a:t>));</a:t>
            </a:r>
          </a:p>
          <a:p>
            <a:pPr marL="0" indent="0">
              <a:buNone/>
            </a:pPr>
            <a:r>
              <a:rPr lang="en-US" altLang="ja-JP"/>
              <a:t>	</a:t>
            </a:r>
            <a:endParaRPr lang="en-US" altLang="ja-JP" dirty="0"/>
          </a:p>
          <a:p>
            <a:pPr marL="0" indent="0">
              <a:buNone/>
            </a:pPr>
            <a:r>
              <a:rPr lang="en-US" altLang="ja-JP" dirty="0"/>
              <a:t>s = </a:t>
            </a:r>
            <a:r>
              <a:rPr lang="en-US" altLang="ja-JP" u="sng" dirty="0" err="1"/>
              <a:t>sock.</a:t>
            </a:r>
            <a:r>
              <a:rPr lang="en-US" altLang="ja-JP" b="1" u="sng" dirty="0" err="1">
                <a:solidFill>
                  <a:srgbClr val="C00000"/>
                </a:solidFill>
              </a:rPr>
              <a:t>accept</a:t>
            </a:r>
            <a:r>
              <a:rPr lang="en-US" altLang="ja-JP" u="sng" dirty="0"/>
              <a:t>();</a:t>
            </a:r>
          </a:p>
          <a:p>
            <a:pPr marL="0" indent="0">
              <a:buNone/>
            </a:pPr>
            <a:r>
              <a:rPr lang="en-US" altLang="ja-JP" dirty="0"/>
              <a:t>reader = new </a:t>
            </a:r>
            <a:r>
              <a:rPr lang="en-US" altLang="ja-JP" dirty="0" err="1"/>
              <a:t>BufferedReader</a:t>
            </a:r>
            <a:r>
              <a:rPr lang="en-US" altLang="ja-JP" dirty="0"/>
              <a:t>(new </a:t>
            </a:r>
            <a:r>
              <a:rPr lang="en-US" altLang="ja-JP" dirty="0" err="1"/>
              <a:t>InputStreamReader</a:t>
            </a:r>
            <a:endParaRPr lang="en-US" altLang="ja-JP" dirty="0"/>
          </a:p>
          <a:p>
            <a:pPr marL="0" indent="0">
              <a:buNone/>
            </a:pPr>
            <a:r>
              <a:rPr lang="en-US" altLang="ja-JP"/>
              <a:t>				(</a:t>
            </a:r>
            <a:r>
              <a:rPr lang="en-US" altLang="ja-JP" dirty="0" err="1"/>
              <a:t>s.getInputStream</a:t>
            </a:r>
            <a:r>
              <a:rPr lang="en-US" altLang="ja-JP" dirty="0"/>
              <a:t>()));</a:t>
            </a:r>
          </a:p>
          <a:p>
            <a:pPr marL="0" indent="0">
              <a:buNone/>
            </a:pPr>
            <a:r>
              <a:rPr kumimoji="1" lang="en-US" altLang="ja-JP" dirty="0"/>
              <a:t>String</a:t>
            </a:r>
            <a:r>
              <a:rPr lang="ja-JP" altLang="en-US" dirty="0"/>
              <a:t> </a:t>
            </a:r>
            <a:r>
              <a:rPr lang="en-US" altLang="ja-JP" dirty="0"/>
              <a:t>line = </a:t>
            </a:r>
            <a:r>
              <a:rPr lang="en-US" altLang="ja-JP" dirty="0" err="1"/>
              <a:t>reader.</a:t>
            </a:r>
            <a:r>
              <a:rPr lang="en-US" altLang="ja-JP" b="1" dirty="0" err="1">
                <a:solidFill>
                  <a:srgbClr val="C00000"/>
                </a:solidFill>
              </a:rPr>
              <a:t>readLine</a:t>
            </a:r>
            <a:r>
              <a:rPr lang="en-US" altLang="ja-JP" dirty="0"/>
              <a:t>();</a:t>
            </a:r>
            <a:endParaRPr kumimoji="1" lang="en-US" altLang="ja-JP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37</a:t>
            </a:fld>
            <a:endParaRPr kumimoji="1" lang="ja-JP" altLang="en-US"/>
          </a:p>
        </p:txBody>
      </p:sp>
      <p:cxnSp>
        <p:nvCxnSpPr>
          <p:cNvPr id="6" name="直線矢印コネクタ 5"/>
          <p:cNvCxnSpPr/>
          <p:nvPr/>
        </p:nvCxnSpPr>
        <p:spPr>
          <a:xfrm flipH="1" flipV="1">
            <a:off x="3723341" y="1081742"/>
            <a:ext cx="1434353" cy="32272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直線矢印コネクタ 6"/>
          <p:cNvCxnSpPr/>
          <p:nvPr/>
        </p:nvCxnSpPr>
        <p:spPr>
          <a:xfrm flipH="1">
            <a:off x="4640729" y="1655482"/>
            <a:ext cx="558800" cy="78590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線矢印コネクタ 9"/>
          <p:cNvCxnSpPr/>
          <p:nvPr/>
        </p:nvCxnSpPr>
        <p:spPr>
          <a:xfrm flipH="1">
            <a:off x="5199530" y="1822824"/>
            <a:ext cx="310776" cy="86957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テキスト ボックス 11"/>
          <p:cNvSpPr txBox="1"/>
          <p:nvPr/>
        </p:nvSpPr>
        <p:spPr>
          <a:xfrm>
            <a:off x="5251501" y="1350502"/>
            <a:ext cx="198002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000" b="1" dirty="0">
                <a:solidFill>
                  <a:srgbClr val="C00000"/>
                </a:solidFill>
              </a:rPr>
              <a:t>サーバソケット</a:t>
            </a:r>
            <a:endParaRPr kumimoji="1" lang="en-US" altLang="ja-JP" sz="2000" b="1" dirty="0">
              <a:solidFill>
                <a:srgbClr val="C00000"/>
              </a:solidFill>
            </a:endParaRPr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3815976" y="3250618"/>
            <a:ext cx="4089581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000" b="1" dirty="0">
                <a:solidFill>
                  <a:srgbClr val="C00000"/>
                </a:solidFill>
              </a:rPr>
              <a:t>データ送受信用のソケット</a:t>
            </a:r>
            <a:endParaRPr kumimoji="1" lang="en-US" altLang="ja-JP" sz="2000" b="1" dirty="0">
              <a:solidFill>
                <a:srgbClr val="C00000"/>
              </a:solidFill>
            </a:endParaRPr>
          </a:p>
          <a:p>
            <a:r>
              <a:rPr kumimoji="1" lang="en-US" altLang="ja-JP" sz="2000" dirty="0"/>
              <a:t>※ </a:t>
            </a:r>
            <a:r>
              <a:rPr kumimoji="1" lang="ja-JP" altLang="en-US" sz="2000" dirty="0"/>
              <a:t>データ送受信に使うソケット．</a:t>
            </a:r>
            <a:endParaRPr kumimoji="1" lang="en-US" altLang="ja-JP" sz="2000" dirty="0"/>
          </a:p>
          <a:p>
            <a:r>
              <a:rPr kumimoji="1" lang="ja-JP" altLang="en-US" sz="2000" dirty="0"/>
              <a:t>「サーバソケット」とは別のもの</a:t>
            </a:r>
            <a:endParaRPr kumimoji="1" lang="en-US" altLang="ja-JP" sz="2000" dirty="0"/>
          </a:p>
        </p:txBody>
      </p:sp>
      <p:cxnSp>
        <p:nvCxnSpPr>
          <p:cNvPr id="14" name="直線矢印コネクタ 13"/>
          <p:cNvCxnSpPr/>
          <p:nvPr/>
        </p:nvCxnSpPr>
        <p:spPr>
          <a:xfrm flipH="1" flipV="1">
            <a:off x="1912470" y="1632160"/>
            <a:ext cx="1903506" cy="169673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線矢印コネクタ 15"/>
          <p:cNvCxnSpPr/>
          <p:nvPr/>
        </p:nvCxnSpPr>
        <p:spPr>
          <a:xfrm flipH="1">
            <a:off x="4403165" y="4538548"/>
            <a:ext cx="237564" cy="62271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線矢印コネクタ 17"/>
          <p:cNvCxnSpPr/>
          <p:nvPr/>
        </p:nvCxnSpPr>
        <p:spPr>
          <a:xfrm flipH="1">
            <a:off x="2682994" y="1540603"/>
            <a:ext cx="2474700" cy="254730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059022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ja-JP" altLang="en-US" dirty="0"/>
              <a:t>サーバとの通信</a:t>
            </a:r>
            <a:r>
              <a:rPr kumimoji="1" lang="ja-JP" altLang="en-US" dirty="0"/>
              <a:t>のプログラムの例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21844" y="846252"/>
            <a:ext cx="8822155" cy="572786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ja-JP" altLang="en-US" dirty="0"/>
              <a:t>サーバの </a:t>
            </a:r>
            <a:r>
              <a:rPr lang="en-US" altLang="ja-JP" dirty="0"/>
              <a:t>IP </a:t>
            </a:r>
            <a:r>
              <a:rPr lang="ja-JP" altLang="en-US" dirty="0"/>
              <a:t>アドレス（またはサイト名）と、ポート番号 </a:t>
            </a:r>
            <a:r>
              <a:rPr lang="en-US" altLang="ja-JP" dirty="0"/>
              <a:t>10001 </a:t>
            </a:r>
            <a:r>
              <a:rPr lang="ja-JP" altLang="en-US" dirty="0"/>
              <a:t>を指定して通信を開始。</a:t>
            </a:r>
            <a:endParaRPr lang="en-US" altLang="ja-JP" dirty="0"/>
          </a:p>
          <a:p>
            <a:pPr marL="0" indent="0">
              <a:buNone/>
            </a:pPr>
            <a:endParaRPr lang="en-US" altLang="ja-JP" dirty="0"/>
          </a:p>
          <a:p>
            <a:pPr marL="0" indent="0">
              <a:buNone/>
            </a:pPr>
            <a:r>
              <a:rPr lang="en-US" altLang="ja-JP" sz="2400" dirty="0"/>
              <a:t>Socket s = new Socket("</a:t>
            </a:r>
            <a:r>
              <a:rPr lang="ja-JP" altLang="en-US" sz="2400" b="1" dirty="0"/>
              <a:t>＜サーバのサイト名＞</a:t>
            </a:r>
            <a:r>
              <a:rPr lang="en-US" altLang="ja-JP" sz="2400" dirty="0"/>
              <a:t>", </a:t>
            </a:r>
            <a:r>
              <a:rPr lang="en-US" altLang="ja-JP" sz="2400" b="1" dirty="0">
                <a:solidFill>
                  <a:srgbClr val="C00000"/>
                </a:solidFill>
              </a:rPr>
              <a:t>10001</a:t>
            </a:r>
            <a:r>
              <a:rPr lang="en-US" altLang="ja-JP" sz="2400" dirty="0"/>
              <a:t>); 		    </a:t>
            </a:r>
          </a:p>
          <a:p>
            <a:pPr marL="0" indent="0">
              <a:buNone/>
            </a:pPr>
            <a:r>
              <a:rPr lang="en-US" altLang="ja-JP" sz="2400" dirty="0" err="1"/>
              <a:t>BufferedWriter</a:t>
            </a:r>
            <a:r>
              <a:rPr lang="en-US" altLang="ja-JP" sz="2400" dirty="0"/>
              <a:t> out = new </a:t>
            </a:r>
            <a:r>
              <a:rPr lang="en-US" altLang="ja-JP" sz="2400" dirty="0" err="1"/>
              <a:t>BufferedWriter</a:t>
            </a:r>
            <a:endParaRPr lang="en-US" altLang="ja-JP" sz="2400" dirty="0"/>
          </a:p>
          <a:p>
            <a:pPr marL="0" indent="0">
              <a:buNone/>
            </a:pPr>
            <a:r>
              <a:rPr lang="en-US" altLang="ja-JP" sz="2400" dirty="0"/>
              <a:t>                (new </a:t>
            </a:r>
            <a:r>
              <a:rPr lang="en-US" altLang="ja-JP" sz="2400" dirty="0" err="1"/>
              <a:t>OutputStreamWriter</a:t>
            </a:r>
            <a:r>
              <a:rPr lang="en-US" altLang="ja-JP" sz="2400" dirty="0"/>
              <a:t>(</a:t>
            </a:r>
            <a:r>
              <a:rPr lang="en-US" altLang="ja-JP" sz="2400" dirty="0" err="1"/>
              <a:t>s.getOutputStream</a:t>
            </a:r>
            <a:r>
              <a:rPr lang="en-US" altLang="ja-JP" sz="2400" dirty="0"/>
              <a:t>()));            </a:t>
            </a:r>
          </a:p>
          <a:p>
            <a:pPr marL="0" indent="0">
              <a:buNone/>
            </a:pPr>
            <a:r>
              <a:rPr lang="en-US" altLang="ja-JP" sz="2400" dirty="0" err="1"/>
              <a:t>out.write</a:t>
            </a:r>
            <a:r>
              <a:rPr lang="en-US" altLang="ja-JP" sz="2400" dirty="0"/>
              <a:t>("GET /</a:t>
            </a:r>
            <a:r>
              <a:rPr lang="en-US" altLang="ja-JP" sz="2400" dirty="0" err="1"/>
              <a:t>index.html</a:t>
            </a:r>
            <a:r>
              <a:rPr lang="en-US" altLang="ja-JP" sz="2400" dirty="0"/>
              <a:t> HTTP/1.0\r\n"); </a:t>
            </a:r>
          </a:p>
          <a:p>
            <a:pPr marL="0" indent="0">
              <a:buNone/>
            </a:pPr>
            <a:r>
              <a:rPr lang="en-US" altLang="ja-JP" sz="2400" dirty="0" err="1"/>
              <a:t>out.flush</a:t>
            </a:r>
            <a:r>
              <a:rPr lang="en-US" altLang="ja-JP" sz="2400" dirty="0"/>
              <a:t>();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38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0179578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724072" y="629268"/>
            <a:ext cx="4939868" cy="1286160"/>
          </a:xfrm>
        </p:spPr>
        <p:txBody>
          <a:bodyPr anchor="b">
            <a:normAutofit/>
          </a:bodyPr>
          <a:lstStyle/>
          <a:p>
            <a:pPr algn="l"/>
            <a:r>
              <a:rPr lang="ja-JP" altLang="en-US" dirty="0"/>
              <a:t>演習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724073" y="2438400"/>
            <a:ext cx="4939867" cy="3785419"/>
          </a:xfrm>
        </p:spPr>
        <p:txBody>
          <a:bodyPr>
            <a:normAutofit/>
          </a:bodyPr>
          <a:lstStyle/>
          <a:p>
            <a:pPr marL="0" indent="0">
              <a:spcAft>
                <a:spcPts val="600"/>
              </a:spcAft>
              <a:buNone/>
            </a:pPr>
            <a:r>
              <a:rPr lang="ja-JP" altLang="en-US" sz="2400" dirty="0"/>
              <a:t>資料：</a:t>
            </a:r>
            <a:r>
              <a:rPr lang="en-US" altLang="ja-JP" sz="2400" b="1" dirty="0"/>
              <a:t>40</a:t>
            </a:r>
            <a:r>
              <a:rPr lang="ja-JP" altLang="en-US" sz="2400" b="1" dirty="0"/>
              <a:t> ～ </a:t>
            </a:r>
            <a:r>
              <a:rPr lang="en-US" altLang="ja-JP" sz="2400" b="1" dirty="0"/>
              <a:t>45</a:t>
            </a:r>
          </a:p>
          <a:p>
            <a:pPr>
              <a:spcAft>
                <a:spcPts val="600"/>
              </a:spcAft>
            </a:pPr>
            <a:endParaRPr lang="en-US" altLang="ja-JP" sz="2400" b="1" dirty="0"/>
          </a:p>
          <a:p>
            <a:pPr marL="0" indent="0">
              <a:spcAft>
                <a:spcPts val="600"/>
              </a:spcAft>
              <a:buNone/>
            </a:pPr>
            <a:r>
              <a:rPr lang="en-US" altLang="ja-JP" sz="2400" b="1" dirty="0"/>
              <a:t>【</a:t>
            </a:r>
            <a:r>
              <a:rPr lang="ja-JP" altLang="en-US" sz="2400" b="1" dirty="0"/>
              <a:t>トピックス</a:t>
            </a:r>
            <a:r>
              <a:rPr lang="en-US" altLang="ja-JP" sz="2400" b="1" dirty="0"/>
              <a:t>】</a:t>
            </a:r>
          </a:p>
          <a:p>
            <a:pPr lvl="1">
              <a:spcAft>
                <a:spcPts val="600"/>
              </a:spcAft>
            </a:pPr>
            <a:r>
              <a:rPr lang="ja-JP" altLang="en-US" b="1" dirty="0"/>
              <a:t>ソケット通信</a:t>
            </a:r>
            <a:endParaRPr lang="en-US" altLang="ja-JP" dirty="0"/>
          </a:p>
          <a:p>
            <a:pPr lvl="1">
              <a:spcAft>
                <a:spcPts val="600"/>
              </a:spcAft>
            </a:pPr>
            <a:endParaRPr lang="en-US" altLang="ja-JP" sz="17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825C89A-4CA9-463F-B084-0B2641B9566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2677" r="29301"/>
          <a:stretch/>
        </p:blipFill>
        <p:spPr>
          <a:xfrm>
            <a:off x="20" y="10"/>
            <a:ext cx="3476673" cy="6857990"/>
          </a:xfrm>
          <a:prstGeom prst="rect">
            <a:avLst/>
          </a:prstGeom>
          <a:effectLst/>
        </p:spPr>
      </p:pic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>
          <a:xfrm>
            <a:off x="8011648" y="6364538"/>
            <a:ext cx="890069" cy="365125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fld id="{16F77370-7F48-49C1-8603-DB37AE8840E1}" type="slidenum">
              <a:rPr lang="ja-JP" altLang="en-US" sz="2400" smtClean="0"/>
              <a:pPr>
                <a:lnSpc>
                  <a:spcPct val="90000"/>
                </a:lnSpc>
                <a:spcAft>
                  <a:spcPts val="600"/>
                </a:spcAft>
              </a:pPr>
              <a:t>39</a:t>
            </a:fld>
            <a:endParaRPr lang="ja-JP" altLang="en-US" sz="2400" dirty="0"/>
          </a:p>
        </p:txBody>
      </p:sp>
    </p:spTree>
    <p:extLst>
      <p:ext uri="{BB962C8B-B14F-4D97-AF65-F5344CB8AC3E}">
        <p14:creationId xmlns:p14="http://schemas.microsoft.com/office/powerpoint/2010/main" val="13796166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コンテンツ プレースホルダー 2">
            <a:extLst>
              <a:ext uri="{FF2B5EF4-FFF2-40B4-BE49-F238E27FC236}">
                <a16:creationId xmlns:a16="http://schemas.microsoft.com/office/drawing/2014/main" id="{8480EAF0-5E7F-4AB3-882B-CF6CA8C6DA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8150" y="3975434"/>
            <a:ext cx="2461461" cy="2452687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n-US" altLang="ja-JP" sz="3200" b="1" dirty="0">
                <a:solidFill>
                  <a:srgbClr val="FF0000"/>
                </a:solidFill>
              </a:rPr>
              <a:t>GDB online </a:t>
            </a:r>
            <a:endParaRPr kumimoji="1" lang="ja-JP" altLang="en-US" sz="3200" b="1" dirty="0">
              <a:solidFill>
                <a:srgbClr val="FF0000"/>
              </a:solidFill>
            </a:endParaRP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907FC1CF-304E-4D1B-BC5B-EA7CCB1AB5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648450" y="6356350"/>
            <a:ext cx="2057400" cy="365125"/>
          </a:xfrm>
        </p:spPr>
        <p:txBody>
          <a:bodyPr>
            <a:normAutofit fontScale="92500" lnSpcReduction="20000"/>
          </a:bodyPr>
          <a:lstStyle/>
          <a:p>
            <a:pPr marL="0" marR="0" lvl="0" indent="0" defTabSz="457200" rtl="0" eaLnBrk="1" fontAlgn="auto" latinLnBrk="0" hangingPunct="1"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defTabSz="457200" rtl="0" eaLnBrk="1" fontAlgn="auto" latinLnBrk="0" hangingPunct="1"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1" lang="ja-JP" altLang="en-US" sz="10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6" name="コンテンツ プレースホルダー 2">
            <a:extLst>
              <a:ext uri="{FF2B5EF4-FFF2-40B4-BE49-F238E27FC236}">
                <a16:creationId xmlns:a16="http://schemas.microsoft.com/office/drawing/2014/main" id="{B7CC945B-711B-4AF5-B97F-513CA841417F}"/>
              </a:ext>
            </a:extLst>
          </p:cNvPr>
          <p:cNvSpPr txBox="1">
            <a:spLocks/>
          </p:cNvSpPr>
          <p:nvPr/>
        </p:nvSpPr>
        <p:spPr>
          <a:xfrm>
            <a:off x="3193381" y="3742080"/>
            <a:ext cx="5432557" cy="245268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90000"/>
              </a:lnSpc>
              <a:buFont typeface="Arial" panose="020B0604020202020204" pitchFamily="34" charset="0"/>
              <a:buNone/>
            </a:pPr>
            <a:r>
              <a:rPr lang="en-US" altLang="ja-JP" sz="2400" b="1" dirty="0"/>
              <a:t>Java </a:t>
            </a:r>
            <a:r>
              <a:rPr lang="ja-JP" altLang="en-US" sz="2400" b="1" dirty="0"/>
              <a:t>などのプログラミング言語</a:t>
            </a:r>
            <a:r>
              <a:rPr lang="ja-JP" altLang="en-US" sz="2400" dirty="0"/>
              <a:t>の体験，演習ができる</a:t>
            </a:r>
            <a:r>
              <a:rPr lang="ja-JP" altLang="en-US" sz="2400" b="1" dirty="0"/>
              <a:t>オンラインサービス</a:t>
            </a:r>
            <a:endParaRPr lang="en-US" altLang="ja-JP" sz="2400" b="1" dirty="0"/>
          </a:p>
          <a:p>
            <a:pPr marL="0" indent="0">
              <a:lnSpc>
                <a:spcPct val="90000"/>
              </a:lnSpc>
              <a:buNone/>
            </a:pPr>
            <a:endParaRPr lang="en-US" altLang="ja-JP" sz="2400" b="1" dirty="0"/>
          </a:p>
          <a:p>
            <a:pPr marL="0" indent="0">
              <a:lnSpc>
                <a:spcPct val="90000"/>
              </a:lnSpc>
              <a:buNone/>
            </a:pPr>
            <a:r>
              <a:rPr lang="en-US" altLang="ja-JP" sz="2400" b="1" dirty="0"/>
              <a:t> http://www.pythontutor.com/</a:t>
            </a: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1F1E4A62-E29E-3FDF-3272-44BBE30E68E0}"/>
              </a:ext>
            </a:extLst>
          </p:cNvPr>
          <p:cNvSpPr txBox="1"/>
          <p:nvPr/>
        </p:nvSpPr>
        <p:spPr>
          <a:xfrm>
            <a:off x="3102252" y="6033184"/>
            <a:ext cx="561481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kumimoji="1" lang="ja-JP" altLang="en-US" dirty="0"/>
              <a:t>オンラインなので、「秘密にしたいプログラム」を</a:t>
            </a:r>
            <a:endParaRPr kumimoji="1" lang="en-US" altLang="ja-JP" dirty="0"/>
          </a:p>
          <a:p>
            <a:pPr marL="0" indent="0">
              <a:buNone/>
            </a:pPr>
            <a:r>
              <a:rPr lang="ja-JP" altLang="en-US" dirty="0"/>
              <a:t>扱うには十分な注意が必要</a:t>
            </a:r>
            <a:endParaRPr kumimoji="1" lang="en-US" altLang="ja-JP" dirty="0"/>
          </a:p>
        </p:txBody>
      </p:sp>
      <p:pic>
        <p:nvPicPr>
          <p:cNvPr id="8" name="図 7">
            <a:extLst>
              <a:ext uri="{FF2B5EF4-FFF2-40B4-BE49-F238E27FC236}">
                <a16:creationId xmlns:a16="http://schemas.microsoft.com/office/drawing/2014/main" id="{6D2BDD9F-45BC-BD83-2A69-8ADF13991B9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56862"/>
            <a:ext cx="6653000" cy="39228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8677349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ja-JP" altLang="en-US" dirty="0"/>
              <a:t>演習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kumimoji="1" lang="ja-JP" altLang="en-US" dirty="0"/>
              <a:t>① ウェブブラウザを起動する</a:t>
            </a:r>
            <a:endParaRPr kumimoji="1" lang="en-US" altLang="ja-JP" dirty="0"/>
          </a:p>
          <a:p>
            <a:endParaRPr lang="en-US" altLang="ja-JP" dirty="0"/>
          </a:p>
          <a:p>
            <a:pPr marL="0" indent="0">
              <a:buNone/>
            </a:pPr>
            <a:r>
              <a:rPr lang="ja-JP" altLang="en-US" dirty="0"/>
              <a:t>② 次の </a:t>
            </a:r>
            <a:r>
              <a:rPr lang="en-US" altLang="ja-JP" dirty="0"/>
              <a:t>URL </a:t>
            </a:r>
            <a:r>
              <a:rPr lang="ja-JP" altLang="en-US" dirty="0"/>
              <a:t>を開く</a:t>
            </a:r>
            <a:endParaRPr lang="en-US" altLang="ja-JP" dirty="0"/>
          </a:p>
          <a:p>
            <a:pPr marL="0" indent="0">
              <a:buNone/>
            </a:pPr>
            <a:r>
              <a:rPr lang="en-US" altLang="ja-JP" dirty="0"/>
              <a:t>	</a:t>
            </a:r>
            <a:r>
              <a:rPr lang="en-US" altLang="ja-JP" dirty="0">
                <a:hlinkClick r:id="rId2"/>
              </a:rPr>
              <a:t>https://</a:t>
            </a:r>
            <a:r>
              <a:rPr lang="en-US" altLang="ja-JP" dirty="0" err="1">
                <a:hlinkClick r:id="rId2"/>
              </a:rPr>
              <a:t>paiza.io</a:t>
            </a:r>
            <a:r>
              <a:rPr lang="en-US" altLang="ja-JP" dirty="0">
                <a:hlinkClick r:id="rId2"/>
              </a:rPr>
              <a:t>/</a:t>
            </a:r>
            <a:endParaRPr lang="en-US" altLang="ja-JP" dirty="0"/>
          </a:p>
          <a:p>
            <a:endParaRPr kumimoji="1" lang="en-US" altLang="ja-JP" dirty="0"/>
          </a:p>
          <a:p>
            <a:pPr marL="0" indent="0">
              <a:buNone/>
            </a:pPr>
            <a:r>
              <a:rPr lang="ja-JP" altLang="en-US" dirty="0"/>
              <a:t>③ </a:t>
            </a:r>
            <a:r>
              <a:rPr kumimoji="1" lang="ja-JP" altLang="en-US" dirty="0"/>
              <a:t>もし，表示が英語になっていたら，</a:t>
            </a:r>
            <a:r>
              <a:rPr kumimoji="1" lang="ja-JP" altLang="en-US" b="1" dirty="0"/>
              <a:t>日本語</a:t>
            </a:r>
            <a:r>
              <a:rPr kumimoji="1" lang="ja-JP" altLang="en-US" dirty="0"/>
              <a:t>に切り替える</a:t>
            </a:r>
            <a:endParaRPr kumimoji="1" lang="en-US" altLang="ja-JP" dirty="0"/>
          </a:p>
          <a:p>
            <a:pPr marL="0" indent="0">
              <a:buNone/>
            </a:pPr>
            <a:endParaRPr kumimoji="1" lang="en-US" altLang="ja-JP" dirty="0"/>
          </a:p>
          <a:p>
            <a:endParaRPr lang="en-US" altLang="ja-JP" dirty="0"/>
          </a:p>
          <a:p>
            <a:endParaRPr kumimoji="1" lang="ja-JP" altLang="en-US" dirty="0"/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00154" y="2347112"/>
            <a:ext cx="4708227" cy="739214"/>
          </a:xfrm>
          <a:prstGeom prst="rect">
            <a:avLst/>
          </a:prstGeom>
        </p:spPr>
      </p:pic>
      <p:pic>
        <p:nvPicPr>
          <p:cNvPr id="5" name="図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0947" y="5047340"/>
            <a:ext cx="3895283" cy="839846"/>
          </a:xfrm>
          <a:prstGeom prst="rect">
            <a:avLst/>
          </a:prstGeom>
        </p:spPr>
      </p:pic>
      <p:sp>
        <p:nvSpPr>
          <p:cNvPr id="6" name="正方形/長方形 5"/>
          <p:cNvSpPr/>
          <p:nvPr/>
        </p:nvSpPr>
        <p:spPr>
          <a:xfrm>
            <a:off x="1750056" y="5110210"/>
            <a:ext cx="673908" cy="336954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350"/>
          </a:p>
        </p:txBody>
      </p:sp>
      <p:sp>
        <p:nvSpPr>
          <p:cNvPr id="7" name="右矢印 6"/>
          <p:cNvSpPr/>
          <p:nvPr/>
        </p:nvSpPr>
        <p:spPr>
          <a:xfrm>
            <a:off x="4413972" y="5231117"/>
            <a:ext cx="214065" cy="43209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350"/>
          </a:p>
        </p:txBody>
      </p:sp>
      <p:pic>
        <p:nvPicPr>
          <p:cNvPr id="8" name="図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71903" y="5047341"/>
            <a:ext cx="3564731" cy="964406"/>
          </a:xfrm>
          <a:prstGeom prst="rect">
            <a:avLst/>
          </a:prstGeom>
        </p:spPr>
      </p:pic>
      <p:sp>
        <p:nvSpPr>
          <p:cNvPr id="9" name="正方形/長方形 8"/>
          <p:cNvSpPr/>
          <p:nvPr/>
        </p:nvSpPr>
        <p:spPr>
          <a:xfrm>
            <a:off x="5693736" y="5319911"/>
            <a:ext cx="673908" cy="336954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350"/>
          </a:p>
        </p:txBody>
      </p:sp>
    </p:spTree>
    <p:extLst>
      <p:ext uri="{BB962C8B-B14F-4D97-AF65-F5344CB8AC3E}">
        <p14:creationId xmlns:p14="http://schemas.microsoft.com/office/powerpoint/2010/main" val="1623780605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>
            <a:extLst>
              <a:ext uri="{FF2B5EF4-FFF2-40B4-BE49-F238E27FC236}">
                <a16:creationId xmlns:a16="http://schemas.microsoft.com/office/drawing/2014/main" id="{AFA25E54-4B04-4115-95F5-D0EB043A3A0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5234" y="3771059"/>
            <a:ext cx="5243124" cy="2815362"/>
          </a:xfrm>
          <a:prstGeom prst="rect">
            <a:avLst/>
          </a:prstGeom>
        </p:spPr>
      </p:pic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121402" y="151986"/>
            <a:ext cx="8901196" cy="3788156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ja-JP" altLang="en-US" dirty="0"/>
              <a:t>④ 「コード作成を試してみる」をクリック</a:t>
            </a:r>
            <a:endParaRPr lang="en-US" altLang="ja-JP" dirty="0"/>
          </a:p>
          <a:p>
            <a:pPr marL="0" indent="0">
              <a:buNone/>
            </a:pPr>
            <a:endParaRPr kumimoji="1" lang="en-US" altLang="ja-JP" dirty="0"/>
          </a:p>
          <a:p>
            <a:pPr marL="0" indent="0">
              <a:buNone/>
            </a:pPr>
            <a:endParaRPr lang="en-US" altLang="ja-JP" dirty="0"/>
          </a:p>
          <a:p>
            <a:pPr marL="0" indent="0">
              <a:buNone/>
            </a:pPr>
            <a:endParaRPr kumimoji="1" lang="en-US" altLang="ja-JP" dirty="0"/>
          </a:p>
          <a:p>
            <a:pPr marL="0" indent="0">
              <a:buNone/>
            </a:pPr>
            <a:endParaRPr lang="en-US" altLang="ja-JP" dirty="0"/>
          </a:p>
          <a:p>
            <a:pPr marL="0" indent="0">
              <a:buNone/>
            </a:pPr>
            <a:endParaRPr kumimoji="1" lang="en-US" altLang="ja-JP" dirty="0"/>
          </a:p>
          <a:p>
            <a:pPr marL="0" indent="0">
              <a:buNone/>
            </a:pPr>
            <a:endParaRPr kumimoji="1" lang="en-US" altLang="ja-JP" dirty="0"/>
          </a:p>
          <a:p>
            <a:pPr marL="0" indent="0">
              <a:buNone/>
            </a:pPr>
            <a:r>
              <a:rPr lang="ja-JP" altLang="en-US" dirty="0"/>
              <a:t>⑤ 「</a:t>
            </a:r>
            <a:r>
              <a:rPr lang="en-US" altLang="ja-JP" b="1" dirty="0"/>
              <a:t>Java</a:t>
            </a:r>
            <a:r>
              <a:rPr lang="ja-JP" altLang="en-US" dirty="0"/>
              <a:t>」を選ぶ</a:t>
            </a:r>
            <a:r>
              <a:rPr lang="ja-JP" altLang="en-US" sz="1800" dirty="0"/>
              <a:t>（</a:t>
            </a:r>
            <a:r>
              <a:rPr lang="ja-JP" altLang="en-US" sz="1800" b="1" dirty="0"/>
              <a:t>左上のボタンをクリック</a:t>
            </a:r>
            <a:r>
              <a:rPr lang="ja-JP" altLang="en-US" sz="1800" dirty="0"/>
              <a:t>するとメニューが出る）</a:t>
            </a:r>
            <a:endParaRPr kumimoji="1" lang="ja-JP" altLang="en-US" dirty="0"/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2847" y="553852"/>
            <a:ext cx="4321391" cy="2102298"/>
          </a:xfrm>
          <a:prstGeom prst="rect">
            <a:avLst/>
          </a:prstGeom>
        </p:spPr>
      </p:pic>
      <p:sp>
        <p:nvSpPr>
          <p:cNvPr id="5" name="正方形/長方形 4"/>
          <p:cNvSpPr/>
          <p:nvPr/>
        </p:nvSpPr>
        <p:spPr>
          <a:xfrm>
            <a:off x="1220153" y="2171478"/>
            <a:ext cx="1914691" cy="412272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350"/>
          </a:p>
        </p:txBody>
      </p:sp>
      <p:sp>
        <p:nvSpPr>
          <p:cNvPr id="7" name="正方形/長方形 6"/>
          <p:cNvSpPr/>
          <p:nvPr/>
        </p:nvSpPr>
        <p:spPr>
          <a:xfrm>
            <a:off x="969255" y="4762445"/>
            <a:ext cx="721456" cy="256495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350"/>
          </a:p>
        </p:txBody>
      </p:sp>
      <p:sp>
        <p:nvSpPr>
          <p:cNvPr id="8" name="正方形/長方形 7"/>
          <p:cNvSpPr/>
          <p:nvPr/>
        </p:nvSpPr>
        <p:spPr>
          <a:xfrm>
            <a:off x="969255" y="5183606"/>
            <a:ext cx="573693" cy="327386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350"/>
          </a:p>
        </p:txBody>
      </p:sp>
    </p:spTree>
    <p:extLst>
      <p:ext uri="{BB962C8B-B14F-4D97-AF65-F5344CB8AC3E}">
        <p14:creationId xmlns:p14="http://schemas.microsoft.com/office/powerpoint/2010/main" val="3282539038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90C9E2C3-4737-4EC8-8C41-A083248E54E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73279" y="506913"/>
            <a:ext cx="6968677" cy="5561377"/>
          </a:xfrm>
          <a:prstGeom prst="rect">
            <a:avLst/>
          </a:prstGeom>
        </p:spPr>
      </p:pic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940FB6-D91C-4C45-82A6-6C3F63B50793}" type="slidenum">
              <a:rPr kumimoji="1" lang="ja-JP" altLang="en-US" smtClean="0"/>
              <a:t>42</a:t>
            </a:fld>
            <a:endParaRPr kumimoji="1" lang="ja-JP" altLang="en-US"/>
          </a:p>
        </p:txBody>
      </p:sp>
      <p:sp>
        <p:nvSpPr>
          <p:cNvPr id="6" name="正方形/長方形 5"/>
          <p:cNvSpPr/>
          <p:nvPr/>
        </p:nvSpPr>
        <p:spPr>
          <a:xfrm>
            <a:off x="2073279" y="2856321"/>
            <a:ext cx="6869192" cy="2242151"/>
          </a:xfrm>
          <a:prstGeom prst="rect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350"/>
          </a:p>
        </p:txBody>
      </p:sp>
      <p:sp>
        <p:nvSpPr>
          <p:cNvPr id="7" name="正方形/長方形 6"/>
          <p:cNvSpPr/>
          <p:nvPr/>
        </p:nvSpPr>
        <p:spPr>
          <a:xfrm>
            <a:off x="2125732" y="5202537"/>
            <a:ext cx="2179307" cy="547607"/>
          </a:xfrm>
          <a:prstGeom prst="rect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350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130008" y="2825355"/>
            <a:ext cx="1800493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100" dirty="0">
                <a:solidFill>
                  <a:srgbClr val="FF0000"/>
                </a:solidFill>
              </a:rPr>
              <a:t>プログラムの</a:t>
            </a:r>
            <a:endParaRPr kumimoji="1" lang="en-US" altLang="ja-JP" sz="2100" dirty="0">
              <a:solidFill>
                <a:srgbClr val="FF0000"/>
              </a:solidFill>
            </a:endParaRPr>
          </a:p>
          <a:p>
            <a:r>
              <a:rPr lang="ja-JP" altLang="en-US" sz="2100" dirty="0">
                <a:solidFill>
                  <a:srgbClr val="FF0000"/>
                </a:solidFill>
              </a:rPr>
              <a:t>編集画面</a:t>
            </a:r>
            <a:endParaRPr kumimoji="1" lang="ja-JP" altLang="en-US" sz="2100" dirty="0">
              <a:solidFill>
                <a:srgbClr val="FF0000"/>
              </a:solidFill>
            </a:endParaRP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346860" y="5381448"/>
            <a:ext cx="1531188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100" dirty="0">
                <a:solidFill>
                  <a:srgbClr val="FF0000"/>
                </a:solidFill>
              </a:rPr>
              <a:t>実行ボタン</a:t>
            </a:r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55935" y="3742748"/>
            <a:ext cx="2069797" cy="10618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2100" dirty="0"/>
              <a:t>プログラムを</a:t>
            </a:r>
            <a:endParaRPr lang="en-US" altLang="ja-JP" sz="2100" dirty="0"/>
          </a:p>
          <a:p>
            <a:r>
              <a:rPr lang="ja-JP" altLang="en-US" sz="2100" b="1" dirty="0">
                <a:solidFill>
                  <a:srgbClr val="FF0000"/>
                </a:solidFill>
              </a:rPr>
              <a:t>書き換えること</a:t>
            </a:r>
            <a:endParaRPr lang="en-US" altLang="ja-JP" sz="2100" b="1" dirty="0">
              <a:solidFill>
                <a:srgbClr val="FF0000"/>
              </a:solidFill>
            </a:endParaRPr>
          </a:p>
          <a:p>
            <a:r>
              <a:rPr lang="ja-JP" altLang="en-US" sz="2100" b="1" dirty="0">
                <a:solidFill>
                  <a:srgbClr val="FF0000"/>
                </a:solidFill>
              </a:rPr>
              <a:t>ができる</a:t>
            </a:r>
            <a:endParaRPr kumimoji="1" lang="ja-JP" altLang="en-US" sz="21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437003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/>
          <p:cNvSpPr txBox="1"/>
          <p:nvPr/>
        </p:nvSpPr>
        <p:spPr>
          <a:xfrm>
            <a:off x="335659" y="1185863"/>
            <a:ext cx="570060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2400" b="1" dirty="0"/>
              <a:t>編集画面</a:t>
            </a:r>
            <a:r>
              <a:rPr lang="ja-JP" altLang="en-US" sz="2400" dirty="0"/>
              <a:t>を確認する。</a:t>
            </a:r>
            <a:endParaRPr lang="en-US" altLang="ja-JP" sz="2400" dirty="0"/>
          </a:p>
          <a:p>
            <a:r>
              <a:rPr lang="ja-JP" altLang="en-US" sz="2400" dirty="0"/>
              <a:t>すでに、</a:t>
            </a:r>
            <a:r>
              <a:rPr lang="en-US" altLang="ja-JP" sz="2400" dirty="0"/>
              <a:t>Java</a:t>
            </a:r>
            <a:r>
              <a:rPr lang="en-US" altLang="ja-JP" sz="2400" b="1" dirty="0"/>
              <a:t> </a:t>
            </a:r>
            <a:r>
              <a:rPr lang="ja-JP" altLang="en-US" sz="2400" b="1" dirty="0"/>
              <a:t>プログラムが入っている．</a:t>
            </a:r>
            <a:endParaRPr lang="en-US" altLang="ja-JP" sz="2400" b="1" dirty="0"/>
          </a:p>
          <a:p>
            <a:r>
              <a:rPr lang="ja-JP" altLang="en-US" sz="2400" b="1" dirty="0">
                <a:solidFill>
                  <a:srgbClr val="FF0000"/>
                </a:solidFill>
              </a:rPr>
              <a:t>書き換えて使う</a:t>
            </a:r>
            <a:r>
              <a:rPr lang="ja-JP" altLang="en-US" sz="2400" dirty="0"/>
              <a:t>．</a:t>
            </a:r>
            <a:endParaRPr kumimoji="1" lang="ja-JP" altLang="en-US" sz="2400" dirty="0"/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B225DC81-D88D-4375-A65D-68CDECF9D29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5659" y="2444572"/>
            <a:ext cx="8671382" cy="2942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6527000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55940FB6-D91C-4C45-82A6-6C3F63B50793}" type="slidenum">
              <a:rPr lang="ja-JP" altLang="en-US" smtClean="0"/>
              <a:pPr/>
              <a:t>44</a:t>
            </a:fld>
            <a:endParaRPr lang="ja-JP" altLang="en-US" dirty="0"/>
          </a:p>
        </p:txBody>
      </p:sp>
      <p:sp>
        <p:nvSpPr>
          <p:cNvPr id="13" name="コンテンツ プレースホルダー 2"/>
          <p:cNvSpPr txBox="1">
            <a:spLocks/>
          </p:cNvSpPr>
          <p:nvPr/>
        </p:nvSpPr>
        <p:spPr>
          <a:xfrm>
            <a:off x="40846" y="5260"/>
            <a:ext cx="7769654" cy="356861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buNone/>
            </a:pPr>
            <a:r>
              <a:rPr lang="en-US" altLang="ja-JP" sz="2400" dirty="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 </a:t>
            </a:r>
            <a:r>
              <a:rPr lang="ja-JP" altLang="en-US" sz="2400" b="1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① 次のソースコードを入れる</a:t>
            </a:r>
            <a:endParaRPr lang="en-US" altLang="ja-JP" sz="2400" b="1" dirty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lnSpc>
                <a:spcPct val="120000"/>
              </a:lnSpc>
              <a:buNone/>
            </a:pPr>
            <a:endParaRPr lang="en-US" altLang="ja-JP" sz="2400" dirty="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pic>
        <p:nvPicPr>
          <p:cNvPr id="2" name="図 1">
            <a:extLst>
              <a:ext uri="{FF2B5EF4-FFF2-40B4-BE49-F238E27FC236}">
                <a16:creationId xmlns:a16="http://schemas.microsoft.com/office/drawing/2014/main" id="{696BBDD5-FFB4-484D-BC24-AE6A406CED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5182" y="478038"/>
            <a:ext cx="7759334" cy="63747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355661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21845" y="262053"/>
            <a:ext cx="8461208" cy="533316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ja-JP" altLang="en-US" sz="2400" dirty="0"/>
              <a:t>② </a:t>
            </a:r>
            <a:r>
              <a:rPr lang="ja-JP" altLang="en-US" sz="2400" b="1" dirty="0"/>
              <a:t>実行をクリック．実行結果を確認</a:t>
            </a:r>
            <a:endParaRPr lang="en-US" altLang="ja-JP" sz="2400" b="1" dirty="0"/>
          </a:p>
          <a:p>
            <a:pPr marL="0" indent="0">
              <a:buNone/>
            </a:pPr>
            <a:endParaRPr lang="en-US" altLang="ja-JP" dirty="0"/>
          </a:p>
          <a:p>
            <a:endParaRPr lang="en-US" altLang="ja-JP" dirty="0"/>
          </a:p>
          <a:p>
            <a:endParaRPr lang="en-US" altLang="ja-JP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55940FB6-D91C-4C45-82A6-6C3F63B50793}" type="slidenum">
              <a:rPr lang="ja-JP" altLang="en-US" smtClean="0"/>
              <a:pPr/>
              <a:t>45</a:t>
            </a:fld>
            <a:endParaRPr lang="ja-JP" altLang="en-US" dirty="0"/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AD6D0EEC-0A9D-4788-B95F-2954286F0A9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880" y="1937567"/>
            <a:ext cx="8342240" cy="29828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5422219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ja-JP" altLang="en-US" dirty="0"/>
              <a:t>まとめ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ja-JP" altLang="en-US" b="1" dirty="0">
                <a:solidFill>
                  <a:srgbClr val="C00000"/>
                </a:solidFill>
              </a:rPr>
              <a:t>ソケット</a:t>
            </a:r>
            <a:r>
              <a:rPr kumimoji="1" lang="ja-JP" altLang="en-US" dirty="0"/>
              <a:t>の機能により，</a:t>
            </a:r>
            <a:r>
              <a:rPr kumimoji="1" lang="ja-JP" altLang="en-US" b="1" dirty="0"/>
              <a:t>インターネットでの通信</a:t>
            </a:r>
            <a:r>
              <a:rPr kumimoji="1" lang="ja-JP" altLang="en-US" dirty="0"/>
              <a:t>ができる</a:t>
            </a:r>
            <a:endParaRPr kumimoji="1" lang="en-US" altLang="ja-JP" dirty="0"/>
          </a:p>
          <a:p>
            <a:endParaRPr kumimoji="1" lang="en-US" altLang="ja-JP" dirty="0"/>
          </a:p>
          <a:p>
            <a:r>
              <a:rPr lang="ja-JP" altLang="en-US" b="1" dirty="0"/>
              <a:t>サーバ側</a:t>
            </a:r>
            <a:r>
              <a:rPr lang="ja-JP" altLang="en-US" dirty="0"/>
              <a:t>では，</a:t>
            </a:r>
            <a:r>
              <a:rPr lang="ja-JP" altLang="en-US" b="1" dirty="0">
                <a:solidFill>
                  <a:srgbClr val="C00000"/>
                </a:solidFill>
              </a:rPr>
              <a:t>プログラム</a:t>
            </a:r>
            <a:r>
              <a:rPr lang="ja-JP" altLang="en-US" dirty="0"/>
              <a:t>を，</a:t>
            </a:r>
            <a:r>
              <a:rPr lang="ja-JP" altLang="en-US" b="1" dirty="0">
                <a:solidFill>
                  <a:srgbClr val="C00000"/>
                </a:solidFill>
              </a:rPr>
              <a:t>サーバソケット</a:t>
            </a:r>
            <a:r>
              <a:rPr lang="ja-JP" altLang="en-US" dirty="0"/>
              <a:t>を</a:t>
            </a:r>
            <a:r>
              <a:rPr lang="ja-JP" altLang="en-US" b="1" dirty="0">
                <a:solidFill>
                  <a:srgbClr val="C00000"/>
                </a:solidFill>
              </a:rPr>
              <a:t>バインド</a:t>
            </a:r>
            <a:r>
              <a:rPr lang="ja-JP" altLang="en-US" dirty="0"/>
              <a:t>する．</a:t>
            </a:r>
            <a:endParaRPr lang="en-US" altLang="ja-JP" dirty="0"/>
          </a:p>
          <a:p>
            <a:endParaRPr lang="en-US" altLang="ja-JP" dirty="0"/>
          </a:p>
          <a:p>
            <a:r>
              <a:rPr lang="ja-JP" altLang="en-US" b="1" dirty="0"/>
              <a:t>サーバとの通信</a:t>
            </a:r>
            <a:r>
              <a:rPr lang="ja-JP" altLang="en-US" dirty="0"/>
              <a:t>では，</a:t>
            </a:r>
            <a:r>
              <a:rPr lang="ja-JP" altLang="en-US" b="1" dirty="0">
                <a:solidFill>
                  <a:srgbClr val="C00000"/>
                </a:solidFill>
              </a:rPr>
              <a:t>サーバ</a:t>
            </a:r>
            <a:r>
              <a:rPr lang="ja-JP" altLang="en-US" dirty="0"/>
              <a:t>の </a:t>
            </a:r>
            <a:r>
              <a:rPr lang="en-US" altLang="ja-JP" b="1" dirty="0">
                <a:solidFill>
                  <a:srgbClr val="C00000"/>
                </a:solidFill>
              </a:rPr>
              <a:t>IP </a:t>
            </a:r>
            <a:r>
              <a:rPr lang="ja-JP" altLang="en-US" b="1" dirty="0">
                <a:solidFill>
                  <a:srgbClr val="C00000"/>
                </a:solidFill>
              </a:rPr>
              <a:t>アドレス</a:t>
            </a:r>
            <a:r>
              <a:rPr lang="ja-JP" altLang="en-US" dirty="0"/>
              <a:t>（またはサイト名）と、</a:t>
            </a:r>
            <a:r>
              <a:rPr lang="ja-JP" altLang="en-US" b="1" dirty="0">
                <a:solidFill>
                  <a:srgbClr val="C00000"/>
                </a:solidFill>
              </a:rPr>
              <a:t>ポート番号</a:t>
            </a:r>
            <a:r>
              <a:rPr lang="ja-JP" altLang="en-US" dirty="0"/>
              <a:t>を指定して通信を開始する．</a:t>
            </a:r>
            <a:endParaRPr lang="en-US" altLang="ja-JP" dirty="0"/>
          </a:p>
          <a:p>
            <a:endParaRPr kumimoji="1" lang="en-US" altLang="ja-JP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46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42454497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3334986-D45B-4CDB-BE82-8C4998464F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kumimoji="1" lang="ja-JP" altLang="en-US" dirty="0"/>
              <a:t>関連</a:t>
            </a:r>
            <a:r>
              <a:rPr lang="ja-JP" altLang="en-US" dirty="0"/>
              <a:t>ページ</a:t>
            </a:r>
            <a:endParaRPr kumimoji="1" lang="ja-JP" altLang="en-US" dirty="0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751DE0C9-830C-4DC0-BB92-703530C92D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1845" y="691498"/>
            <a:ext cx="8742642" cy="5333166"/>
          </a:xfrm>
        </p:spPr>
        <p:txBody>
          <a:bodyPr>
            <a:noAutofit/>
          </a:bodyPr>
          <a:lstStyle/>
          <a:p>
            <a:r>
              <a:rPr lang="en-US" altLang="ja-JP" sz="2400" b="1" dirty="0"/>
              <a:t>Java </a:t>
            </a:r>
            <a:r>
              <a:rPr lang="ja-JP" altLang="en-US" sz="2400" b="1" dirty="0"/>
              <a:t>プログラミング入門</a:t>
            </a:r>
            <a:endParaRPr lang="en-US" altLang="ja-JP" sz="2400" b="1" dirty="0"/>
          </a:p>
          <a:p>
            <a:pPr marL="0" indent="0">
              <a:buNone/>
            </a:pPr>
            <a:r>
              <a:rPr lang="en-US" altLang="ja-JP" sz="2400" dirty="0"/>
              <a:t>GDB online</a:t>
            </a:r>
            <a:r>
              <a:rPr lang="ja-JP" altLang="en-US" sz="2400" dirty="0"/>
              <a:t> を使用</a:t>
            </a:r>
            <a:endParaRPr lang="en-US" altLang="ja-JP" sz="2400" dirty="0"/>
          </a:p>
          <a:p>
            <a:pPr marL="0" indent="0">
              <a:buNone/>
            </a:pPr>
            <a:r>
              <a:rPr lang="en-US" altLang="ja-JP" sz="2400" dirty="0">
                <a:hlinkClick r:id="rId2"/>
              </a:rPr>
              <a:t>https://</a:t>
            </a:r>
            <a:r>
              <a:rPr lang="en-US" altLang="ja-JP" sz="2400" dirty="0" err="1">
                <a:hlinkClick r:id="rId2"/>
              </a:rPr>
              <a:t>www.kkaneko.jp</a:t>
            </a:r>
            <a:r>
              <a:rPr lang="en-US" altLang="ja-JP" sz="2400" dirty="0">
                <a:hlinkClick r:id="rId2"/>
              </a:rPr>
              <a:t>/pro/</a:t>
            </a:r>
            <a:r>
              <a:rPr lang="en-US" altLang="ja-JP" sz="2400" dirty="0" err="1">
                <a:hlinkClick r:id="rId2"/>
              </a:rPr>
              <a:t>ji</a:t>
            </a:r>
            <a:r>
              <a:rPr lang="en-US" altLang="ja-JP" sz="2400" dirty="0">
                <a:hlinkClick r:id="rId2"/>
              </a:rPr>
              <a:t>/</a:t>
            </a:r>
            <a:r>
              <a:rPr lang="en-US" altLang="ja-JP" sz="2400" dirty="0" err="1">
                <a:hlinkClick r:id="rId2"/>
              </a:rPr>
              <a:t>index.html</a:t>
            </a:r>
            <a:endParaRPr lang="en-US" altLang="ja-JP" sz="2400" b="1" dirty="0"/>
          </a:p>
          <a:p>
            <a:r>
              <a:rPr lang="en-US" altLang="ja-JP" sz="2400" b="1" dirty="0"/>
              <a:t>Java </a:t>
            </a:r>
            <a:r>
              <a:rPr lang="ja-JP" altLang="en-US" sz="2400" b="1" dirty="0"/>
              <a:t>の基本</a:t>
            </a:r>
            <a:endParaRPr lang="en-US" altLang="ja-JP" sz="2400" b="1" dirty="0"/>
          </a:p>
          <a:p>
            <a:pPr marL="0" indent="0">
              <a:buNone/>
            </a:pPr>
            <a:r>
              <a:rPr lang="en-US" altLang="ja-JP" sz="2400" dirty="0"/>
              <a:t>Java Tutor, GDB online</a:t>
            </a:r>
            <a:r>
              <a:rPr lang="ja-JP" altLang="en-US" sz="2400" dirty="0"/>
              <a:t> を使用</a:t>
            </a:r>
            <a:endParaRPr lang="en-US" altLang="ja-JP" sz="2400" dirty="0"/>
          </a:p>
          <a:p>
            <a:pPr marL="0" indent="0">
              <a:buNone/>
            </a:pPr>
            <a:r>
              <a:rPr lang="en-US" altLang="ja-JP" sz="2400" dirty="0">
                <a:hlinkClick r:id="rId3"/>
              </a:rPr>
              <a:t>https://</a:t>
            </a:r>
            <a:r>
              <a:rPr lang="en-US" altLang="ja-JP" sz="2400" dirty="0" err="1">
                <a:hlinkClick r:id="rId3"/>
              </a:rPr>
              <a:t>www.kkaneko.jp</a:t>
            </a:r>
            <a:r>
              <a:rPr lang="en-US" altLang="ja-JP" sz="2400" dirty="0">
                <a:hlinkClick r:id="rId3"/>
              </a:rPr>
              <a:t>/pro/pi/</a:t>
            </a:r>
            <a:r>
              <a:rPr lang="en-US" altLang="ja-JP" sz="2400" dirty="0" err="1">
                <a:hlinkClick r:id="rId3"/>
              </a:rPr>
              <a:t>index.html</a:t>
            </a:r>
            <a:endParaRPr lang="en-US" altLang="ja-JP" sz="2400" dirty="0"/>
          </a:p>
          <a:p>
            <a:r>
              <a:rPr lang="en-US" altLang="ja-JP" sz="2400" b="1" dirty="0"/>
              <a:t>Java </a:t>
            </a:r>
            <a:r>
              <a:rPr lang="ja-JP" altLang="en-US" sz="2400" b="1" dirty="0"/>
              <a:t>プログラム例</a:t>
            </a:r>
            <a:endParaRPr lang="en-US" altLang="ja-JP" sz="2400" b="1" dirty="0"/>
          </a:p>
          <a:p>
            <a:pPr marL="0" indent="0">
              <a:buNone/>
            </a:pPr>
            <a:r>
              <a:rPr lang="en-US" altLang="ja-JP" sz="2400" dirty="0">
                <a:hlinkClick r:id="rId4"/>
              </a:rPr>
              <a:t>https://www.kkaneko.jp/pro/java/index.html</a:t>
            </a:r>
            <a:endParaRPr lang="en-US" altLang="ja-JP" sz="2400" dirty="0"/>
          </a:p>
          <a:p>
            <a:pPr marL="0" indent="0">
              <a:buNone/>
            </a:pPr>
            <a:endParaRPr lang="en-US" altLang="ja-JP" sz="2400" dirty="0"/>
          </a:p>
          <a:p>
            <a:pPr marL="0" indent="0">
              <a:buNone/>
            </a:pPr>
            <a:endParaRPr lang="en-US" altLang="ja-JP" sz="2400" dirty="0"/>
          </a:p>
          <a:p>
            <a:pPr marL="0" indent="0">
              <a:buNone/>
            </a:pPr>
            <a:endParaRPr lang="en-US" altLang="ja-JP" sz="240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187942EC-4696-4A8A-9FA2-4B1323E8DD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47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45432421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F95DF829-EBEE-4192-B79B-28C9E31093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en-US" altLang="ja-JP" dirty="0"/>
              <a:t>14-2</a:t>
            </a:r>
            <a:endParaRPr kumimoji="1" lang="ja-JP" altLang="en-US" dirty="0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816D0E59-7E79-44EB-B9E3-150862FE09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1844" y="846253"/>
            <a:ext cx="8710395" cy="533316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ja-JP" sz="1800" b="1" dirty="0"/>
              <a:t>import </a:t>
            </a:r>
            <a:r>
              <a:rPr lang="en-US" altLang="ja-JP" sz="1800" b="1" dirty="0" err="1"/>
              <a:t>java.util</a:t>
            </a:r>
            <a:r>
              <a:rPr lang="en-US" altLang="ja-JP" sz="1800" b="1" dirty="0"/>
              <a:t>.*;</a:t>
            </a:r>
          </a:p>
          <a:p>
            <a:pPr marL="0" indent="0">
              <a:buNone/>
            </a:pPr>
            <a:endParaRPr lang="en-US" altLang="ja-JP" sz="1800" dirty="0"/>
          </a:p>
          <a:p>
            <a:pPr marL="0" indent="0">
              <a:buNone/>
            </a:pPr>
            <a:r>
              <a:rPr lang="en-US" altLang="ja-JP" sz="1800" dirty="0"/>
              <a:t>public class Main {</a:t>
            </a:r>
          </a:p>
          <a:p>
            <a:pPr marL="0" indent="0">
              <a:buNone/>
            </a:pPr>
            <a:r>
              <a:rPr lang="en-US" altLang="ja-JP" sz="1800" dirty="0"/>
              <a:t>    public static void main(String[] </a:t>
            </a:r>
            <a:r>
              <a:rPr lang="en-US" altLang="ja-JP" sz="1800" dirty="0" err="1"/>
              <a:t>args</a:t>
            </a:r>
            <a:r>
              <a:rPr lang="en-US" altLang="ja-JP" sz="1800" dirty="0"/>
              <a:t>) {</a:t>
            </a:r>
          </a:p>
          <a:p>
            <a:pPr marL="0" indent="0">
              <a:buNone/>
            </a:pPr>
            <a:r>
              <a:rPr lang="en-US" altLang="ja-JP" sz="1800" b="1" dirty="0"/>
              <a:t>        </a:t>
            </a:r>
            <a:r>
              <a:rPr lang="en-US" altLang="ja-JP" sz="1800" b="1" dirty="0" err="1"/>
              <a:t>System.out.println</a:t>
            </a:r>
            <a:r>
              <a:rPr lang="en-US" altLang="ja-JP" sz="1800" b="1" dirty="0"/>
              <a:t>("start");</a:t>
            </a:r>
          </a:p>
          <a:p>
            <a:pPr marL="0" indent="0">
              <a:buNone/>
            </a:pPr>
            <a:r>
              <a:rPr lang="en-US" altLang="ja-JP" sz="1800" b="1" dirty="0"/>
              <a:t>        try {</a:t>
            </a:r>
          </a:p>
          <a:p>
            <a:pPr marL="0" indent="0">
              <a:buNone/>
            </a:pPr>
            <a:r>
              <a:rPr lang="en-US" altLang="ja-JP" sz="1800" b="1" dirty="0"/>
              <a:t>            </a:t>
            </a:r>
            <a:r>
              <a:rPr lang="en-US" altLang="ja-JP" sz="1800" b="1" dirty="0" err="1"/>
              <a:t>Thread.sleep</a:t>
            </a:r>
            <a:r>
              <a:rPr lang="en-US" altLang="ja-JP" sz="1800" b="1" dirty="0"/>
              <a:t>(100000);</a:t>
            </a:r>
          </a:p>
          <a:p>
            <a:pPr marL="0" indent="0">
              <a:buNone/>
            </a:pPr>
            <a:r>
              <a:rPr lang="en-US" altLang="ja-JP" sz="1800" b="1" dirty="0"/>
              <a:t>        } catch(</a:t>
            </a:r>
            <a:r>
              <a:rPr lang="en-US" altLang="ja-JP" sz="1800" b="1" dirty="0" err="1"/>
              <a:t>InterruptedException</a:t>
            </a:r>
            <a:r>
              <a:rPr lang="en-US" altLang="ja-JP" sz="1800" b="1" dirty="0"/>
              <a:t> e) {}</a:t>
            </a:r>
          </a:p>
          <a:p>
            <a:pPr marL="0" indent="0">
              <a:buNone/>
            </a:pPr>
            <a:r>
              <a:rPr lang="en-US" altLang="ja-JP" sz="1800" dirty="0"/>
              <a:t>    }</a:t>
            </a:r>
          </a:p>
          <a:p>
            <a:pPr marL="0" indent="0">
              <a:buNone/>
            </a:pPr>
            <a:r>
              <a:rPr lang="en-US" altLang="ja-JP" sz="1800" dirty="0"/>
              <a:t>}</a:t>
            </a:r>
            <a:endParaRPr kumimoji="1" lang="ja-JP" altLang="en-US" sz="180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ED0CA42E-63AF-4438-835F-303445D211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48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85887735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F95DF829-EBEE-4192-B79B-28C9E31093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en-US" altLang="ja-JP" dirty="0"/>
              <a:t>14-2</a:t>
            </a:r>
            <a:endParaRPr kumimoji="1" lang="ja-JP" altLang="en-US" dirty="0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816D0E59-7E79-44EB-B9E3-150862FE096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40000" lnSpcReduction="20000"/>
          </a:bodyPr>
          <a:lstStyle/>
          <a:p>
            <a:pPr marL="0" indent="0">
              <a:buNone/>
            </a:pPr>
            <a:r>
              <a:rPr lang="en-US" altLang="ja-JP" dirty="0"/>
              <a:t>import </a:t>
            </a:r>
            <a:r>
              <a:rPr lang="en-US" altLang="ja-JP" dirty="0" err="1"/>
              <a:t>java.util</a:t>
            </a:r>
            <a:r>
              <a:rPr lang="en-US" altLang="ja-JP" dirty="0"/>
              <a:t>.*;</a:t>
            </a:r>
          </a:p>
          <a:p>
            <a:pPr marL="0" indent="0">
              <a:buNone/>
            </a:pPr>
            <a:endParaRPr lang="en-US" altLang="ja-JP" dirty="0"/>
          </a:p>
          <a:p>
            <a:pPr marL="0" indent="0">
              <a:buNone/>
            </a:pPr>
            <a:r>
              <a:rPr lang="en-US" altLang="ja-JP" b="1" dirty="0"/>
              <a:t>class </a:t>
            </a:r>
            <a:r>
              <a:rPr lang="en-US" altLang="ja-JP" b="1" dirty="0" err="1"/>
              <a:t>MyTask</a:t>
            </a:r>
            <a:r>
              <a:rPr lang="en-US" altLang="ja-JP" b="1" dirty="0"/>
              <a:t> extends </a:t>
            </a:r>
            <a:r>
              <a:rPr lang="en-US" altLang="ja-JP" b="1" dirty="0" err="1"/>
              <a:t>TimerTask</a:t>
            </a:r>
            <a:r>
              <a:rPr lang="en-US" altLang="ja-JP" b="1" dirty="0"/>
              <a:t> {</a:t>
            </a:r>
          </a:p>
          <a:p>
            <a:pPr marL="0" indent="0">
              <a:buNone/>
            </a:pPr>
            <a:r>
              <a:rPr lang="en-US" altLang="ja-JP" b="1" dirty="0"/>
              <a:t>    public void run() {</a:t>
            </a:r>
          </a:p>
          <a:p>
            <a:pPr marL="0" indent="0">
              <a:buNone/>
            </a:pPr>
            <a:r>
              <a:rPr lang="en-US" altLang="ja-JP" b="1" dirty="0"/>
              <a:t>        </a:t>
            </a:r>
            <a:r>
              <a:rPr lang="en-US" altLang="ja-JP" b="1" dirty="0" err="1"/>
              <a:t>System.out.println</a:t>
            </a:r>
            <a:r>
              <a:rPr lang="en-US" altLang="ja-JP" b="1" dirty="0"/>
              <a:t>("hello");</a:t>
            </a:r>
          </a:p>
          <a:p>
            <a:pPr marL="0" indent="0">
              <a:buNone/>
            </a:pPr>
            <a:r>
              <a:rPr lang="en-US" altLang="ja-JP" b="1" dirty="0"/>
              <a:t>    }</a:t>
            </a:r>
          </a:p>
          <a:p>
            <a:pPr marL="0" indent="0">
              <a:buNone/>
            </a:pPr>
            <a:r>
              <a:rPr lang="en-US" altLang="ja-JP" b="1" dirty="0"/>
              <a:t>}</a:t>
            </a:r>
          </a:p>
          <a:p>
            <a:pPr marL="0" indent="0">
              <a:buNone/>
            </a:pPr>
            <a:endParaRPr lang="en-US" altLang="ja-JP" dirty="0"/>
          </a:p>
          <a:p>
            <a:pPr marL="0" indent="0">
              <a:buNone/>
            </a:pPr>
            <a:r>
              <a:rPr lang="en-US" altLang="ja-JP" dirty="0"/>
              <a:t>public class Main</a:t>
            </a:r>
          </a:p>
          <a:p>
            <a:pPr marL="0" indent="0">
              <a:buNone/>
            </a:pPr>
            <a:r>
              <a:rPr lang="en-US" altLang="ja-JP" dirty="0"/>
              <a:t>{</a:t>
            </a:r>
          </a:p>
          <a:p>
            <a:pPr marL="0" indent="0">
              <a:buNone/>
            </a:pPr>
            <a:r>
              <a:rPr lang="en-US" altLang="ja-JP" dirty="0"/>
              <a:t>    public static void main(String[] </a:t>
            </a:r>
            <a:r>
              <a:rPr lang="en-US" altLang="ja-JP" dirty="0" err="1"/>
              <a:t>args</a:t>
            </a:r>
            <a:r>
              <a:rPr lang="en-US" altLang="ja-JP" dirty="0"/>
              <a:t>) {</a:t>
            </a:r>
          </a:p>
          <a:p>
            <a:pPr marL="0" indent="0">
              <a:buNone/>
            </a:pPr>
            <a:r>
              <a:rPr lang="en-US" altLang="ja-JP" b="1" dirty="0"/>
              <a:t>        Timer </a:t>
            </a:r>
            <a:r>
              <a:rPr lang="en-US" altLang="ja-JP" b="1" dirty="0" err="1"/>
              <a:t>timer</a:t>
            </a:r>
            <a:r>
              <a:rPr lang="en-US" altLang="ja-JP" b="1" dirty="0"/>
              <a:t> = new Timer();</a:t>
            </a:r>
          </a:p>
          <a:p>
            <a:pPr marL="0" indent="0">
              <a:buNone/>
            </a:pPr>
            <a:r>
              <a:rPr lang="en-US" altLang="ja-JP" b="1" dirty="0"/>
              <a:t>        </a:t>
            </a:r>
            <a:r>
              <a:rPr lang="en-US" altLang="ja-JP" b="1" dirty="0" err="1"/>
              <a:t>timer.schedule</a:t>
            </a:r>
            <a:r>
              <a:rPr lang="en-US" altLang="ja-JP" b="1" dirty="0"/>
              <a:t>(new </a:t>
            </a:r>
            <a:r>
              <a:rPr lang="en-US" altLang="ja-JP" b="1" dirty="0" err="1"/>
              <a:t>MyTask</a:t>
            </a:r>
            <a:r>
              <a:rPr lang="en-US" altLang="ja-JP" b="1" dirty="0"/>
              <a:t>(), 100, 500);</a:t>
            </a:r>
          </a:p>
          <a:p>
            <a:pPr marL="0" indent="0">
              <a:buNone/>
            </a:pPr>
            <a:r>
              <a:rPr lang="en-US" altLang="ja-JP" dirty="0"/>
              <a:t>        </a:t>
            </a:r>
            <a:r>
              <a:rPr lang="en-US" altLang="ja-JP" dirty="0" err="1"/>
              <a:t>System.out.println</a:t>
            </a:r>
            <a:r>
              <a:rPr lang="en-US" altLang="ja-JP" dirty="0"/>
              <a:t>("start");</a:t>
            </a:r>
          </a:p>
          <a:p>
            <a:pPr marL="0" indent="0">
              <a:buNone/>
            </a:pPr>
            <a:r>
              <a:rPr lang="en-US" altLang="ja-JP" dirty="0"/>
              <a:t>        try {</a:t>
            </a:r>
          </a:p>
          <a:p>
            <a:pPr marL="0" indent="0">
              <a:buNone/>
            </a:pPr>
            <a:r>
              <a:rPr lang="en-US" altLang="ja-JP" dirty="0"/>
              <a:t>            </a:t>
            </a:r>
            <a:r>
              <a:rPr lang="en-US" altLang="ja-JP" dirty="0" err="1"/>
              <a:t>Thread.sleep</a:t>
            </a:r>
            <a:r>
              <a:rPr lang="en-US" altLang="ja-JP" dirty="0"/>
              <a:t>(100000);</a:t>
            </a:r>
          </a:p>
          <a:p>
            <a:pPr marL="0" indent="0">
              <a:buNone/>
            </a:pPr>
            <a:r>
              <a:rPr lang="en-US" altLang="ja-JP" dirty="0"/>
              <a:t>        } catch(</a:t>
            </a:r>
            <a:r>
              <a:rPr lang="en-US" altLang="ja-JP" dirty="0" err="1"/>
              <a:t>InterruptedException</a:t>
            </a:r>
            <a:r>
              <a:rPr lang="en-US" altLang="ja-JP" dirty="0"/>
              <a:t> e) {}</a:t>
            </a:r>
          </a:p>
          <a:p>
            <a:pPr marL="0" indent="0">
              <a:buNone/>
            </a:pPr>
            <a:r>
              <a:rPr lang="en-US" altLang="ja-JP" dirty="0"/>
              <a:t>    }</a:t>
            </a:r>
          </a:p>
          <a:p>
            <a:pPr marL="0" indent="0">
              <a:buNone/>
            </a:pPr>
            <a:r>
              <a:rPr lang="en-US" altLang="ja-JP" dirty="0"/>
              <a:t>}</a:t>
            </a:r>
            <a:endParaRPr kumimoji="1" lang="ja-JP" altLang="en-US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ED0CA42E-63AF-4438-835F-303445D211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49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722010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ja-JP" b="1" dirty="0"/>
              <a:t>GDB online </a:t>
            </a:r>
            <a:r>
              <a:rPr lang="ja-JP" altLang="en-US" b="1" dirty="0"/>
              <a:t>で </a:t>
            </a:r>
            <a:r>
              <a:rPr lang="en-US" altLang="ja-JP" b="1" dirty="0"/>
              <a:t>Java </a:t>
            </a:r>
            <a:r>
              <a:rPr lang="ja-JP" altLang="en-US" b="1" dirty="0"/>
              <a:t>を動かす手順</a:t>
            </a:r>
            <a:endParaRPr kumimoji="1" lang="ja-JP" altLang="en-US" b="1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kumimoji="1" lang="ja-JP" altLang="en-US" dirty="0"/>
              <a:t>① ウェブブラウザを起動する</a:t>
            </a:r>
            <a:endParaRPr kumimoji="1" lang="en-US" altLang="ja-JP" dirty="0"/>
          </a:p>
          <a:p>
            <a:endParaRPr lang="en-US" altLang="ja-JP" dirty="0"/>
          </a:p>
          <a:p>
            <a:pPr marL="0" indent="0">
              <a:buNone/>
            </a:pPr>
            <a:r>
              <a:rPr lang="ja-JP" altLang="en-US" dirty="0"/>
              <a:t>② 次の </a:t>
            </a:r>
            <a:r>
              <a:rPr lang="en-US" altLang="ja-JP" dirty="0"/>
              <a:t>URL </a:t>
            </a:r>
            <a:r>
              <a:rPr lang="ja-JP" altLang="en-US" dirty="0"/>
              <a:t>を開く</a:t>
            </a:r>
            <a:endParaRPr lang="en-US" altLang="ja-JP" dirty="0"/>
          </a:p>
          <a:p>
            <a:pPr marL="0" indent="0">
              <a:buNone/>
            </a:pPr>
            <a:r>
              <a:rPr lang="en-US" altLang="ja-JP" dirty="0"/>
              <a:t>	</a:t>
            </a:r>
            <a:r>
              <a:rPr lang="en-US" altLang="ja-JP" b="1" dirty="0"/>
              <a:t>https://</a:t>
            </a:r>
            <a:r>
              <a:rPr lang="en-US" altLang="ja-JP" b="1" dirty="0" err="1"/>
              <a:t>www.onlinegdb.com</a:t>
            </a:r>
            <a:endParaRPr lang="en-US" altLang="ja-JP" b="1" dirty="0"/>
          </a:p>
          <a:p>
            <a:pPr marL="0" indent="0">
              <a:buNone/>
            </a:pPr>
            <a:endParaRPr kumimoji="1" lang="en-US" altLang="ja-JP" dirty="0"/>
          </a:p>
          <a:p>
            <a:pPr marL="0" indent="0">
              <a:buNone/>
            </a:pPr>
            <a:endParaRPr kumimoji="1" lang="en-US" altLang="ja-JP" dirty="0"/>
          </a:p>
          <a:p>
            <a:endParaRPr lang="en-US" altLang="ja-JP" dirty="0"/>
          </a:p>
          <a:p>
            <a:endParaRPr kumimoji="1" lang="ja-JP" altLang="en-US" dirty="0"/>
          </a:p>
        </p:txBody>
      </p:sp>
      <p:sp>
        <p:nvSpPr>
          <p:cNvPr id="11" name="スライド番号プレースホルダー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5</a:t>
            </a:fld>
            <a:endParaRPr kumimoji="1" lang="ja-JP" altLang="en-US"/>
          </a:p>
        </p:txBody>
      </p:sp>
      <p:pic>
        <p:nvPicPr>
          <p:cNvPr id="10" name="図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7055" y="3325682"/>
            <a:ext cx="7017906" cy="1207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5027928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BE2DF9D-9055-4EFF-AB07-0FAD0F522E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en-US" altLang="ja-JP" dirty="0"/>
              <a:t>14-3</a:t>
            </a:r>
            <a:endParaRPr kumimoji="1" lang="ja-JP" altLang="en-US" dirty="0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3D9454AA-D649-4FF6-8059-FF147329F6D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US" altLang="ja-JP" dirty="0"/>
              <a:t>class Ball {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altLang="ja-JP" dirty="0"/>
              <a:t>  double x;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altLang="ja-JP" dirty="0"/>
              <a:t>  double y;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altLang="ja-JP" dirty="0"/>
              <a:t>  public Ball(double x, double y) {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altLang="ja-JP" dirty="0"/>
              <a:t>    </a:t>
            </a:r>
            <a:r>
              <a:rPr lang="en-US" altLang="ja-JP" dirty="0" err="1"/>
              <a:t>this.x</a:t>
            </a:r>
            <a:r>
              <a:rPr lang="en-US" altLang="ja-JP" dirty="0"/>
              <a:t> = x;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altLang="ja-JP" dirty="0"/>
              <a:t>    </a:t>
            </a:r>
            <a:r>
              <a:rPr lang="en-US" altLang="ja-JP" dirty="0" err="1"/>
              <a:t>this.y</a:t>
            </a:r>
            <a:r>
              <a:rPr lang="en-US" altLang="ja-JP" dirty="0"/>
              <a:t> = y;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altLang="ja-JP" dirty="0"/>
              <a:t>  }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altLang="ja-JP" dirty="0"/>
              <a:t>  public void move() {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altLang="ja-JP" dirty="0"/>
              <a:t>     </a:t>
            </a:r>
            <a:r>
              <a:rPr lang="en-US" altLang="ja-JP" dirty="0" err="1"/>
              <a:t>this.x</a:t>
            </a:r>
            <a:r>
              <a:rPr lang="en-US" altLang="ja-JP" dirty="0"/>
              <a:t> = </a:t>
            </a:r>
            <a:r>
              <a:rPr lang="en-US" altLang="ja-JP" dirty="0" err="1"/>
              <a:t>this.x</a:t>
            </a:r>
            <a:r>
              <a:rPr lang="en-US" altLang="ja-JP" dirty="0"/>
              <a:t> + 2;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altLang="ja-JP" dirty="0"/>
              <a:t>     </a:t>
            </a:r>
            <a:r>
              <a:rPr lang="en-US" altLang="ja-JP" dirty="0" err="1"/>
              <a:t>this.y</a:t>
            </a:r>
            <a:r>
              <a:rPr lang="en-US" altLang="ja-JP" dirty="0"/>
              <a:t> = </a:t>
            </a:r>
            <a:r>
              <a:rPr lang="en-US" altLang="ja-JP" dirty="0" err="1"/>
              <a:t>this.y</a:t>
            </a:r>
            <a:r>
              <a:rPr lang="en-US" altLang="ja-JP" dirty="0"/>
              <a:t> + 3;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altLang="ja-JP" dirty="0"/>
              <a:t>  }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altLang="ja-JP" dirty="0"/>
              <a:t>  public void printout() {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altLang="ja-JP" dirty="0"/>
              <a:t>     </a:t>
            </a:r>
            <a:r>
              <a:rPr lang="en-US" altLang="ja-JP" dirty="0" err="1"/>
              <a:t>System.out.printf</a:t>
            </a:r>
            <a:r>
              <a:rPr lang="en-US" altLang="ja-JP" dirty="0"/>
              <a:t>("%f %f\n", </a:t>
            </a:r>
            <a:r>
              <a:rPr lang="en-US" altLang="ja-JP" dirty="0" err="1"/>
              <a:t>this.x</a:t>
            </a:r>
            <a:r>
              <a:rPr lang="en-US" altLang="ja-JP" dirty="0"/>
              <a:t>, </a:t>
            </a:r>
            <a:r>
              <a:rPr lang="en-US" altLang="ja-JP" dirty="0" err="1"/>
              <a:t>this.y</a:t>
            </a:r>
            <a:r>
              <a:rPr lang="en-US" altLang="ja-JP" dirty="0"/>
              <a:t>);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altLang="ja-JP" dirty="0"/>
              <a:t>  }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altLang="ja-JP" dirty="0"/>
              <a:t>}</a:t>
            </a:r>
          </a:p>
          <a:p>
            <a:pPr marL="0" indent="0">
              <a:spcBef>
                <a:spcPts val="0"/>
              </a:spcBef>
              <a:buNone/>
            </a:pPr>
            <a:endParaRPr lang="en-US" altLang="ja-JP" dirty="0"/>
          </a:p>
          <a:p>
            <a:pPr marL="0" indent="0">
              <a:spcBef>
                <a:spcPts val="0"/>
              </a:spcBef>
              <a:buNone/>
            </a:pPr>
            <a:r>
              <a:rPr lang="en-US" altLang="ja-JP" dirty="0"/>
              <a:t>public class Main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altLang="ja-JP" dirty="0"/>
              <a:t>{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altLang="ja-JP" dirty="0"/>
              <a:t>  public static void main(String[] </a:t>
            </a:r>
            <a:r>
              <a:rPr lang="en-US" altLang="ja-JP" dirty="0" err="1"/>
              <a:t>args</a:t>
            </a:r>
            <a:r>
              <a:rPr lang="en-US" altLang="ja-JP" dirty="0"/>
              <a:t>) {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altLang="ja-JP" dirty="0"/>
              <a:t>    Ball b = new Ball(0, 0);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altLang="ja-JP" dirty="0"/>
              <a:t>    </a:t>
            </a:r>
            <a:r>
              <a:rPr lang="en-US" altLang="ja-JP" dirty="0" err="1"/>
              <a:t>b.printout</a:t>
            </a:r>
            <a:r>
              <a:rPr lang="en-US" altLang="ja-JP" dirty="0"/>
              <a:t>();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altLang="ja-JP" dirty="0"/>
              <a:t>    </a:t>
            </a:r>
            <a:r>
              <a:rPr lang="en-US" altLang="ja-JP" dirty="0" err="1"/>
              <a:t>b.move</a:t>
            </a:r>
            <a:r>
              <a:rPr lang="en-US" altLang="ja-JP" dirty="0"/>
              <a:t>();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altLang="ja-JP" dirty="0"/>
              <a:t>    </a:t>
            </a:r>
            <a:r>
              <a:rPr lang="en-US" altLang="ja-JP" dirty="0" err="1"/>
              <a:t>b.printout</a:t>
            </a:r>
            <a:r>
              <a:rPr lang="en-US" altLang="ja-JP" dirty="0"/>
              <a:t>();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altLang="ja-JP" dirty="0"/>
              <a:t>  }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altLang="ja-JP" dirty="0"/>
              <a:t>}</a:t>
            </a:r>
          </a:p>
          <a:p>
            <a:pPr marL="0" indent="0">
              <a:spcBef>
                <a:spcPts val="0"/>
              </a:spcBef>
              <a:buNone/>
            </a:pPr>
            <a:endParaRPr lang="en-US" altLang="ja-JP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AF8AC272-46FE-4021-9DE0-5E4CC7351D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50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00030024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BE2DF9D-9055-4EFF-AB07-0FAD0F522E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en-US" altLang="ja-JP" dirty="0"/>
              <a:t>14-3</a:t>
            </a:r>
            <a:endParaRPr kumimoji="1" lang="ja-JP" altLang="en-US" dirty="0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3D9454AA-D649-4FF6-8059-FF147329F6D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32500" lnSpcReduction="20000"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US" altLang="ja-JP" dirty="0"/>
              <a:t>import </a:t>
            </a:r>
            <a:r>
              <a:rPr lang="en-US" altLang="ja-JP" dirty="0" err="1"/>
              <a:t>java.util</a:t>
            </a:r>
            <a:r>
              <a:rPr lang="en-US" altLang="ja-JP" dirty="0"/>
              <a:t>.*;</a:t>
            </a:r>
          </a:p>
          <a:p>
            <a:pPr marL="0" indent="0">
              <a:spcBef>
                <a:spcPts val="0"/>
              </a:spcBef>
              <a:buNone/>
            </a:pPr>
            <a:endParaRPr lang="en-US" altLang="ja-JP" dirty="0"/>
          </a:p>
          <a:p>
            <a:pPr marL="0" indent="0">
              <a:spcBef>
                <a:spcPts val="0"/>
              </a:spcBef>
              <a:buNone/>
            </a:pPr>
            <a:r>
              <a:rPr lang="en-US" altLang="ja-JP" dirty="0"/>
              <a:t>class Ball {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altLang="ja-JP" dirty="0"/>
              <a:t>  double x;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altLang="ja-JP" dirty="0"/>
              <a:t>  double y;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altLang="ja-JP" dirty="0"/>
              <a:t>  public Ball(double x, double y) {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altLang="ja-JP" dirty="0"/>
              <a:t>    </a:t>
            </a:r>
            <a:r>
              <a:rPr lang="en-US" altLang="ja-JP" dirty="0" err="1"/>
              <a:t>this.x</a:t>
            </a:r>
            <a:r>
              <a:rPr lang="en-US" altLang="ja-JP" dirty="0"/>
              <a:t> = x;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altLang="ja-JP" dirty="0"/>
              <a:t>    </a:t>
            </a:r>
            <a:r>
              <a:rPr lang="en-US" altLang="ja-JP" dirty="0" err="1"/>
              <a:t>this.y</a:t>
            </a:r>
            <a:r>
              <a:rPr lang="en-US" altLang="ja-JP" dirty="0"/>
              <a:t> = y;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altLang="ja-JP" dirty="0"/>
              <a:t>  }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altLang="ja-JP" dirty="0"/>
              <a:t>  public void move() {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altLang="ja-JP" dirty="0"/>
              <a:t>     </a:t>
            </a:r>
            <a:r>
              <a:rPr lang="en-US" altLang="ja-JP" dirty="0" err="1"/>
              <a:t>this.x</a:t>
            </a:r>
            <a:r>
              <a:rPr lang="en-US" altLang="ja-JP" dirty="0"/>
              <a:t> = </a:t>
            </a:r>
            <a:r>
              <a:rPr lang="en-US" altLang="ja-JP" dirty="0" err="1"/>
              <a:t>this.x</a:t>
            </a:r>
            <a:r>
              <a:rPr lang="en-US" altLang="ja-JP" dirty="0"/>
              <a:t> + 2;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altLang="ja-JP" dirty="0"/>
              <a:t>     </a:t>
            </a:r>
            <a:r>
              <a:rPr lang="en-US" altLang="ja-JP" dirty="0" err="1"/>
              <a:t>this.y</a:t>
            </a:r>
            <a:r>
              <a:rPr lang="en-US" altLang="ja-JP" dirty="0"/>
              <a:t> = </a:t>
            </a:r>
            <a:r>
              <a:rPr lang="en-US" altLang="ja-JP" dirty="0" err="1"/>
              <a:t>this.y</a:t>
            </a:r>
            <a:r>
              <a:rPr lang="en-US" altLang="ja-JP" dirty="0"/>
              <a:t> + 3;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altLang="ja-JP" dirty="0"/>
              <a:t>  }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altLang="ja-JP" dirty="0"/>
              <a:t>  public void printout() {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altLang="ja-JP" dirty="0"/>
              <a:t>     </a:t>
            </a:r>
            <a:r>
              <a:rPr lang="en-US" altLang="ja-JP" dirty="0" err="1"/>
              <a:t>System.out.printf</a:t>
            </a:r>
            <a:r>
              <a:rPr lang="en-US" altLang="ja-JP" dirty="0"/>
              <a:t>("%f %f\n", </a:t>
            </a:r>
            <a:r>
              <a:rPr lang="en-US" altLang="ja-JP" dirty="0" err="1"/>
              <a:t>this.x</a:t>
            </a:r>
            <a:r>
              <a:rPr lang="en-US" altLang="ja-JP" dirty="0"/>
              <a:t>, </a:t>
            </a:r>
            <a:r>
              <a:rPr lang="en-US" altLang="ja-JP" dirty="0" err="1"/>
              <a:t>this.y</a:t>
            </a:r>
            <a:r>
              <a:rPr lang="en-US" altLang="ja-JP" dirty="0"/>
              <a:t>);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altLang="ja-JP" dirty="0"/>
              <a:t>  }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altLang="ja-JP" dirty="0"/>
              <a:t>}</a:t>
            </a:r>
          </a:p>
          <a:p>
            <a:pPr marL="0" indent="0">
              <a:spcBef>
                <a:spcPts val="0"/>
              </a:spcBef>
              <a:buNone/>
            </a:pPr>
            <a:endParaRPr lang="en-US" altLang="ja-JP" dirty="0"/>
          </a:p>
          <a:p>
            <a:pPr marL="0" indent="0">
              <a:spcBef>
                <a:spcPts val="0"/>
              </a:spcBef>
              <a:buNone/>
            </a:pPr>
            <a:r>
              <a:rPr lang="en-US" altLang="ja-JP" dirty="0"/>
              <a:t>class </a:t>
            </a:r>
            <a:r>
              <a:rPr lang="en-US" altLang="ja-JP" dirty="0" err="1"/>
              <a:t>MyTask</a:t>
            </a:r>
            <a:r>
              <a:rPr lang="en-US" altLang="ja-JP" dirty="0"/>
              <a:t> extends </a:t>
            </a:r>
            <a:r>
              <a:rPr lang="en-US" altLang="ja-JP" dirty="0" err="1"/>
              <a:t>TimerTask</a:t>
            </a:r>
            <a:r>
              <a:rPr lang="en-US" altLang="ja-JP" dirty="0"/>
              <a:t> {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altLang="ja-JP" dirty="0"/>
              <a:t>    Ball b;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altLang="ja-JP" dirty="0"/>
              <a:t>    public </a:t>
            </a:r>
            <a:r>
              <a:rPr lang="en-US" altLang="ja-JP" dirty="0" err="1"/>
              <a:t>MyTask</a:t>
            </a:r>
            <a:r>
              <a:rPr lang="en-US" altLang="ja-JP" dirty="0"/>
              <a:t>() {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altLang="ja-JP" dirty="0"/>
              <a:t>        super();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altLang="ja-JP" dirty="0"/>
              <a:t>        </a:t>
            </a:r>
            <a:r>
              <a:rPr lang="en-US" altLang="ja-JP" dirty="0" err="1"/>
              <a:t>this.b</a:t>
            </a:r>
            <a:r>
              <a:rPr lang="en-US" altLang="ja-JP" dirty="0"/>
              <a:t> = new Ball(0, 0);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altLang="ja-JP" dirty="0"/>
              <a:t>    }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altLang="ja-JP" dirty="0"/>
              <a:t>    public void run() {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altLang="ja-JP" dirty="0"/>
              <a:t>        </a:t>
            </a:r>
            <a:r>
              <a:rPr lang="en-US" altLang="ja-JP" dirty="0" err="1"/>
              <a:t>b.move</a:t>
            </a:r>
            <a:r>
              <a:rPr lang="en-US" altLang="ja-JP" dirty="0"/>
              <a:t>();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altLang="ja-JP" dirty="0"/>
              <a:t>        </a:t>
            </a:r>
            <a:r>
              <a:rPr lang="en-US" altLang="ja-JP" dirty="0" err="1"/>
              <a:t>b.printout</a:t>
            </a:r>
            <a:r>
              <a:rPr lang="en-US" altLang="ja-JP" dirty="0"/>
              <a:t>();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altLang="ja-JP" dirty="0"/>
              <a:t>    }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altLang="ja-JP" dirty="0"/>
              <a:t>}</a:t>
            </a:r>
          </a:p>
          <a:p>
            <a:pPr marL="0" indent="0">
              <a:spcBef>
                <a:spcPts val="0"/>
              </a:spcBef>
              <a:buNone/>
            </a:pPr>
            <a:endParaRPr lang="en-US" altLang="ja-JP" dirty="0"/>
          </a:p>
          <a:p>
            <a:pPr marL="0" indent="0">
              <a:spcBef>
                <a:spcPts val="0"/>
              </a:spcBef>
              <a:buNone/>
            </a:pPr>
            <a:r>
              <a:rPr lang="en-US" altLang="ja-JP" dirty="0"/>
              <a:t>public class Main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altLang="ja-JP" dirty="0"/>
              <a:t>{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altLang="ja-JP" dirty="0"/>
              <a:t>  public static void main(String[] </a:t>
            </a:r>
            <a:r>
              <a:rPr lang="en-US" altLang="ja-JP" dirty="0" err="1"/>
              <a:t>args</a:t>
            </a:r>
            <a:r>
              <a:rPr lang="en-US" altLang="ja-JP" dirty="0"/>
              <a:t>) {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altLang="ja-JP" dirty="0"/>
              <a:t>    Timer </a:t>
            </a:r>
            <a:r>
              <a:rPr lang="en-US" altLang="ja-JP" dirty="0" err="1"/>
              <a:t>timer</a:t>
            </a:r>
            <a:r>
              <a:rPr lang="en-US" altLang="ja-JP" dirty="0"/>
              <a:t> = new Timer();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altLang="ja-JP" dirty="0"/>
              <a:t>    </a:t>
            </a:r>
            <a:r>
              <a:rPr lang="en-US" altLang="ja-JP" dirty="0" err="1"/>
              <a:t>timer.schedule</a:t>
            </a:r>
            <a:r>
              <a:rPr lang="en-US" altLang="ja-JP" dirty="0"/>
              <a:t>(new </a:t>
            </a:r>
            <a:r>
              <a:rPr lang="en-US" altLang="ja-JP" dirty="0" err="1"/>
              <a:t>MyTask</a:t>
            </a:r>
            <a:r>
              <a:rPr lang="en-US" altLang="ja-JP" dirty="0"/>
              <a:t>(), 100, 500);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altLang="ja-JP" dirty="0"/>
              <a:t>    </a:t>
            </a:r>
            <a:r>
              <a:rPr lang="en-US" altLang="ja-JP" dirty="0" err="1"/>
              <a:t>System.out.println</a:t>
            </a:r>
            <a:r>
              <a:rPr lang="en-US" altLang="ja-JP" dirty="0"/>
              <a:t>("start");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altLang="ja-JP" dirty="0"/>
              <a:t>    try {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altLang="ja-JP" dirty="0"/>
              <a:t>      </a:t>
            </a:r>
            <a:r>
              <a:rPr lang="en-US" altLang="ja-JP" dirty="0" err="1"/>
              <a:t>Thread.sleep</a:t>
            </a:r>
            <a:r>
              <a:rPr lang="en-US" altLang="ja-JP" dirty="0"/>
              <a:t>(100000);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altLang="ja-JP" dirty="0"/>
              <a:t>    } catch(</a:t>
            </a:r>
            <a:r>
              <a:rPr lang="en-US" altLang="ja-JP" dirty="0" err="1"/>
              <a:t>InterruptedException</a:t>
            </a:r>
            <a:r>
              <a:rPr lang="en-US" altLang="ja-JP" dirty="0"/>
              <a:t> e) {}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altLang="ja-JP" dirty="0"/>
              <a:t>  }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altLang="ja-JP" dirty="0"/>
              <a:t>}</a:t>
            </a:r>
          </a:p>
          <a:p>
            <a:pPr marL="0" indent="0">
              <a:spcBef>
                <a:spcPts val="0"/>
              </a:spcBef>
              <a:buNone/>
            </a:pPr>
            <a:endParaRPr lang="en-US" altLang="ja-JP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AF8AC272-46FE-4021-9DE0-5E4CC7351D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51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76430992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2C414424-779D-4B24-A5DF-3173BC90CF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en-US" altLang="ja-JP" dirty="0"/>
              <a:t>14-5</a:t>
            </a:r>
            <a:endParaRPr kumimoji="1" lang="ja-JP" altLang="en-US" dirty="0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037DBE04-10E2-4845-801E-AFF08E9C247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25000" lnSpcReduction="20000"/>
          </a:bodyPr>
          <a:lstStyle/>
          <a:p>
            <a:pPr marL="0" indent="0">
              <a:buNone/>
            </a:pPr>
            <a:r>
              <a:rPr lang="en-US" altLang="ja-JP" dirty="0"/>
              <a:t>import </a:t>
            </a:r>
            <a:r>
              <a:rPr lang="en-US" altLang="ja-JP" dirty="0" err="1"/>
              <a:t>java.util</a:t>
            </a:r>
            <a:r>
              <a:rPr lang="en-US" altLang="ja-JP" dirty="0"/>
              <a:t>.*;</a:t>
            </a:r>
          </a:p>
          <a:p>
            <a:pPr marL="0" indent="0">
              <a:buNone/>
            </a:pPr>
            <a:r>
              <a:rPr lang="en-US" altLang="ja-JP" dirty="0"/>
              <a:t>import java.net.*;</a:t>
            </a:r>
          </a:p>
          <a:p>
            <a:pPr marL="0" indent="0">
              <a:buNone/>
            </a:pPr>
            <a:r>
              <a:rPr lang="en-US" altLang="ja-JP" dirty="0"/>
              <a:t>import java.io.*;</a:t>
            </a:r>
          </a:p>
          <a:p>
            <a:pPr marL="0" indent="0">
              <a:buNone/>
            </a:pPr>
            <a:endParaRPr lang="en-US" altLang="ja-JP" dirty="0"/>
          </a:p>
          <a:p>
            <a:pPr marL="0" indent="0">
              <a:buNone/>
            </a:pPr>
            <a:r>
              <a:rPr lang="en-US" altLang="ja-JP" dirty="0"/>
              <a:t>public class Main {</a:t>
            </a:r>
          </a:p>
          <a:p>
            <a:pPr marL="0" indent="0">
              <a:buNone/>
            </a:pPr>
            <a:r>
              <a:rPr lang="en-US" altLang="ja-JP" dirty="0"/>
              <a:t>  public static void main(String[] </a:t>
            </a:r>
            <a:r>
              <a:rPr lang="en-US" altLang="ja-JP" dirty="0" err="1"/>
              <a:t>args</a:t>
            </a:r>
            <a:r>
              <a:rPr lang="en-US" altLang="ja-JP" dirty="0"/>
              <a:t>) throws Exception {</a:t>
            </a:r>
          </a:p>
          <a:p>
            <a:pPr marL="0" indent="0">
              <a:buNone/>
            </a:pPr>
            <a:r>
              <a:rPr lang="en-US" altLang="ja-JP" dirty="0"/>
              <a:t>    try {</a:t>
            </a:r>
          </a:p>
          <a:p>
            <a:pPr marL="0" indent="0">
              <a:buNone/>
            </a:pPr>
            <a:r>
              <a:rPr lang="en-US" altLang="ja-JP" dirty="0"/>
              <a:t>       Socket s = new Socket("www.kkaneko.jp", 80);</a:t>
            </a:r>
          </a:p>
          <a:p>
            <a:pPr marL="0" indent="0">
              <a:buNone/>
            </a:pPr>
            <a:r>
              <a:rPr lang="en-US" altLang="ja-JP" dirty="0"/>
              <a:t>       </a:t>
            </a:r>
            <a:r>
              <a:rPr lang="en-US" altLang="ja-JP" dirty="0" err="1"/>
              <a:t>BufferedReader</a:t>
            </a:r>
            <a:r>
              <a:rPr lang="en-US" altLang="ja-JP" dirty="0"/>
              <a:t> in = new </a:t>
            </a:r>
            <a:r>
              <a:rPr lang="en-US" altLang="ja-JP" dirty="0" err="1"/>
              <a:t>BufferedReader</a:t>
            </a:r>
            <a:endParaRPr lang="en-US" altLang="ja-JP" dirty="0"/>
          </a:p>
          <a:p>
            <a:pPr marL="0" indent="0">
              <a:buNone/>
            </a:pPr>
            <a:r>
              <a:rPr lang="en-US" altLang="ja-JP" dirty="0"/>
              <a:t>         (new </a:t>
            </a:r>
            <a:r>
              <a:rPr lang="en-US" altLang="ja-JP" dirty="0" err="1"/>
              <a:t>InputStreamReader</a:t>
            </a:r>
            <a:r>
              <a:rPr lang="en-US" altLang="ja-JP" dirty="0"/>
              <a:t>(</a:t>
            </a:r>
            <a:r>
              <a:rPr lang="en-US" altLang="ja-JP" dirty="0" err="1"/>
              <a:t>s.getInputStream</a:t>
            </a:r>
            <a:r>
              <a:rPr lang="en-US" altLang="ja-JP" dirty="0"/>
              <a:t>()));</a:t>
            </a:r>
          </a:p>
          <a:p>
            <a:pPr marL="0" indent="0">
              <a:buNone/>
            </a:pPr>
            <a:r>
              <a:rPr lang="en-US" altLang="ja-JP" dirty="0"/>
              <a:t>       </a:t>
            </a:r>
            <a:r>
              <a:rPr lang="en-US" altLang="ja-JP" dirty="0" err="1"/>
              <a:t>BufferedWriter</a:t>
            </a:r>
            <a:r>
              <a:rPr lang="en-US" altLang="ja-JP" dirty="0"/>
              <a:t> out = new </a:t>
            </a:r>
            <a:r>
              <a:rPr lang="en-US" altLang="ja-JP" dirty="0" err="1"/>
              <a:t>BufferedWriter</a:t>
            </a:r>
            <a:endParaRPr lang="en-US" altLang="ja-JP" dirty="0"/>
          </a:p>
          <a:p>
            <a:pPr marL="0" indent="0">
              <a:buNone/>
            </a:pPr>
            <a:r>
              <a:rPr lang="en-US" altLang="ja-JP" dirty="0"/>
              <a:t>         (new </a:t>
            </a:r>
            <a:r>
              <a:rPr lang="en-US" altLang="ja-JP" dirty="0" err="1"/>
              <a:t>OutputStreamWriter</a:t>
            </a:r>
            <a:r>
              <a:rPr lang="en-US" altLang="ja-JP" dirty="0"/>
              <a:t>(</a:t>
            </a:r>
            <a:r>
              <a:rPr lang="en-US" altLang="ja-JP" dirty="0" err="1"/>
              <a:t>s.getOutputStream</a:t>
            </a:r>
            <a:r>
              <a:rPr lang="en-US" altLang="ja-JP" dirty="0"/>
              <a:t>()));</a:t>
            </a:r>
          </a:p>
          <a:p>
            <a:pPr marL="0" indent="0">
              <a:buNone/>
            </a:pPr>
            <a:r>
              <a:rPr lang="en-US" altLang="ja-JP" dirty="0"/>
              <a:t>       </a:t>
            </a:r>
            <a:r>
              <a:rPr lang="en-US" altLang="ja-JP" dirty="0" err="1"/>
              <a:t>out.write</a:t>
            </a:r>
            <a:r>
              <a:rPr lang="en-US" altLang="ja-JP" dirty="0"/>
              <a:t>("GET /index.html HTTP/1.0\r\n");</a:t>
            </a:r>
          </a:p>
          <a:p>
            <a:pPr marL="0" indent="0">
              <a:buNone/>
            </a:pPr>
            <a:r>
              <a:rPr lang="en-US" altLang="ja-JP" dirty="0"/>
              <a:t>       </a:t>
            </a:r>
            <a:r>
              <a:rPr lang="en-US" altLang="ja-JP" dirty="0" err="1"/>
              <a:t>out.write</a:t>
            </a:r>
            <a:r>
              <a:rPr lang="en-US" altLang="ja-JP" dirty="0"/>
              <a:t>("Host: www.kkaneko.jp:80\r\n");</a:t>
            </a:r>
          </a:p>
          <a:p>
            <a:pPr marL="0" indent="0">
              <a:buNone/>
            </a:pPr>
            <a:r>
              <a:rPr lang="en-US" altLang="ja-JP" dirty="0"/>
              <a:t>       </a:t>
            </a:r>
            <a:r>
              <a:rPr lang="en-US" altLang="ja-JP" dirty="0" err="1"/>
              <a:t>out.write</a:t>
            </a:r>
            <a:r>
              <a:rPr lang="en-US" altLang="ja-JP" dirty="0"/>
              <a:t>("\r\n");</a:t>
            </a:r>
          </a:p>
          <a:p>
            <a:pPr marL="0" indent="0">
              <a:buNone/>
            </a:pPr>
            <a:r>
              <a:rPr lang="en-US" altLang="ja-JP" dirty="0"/>
              <a:t>       </a:t>
            </a:r>
            <a:r>
              <a:rPr lang="en-US" altLang="ja-JP" dirty="0" err="1"/>
              <a:t>out.flush</a:t>
            </a:r>
            <a:r>
              <a:rPr lang="en-US" altLang="ja-JP" dirty="0"/>
              <a:t>();</a:t>
            </a:r>
          </a:p>
          <a:p>
            <a:pPr marL="0" indent="0">
              <a:buNone/>
            </a:pPr>
            <a:r>
              <a:rPr lang="en-US" altLang="ja-JP" dirty="0"/>
              <a:t>       </a:t>
            </a:r>
            <a:r>
              <a:rPr lang="en-US" altLang="ja-JP" dirty="0" err="1"/>
              <a:t>System.out.println</a:t>
            </a:r>
            <a:r>
              <a:rPr lang="en-US" altLang="ja-JP" dirty="0"/>
              <a:t>(</a:t>
            </a:r>
            <a:r>
              <a:rPr lang="en-US" altLang="ja-JP" dirty="0" err="1"/>
              <a:t>in.readLine</a:t>
            </a:r>
            <a:r>
              <a:rPr lang="en-US" altLang="ja-JP" dirty="0"/>
              <a:t>());</a:t>
            </a:r>
          </a:p>
          <a:p>
            <a:pPr marL="0" indent="0">
              <a:buNone/>
            </a:pPr>
            <a:r>
              <a:rPr lang="en-US" altLang="ja-JP" dirty="0"/>
              <a:t>       </a:t>
            </a:r>
            <a:r>
              <a:rPr lang="en-US" altLang="ja-JP" dirty="0" err="1"/>
              <a:t>System.out.println</a:t>
            </a:r>
            <a:r>
              <a:rPr lang="en-US" altLang="ja-JP" dirty="0"/>
              <a:t>(</a:t>
            </a:r>
            <a:r>
              <a:rPr lang="en-US" altLang="ja-JP" dirty="0" err="1"/>
              <a:t>in.readLine</a:t>
            </a:r>
            <a:r>
              <a:rPr lang="en-US" altLang="ja-JP" dirty="0"/>
              <a:t>());</a:t>
            </a:r>
          </a:p>
          <a:p>
            <a:pPr marL="0" indent="0">
              <a:buNone/>
            </a:pPr>
            <a:r>
              <a:rPr lang="en-US" altLang="ja-JP" dirty="0"/>
              <a:t>       </a:t>
            </a:r>
            <a:r>
              <a:rPr lang="en-US" altLang="ja-JP" dirty="0" err="1"/>
              <a:t>System.out.println</a:t>
            </a:r>
            <a:r>
              <a:rPr lang="en-US" altLang="ja-JP" dirty="0"/>
              <a:t>(</a:t>
            </a:r>
            <a:r>
              <a:rPr lang="en-US" altLang="ja-JP" dirty="0" err="1"/>
              <a:t>in.readLine</a:t>
            </a:r>
            <a:r>
              <a:rPr lang="en-US" altLang="ja-JP" dirty="0"/>
              <a:t>());</a:t>
            </a:r>
          </a:p>
          <a:p>
            <a:pPr marL="0" indent="0">
              <a:buNone/>
            </a:pPr>
            <a:r>
              <a:rPr lang="en-US" altLang="ja-JP" dirty="0"/>
              <a:t>       </a:t>
            </a:r>
            <a:r>
              <a:rPr lang="en-US" altLang="ja-JP" dirty="0" err="1"/>
              <a:t>System.out.println</a:t>
            </a:r>
            <a:r>
              <a:rPr lang="en-US" altLang="ja-JP" dirty="0"/>
              <a:t>(</a:t>
            </a:r>
            <a:r>
              <a:rPr lang="en-US" altLang="ja-JP" dirty="0" err="1"/>
              <a:t>in.readLine</a:t>
            </a:r>
            <a:r>
              <a:rPr lang="en-US" altLang="ja-JP" dirty="0"/>
              <a:t>());</a:t>
            </a:r>
          </a:p>
          <a:p>
            <a:pPr marL="0" indent="0">
              <a:buNone/>
            </a:pPr>
            <a:r>
              <a:rPr lang="en-US" altLang="ja-JP" dirty="0"/>
              <a:t>     } catch(Exception e) {</a:t>
            </a:r>
          </a:p>
          <a:p>
            <a:pPr marL="0" indent="0">
              <a:buNone/>
            </a:pPr>
            <a:r>
              <a:rPr lang="en-US" altLang="ja-JP" dirty="0"/>
              <a:t>       </a:t>
            </a:r>
            <a:r>
              <a:rPr lang="en-US" altLang="ja-JP" dirty="0" err="1"/>
              <a:t>e.printStackTrace</a:t>
            </a:r>
            <a:r>
              <a:rPr lang="en-US" altLang="ja-JP" dirty="0"/>
              <a:t>();</a:t>
            </a:r>
          </a:p>
          <a:p>
            <a:pPr marL="0" indent="0">
              <a:buNone/>
            </a:pPr>
            <a:r>
              <a:rPr lang="en-US" altLang="ja-JP" dirty="0"/>
              <a:t>     }</a:t>
            </a:r>
          </a:p>
          <a:p>
            <a:pPr marL="0" indent="0">
              <a:buNone/>
            </a:pPr>
            <a:r>
              <a:rPr lang="en-US" altLang="ja-JP" dirty="0"/>
              <a:t>  }</a:t>
            </a:r>
          </a:p>
          <a:p>
            <a:pPr marL="0" indent="0">
              <a:buNone/>
            </a:pPr>
            <a:r>
              <a:rPr lang="en-US" altLang="ja-JP" dirty="0"/>
              <a:t>}</a:t>
            </a:r>
            <a:endParaRPr kumimoji="1" lang="ja-JP" altLang="en-US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9551354F-AADA-48F5-ACA3-858A89623E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52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504945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242804" y="335562"/>
            <a:ext cx="8901196" cy="378815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ja-JP" altLang="en-US" dirty="0"/>
              <a:t>③ 「</a:t>
            </a:r>
            <a:r>
              <a:rPr lang="en-US" altLang="ja-JP" b="1" dirty="0"/>
              <a:t>Language</a:t>
            </a:r>
            <a:r>
              <a:rPr lang="ja-JP" altLang="en-US" dirty="0"/>
              <a:t>」のところで，「</a:t>
            </a:r>
            <a:r>
              <a:rPr lang="en-US" altLang="ja-JP" b="1" dirty="0"/>
              <a:t>Java</a:t>
            </a:r>
            <a:r>
              <a:rPr lang="ja-JP" altLang="en-US" dirty="0"/>
              <a:t>」を選ぶ</a:t>
            </a:r>
            <a:endParaRPr lang="en-US" altLang="ja-JP" dirty="0"/>
          </a:p>
          <a:p>
            <a:pPr marL="0" indent="0">
              <a:buNone/>
            </a:pPr>
            <a:endParaRPr kumimoji="1" lang="en-US" altLang="ja-JP" dirty="0"/>
          </a:p>
          <a:p>
            <a:pPr marL="0" indent="0">
              <a:buNone/>
            </a:pPr>
            <a:endParaRPr lang="en-US" altLang="ja-JP" dirty="0"/>
          </a:p>
          <a:p>
            <a:pPr marL="0" indent="0">
              <a:buNone/>
            </a:pPr>
            <a:endParaRPr kumimoji="1" lang="en-US" altLang="ja-JP" dirty="0"/>
          </a:p>
          <a:p>
            <a:pPr marL="0" indent="0">
              <a:buNone/>
            </a:pPr>
            <a:endParaRPr lang="en-US" altLang="ja-JP" dirty="0"/>
          </a:p>
          <a:p>
            <a:pPr marL="0" indent="0">
              <a:buNone/>
            </a:pPr>
            <a:endParaRPr kumimoji="1" lang="en-US" altLang="ja-JP" dirty="0"/>
          </a:p>
          <a:p>
            <a:pPr marL="0" indent="0">
              <a:buNone/>
            </a:pPr>
            <a:endParaRPr kumimoji="1" lang="en-US" altLang="ja-JP" dirty="0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6</a:t>
            </a:fld>
            <a:endParaRPr kumimoji="1" lang="ja-JP" altLang="en-US"/>
          </a:p>
        </p:txBody>
      </p:sp>
      <p:pic>
        <p:nvPicPr>
          <p:cNvPr id="10" name="図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9817" y="999951"/>
            <a:ext cx="7472417" cy="5610266"/>
          </a:xfrm>
          <a:prstGeom prst="rect">
            <a:avLst/>
          </a:prstGeom>
        </p:spPr>
      </p:pic>
      <p:sp>
        <p:nvSpPr>
          <p:cNvPr id="11" name="正方形/長方形 10"/>
          <p:cNvSpPr/>
          <p:nvPr/>
        </p:nvSpPr>
        <p:spPr>
          <a:xfrm>
            <a:off x="6319684" y="1225289"/>
            <a:ext cx="1873045" cy="441279"/>
          </a:xfrm>
          <a:prstGeom prst="rect">
            <a:avLst/>
          </a:prstGeom>
          <a:noFill/>
          <a:ln w="76200">
            <a:solidFill>
              <a:srgbClr val="FF0000">
                <a:alpha val="8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正方形/長方形 11"/>
          <p:cNvSpPr/>
          <p:nvPr/>
        </p:nvSpPr>
        <p:spPr>
          <a:xfrm>
            <a:off x="6634308" y="2756663"/>
            <a:ext cx="1558422" cy="441279"/>
          </a:xfrm>
          <a:prstGeom prst="rect">
            <a:avLst/>
          </a:prstGeom>
          <a:noFill/>
          <a:ln w="76200">
            <a:solidFill>
              <a:srgbClr val="FF0000">
                <a:alpha val="8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900607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>
            <a:extLst>
              <a:ext uri="{FF2B5EF4-FFF2-40B4-BE49-F238E27FC236}">
                <a16:creationId xmlns:a16="http://schemas.microsoft.com/office/drawing/2014/main" id="{1005221B-8D9D-163D-9AB0-9652E97A959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7813" y="671778"/>
            <a:ext cx="6115720" cy="2405369"/>
          </a:xfrm>
          <a:prstGeom prst="rect">
            <a:avLst/>
          </a:prstGeom>
        </p:spPr>
      </p:pic>
      <p:sp>
        <p:nvSpPr>
          <p:cNvPr id="9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55940FB6-D91C-4C45-82A6-6C3F63B50793}" type="slidenum">
              <a:rPr lang="ja-JP" altLang="en-US" smtClean="0"/>
              <a:pPr/>
              <a:t>7</a:t>
            </a:fld>
            <a:endParaRPr lang="ja-JP" altLang="en-US" dirty="0"/>
          </a:p>
        </p:txBody>
      </p:sp>
      <p:sp>
        <p:nvSpPr>
          <p:cNvPr id="13" name="コンテンツ プレースホルダー 2"/>
          <p:cNvSpPr txBox="1">
            <a:spLocks/>
          </p:cNvSpPr>
          <p:nvPr/>
        </p:nvSpPr>
        <p:spPr>
          <a:xfrm>
            <a:off x="40846" y="5260"/>
            <a:ext cx="7769654" cy="356861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buNone/>
            </a:pPr>
            <a:r>
              <a:rPr lang="en-US" altLang="ja-JP" dirty="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 </a:t>
            </a:r>
            <a:r>
              <a:rPr lang="ja-JP" altLang="en-US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④ ソースコードを入れる</a:t>
            </a:r>
            <a:endParaRPr lang="en-US" altLang="ja-JP" dirty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7B3148E2-4788-46B4-B1F5-4B99AEB6AE33}"/>
              </a:ext>
            </a:extLst>
          </p:cNvPr>
          <p:cNvSpPr/>
          <p:nvPr/>
        </p:nvSpPr>
        <p:spPr>
          <a:xfrm>
            <a:off x="2079665" y="975424"/>
            <a:ext cx="3685868" cy="1074758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コンテンツ プレースホルダー 2">
            <a:extLst>
              <a:ext uri="{FF2B5EF4-FFF2-40B4-BE49-F238E27FC236}">
                <a16:creationId xmlns:a16="http://schemas.microsoft.com/office/drawing/2014/main" id="{503B9D04-88C2-C353-1FAF-D13467297C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4839" y="3380793"/>
            <a:ext cx="8461208" cy="107475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ja-JP" altLang="en-US" dirty="0"/>
              <a:t>⑤ </a:t>
            </a:r>
            <a:r>
              <a:rPr lang="ja-JP" altLang="en-US" b="1" dirty="0"/>
              <a:t>実行．実行結果を確認</a:t>
            </a:r>
            <a:endParaRPr lang="en-US" altLang="ja-JP" b="1" dirty="0"/>
          </a:p>
          <a:p>
            <a:pPr marL="0" indent="0">
              <a:buNone/>
            </a:pPr>
            <a:r>
              <a:rPr lang="ja-JP" altLang="en-US" dirty="0"/>
              <a:t>「</a:t>
            </a:r>
            <a:r>
              <a:rPr lang="en-US" altLang="ja-JP" b="1" dirty="0"/>
              <a:t>Run</a:t>
            </a:r>
            <a:r>
              <a:rPr lang="ja-JP" altLang="en-US" dirty="0"/>
              <a:t>」をクリック．</a:t>
            </a:r>
            <a:endParaRPr lang="en-US" altLang="ja-JP" dirty="0"/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D53F2B2A-B087-B810-B599-694A45FCE28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7813" y="4543176"/>
            <a:ext cx="6115720" cy="2197711"/>
          </a:xfrm>
          <a:prstGeom prst="rect">
            <a:avLst/>
          </a:prstGeom>
        </p:spPr>
      </p:pic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281D1FA0-FA45-8DEF-DCB0-E9FA80C89C0B}"/>
              </a:ext>
            </a:extLst>
          </p:cNvPr>
          <p:cNvSpPr/>
          <p:nvPr/>
        </p:nvSpPr>
        <p:spPr>
          <a:xfrm>
            <a:off x="2457137" y="4464543"/>
            <a:ext cx="619285" cy="294643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F65B3823-C95C-85AE-0FFE-249AE6C92A9B}"/>
              </a:ext>
            </a:extLst>
          </p:cNvPr>
          <p:cNvSpPr/>
          <p:nvPr/>
        </p:nvSpPr>
        <p:spPr>
          <a:xfrm>
            <a:off x="2063899" y="6095819"/>
            <a:ext cx="2546602" cy="574488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6824405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219919" y="1122363"/>
            <a:ext cx="8599990" cy="2387600"/>
          </a:xfrm>
        </p:spPr>
        <p:txBody>
          <a:bodyPr>
            <a:noAutofit/>
          </a:bodyPr>
          <a:lstStyle/>
          <a:p>
            <a:r>
              <a:rPr lang="en-US" altLang="ja-JP" dirty="0"/>
              <a:t>14-1. </a:t>
            </a:r>
            <a:r>
              <a:rPr lang="ja-JP" altLang="en-US" dirty="0"/>
              <a:t>イベントとイベントハンドラ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55940FB6-D91C-4C45-82A6-6C3F63B50793}" type="slidenum">
              <a:rPr lang="ja-JP" altLang="en-US" smtClean="0"/>
              <a:pPr/>
              <a:t>8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04983155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77292018-5666-4DA9-8E59-7EA8A0670D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ja-JP" altLang="en-US" dirty="0"/>
              <a:t>イベントとイベントハンドラ</a:t>
            </a:r>
            <a:endParaRPr kumimoji="1" lang="ja-JP" altLang="en-US" dirty="0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D0C38A90-8200-427A-9E4A-77A8CFB4ED7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kumimoji="1" lang="ja-JP" altLang="en-US" b="1" dirty="0">
                <a:solidFill>
                  <a:srgbClr val="C00000"/>
                </a:solidFill>
              </a:rPr>
              <a:t>イベント</a:t>
            </a:r>
            <a:r>
              <a:rPr kumimoji="1" lang="ja-JP" altLang="en-US" dirty="0"/>
              <a:t>の例</a:t>
            </a:r>
            <a:endParaRPr kumimoji="1" lang="en-US" altLang="ja-JP" dirty="0"/>
          </a:p>
          <a:p>
            <a:r>
              <a:rPr kumimoji="1" lang="ja-JP" altLang="en-US" dirty="0"/>
              <a:t>タイマー</a:t>
            </a:r>
            <a:endParaRPr kumimoji="1" lang="en-US" altLang="ja-JP" dirty="0"/>
          </a:p>
          <a:p>
            <a:r>
              <a:rPr kumimoji="1" lang="ja-JP" altLang="en-US" dirty="0"/>
              <a:t>外部操作（キーボード、マウスの操作）</a:t>
            </a:r>
            <a:endParaRPr kumimoji="1" lang="en-US" altLang="ja-JP" dirty="0"/>
          </a:p>
          <a:p>
            <a:endParaRPr lang="en-US" altLang="ja-JP" dirty="0"/>
          </a:p>
          <a:p>
            <a:pPr marL="0" indent="0">
              <a:buNone/>
            </a:pPr>
            <a:r>
              <a:rPr lang="ja-JP" altLang="en-US" b="1" dirty="0">
                <a:solidFill>
                  <a:srgbClr val="C00000"/>
                </a:solidFill>
              </a:rPr>
              <a:t>イベントハンドラ</a:t>
            </a:r>
            <a:endParaRPr lang="en-US" altLang="ja-JP" b="1" dirty="0">
              <a:solidFill>
                <a:srgbClr val="C00000"/>
              </a:solidFill>
            </a:endParaRPr>
          </a:p>
          <a:p>
            <a:pPr marL="0" indent="0">
              <a:buNone/>
            </a:pPr>
            <a:r>
              <a:rPr kumimoji="1" lang="ja-JP" altLang="en-US" b="1" dirty="0">
                <a:solidFill>
                  <a:srgbClr val="C00000"/>
                </a:solidFill>
              </a:rPr>
              <a:t>イベント</a:t>
            </a:r>
            <a:r>
              <a:rPr kumimoji="1" lang="ja-JP" altLang="en-US" dirty="0"/>
              <a:t>が発生したときの処理のこと．特定の</a:t>
            </a:r>
            <a:r>
              <a:rPr kumimoji="1" lang="ja-JP" altLang="en-US" b="1" dirty="0">
                <a:solidFill>
                  <a:srgbClr val="C00000"/>
                </a:solidFill>
              </a:rPr>
              <a:t>イベント</a:t>
            </a:r>
            <a:r>
              <a:rPr kumimoji="1" lang="ja-JP" altLang="en-US" dirty="0"/>
              <a:t>ごとに、事前に、行うべき処理を登録しておく．</a:t>
            </a: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54F3798B-517E-4ABE-AB64-6CFAF50F3C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9182141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1368</TotalTime>
  <Words>2012</Words>
  <Application>Microsoft Office PowerPoint</Application>
  <PresentationFormat>画面に合わせる (4:3)</PresentationFormat>
  <Paragraphs>449</Paragraphs>
  <Slides>52</Slides>
  <Notes>5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4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52</vt:i4>
      </vt:variant>
    </vt:vector>
  </HeadingPairs>
  <TitlesOfParts>
    <vt:vector size="57" baseType="lpstr">
      <vt:lpstr>メイリオ</vt:lpstr>
      <vt:lpstr>游ゴシック</vt:lpstr>
      <vt:lpstr>Arial</vt:lpstr>
      <vt:lpstr>Calibri</vt:lpstr>
      <vt:lpstr>Office テーマ</vt:lpstr>
      <vt:lpstr>PowerPoint プレゼンテーション</vt:lpstr>
      <vt:lpstr>今回の内容</vt:lpstr>
      <vt:lpstr>アウトライン</vt:lpstr>
      <vt:lpstr>PowerPoint プレゼンテーション</vt:lpstr>
      <vt:lpstr>GDB online で Java を動かす手順</vt:lpstr>
      <vt:lpstr>PowerPoint プレゼンテーション</vt:lpstr>
      <vt:lpstr>PowerPoint プレゼンテーション</vt:lpstr>
      <vt:lpstr>14-1. イベントとイベントハンドラ</vt:lpstr>
      <vt:lpstr>イベントとイベントハンドラ</vt:lpstr>
      <vt:lpstr>PowerPoint プレゼンテーション</vt:lpstr>
      <vt:lpstr>14-2. Java でのタイマーイベント</vt:lpstr>
      <vt:lpstr>演習</vt:lpstr>
      <vt:lpstr>処理を止める</vt:lpstr>
      <vt:lpstr>PowerPoint プレゼンテーション</vt:lpstr>
      <vt:lpstr>Java でのタイマーイベントとイベントハンドラ</vt:lpstr>
      <vt:lpstr>PowerPoint プレゼンテーション</vt:lpstr>
      <vt:lpstr>タイマーイベント</vt:lpstr>
      <vt:lpstr>PowerPoint プレゼンテーション</vt:lpstr>
      <vt:lpstr>14-3. タイマーイベントのプログラム例</vt:lpstr>
      <vt:lpstr>PowerPoint プレゼンテーション</vt:lpstr>
      <vt:lpstr>演習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14-4. ソケット通信</vt:lpstr>
      <vt:lpstr>ソケットとは</vt:lpstr>
      <vt:lpstr>インターネットでの通信</vt:lpstr>
      <vt:lpstr>プログラムにバインドされたポート</vt:lpstr>
      <vt:lpstr>インターネットでの通信</vt:lpstr>
      <vt:lpstr>インターネットでの通信</vt:lpstr>
      <vt:lpstr>14-5. Java でのソケット通信</vt:lpstr>
      <vt:lpstr>PowerPoint プレゼンテーション</vt:lpstr>
      <vt:lpstr>サーバのプログラムの例</vt:lpstr>
      <vt:lpstr>サーバソケットとデータ送受信用のソケット</vt:lpstr>
      <vt:lpstr>サーバとの通信のプログラムの例</vt:lpstr>
      <vt:lpstr>演習</vt:lpstr>
      <vt:lpstr>演習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まとめ</vt:lpstr>
      <vt:lpstr>関連ページ</vt:lpstr>
      <vt:lpstr>14-2</vt:lpstr>
      <vt:lpstr>14-2</vt:lpstr>
      <vt:lpstr>14-3</vt:lpstr>
      <vt:lpstr>14-3</vt:lpstr>
      <vt:lpstr>14-5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Python プログラミングを学ぶ</dc:title>
  <dc:creator>kaneko kunihiko</dc:creator>
  <cp:lastModifiedBy>金子　邦彦</cp:lastModifiedBy>
  <cp:revision>135</cp:revision>
  <dcterms:created xsi:type="dcterms:W3CDTF">2019-11-02T00:06:04Z</dcterms:created>
  <dcterms:modified xsi:type="dcterms:W3CDTF">2024-12-03T13:09:30Z</dcterms:modified>
</cp:coreProperties>
</file>