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589" r:id="rId2"/>
    <p:sldId id="1157" r:id="rId3"/>
    <p:sldId id="1321" r:id="rId4"/>
    <p:sldId id="1356" r:id="rId5"/>
    <p:sldId id="1044" r:id="rId6"/>
    <p:sldId id="1045" r:id="rId7"/>
    <p:sldId id="1248" r:id="rId8"/>
    <p:sldId id="594" r:id="rId9"/>
    <p:sldId id="1346" r:id="rId10"/>
    <p:sldId id="1323" r:id="rId11"/>
    <p:sldId id="1085" r:id="rId12"/>
    <p:sldId id="1087" r:id="rId13"/>
    <p:sldId id="1344" r:id="rId14"/>
    <p:sldId id="1106" r:id="rId15"/>
    <p:sldId id="1105" r:id="rId16"/>
    <p:sldId id="1107" r:id="rId17"/>
    <p:sldId id="1108" r:id="rId18"/>
    <p:sldId id="1109" r:id="rId19"/>
    <p:sldId id="270" r:id="rId20"/>
    <p:sldId id="1111" r:id="rId21"/>
    <p:sldId id="1345" r:id="rId22"/>
    <p:sldId id="1112" r:id="rId23"/>
    <p:sldId id="1357" r:id="rId24"/>
    <p:sldId id="276" r:id="rId25"/>
    <p:sldId id="1113" r:id="rId26"/>
    <p:sldId id="1355" r:id="rId27"/>
    <p:sldId id="1114" r:id="rId28"/>
    <p:sldId id="1127" r:id="rId29"/>
    <p:sldId id="277" r:id="rId30"/>
    <p:sldId id="1358" r:id="rId31"/>
    <p:sldId id="1353" r:id="rId32"/>
    <p:sldId id="1116" r:id="rId33"/>
    <p:sldId id="1117" r:id="rId34"/>
    <p:sldId id="1354" r:id="rId35"/>
    <p:sldId id="1359" r:id="rId36"/>
    <p:sldId id="1118" r:id="rId37"/>
    <p:sldId id="1129" r:id="rId38"/>
    <p:sldId id="1128" r:id="rId39"/>
    <p:sldId id="1119" r:id="rId40"/>
    <p:sldId id="1120" r:id="rId41"/>
    <p:sldId id="1295" r:id="rId42"/>
    <p:sldId id="1352" r:id="rId43"/>
    <p:sldId id="1360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0BE36E5-4247-4A9E-ACD1-E5175BEC59F0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19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92687" cy="4471988"/>
          </a:xfrm>
          <a:noFill/>
        </p:spPr>
        <p:txBody>
          <a:bodyPr/>
          <a:lstStyle/>
          <a:p>
            <a:pPr eaLnBrk="1" hangingPunct="1"/>
            <a:r>
              <a:rPr lang="en-US" altLang="ja-JP"/>
              <a:t>to this end  </a:t>
            </a:r>
            <a:r>
              <a:rPr lang="ja-JP" altLang="en-US"/>
              <a:t>このために</a:t>
            </a:r>
          </a:p>
        </p:txBody>
      </p:sp>
    </p:spTree>
    <p:extLst>
      <p:ext uri="{BB962C8B-B14F-4D97-AF65-F5344CB8AC3E}">
        <p14:creationId xmlns:p14="http://schemas.microsoft.com/office/powerpoint/2010/main" val="29222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24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351644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25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221188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27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164050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28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212527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B60739-C435-4062-8D13-4F9A72CF42EB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29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92687" cy="4471988"/>
          </a:xfrm>
          <a:noFill/>
        </p:spPr>
        <p:txBody>
          <a:bodyPr/>
          <a:lstStyle/>
          <a:p>
            <a:pPr eaLnBrk="1" hangingPunct="1"/>
            <a:r>
              <a:rPr lang="en-US" altLang="ja-JP"/>
              <a:t>imperative   </a:t>
            </a:r>
            <a:r>
              <a:rPr lang="ja-JP" altLang="en-US"/>
              <a:t>避けられない　（命令法）</a:t>
            </a:r>
          </a:p>
        </p:txBody>
      </p:sp>
    </p:spTree>
    <p:extLst>
      <p:ext uri="{BB962C8B-B14F-4D97-AF65-F5344CB8AC3E}">
        <p14:creationId xmlns:p14="http://schemas.microsoft.com/office/powerpoint/2010/main" val="139837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091454" cy="166888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pi-16.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プログラミングにおける設計手法とエラー処理</a:t>
            </a: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102015"/>
            <a:ext cx="5334428" cy="19309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トピックス：プログラムの設計レシピ，種々のエラー，プログラムのテスト，アサーション，例外処理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プログラムの設計レシピ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E87ABA-40EE-4D86-9D42-B969E0D5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3" y="697122"/>
            <a:ext cx="8317599" cy="56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実行し結果を確認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623F63-A0E4-4658-A70A-799FA334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0232"/>
            <a:ext cx="5038139" cy="15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u="sng" dirty="0"/>
              <a:t>プログラムを設計する</a:t>
            </a:r>
            <a:r>
              <a:rPr kumimoji="1" lang="ja-JP" altLang="en-US" dirty="0"/>
              <a:t>ときに，考えておいた方がよいこと，実行した方がよいことを</a:t>
            </a:r>
            <a:r>
              <a:rPr kumimoji="1" lang="ja-JP" altLang="en-US" b="1" dirty="0"/>
              <a:t>リストアップ</a:t>
            </a:r>
            <a:r>
              <a:rPr kumimoji="1" lang="ja-JP" altLang="en-US" dirty="0"/>
              <a:t>したもの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2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分析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仕様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例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④ テスト　　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D8B4DB0-B25C-4D8A-BF2E-5542BBC8C8F7}"/>
              </a:ext>
            </a:extLst>
          </p:cNvPr>
          <p:cNvSpPr/>
          <p:nvPr/>
        </p:nvSpPr>
        <p:spPr>
          <a:xfrm>
            <a:off x="2373745" y="904086"/>
            <a:ext cx="281763" cy="15204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3F9497-63E7-4502-9341-52FDD3638FD5}"/>
              </a:ext>
            </a:extLst>
          </p:cNvPr>
          <p:cNvSpPr txBox="1"/>
          <p:nvPr/>
        </p:nvSpPr>
        <p:spPr>
          <a:xfrm>
            <a:off x="2817627" y="1377698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プログラムの設計段階で考えた方がよいこと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F88E0DE7-B910-4992-BB80-ED5842E12F24}"/>
              </a:ext>
            </a:extLst>
          </p:cNvPr>
          <p:cNvSpPr/>
          <p:nvPr/>
        </p:nvSpPr>
        <p:spPr>
          <a:xfrm>
            <a:off x="2334759" y="2895918"/>
            <a:ext cx="281763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26DF65-1895-400B-8692-860B303CCB0D}"/>
              </a:ext>
            </a:extLst>
          </p:cNvPr>
          <p:cNvSpPr txBox="1"/>
          <p:nvPr/>
        </p:nvSpPr>
        <p:spPr>
          <a:xfrm>
            <a:off x="2709530" y="2997529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プログラムが設計通りに動くかを確かめる</a:t>
            </a:r>
          </a:p>
        </p:txBody>
      </p:sp>
    </p:spTree>
    <p:extLst>
      <p:ext uri="{BB962C8B-B14F-4D97-AF65-F5344CB8AC3E}">
        <p14:creationId xmlns:p14="http://schemas.microsoft.com/office/powerpoint/2010/main" val="178625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0443D-1FD2-4ABA-B773-BE329507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リング</a:t>
            </a:r>
            <a:r>
              <a:rPr kumimoji="1" lang="ja-JP" altLang="en-US" dirty="0"/>
              <a:t>の面積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07B60-D6C1-4BC6-8595-C579C713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84889"/>
            <a:ext cx="8461208" cy="2134471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リング　</a:t>
            </a:r>
            <a:r>
              <a:rPr lang="en-US" altLang="ja-JP" sz="2400" b="1" dirty="0"/>
              <a:t>Ring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クラスのオブジェクト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属性は，</a:t>
            </a:r>
            <a:r>
              <a:rPr lang="ja-JP" altLang="en-US" sz="2400" dirty="0"/>
              <a:t>外径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/>
              <a:t>r2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内径 </a:t>
            </a:r>
            <a:r>
              <a:rPr kumimoji="1" lang="en-US" altLang="ja-JP" sz="2400" b="1" dirty="0"/>
              <a:t>r1</a:t>
            </a:r>
          </a:p>
          <a:p>
            <a:r>
              <a:rPr lang="ja-JP" altLang="en-US" sz="2400" dirty="0"/>
              <a:t>面積  </a:t>
            </a:r>
            <a:r>
              <a:rPr lang="en-US" altLang="ja-JP" sz="2400" b="1" dirty="0"/>
              <a:t>area</a:t>
            </a:r>
            <a:r>
              <a:rPr lang="en-US" altLang="ja-JP" sz="2400" dirty="0"/>
              <a:t> </a:t>
            </a:r>
            <a:r>
              <a:rPr lang="ja-JP" altLang="en-US" sz="2400" dirty="0"/>
              <a:t>メソッド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EE326-DE5A-43C6-9958-08F60DA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40" y="849690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69" y="872130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019" y="1469030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5637" y="1159526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8" y="107247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990" y="95088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5637" y="883184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71" y="87213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482" y="1137419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53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 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376F-7B81-4045-8CB9-34B2E0E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メソッド</a:t>
            </a:r>
            <a:r>
              <a:rPr kumimoji="1" lang="ja-JP" altLang="en-US" dirty="0"/>
              <a:t> 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area</a:t>
            </a:r>
          </a:p>
          <a:p>
            <a:r>
              <a:rPr lang="ja-JP" altLang="en-US" b="1" dirty="0"/>
              <a:t>その入力</a:t>
            </a:r>
            <a:r>
              <a:rPr lang="en-US" altLang="ja-JP" b="1" dirty="0"/>
              <a:t>	</a:t>
            </a:r>
            <a:r>
              <a:rPr lang="ja-JP" altLang="en-US" b="1" dirty="0"/>
              <a:t>なし</a:t>
            </a:r>
            <a:r>
              <a:rPr lang="en-US" altLang="ja-JP" b="1" dirty="0"/>
              <a:t>		</a:t>
            </a:r>
            <a:r>
              <a:rPr lang="ja-JP" altLang="en-US" dirty="0"/>
              <a:t>・・・オブジェクトの属性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だけで</a:t>
            </a:r>
            <a:r>
              <a:rPr lang="ja-JP" altLang="en-US" b="1" u="sng" dirty="0"/>
              <a:t>足りる</a:t>
            </a:r>
            <a:endParaRPr kumimoji="1" lang="en-US" altLang="ja-JP" b="1" u="sng" dirty="0"/>
          </a:p>
          <a:p>
            <a:r>
              <a:rPr lang="ja-JP" altLang="en-US" b="1" dirty="0"/>
              <a:t>その出力</a:t>
            </a:r>
            <a:r>
              <a:rPr lang="en-US" altLang="ja-JP" b="1" dirty="0"/>
              <a:t>	</a:t>
            </a:r>
            <a:r>
              <a:rPr lang="ja-JP" altLang="en-US" b="1" dirty="0"/>
              <a:t>数値１つ　</a:t>
            </a:r>
            <a:r>
              <a:rPr lang="ja-JP" altLang="en-US" dirty="0"/>
              <a:t>・・・求まった面積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※ </a:t>
            </a:r>
            <a:r>
              <a:rPr kumimoji="1" lang="ja-JP" altLang="en-US" dirty="0"/>
              <a:t>必要なメソッドそれぞれについて，入力と出力を考える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88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r>
              <a:rPr kumimoji="1" lang="ja-JP" altLang="en-US" dirty="0"/>
              <a:t> 仕様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376F-7B81-4045-8CB9-34B2E0E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メソッド</a:t>
            </a:r>
            <a:r>
              <a:rPr kumimoji="1" lang="ja-JP" altLang="en-US" dirty="0"/>
              <a:t> 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area</a:t>
            </a:r>
          </a:p>
          <a:p>
            <a:pPr marL="0" indent="0">
              <a:buNone/>
            </a:pPr>
            <a:r>
              <a:rPr kumimoji="1" lang="en-US" altLang="ja-JP" b="1" u="sng" dirty="0"/>
              <a:t>r1 </a:t>
            </a:r>
            <a:r>
              <a:rPr kumimoji="1" lang="ja-JP" altLang="en-US" b="1" u="sng" dirty="0"/>
              <a:t>を内径，</a:t>
            </a:r>
            <a:r>
              <a:rPr kumimoji="1" lang="en-US" altLang="ja-JP" b="1" u="sng" dirty="0"/>
              <a:t>r2 </a:t>
            </a:r>
            <a:r>
              <a:rPr kumimoji="1" lang="ja-JP" altLang="en-US" b="1" u="sng" dirty="0"/>
              <a:t>を外径とするリングの面積</a:t>
            </a: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r>
              <a:rPr lang="ja-JP" altLang="en-US" dirty="0"/>
              <a:t>メソッドの性能，機能の条件を考える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639" y="2072298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2368" y="2094738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518" y="2691638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2136" y="2382134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787" y="2295086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489" y="2173496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2136" y="2105792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4970" y="2094738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981" y="2360027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83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376F-7B81-4045-8CB9-34B2E0E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メソッド</a:t>
            </a:r>
            <a:r>
              <a:rPr kumimoji="1" lang="ja-JP" altLang="en-US" dirty="0"/>
              <a:t> 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area</a:t>
            </a:r>
          </a:p>
          <a:p>
            <a:pPr marL="0" indent="0">
              <a:buNone/>
            </a:pPr>
            <a:r>
              <a:rPr kumimoji="1" lang="en-US" altLang="ja-JP" b="1" u="sng" dirty="0"/>
              <a:t>r1 </a:t>
            </a:r>
            <a:r>
              <a:rPr lang="en-US" altLang="ja-JP" b="1" u="sng" dirty="0"/>
              <a:t>=</a:t>
            </a:r>
            <a:r>
              <a:rPr lang="ja-JP" altLang="en-US" b="1" u="sng" dirty="0"/>
              <a:t> </a:t>
            </a:r>
            <a:r>
              <a:rPr lang="en-US" altLang="ja-JP" b="1" u="sng" dirty="0"/>
              <a:t>3</a:t>
            </a:r>
            <a:r>
              <a:rPr lang="ja-JP" altLang="en-US" b="1" u="sng" dirty="0"/>
              <a:t>，</a:t>
            </a:r>
            <a:r>
              <a:rPr kumimoji="1" lang="en-US" altLang="ja-JP" b="1" u="sng" dirty="0"/>
              <a:t>r2 = 5 </a:t>
            </a:r>
            <a:r>
              <a:rPr kumimoji="1" lang="ja-JP" altLang="en-US" b="1" u="sng" dirty="0"/>
              <a:t>のとき，</a:t>
            </a:r>
            <a:r>
              <a:rPr kumimoji="1" lang="en-US" altLang="ja-JP" b="1" u="sng" dirty="0"/>
              <a:t>50.24 </a:t>
            </a:r>
            <a:r>
              <a:rPr kumimoji="1" lang="ja-JP" altLang="en-US" b="1" u="sng" dirty="0"/>
              <a:t>が求まる</a:t>
            </a: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r>
              <a:rPr kumimoji="1" lang="ja-JP" altLang="en-US" dirty="0"/>
              <a:t>どのようなときに，どのような出力が出てほしいか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986" y="2873875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1715" y="2896315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865" y="3493215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483" y="3183711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34" y="3096663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836" y="2975073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483" y="2907369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317" y="2896315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328" y="3161604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28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40621"/>
            <a:ext cx="8383588" cy="4685604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ja-JP" altLang="en-US" dirty="0"/>
              <a:t>例があれば，</a:t>
            </a:r>
            <a:r>
              <a:rPr lang="ja-JP" altLang="en-US" b="1" dirty="0"/>
              <a:t>プログラムが書きやすくなる</a:t>
            </a:r>
            <a:endParaRPr lang="en-US" altLang="ja-JP" b="1" dirty="0"/>
          </a:p>
          <a:p>
            <a:pPr eaLnBrk="1" hangingPunct="1">
              <a:lnSpc>
                <a:spcPct val="105000"/>
              </a:lnSpc>
            </a:pPr>
            <a:r>
              <a:rPr lang="ja-JP" altLang="en-US" dirty="0"/>
              <a:t>例があれば，</a:t>
            </a:r>
            <a:r>
              <a:rPr lang="ja-JP" altLang="en-US" b="1" dirty="0"/>
              <a:t>他の人がプログラムを見たとき，理解しやすくなる</a:t>
            </a:r>
            <a:endParaRPr lang="en-US" altLang="ja-JP" b="1" dirty="0"/>
          </a:p>
          <a:p>
            <a:pPr eaLnBrk="1" hangingPunct="1">
              <a:lnSpc>
                <a:spcPct val="105000"/>
              </a:lnSpc>
            </a:pPr>
            <a:r>
              <a:rPr lang="ja-JP" altLang="en-US" dirty="0"/>
              <a:t>例は，</a:t>
            </a:r>
            <a:r>
              <a:rPr lang="ja-JP" altLang="en-US" b="1" dirty="0"/>
              <a:t>テスト</a:t>
            </a:r>
            <a:r>
              <a:rPr lang="ja-JP" altLang="en-US" dirty="0"/>
              <a:t>の実施に利用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「③　例」があることの効果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1351F9-1721-46E7-87B8-E7545637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21" y="721287"/>
            <a:ext cx="4991650" cy="12193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606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今回の内容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ja-JP" b="1" dirty="0"/>
              <a:t>プログラム設計レシピ</a:t>
            </a:r>
            <a:r>
              <a:rPr lang="ja-JP" altLang="ja-JP" dirty="0"/>
              <a:t>では，プログラムの作成を，①分析，②仕様，③例，④作成，⑤テストの５段階に分ける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必ず成立しているはずのこと</a:t>
            </a:r>
            <a:r>
              <a:rPr lang="ja-JP" altLang="en-US" dirty="0"/>
              <a:t>」を書いたものが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である．</a:t>
            </a:r>
            <a:r>
              <a:rPr lang="en-US" altLang="ja-JP" dirty="0"/>
              <a:t>Java</a:t>
            </a:r>
            <a:r>
              <a:rPr lang="ja-JP" altLang="en-US" dirty="0"/>
              <a:t>では次のように書く．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C00000"/>
                </a:solidFill>
              </a:rPr>
              <a:t>論理的エラー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発見に役立つ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ja-JP" altLang="en-US" b="1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x &gt;= 0</a:t>
            </a:r>
            <a:r>
              <a:rPr lang="ja-JP" altLang="en-US" dirty="0"/>
              <a:t>」がアサーション，</a:t>
            </a:r>
          </a:p>
          <a:p>
            <a:pPr lvl="1"/>
            <a:r>
              <a:rPr lang="en-US" altLang="ja-JP" b="1" dirty="0"/>
              <a:t>error, x &lt; 0 in area()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がメッセージ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例外処理</a:t>
            </a:r>
            <a:r>
              <a:rPr lang="ja-JP" altLang="en-US" dirty="0"/>
              <a:t>とは，</a:t>
            </a:r>
            <a:r>
              <a:rPr lang="ja-JP" altLang="en-US" b="1" dirty="0"/>
              <a:t>不測の事態における処理</a:t>
            </a: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5723038-1CC4-4D5B-8E67-894151D22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8719" y="3512837"/>
            <a:ext cx="7693493" cy="4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4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76A9697-5E86-49EC-8EF8-22A414F7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3" y="2246937"/>
            <a:ext cx="5077086" cy="42483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④ テスト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3C6B2B-F09C-44C5-851D-C1208D4E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21" y="721287"/>
            <a:ext cx="4991650" cy="1219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B4871284-1034-46BD-A63C-E42811DCDDB0}"/>
              </a:ext>
            </a:extLst>
          </p:cNvPr>
          <p:cNvSpPr/>
          <p:nvPr/>
        </p:nvSpPr>
        <p:spPr>
          <a:xfrm>
            <a:off x="3908982" y="2017015"/>
            <a:ext cx="643467" cy="469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EFBA62-6901-43A0-B9DB-B1897D056FD9}"/>
              </a:ext>
            </a:extLst>
          </p:cNvPr>
          <p:cNvSpPr txBox="1"/>
          <p:nvPr/>
        </p:nvSpPr>
        <p:spPr>
          <a:xfrm>
            <a:off x="5405942" y="2096563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この通りの結果が得られることを</a:t>
            </a:r>
            <a:endParaRPr kumimoji="1" lang="en-US" altLang="ja-JP" dirty="0"/>
          </a:p>
          <a:p>
            <a:r>
              <a:rPr kumimoji="1" lang="ja-JP" altLang="en-US" dirty="0"/>
              <a:t>確かめる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A55A400-BA41-42DD-A0C8-268487A76C13}"/>
              </a:ext>
            </a:extLst>
          </p:cNvPr>
          <p:cNvCxnSpPr/>
          <p:nvPr/>
        </p:nvCxnSpPr>
        <p:spPr>
          <a:xfrm flipH="1">
            <a:off x="3295216" y="4460768"/>
            <a:ext cx="2448834" cy="535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18EAA4-EACD-426F-A9CE-D51E77952039}"/>
              </a:ext>
            </a:extLst>
          </p:cNvPr>
          <p:cNvSpPr txBox="1"/>
          <p:nvPr/>
        </p:nvSpPr>
        <p:spPr>
          <a:xfrm>
            <a:off x="5675984" y="4200904"/>
            <a:ext cx="310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Ring a = new Ring(3, 5);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658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分析</a:t>
            </a:r>
            <a:r>
              <a:rPr lang="ja-JP" altLang="en-US" b="1" dirty="0"/>
              <a:t>　</a:t>
            </a:r>
            <a:r>
              <a:rPr kumimoji="1" lang="ja-JP" altLang="en-US" b="1" dirty="0"/>
              <a:t>名前</a:t>
            </a:r>
            <a:r>
              <a:rPr kumimoji="1" lang="ja-JP" altLang="en-US" dirty="0"/>
              <a:t>付け，</a:t>
            </a:r>
            <a:r>
              <a:rPr kumimoji="1" lang="ja-JP" altLang="en-US" b="1" dirty="0"/>
              <a:t>入力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出力</a:t>
            </a:r>
            <a:r>
              <a:rPr kumimoji="1" lang="ja-JP" altLang="en-US" dirty="0"/>
              <a:t>を明らかに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仕様</a:t>
            </a:r>
            <a:r>
              <a:rPr kumimoji="1" lang="ja-JP" altLang="en-US" dirty="0"/>
              <a:t>    性能機能の条件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例　　どのようなとき</a:t>
            </a:r>
            <a:r>
              <a:rPr lang="ja-JP" altLang="en-US" dirty="0"/>
              <a:t>に，どのような</a:t>
            </a:r>
            <a:r>
              <a:rPr lang="ja-JP" altLang="en-US" b="1" dirty="0"/>
              <a:t>出力</a:t>
            </a:r>
            <a:r>
              <a:rPr lang="ja-JP" altLang="en-US" dirty="0"/>
              <a:t>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テスト</a:t>
            </a:r>
            <a:r>
              <a:rPr kumimoji="1" lang="ja-JP" altLang="en-US" dirty="0"/>
              <a:t>　</a:t>
            </a:r>
            <a:r>
              <a:rPr kumimoji="1" lang="ja-JP" altLang="en-US" sz="2800" b="1" dirty="0"/>
              <a:t>プログラムが設計通りに動くか</a:t>
            </a:r>
            <a:r>
              <a:rPr lang="ja-JP" altLang="en-US" sz="2800" dirty="0"/>
              <a:t>確認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3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4376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213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分析</a:t>
            </a:r>
            <a:r>
              <a:rPr lang="ja-JP" altLang="en-US" b="1" dirty="0"/>
              <a:t>　</a:t>
            </a:r>
            <a:r>
              <a:rPr kumimoji="1" lang="ja-JP" altLang="en-US" b="1" dirty="0"/>
              <a:t>名前</a:t>
            </a:r>
            <a:r>
              <a:rPr kumimoji="1" lang="ja-JP" altLang="en-US" dirty="0"/>
              <a:t>付け，</a:t>
            </a:r>
            <a:r>
              <a:rPr kumimoji="1" lang="ja-JP" altLang="en-US" b="1" dirty="0"/>
              <a:t>入力</a:t>
            </a:r>
            <a:r>
              <a:rPr kumimoji="1" lang="ja-JP" altLang="en-US" dirty="0"/>
              <a:t>と出力を明らかに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名前：</a:t>
            </a:r>
            <a:r>
              <a:rPr lang="en-US" altLang="ja-JP" b="1" dirty="0"/>
              <a:t>area</a:t>
            </a:r>
            <a:r>
              <a:rPr lang="ja-JP" altLang="en-US" b="1" dirty="0"/>
              <a:t>，入力：なし，出力：数値１つ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仕様</a:t>
            </a:r>
            <a:r>
              <a:rPr kumimoji="1" lang="ja-JP" altLang="en-US" dirty="0"/>
              <a:t>    </a:t>
            </a:r>
            <a:r>
              <a:rPr kumimoji="1" lang="ja-JP" altLang="en-US" b="1" dirty="0"/>
              <a:t>性能機能</a:t>
            </a:r>
            <a:r>
              <a:rPr kumimoji="1" lang="ja-JP" altLang="en-US" dirty="0"/>
              <a:t>の条件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u="sng" dirty="0"/>
              <a:t>r1 </a:t>
            </a:r>
            <a:r>
              <a:rPr lang="ja-JP" altLang="en-US" b="1" u="sng" dirty="0"/>
              <a:t>を内径，</a:t>
            </a:r>
            <a:r>
              <a:rPr lang="en-US" altLang="ja-JP" b="1" u="sng" dirty="0"/>
              <a:t>r2 </a:t>
            </a:r>
            <a:r>
              <a:rPr lang="ja-JP" altLang="en-US" b="1" u="sng" dirty="0"/>
              <a:t>を外径とするリングの面積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例　　どのようなとき</a:t>
            </a:r>
            <a:r>
              <a:rPr lang="ja-JP" altLang="en-US" dirty="0"/>
              <a:t>に，どのような</a:t>
            </a:r>
            <a:r>
              <a:rPr lang="ja-JP" altLang="en-US" b="1" dirty="0"/>
              <a:t>出力</a:t>
            </a:r>
            <a:r>
              <a:rPr lang="ja-JP" altLang="en-US" dirty="0"/>
              <a:t>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lang="en-US" altLang="ja-JP" b="1" u="sng" dirty="0"/>
              <a:t>r1 =</a:t>
            </a:r>
            <a:r>
              <a:rPr lang="ja-JP" altLang="en-US" b="1" u="sng" dirty="0"/>
              <a:t> </a:t>
            </a:r>
            <a:r>
              <a:rPr lang="en-US" altLang="ja-JP" b="1" u="sng" dirty="0"/>
              <a:t>3</a:t>
            </a:r>
            <a:r>
              <a:rPr lang="ja-JP" altLang="en-US" b="1" u="sng" dirty="0"/>
              <a:t>，</a:t>
            </a:r>
            <a:r>
              <a:rPr lang="en-US" altLang="ja-JP" b="1" u="sng" dirty="0"/>
              <a:t>r2 = 5 </a:t>
            </a:r>
            <a:r>
              <a:rPr lang="ja-JP" altLang="en-US" b="1" u="sng" dirty="0"/>
              <a:t>のとき，</a:t>
            </a:r>
            <a:r>
              <a:rPr lang="en-US" altLang="ja-JP" b="1" u="sng" dirty="0"/>
              <a:t>50.24 </a:t>
            </a:r>
            <a:r>
              <a:rPr lang="ja-JP" altLang="en-US" b="1" u="sng" dirty="0"/>
              <a:t>が求まる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テスト</a:t>
            </a:r>
            <a:r>
              <a:rPr kumimoji="1" lang="ja-JP" altLang="en-US" dirty="0"/>
              <a:t>　</a:t>
            </a:r>
            <a:r>
              <a:rPr kumimoji="1" lang="ja-JP" altLang="en-US" sz="2800" b="1" dirty="0"/>
              <a:t>プログラムが設計通りに動くか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976A0EE-59D1-4218-AC62-95583B0F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70" y="5198748"/>
            <a:ext cx="4377602" cy="6604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FBBD7E-0FE6-4EA5-8F57-95FC7EA8B4CA}"/>
              </a:ext>
            </a:extLst>
          </p:cNvPr>
          <p:cNvSpPr txBox="1"/>
          <p:nvPr/>
        </p:nvSpPr>
        <p:spPr>
          <a:xfrm>
            <a:off x="2376377" y="621473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テスト用プログラム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228649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16-2. </a:t>
            </a:r>
            <a:r>
              <a:rPr lang="ja-JP" altLang="en-US" dirty="0"/>
              <a:t>種々のエラーとプログラムのテスト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643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① 構文エラー(</a:t>
            </a:r>
            <a:r>
              <a:rPr lang="en-US" altLang="ja-JP" sz="2800" b="1" dirty="0">
                <a:solidFill>
                  <a:srgbClr val="C00000"/>
                </a:solidFill>
              </a:rPr>
              <a:t>Syntax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言語の</a:t>
            </a:r>
            <a:r>
              <a:rPr lang="ja-JP" altLang="en-US" sz="2400" b="1" dirty="0"/>
              <a:t>書式に合っていない</a:t>
            </a:r>
            <a:r>
              <a:rPr lang="ja-JP" altLang="en-US" sz="2400" dirty="0"/>
              <a:t>場合 </a:t>
            </a:r>
          </a:p>
          <a:p>
            <a:pPr marL="0" indent="0" eaLnBrk="1" hangingPunct="1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② </a:t>
            </a:r>
            <a:r>
              <a:rPr lang="ja-JP" altLang="en-US" sz="2800" b="1" dirty="0">
                <a:solidFill>
                  <a:srgbClr val="C00000"/>
                </a:solidFill>
              </a:rPr>
              <a:t>実行エラー(</a:t>
            </a:r>
            <a:r>
              <a:rPr lang="en-US" altLang="ja-JP" sz="2800" b="1" dirty="0">
                <a:solidFill>
                  <a:srgbClr val="C00000"/>
                </a:solidFill>
              </a:rPr>
              <a:t>Run-time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プログラムが</a:t>
            </a:r>
            <a:r>
              <a:rPr lang="ja-JP" altLang="en-US" sz="2400" b="1" dirty="0"/>
              <a:t>出力を出さない</a:t>
            </a:r>
            <a:r>
              <a:rPr lang="ja-JP" altLang="en-US" sz="2400" dirty="0"/>
              <a:t>場合</a:t>
            </a: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③ 論理的エラー(</a:t>
            </a:r>
            <a:r>
              <a:rPr lang="en-US" altLang="ja-JP" sz="2800" b="1" dirty="0">
                <a:solidFill>
                  <a:srgbClr val="C00000"/>
                </a:solidFill>
              </a:rPr>
              <a:t>Logical Errors)</a:t>
            </a:r>
          </a:p>
          <a:p>
            <a:pPr lvl="1" eaLnBrk="1" hangingPunct="1">
              <a:buFontTx/>
              <a:buChar char="•"/>
            </a:pPr>
            <a:r>
              <a:rPr lang="ja-JP" altLang="en-US" dirty="0"/>
              <a:t>出てきた出力が，</a:t>
            </a:r>
            <a:r>
              <a:rPr lang="ja-JP" altLang="en-US" b="1" dirty="0">
                <a:solidFill>
                  <a:srgbClr val="FF0000"/>
                </a:solidFill>
              </a:rPr>
              <a:t>仕様（性能機能の条件）</a:t>
            </a:r>
            <a:r>
              <a:rPr lang="ja-JP" altLang="en-US" b="1" dirty="0"/>
              <a:t>に合致しない</a:t>
            </a:r>
            <a:r>
              <a:rPr lang="ja-JP" altLang="en-US" dirty="0"/>
              <a:t>場合</a:t>
            </a:r>
            <a:endParaRPr lang="en-US" altLang="ja-JP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エラーの種類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91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4" y="745618"/>
            <a:ext cx="6242862" cy="6057311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① 構文エラー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F4BE8BE-EF70-4E0F-8769-C74E59E3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14" y="846253"/>
            <a:ext cx="260512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スペルミスで，プログラムが実行できない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F35F7C-BA27-4ECB-8C5C-9F6BDEA4FA71}"/>
              </a:ext>
            </a:extLst>
          </p:cNvPr>
          <p:cNvSpPr/>
          <p:nvPr/>
        </p:nvSpPr>
        <p:spPr>
          <a:xfrm>
            <a:off x="1028434" y="1689970"/>
            <a:ext cx="698269" cy="4904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67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実行エラーを含むプログラム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Ring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Ring(double r1, double r2)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this.r1 =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this.r2 =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double area()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x = (this.r2 * this.r2 - this.r1 * this.r1) </a:t>
            </a:r>
            <a:r>
              <a:rPr kumimoji="1" lang="en-US" altLang="ja-JP" b="1" dirty="0">
                <a:solidFill>
                  <a:srgbClr val="FF0000"/>
                </a:solidFill>
              </a:rPr>
              <a:t>/ 0</a:t>
            </a:r>
            <a:r>
              <a:rPr kumimoji="1"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return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Ring a = new Ring(3,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a.area</a:t>
            </a:r>
            <a:r>
              <a:rPr kumimoji="1" lang="en-US" altLang="ja-JP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8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" y="644893"/>
            <a:ext cx="7081227" cy="592784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③ 論理的エラー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F4BE8BE-EF70-4E0F-8769-C74E59E3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315" y="3673231"/>
            <a:ext cx="1919423" cy="250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スペルミスで，おかしな答えが出ている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F35F7C-BA27-4ECB-8C5C-9F6BDEA4FA71}"/>
              </a:ext>
            </a:extLst>
          </p:cNvPr>
          <p:cNvSpPr/>
          <p:nvPr/>
        </p:nvSpPr>
        <p:spPr>
          <a:xfrm>
            <a:off x="6463047" y="3013431"/>
            <a:ext cx="698269" cy="4904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FBC28E0-5FDF-4A1C-AA97-45F65AECE861}"/>
              </a:ext>
            </a:extLst>
          </p:cNvPr>
          <p:cNvSpPr/>
          <p:nvPr/>
        </p:nvSpPr>
        <p:spPr>
          <a:xfrm>
            <a:off x="0" y="6137421"/>
            <a:ext cx="2150853" cy="4904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382" y="986022"/>
            <a:ext cx="8256671" cy="5029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① 構文エラー(</a:t>
            </a:r>
            <a:r>
              <a:rPr lang="en-US" altLang="ja-JP" sz="2800" b="1" dirty="0">
                <a:solidFill>
                  <a:srgbClr val="C00000"/>
                </a:solidFill>
              </a:rPr>
              <a:t>Syntax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言語の</a:t>
            </a:r>
            <a:r>
              <a:rPr lang="ja-JP" altLang="en-US" sz="2400" b="1" dirty="0"/>
              <a:t>書式に合っていない</a:t>
            </a:r>
            <a:r>
              <a:rPr lang="ja-JP" altLang="en-US" sz="2400" dirty="0"/>
              <a:t>場合 </a:t>
            </a:r>
          </a:p>
          <a:p>
            <a:pPr marL="0" indent="0" eaLnBrk="1" hangingPunct="1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プログラムを実行させようとすると，実行できず，エラーメッセージが出る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② </a:t>
            </a:r>
            <a:r>
              <a:rPr lang="ja-JP" altLang="en-US" sz="2800" b="1" dirty="0">
                <a:solidFill>
                  <a:srgbClr val="C00000"/>
                </a:solidFill>
              </a:rPr>
              <a:t>実行エラー(</a:t>
            </a:r>
            <a:r>
              <a:rPr lang="en-US" altLang="ja-JP" sz="2800" b="1" dirty="0">
                <a:solidFill>
                  <a:srgbClr val="C00000"/>
                </a:solidFill>
              </a:rPr>
              <a:t>Run-time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プログラムが</a:t>
            </a:r>
            <a:r>
              <a:rPr lang="ja-JP" altLang="en-US" sz="2400" b="1" dirty="0"/>
              <a:t>出力を出さない</a:t>
            </a:r>
            <a:r>
              <a:rPr lang="ja-JP" altLang="en-US" sz="2400" dirty="0"/>
              <a:t>場合</a:t>
            </a: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プログラムを実際</a:t>
            </a:r>
            <a:r>
              <a:rPr lang="ja-JP" altLang="en-US" b="1" dirty="0">
                <a:solidFill>
                  <a:srgbClr val="C00000"/>
                </a:solidFill>
              </a:rPr>
              <a:t>に実行させる．そしてエラーメッセージが出たり，プログラムが「止まっている」ように見えたりする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③ 論理的エラー(</a:t>
            </a:r>
            <a:r>
              <a:rPr lang="en-US" altLang="ja-JP" sz="2800" b="1" dirty="0">
                <a:solidFill>
                  <a:srgbClr val="C00000"/>
                </a:solidFill>
              </a:rPr>
              <a:t>Logical Errors)</a:t>
            </a:r>
          </a:p>
          <a:p>
            <a:pPr lvl="1" eaLnBrk="1" hangingPunct="1">
              <a:buFontTx/>
              <a:buChar char="•"/>
            </a:pPr>
            <a:r>
              <a:rPr lang="ja-JP" altLang="en-US" dirty="0"/>
              <a:t>出てきた出力が，</a:t>
            </a:r>
            <a:r>
              <a:rPr lang="ja-JP" altLang="en-US" b="1" dirty="0"/>
              <a:t>仕様に合致しない</a:t>
            </a:r>
            <a:r>
              <a:rPr lang="ja-JP" altLang="en-US" dirty="0"/>
              <a:t>場合</a:t>
            </a:r>
            <a:endParaRPr lang="en-US" altLang="ja-JP" dirty="0"/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プログラムを実際</a:t>
            </a:r>
            <a:r>
              <a:rPr lang="ja-JP" altLang="en-US" b="1" dirty="0">
                <a:solidFill>
                  <a:srgbClr val="C00000"/>
                </a:solidFill>
              </a:rPr>
              <a:t>に実行させる．そしてテストする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ja-JP" dirty="0"/>
          </a:p>
          <a:p>
            <a:pPr marL="457200" lvl="1" indent="0" eaLnBrk="1" hangingPunct="1">
              <a:buNone/>
            </a:pPr>
            <a:endParaRPr lang="en-US" altLang="ja-JP" dirty="0"/>
          </a:p>
          <a:p>
            <a:pPr marL="457200" lvl="1" indent="0" eaLnBrk="1" hangingPunct="1">
              <a:buNone/>
            </a:pPr>
            <a:endParaRPr lang="en-US" altLang="ja-JP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エラーの種類ごとに発見方法が異なる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1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分野の知識</a:t>
            </a:r>
            <a:r>
              <a:rPr lang="en-US" altLang="ja-JP"/>
              <a:t>(Domain Knowledge)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027" y="986286"/>
            <a:ext cx="8174038" cy="54777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dirty="0"/>
              <a:t>プログラムを定義するには，プログラムをし　ようとする領域の知識（分野の知識）が必要．</a:t>
            </a:r>
          </a:p>
          <a:p>
            <a:pPr lvl="1" eaLnBrk="1" hangingPunct="1"/>
            <a:r>
              <a:rPr lang="ja-JP" altLang="en-US" dirty="0"/>
              <a:t>音楽，交通工学，生物学，芸術　・・・　など</a:t>
            </a:r>
            <a:endParaRPr lang="en-US" altLang="ja-JP" dirty="0"/>
          </a:p>
          <a:p>
            <a:pPr marL="457200" lvl="1" indent="0" eaLnBrk="1" hangingPunct="1">
              <a:buNone/>
            </a:pPr>
            <a:r>
              <a:rPr lang="ja-JP" altLang="en-US" dirty="0"/>
              <a:t>　プログラムしたい領域の用語，知識の理解が必要</a:t>
            </a:r>
          </a:p>
          <a:p>
            <a:pPr marL="457200" lvl="1" indent="0" eaLnBrk="1" hangingPunct="1">
              <a:buNone/>
            </a:pPr>
            <a:endParaRPr lang="ja-JP" altLang="en-US" dirty="0"/>
          </a:p>
          <a:p>
            <a:pPr eaLnBrk="1" hangingPunct="1"/>
            <a:r>
              <a:rPr lang="ja-JP" altLang="en-US" b="1" dirty="0"/>
              <a:t>「対象分野に応じてプログラム言語自体を発明する，設計する」</a:t>
            </a:r>
            <a:r>
              <a:rPr lang="ja-JP" altLang="en-US" dirty="0"/>
              <a:t>という考え方も（興味のある人は「</a:t>
            </a:r>
            <a:r>
              <a:rPr lang="en-US" altLang="ja-JP" dirty="0"/>
              <a:t>Domain Specific Language</a:t>
            </a:r>
            <a:r>
              <a:rPr lang="ja-JP" altLang="en-US" dirty="0"/>
              <a:t>」という言葉で調べてみること）</a:t>
            </a:r>
            <a:endParaRPr lang="en-US" altLang="ja-JP" dirty="0"/>
          </a:p>
          <a:p>
            <a:pPr eaLnBrk="1" hangingPunct="1"/>
            <a:endParaRPr lang="en-US" altLang="ja-JP" dirty="0">
              <a:solidFill>
                <a:schemeClr val="accent2"/>
              </a:solidFill>
            </a:endParaRPr>
          </a:p>
          <a:p>
            <a:pPr eaLnBrk="1" hangingPunct="1"/>
            <a:r>
              <a:rPr lang="ja-JP" altLang="en-US" b="1" dirty="0"/>
              <a:t>コンピュータ言語のみにとらわれず，対象分野のしっかりとした基礎の理解</a:t>
            </a:r>
            <a:r>
              <a:rPr lang="ja-JP" altLang="en-US" dirty="0"/>
              <a:t>が不可欠．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25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89297"/>
              </p:ext>
            </p:extLst>
          </p:nvPr>
        </p:nvGraphicFramePr>
        <p:xfrm>
          <a:off x="926407" y="1116906"/>
          <a:ext cx="6987364" cy="308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80511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プログラムの設計レシピ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種々のエラーとプログラムのテスト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アサーション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例外処理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707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738457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425848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109036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16-3. </a:t>
            </a:r>
            <a:r>
              <a:rPr lang="ja-JP" altLang="en-US" dirty="0"/>
              <a:t>アサーション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5305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90831-0121-407D-9C27-B48C1540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アサーション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CC7441-C973-4CFF-9910-1ECFA317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ja-JP" altLang="en-US" b="1" dirty="0"/>
              <a:t>必ず成立しているはずのこと</a:t>
            </a:r>
            <a:r>
              <a:rPr lang="ja-JP" altLang="en-US" dirty="0"/>
              <a:t>」を書いたものが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である．</a:t>
            </a:r>
            <a:r>
              <a:rPr lang="en-US" altLang="ja-JP" dirty="0"/>
              <a:t>Java</a:t>
            </a:r>
            <a:r>
              <a:rPr lang="ja-JP" altLang="en-US" dirty="0"/>
              <a:t>では次のように書く．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C00000"/>
                </a:solidFill>
              </a:rPr>
              <a:t>論理的エラー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発見に役立つ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ja-JP" altLang="en-US" b="1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x &gt;= 0</a:t>
            </a:r>
            <a:r>
              <a:rPr lang="ja-JP" altLang="en-US" dirty="0"/>
              <a:t>」がアサーション，</a:t>
            </a:r>
          </a:p>
          <a:p>
            <a:pPr lvl="1"/>
            <a:r>
              <a:rPr lang="en-US" altLang="ja-JP" b="1" dirty="0"/>
              <a:t>error, x &lt; 0 in area()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がメッセージ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6F150-9F6E-4A05-A76B-76BD1ACE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DD95A3-B9E2-447F-B988-3BE66C3FA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5819" y="2458737"/>
            <a:ext cx="7693493" cy="4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36D5C-ECA6-43BD-952A-9943AF6C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アサーションをエラーの発見に役立てる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3E43E-A514-46C9-B297-174FD1AD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0" y="5600427"/>
            <a:ext cx="4822598" cy="923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アサーションがない場合，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論理的エラーを見逃しそう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9891DA-EEA2-4D4D-9A55-22AAF817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1B30B7-1020-427D-A9BF-87A5D517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6" y="795915"/>
            <a:ext cx="6766232" cy="45820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970116" y="3383915"/>
            <a:ext cx="5104015" cy="3651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233D14-2B99-467D-94A8-28380130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1" y="5473536"/>
            <a:ext cx="2895180" cy="830135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D077EC9-217E-43EB-9606-D10815585E93}"/>
              </a:ext>
            </a:extLst>
          </p:cNvPr>
          <p:cNvSpPr txBox="1">
            <a:spLocks/>
          </p:cNvSpPr>
          <p:nvPr/>
        </p:nvSpPr>
        <p:spPr>
          <a:xfrm>
            <a:off x="494458" y="6303671"/>
            <a:ext cx="4822598" cy="9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実行結果の例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CA33E43E-A514-46C9-B297-174FD1AD6C4D}"/>
              </a:ext>
            </a:extLst>
          </p:cNvPr>
          <p:cNvSpPr txBox="1">
            <a:spLocks/>
          </p:cNvSpPr>
          <p:nvPr/>
        </p:nvSpPr>
        <p:spPr>
          <a:xfrm>
            <a:off x="3996003" y="2825725"/>
            <a:ext cx="4822598" cy="9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間違い（エラー）を含む式</a:t>
            </a:r>
          </a:p>
        </p:txBody>
      </p:sp>
    </p:spTree>
    <p:extLst>
      <p:ext uri="{BB962C8B-B14F-4D97-AF65-F5344CB8AC3E}">
        <p14:creationId xmlns:p14="http://schemas.microsoft.com/office/powerpoint/2010/main" val="440488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00C7D92-F28C-4205-BDFE-0CB3C7E6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2" y="679398"/>
            <a:ext cx="6614205" cy="46833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F136D5C-ECA6-43BD-952A-9943AF6C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アサーションをエラーの発見に役立てる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3E43E-A514-46C9-B297-174FD1AD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772" y="5594044"/>
            <a:ext cx="4822598" cy="923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アサーションの機能により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エラーメッセージが出る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9891DA-EEA2-4D4D-9A55-22AAF817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2023888" y="3209059"/>
            <a:ext cx="5303257" cy="26454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D077EC9-217E-43EB-9606-D10815585E93}"/>
              </a:ext>
            </a:extLst>
          </p:cNvPr>
          <p:cNvSpPr txBox="1">
            <a:spLocks/>
          </p:cNvSpPr>
          <p:nvPr/>
        </p:nvSpPr>
        <p:spPr>
          <a:xfrm>
            <a:off x="494458" y="6303671"/>
            <a:ext cx="4822598" cy="9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実行結果の例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C4068C3-2FFC-4C9D-BD76-1FBCE7636DE2}"/>
              </a:ext>
            </a:extLst>
          </p:cNvPr>
          <p:cNvCxnSpPr/>
          <p:nvPr/>
        </p:nvCxnSpPr>
        <p:spPr>
          <a:xfrm flipH="1" flipV="1">
            <a:off x="4261449" y="3696144"/>
            <a:ext cx="310551" cy="323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463077D-D35F-4786-8485-48BD3129E437}"/>
              </a:ext>
            </a:extLst>
          </p:cNvPr>
          <p:cNvSpPr txBox="1">
            <a:spLocks/>
          </p:cNvSpPr>
          <p:nvPr/>
        </p:nvSpPr>
        <p:spPr>
          <a:xfrm>
            <a:off x="4088920" y="3927439"/>
            <a:ext cx="4606506" cy="41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/>
              <a:t>assert x &gt;= 0 : "error, x &lt; 0 in area()";</a:t>
            </a:r>
            <a:endParaRPr lang="ja-JP" altLang="en-US" sz="20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EEFAC73-E686-4A5F-B182-26327A19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" y="5641030"/>
            <a:ext cx="4243144" cy="6906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191550" y="3448225"/>
            <a:ext cx="4232327" cy="25667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142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6D393D-37D4-4AF9-A8EE-0AF3B4CD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37B8B5-DD39-40E4-9A37-D652E67C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アサーションの機能は </a:t>
            </a:r>
            <a:r>
              <a:rPr kumimoji="1" lang="en-US" altLang="ja-JP" dirty="0"/>
              <a:t>Java Tutor,</a:t>
            </a:r>
            <a:r>
              <a:rPr lang="ja-JP" altLang="en-US" dirty="0"/>
              <a:t> </a:t>
            </a:r>
            <a:r>
              <a:rPr lang="en-US" altLang="ja-JP" dirty="0"/>
              <a:t>GDB</a:t>
            </a:r>
            <a:r>
              <a:rPr lang="ja-JP" altLang="en-US" dirty="0"/>
              <a:t> </a:t>
            </a:r>
            <a:r>
              <a:rPr lang="en-US" altLang="ja-JP" dirty="0"/>
              <a:t>online,</a:t>
            </a:r>
            <a:r>
              <a:rPr lang="ja-JP" altLang="en-US" dirty="0"/>
              <a:t> </a:t>
            </a:r>
            <a:r>
              <a:rPr lang="en-US" altLang="ja-JP" dirty="0"/>
              <a:t>Paiza.io</a:t>
            </a:r>
            <a:r>
              <a:rPr lang="ja-JP" altLang="en-US" dirty="0"/>
              <a:t> で動かすのが難しいので，</a:t>
            </a:r>
            <a:r>
              <a:rPr lang="ja-JP" altLang="en-US" b="1" dirty="0"/>
              <a:t>前ページの実演のみ</a:t>
            </a:r>
            <a:r>
              <a:rPr lang="ja-JP" altLang="en-US" dirty="0"/>
              <a:t>（演習なし）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49F9FF-1993-45F0-B217-C7E4AB73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503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16-4. </a:t>
            </a:r>
            <a:r>
              <a:rPr lang="ja-JP" altLang="en-US" dirty="0"/>
              <a:t>例外処理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5113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0D21E0-1F21-40F9-8398-6178ED86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例外処理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E195F2-AC24-4E59-AD15-67485F84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例外処理</a:t>
            </a:r>
            <a:r>
              <a:rPr kumimoji="1" lang="ja-JP" altLang="en-US" dirty="0"/>
              <a:t>とは，</a:t>
            </a:r>
            <a:r>
              <a:rPr kumimoji="1" lang="ja-JP" altLang="en-US" b="1" dirty="0"/>
              <a:t>不測の事態における処理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不測の事態（例外）の例</a:t>
            </a:r>
            <a:endParaRPr lang="en-US" altLang="ja-JP" dirty="0"/>
          </a:p>
          <a:p>
            <a:r>
              <a:rPr lang="ja-JP" altLang="en-US" dirty="0"/>
              <a:t>まさか「ファイルが無い」とは</a:t>
            </a:r>
            <a:endParaRPr lang="en-US" altLang="ja-JP" dirty="0"/>
          </a:p>
          <a:p>
            <a:r>
              <a:rPr kumimoji="1" lang="ja-JP" altLang="en-US" dirty="0"/>
              <a:t>まさか「プログラム中にバグがある」とは</a:t>
            </a:r>
            <a:endParaRPr kumimoji="1" lang="en-US" altLang="ja-JP" dirty="0"/>
          </a:p>
          <a:p>
            <a:r>
              <a:rPr kumimoji="1" lang="ja-JP" altLang="en-US" dirty="0"/>
              <a:t>まさか「半径が負の数に設定されている」とは</a:t>
            </a:r>
            <a:endParaRPr kumimoji="1" lang="en-US" altLang="ja-JP" dirty="0"/>
          </a:p>
          <a:p>
            <a:r>
              <a:rPr lang="ja-JP" altLang="en-US" dirty="0"/>
              <a:t>まさか「アサーションが成立しない」とは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例外処理の例</a:t>
            </a:r>
            <a:endParaRPr kumimoji="1" lang="en-US" altLang="ja-JP" dirty="0"/>
          </a:p>
          <a:p>
            <a:r>
              <a:rPr lang="ja-JP" altLang="en-US" dirty="0"/>
              <a:t>「ファイルを準備するように」とメッセージを出して処理を</a:t>
            </a:r>
            <a:r>
              <a:rPr lang="ja-JP" altLang="en-US" b="1" dirty="0"/>
              <a:t>再開</a:t>
            </a:r>
            <a:endParaRPr lang="en-US" altLang="ja-JP" b="1" dirty="0"/>
          </a:p>
          <a:p>
            <a:r>
              <a:rPr kumimoji="1" lang="ja-JP" altLang="en-US" dirty="0"/>
              <a:t>「正しい値を設定するように」とメッセージを出して処理を</a:t>
            </a:r>
            <a:r>
              <a:rPr kumimoji="1" lang="ja-JP" altLang="en-US" b="1" dirty="0"/>
              <a:t>終了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93EC5E-FCAD-4CBB-810D-5BFA4F9E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53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爆発 2 2"/>
          <p:cNvSpPr/>
          <p:nvPr/>
        </p:nvSpPr>
        <p:spPr>
          <a:xfrm>
            <a:off x="226645" y="1758461"/>
            <a:ext cx="4087447" cy="3024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61476" y="2860432"/>
            <a:ext cx="161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例外の発生</a:t>
            </a:r>
          </a:p>
        </p:txBody>
      </p:sp>
      <p:sp>
        <p:nvSpPr>
          <p:cNvPr id="5" name="右矢印 4"/>
          <p:cNvSpPr/>
          <p:nvPr/>
        </p:nvSpPr>
        <p:spPr>
          <a:xfrm>
            <a:off x="4720492" y="3141785"/>
            <a:ext cx="789354" cy="6017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931877" y="2625969"/>
            <a:ext cx="2938585" cy="1766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61370" y="3158794"/>
            <a:ext cx="187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例外処理</a:t>
            </a:r>
          </a:p>
        </p:txBody>
      </p:sp>
    </p:spTree>
    <p:extLst>
      <p:ext uri="{BB962C8B-B14F-4D97-AF65-F5344CB8AC3E}">
        <p14:creationId xmlns:p14="http://schemas.microsoft.com/office/powerpoint/2010/main" val="423659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例外処理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throws</a:t>
            </a:r>
            <a:r>
              <a:rPr lang="ja-JP" altLang="en-US" dirty="0"/>
              <a:t> </a:t>
            </a:r>
            <a:r>
              <a:rPr lang="en-US" altLang="ja-JP" dirty="0"/>
              <a:t>Exception</a:t>
            </a:r>
          </a:p>
          <a:p>
            <a:pPr marL="0" indent="0">
              <a:buNone/>
            </a:pPr>
            <a:r>
              <a:rPr kumimoji="1" lang="ja-JP" altLang="en-US" dirty="0"/>
              <a:t>メソッド内で例外が発生する可能性があること</a:t>
            </a:r>
            <a:endParaRPr kumimoji="1" lang="en-US" altLang="ja-JP" dirty="0"/>
          </a:p>
          <a:p>
            <a:r>
              <a:rPr lang="en-US" altLang="ja-JP" dirty="0"/>
              <a:t>throw new Exception</a:t>
            </a:r>
          </a:p>
          <a:p>
            <a:pPr marL="0" indent="0">
              <a:buNone/>
            </a:pPr>
            <a:r>
              <a:rPr kumimoji="1" lang="ja-JP" altLang="en-US" b="1" dirty="0"/>
              <a:t>例外の発生</a:t>
            </a:r>
            <a:endParaRPr kumimoji="1" lang="en-US" altLang="ja-JP" b="1" dirty="0"/>
          </a:p>
          <a:p>
            <a:r>
              <a:rPr kumimoji="1" lang="en-US" altLang="ja-JP" dirty="0"/>
              <a:t>try { … } catch( … ) { … }</a:t>
            </a:r>
          </a:p>
          <a:p>
            <a:pPr marL="0" indent="0">
              <a:buNone/>
            </a:pPr>
            <a:r>
              <a:rPr lang="ja-JP" altLang="en-US" b="1" dirty="0"/>
              <a:t>例外処理</a:t>
            </a:r>
            <a:endParaRPr kumimoji="1" lang="en-US" altLang="ja-JP" b="1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300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" y="44730"/>
            <a:ext cx="8245231" cy="649418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37775-D6B3-46AC-A0CC-C25BB429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AF557D-2B85-4BE4-B6B2-E7AD48906BF4}"/>
              </a:ext>
            </a:extLst>
          </p:cNvPr>
          <p:cNvSpPr txBox="1"/>
          <p:nvPr/>
        </p:nvSpPr>
        <p:spPr>
          <a:xfrm>
            <a:off x="4823353" y="545730"/>
            <a:ext cx="43206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throws Exception</a:t>
            </a:r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area </a:t>
            </a:r>
            <a:r>
              <a:rPr kumimoji="1" lang="ja-JP" altLang="en-US" dirty="0"/>
              <a:t>メソッド内で，例外の発生がありえる」と宣言（コンピュータに教える）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F798B2-AE26-4185-B18C-7DAFA1FC83F5}"/>
              </a:ext>
            </a:extLst>
          </p:cNvPr>
          <p:cNvSpPr txBox="1"/>
          <p:nvPr/>
        </p:nvSpPr>
        <p:spPr>
          <a:xfrm>
            <a:off x="5454617" y="1966948"/>
            <a:ext cx="27029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r2 &lt; r1 </a:t>
            </a:r>
            <a:r>
              <a:rPr kumimoji="1" lang="ja-JP" altLang="en-US" b="1" dirty="0"/>
              <a:t>は想定外なので，</a:t>
            </a:r>
            <a:endParaRPr kumimoji="1" lang="en-US" altLang="ja-JP" b="1" dirty="0"/>
          </a:p>
          <a:p>
            <a:r>
              <a:rPr kumimoji="1" lang="ja-JP" altLang="en-US" b="1" dirty="0"/>
              <a:t>例外を発生させる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2921715" y="1618401"/>
            <a:ext cx="2001977" cy="37452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440699" y="2182188"/>
            <a:ext cx="3725270" cy="30310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913160" y="4538526"/>
            <a:ext cx="5456377" cy="153402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432883" y="5264489"/>
            <a:ext cx="4506809" cy="5032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F798B2-AE26-4185-B18C-7DAFA1FC83F5}"/>
              </a:ext>
            </a:extLst>
          </p:cNvPr>
          <p:cNvSpPr txBox="1"/>
          <p:nvPr/>
        </p:nvSpPr>
        <p:spPr>
          <a:xfrm>
            <a:off x="3922703" y="5639690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例外処理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76792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C7EBA-DAFF-4A56-8728-D2CA3946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lang="ja-JP" altLang="en-US" dirty="0" err="1"/>
              <a:t>での</a:t>
            </a:r>
            <a:r>
              <a:rPr lang="ja-JP" altLang="en-US" dirty="0"/>
              <a:t>例外処理の書き方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37775-D6B3-46AC-A0CC-C25BB429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14460B-244B-4805-8611-6863EEDE7843}"/>
              </a:ext>
            </a:extLst>
          </p:cNvPr>
          <p:cNvSpPr txBox="1"/>
          <p:nvPr/>
        </p:nvSpPr>
        <p:spPr>
          <a:xfrm>
            <a:off x="1255194" y="815824"/>
            <a:ext cx="33211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try {</a:t>
            </a:r>
          </a:p>
          <a:p>
            <a:r>
              <a:rPr kumimoji="1" lang="en-US" altLang="ja-JP" sz="2800" b="1" dirty="0"/>
              <a:t>    </a:t>
            </a:r>
            <a:r>
              <a:rPr kumimoji="1" lang="ja-JP" altLang="en-US" sz="2800" b="1" dirty="0"/>
              <a:t>処理</a:t>
            </a:r>
            <a:endParaRPr kumimoji="1" lang="en-US" altLang="ja-JP" sz="2800" b="1" dirty="0"/>
          </a:p>
          <a:p>
            <a:r>
              <a:rPr kumimoji="1" lang="en-US" altLang="ja-JP" sz="2800" b="1" dirty="0"/>
              <a:t>} catch(Exception e) {</a:t>
            </a:r>
          </a:p>
          <a:p>
            <a:r>
              <a:rPr kumimoji="1" lang="en-US" altLang="ja-JP" sz="2800" b="1" dirty="0"/>
              <a:t>    </a:t>
            </a:r>
            <a:r>
              <a:rPr kumimoji="1" lang="ja-JP" altLang="en-US" sz="2800" b="1" dirty="0"/>
              <a:t>例外処理</a:t>
            </a:r>
            <a:endParaRPr kumimoji="1" lang="en-US" altLang="ja-JP" sz="2800" b="1" dirty="0"/>
          </a:p>
          <a:p>
            <a:r>
              <a:rPr kumimoji="1" lang="en-US" altLang="ja-JP" sz="2800" b="1" dirty="0"/>
              <a:t>}</a:t>
            </a:r>
            <a:endParaRPr kumimoji="1" lang="ja-JP" altLang="en-US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75BCC5-0AEF-4E55-8702-6A6DD424C98D}"/>
              </a:ext>
            </a:extLst>
          </p:cNvPr>
          <p:cNvSpPr txBox="1"/>
          <p:nvPr/>
        </p:nvSpPr>
        <p:spPr>
          <a:xfrm>
            <a:off x="1255194" y="4022337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＜処理＞で例外が発生したときの</a:t>
            </a:r>
            <a:endParaRPr kumimoji="1" lang="en-US" altLang="ja-JP" sz="2400" dirty="0"/>
          </a:p>
          <a:p>
            <a:r>
              <a:rPr kumimoji="1" lang="ja-JP" altLang="en-US" sz="2400" dirty="0"/>
              <a:t>例外処理ができるようになる</a:t>
            </a:r>
            <a:endParaRPr kumimoji="1" lang="en-US" altLang="ja-JP" sz="2400" dirty="0"/>
          </a:p>
          <a:p>
            <a:r>
              <a:rPr kumimoji="1" lang="en-US" altLang="ja-JP" sz="2400" dirty="0"/>
              <a:t>※ </a:t>
            </a:r>
            <a:r>
              <a:rPr kumimoji="1" lang="ja-JP" altLang="en-US" sz="2400" dirty="0"/>
              <a:t>「</a:t>
            </a:r>
            <a:r>
              <a:rPr kumimoji="1" lang="en-US" altLang="ja-JP" sz="2400" dirty="0"/>
              <a:t>Exception</a:t>
            </a:r>
            <a:r>
              <a:rPr kumimoji="1" lang="ja-JP" altLang="en-US" sz="2400" dirty="0"/>
              <a:t>」のところは，</a:t>
            </a:r>
            <a:endParaRPr kumimoji="1" lang="en-US" altLang="ja-JP" sz="2400" dirty="0"/>
          </a:p>
          <a:p>
            <a:r>
              <a:rPr kumimoji="1" lang="ja-JP" altLang="en-US" sz="2400" dirty="0"/>
              <a:t>例外の種類を細かく指定することも可能</a:t>
            </a:r>
          </a:p>
        </p:txBody>
      </p:sp>
    </p:spTree>
    <p:extLst>
      <p:ext uri="{BB962C8B-B14F-4D97-AF65-F5344CB8AC3E}">
        <p14:creationId xmlns:p14="http://schemas.microsoft.com/office/powerpoint/2010/main" val="2206593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Ring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Ring(double r1, double r2)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this.r1 =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this.r2 =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double area()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x = (this.r2 * this.r2 - this.r1 * this.r1) * 3.14;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return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Ring a = new Ring(3,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a.area</a:t>
            </a:r>
            <a:r>
              <a:rPr kumimoji="1" lang="en-US" altLang="ja-JP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925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16-2 </a:t>
            </a:r>
            <a:r>
              <a:rPr kumimoji="1" lang="ja-JP" altLang="en-US" dirty="0"/>
              <a:t>実行エラーを含むプログラム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Ring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Ring(double r1, double r2)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this.r1 =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this.r2 =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double area()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x = (this.r2 * this.r2 - this.r1 * this.r1) </a:t>
            </a:r>
            <a:r>
              <a:rPr kumimoji="1" lang="en-US" altLang="ja-JP" b="1" dirty="0">
                <a:solidFill>
                  <a:srgbClr val="FF0000"/>
                </a:solidFill>
              </a:rPr>
              <a:t>/ 0</a:t>
            </a:r>
            <a:r>
              <a:rPr kumimoji="1"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return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Ring a = new Ring(3,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a.area</a:t>
            </a:r>
            <a:r>
              <a:rPr kumimoji="1" lang="en-US" altLang="ja-JP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85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7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16-1. </a:t>
            </a:r>
            <a:r>
              <a:rPr lang="ja-JP" altLang="en-US" dirty="0"/>
              <a:t>プログラムの設計レシピ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0443D-1FD2-4ABA-B773-BE329507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リング</a:t>
            </a:r>
            <a:r>
              <a:rPr kumimoji="1" lang="ja-JP" altLang="en-US" dirty="0"/>
              <a:t>の面積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07B60-D6C1-4BC6-8595-C579C713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84889"/>
            <a:ext cx="8461208" cy="2134471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リング　</a:t>
            </a:r>
            <a:r>
              <a:rPr lang="en-US" altLang="ja-JP" sz="2400" b="1" dirty="0"/>
              <a:t>Ring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クラスのオブジェクト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属性は，</a:t>
            </a:r>
            <a:r>
              <a:rPr lang="ja-JP" altLang="en-US" sz="2400" dirty="0"/>
              <a:t>外径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/>
              <a:t>r2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内径 </a:t>
            </a:r>
            <a:r>
              <a:rPr kumimoji="1" lang="en-US" altLang="ja-JP" sz="2400" b="1" dirty="0"/>
              <a:t>r1</a:t>
            </a:r>
          </a:p>
          <a:p>
            <a:r>
              <a:rPr lang="ja-JP" altLang="en-US" sz="2400" dirty="0"/>
              <a:t>面積  </a:t>
            </a:r>
            <a:r>
              <a:rPr lang="en-US" altLang="ja-JP" sz="2400" b="1" dirty="0"/>
              <a:t>area</a:t>
            </a:r>
            <a:r>
              <a:rPr lang="en-US" altLang="ja-JP" sz="2400" dirty="0"/>
              <a:t> </a:t>
            </a:r>
            <a:r>
              <a:rPr lang="ja-JP" altLang="en-US" sz="2400" dirty="0"/>
              <a:t>メソッド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(this.r2 * this.r</a:t>
            </a:r>
            <a:r>
              <a:rPr lang="en-US" altLang="ja-JP" sz="2400" dirty="0"/>
              <a:t>2 - this.r1 * this.r1) * 3.14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EE326-DE5A-43C6-9958-08F60DA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40" y="849690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69" y="872130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019" y="1469030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5637" y="1159526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8" y="107247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990" y="95088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5637" y="883184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71" y="87213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482" y="1137419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57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2003</Words>
  <Application>Microsoft Office PowerPoint</Application>
  <PresentationFormat>画面に合わせる (4:3)</PresentationFormat>
  <Paragraphs>351</Paragraphs>
  <Slides>43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8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今回の内容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16-1. プログラムの設計レシピ</vt:lpstr>
      <vt:lpstr>リングの面積</vt:lpstr>
      <vt:lpstr>演習</vt:lpstr>
      <vt:lpstr>PowerPoint プレゼンテーション</vt:lpstr>
      <vt:lpstr>PowerPoint プレゼンテーション</vt:lpstr>
      <vt:lpstr>プログラム設計レシピ</vt:lpstr>
      <vt:lpstr>プログラム設計レシピ</vt:lpstr>
      <vt:lpstr>リングの面積</vt:lpstr>
      <vt:lpstr>① 分析</vt:lpstr>
      <vt:lpstr>② 仕様</vt:lpstr>
      <vt:lpstr>③ 例</vt:lpstr>
      <vt:lpstr>「③　例」があることの効果</vt:lpstr>
      <vt:lpstr>④ テスト</vt:lpstr>
      <vt:lpstr>プログラム設計レシピ</vt:lpstr>
      <vt:lpstr>プログラム設計レシピ</vt:lpstr>
      <vt:lpstr>16-2. 種々のエラーとプログラムのテスト</vt:lpstr>
      <vt:lpstr>エラーの種類</vt:lpstr>
      <vt:lpstr>① 構文エラー</vt:lpstr>
      <vt:lpstr>実行エラーを含むプログラム</vt:lpstr>
      <vt:lpstr>③ 論理的エラー</vt:lpstr>
      <vt:lpstr>エラーの種類ごとに発見方法が異なる</vt:lpstr>
      <vt:lpstr>分野の知識(Domain Knowledge)</vt:lpstr>
      <vt:lpstr>16-3. アサーション</vt:lpstr>
      <vt:lpstr>アサーション</vt:lpstr>
      <vt:lpstr>アサーションをエラーの発見に役立てる</vt:lpstr>
      <vt:lpstr>アサーションをエラーの発見に役立てる</vt:lpstr>
      <vt:lpstr>PowerPoint プレゼンテーション</vt:lpstr>
      <vt:lpstr>16-4. 例外処理</vt:lpstr>
      <vt:lpstr>例外処理</vt:lpstr>
      <vt:lpstr>PowerPoint プレゼンテーション</vt:lpstr>
      <vt:lpstr>Java での例外処理</vt:lpstr>
      <vt:lpstr>PowerPoint プレゼンテーション</vt:lpstr>
      <vt:lpstr>Java での例外処理の書き方</vt:lpstr>
      <vt:lpstr>16-1</vt:lpstr>
      <vt:lpstr>16-2 実行エラーを含むプログラム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136</cp:revision>
  <dcterms:created xsi:type="dcterms:W3CDTF">2019-11-02T00:06:04Z</dcterms:created>
  <dcterms:modified xsi:type="dcterms:W3CDTF">2024-12-03T13:10:04Z</dcterms:modified>
</cp:coreProperties>
</file>