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1392" r:id="rId2"/>
    <p:sldId id="906" r:id="rId3"/>
    <p:sldId id="1375" r:id="rId4"/>
    <p:sldId id="1403" r:id="rId5"/>
    <p:sldId id="1393" r:id="rId6"/>
    <p:sldId id="1376" r:id="rId7"/>
    <p:sldId id="1352" r:id="rId8"/>
    <p:sldId id="1377" r:id="rId9"/>
    <p:sldId id="1378" r:id="rId10"/>
    <p:sldId id="1379" r:id="rId11"/>
    <p:sldId id="965" r:id="rId12"/>
    <p:sldId id="1143" r:id="rId13"/>
    <p:sldId id="1380" r:id="rId14"/>
    <p:sldId id="1381" r:id="rId15"/>
    <p:sldId id="1382" r:id="rId16"/>
    <p:sldId id="1383" r:id="rId17"/>
    <p:sldId id="1384" r:id="rId18"/>
    <p:sldId id="1385" r:id="rId19"/>
    <p:sldId id="1348" r:id="rId20"/>
    <p:sldId id="1349" r:id="rId21"/>
    <p:sldId id="1386" r:id="rId22"/>
    <p:sldId id="1353" r:id="rId23"/>
    <p:sldId id="797" r:id="rId24"/>
    <p:sldId id="1394" r:id="rId25"/>
    <p:sldId id="1395" r:id="rId26"/>
    <p:sldId id="1401" r:id="rId27"/>
    <p:sldId id="1355" r:id="rId28"/>
    <p:sldId id="876" r:id="rId29"/>
    <p:sldId id="877" r:id="rId30"/>
    <p:sldId id="1358" r:id="rId31"/>
    <p:sldId id="891" r:id="rId32"/>
    <p:sldId id="1388" r:id="rId33"/>
    <p:sldId id="1389" r:id="rId34"/>
    <p:sldId id="1071" r:id="rId35"/>
    <p:sldId id="1390" r:id="rId36"/>
    <p:sldId id="1391" r:id="rId37"/>
    <p:sldId id="885" r:id="rId38"/>
    <p:sldId id="1400" r:id="rId39"/>
    <p:sldId id="1404" r:id="rId40"/>
    <p:sldId id="1399" r:id="rId41"/>
    <p:sldId id="1398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405A699-99A3-4A52-9CDC-C30447050A96}" type="slidenum">
              <a:rPr lang="en-US" altLang="ja-JP" sz="1200" smtClean="0"/>
              <a:pPr/>
              <a:t>11</a:t>
            </a:fld>
            <a:endParaRPr lang="en-US" altLang="ja-JP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64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j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241705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pi-5. </a:t>
            </a:r>
            <a:r>
              <a:rPr lang="ja-JP" altLang="en-US" sz="3600" b="1" dirty="0">
                <a:solidFill>
                  <a:srgbClr val="C00000"/>
                </a:solidFill>
              </a:rPr>
              <a:t>コレクション，リスト，マップ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292997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トピックス：コレクション，リスト，</a:t>
            </a:r>
            <a:r>
              <a:rPr lang="en-US" altLang="ja-JP" sz="1800" dirty="0" err="1">
                <a:solidFill>
                  <a:schemeClr val="tx1"/>
                </a:solidFill>
              </a:rPr>
              <a:t>ArrayList</a:t>
            </a:r>
            <a:r>
              <a:rPr lang="ja-JP" altLang="en-US" sz="1800" dirty="0">
                <a:solidFill>
                  <a:schemeClr val="tx1"/>
                </a:solidFill>
              </a:rPr>
              <a:t>、マップ，</a:t>
            </a:r>
            <a:r>
              <a:rPr lang="en-US" altLang="ja-JP" sz="1800" dirty="0">
                <a:solidFill>
                  <a:schemeClr val="tx1"/>
                </a:solidFill>
              </a:rPr>
              <a:t>HashMap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4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5-1.</a:t>
            </a:r>
            <a:r>
              <a:rPr lang="ja-JP" altLang="en-US" dirty="0"/>
              <a:t> リスト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600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77" y="295975"/>
            <a:ext cx="5829300" cy="672704"/>
          </a:xfrm>
        </p:spPr>
        <p:txBody>
          <a:bodyPr/>
          <a:lstStyle/>
          <a:p>
            <a:pPr eaLnBrk="1" hangingPunct="1"/>
            <a:r>
              <a:rPr lang="ja-JP" altLang="en-US" dirty="0"/>
              <a:t>リスト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244" y="1094841"/>
            <a:ext cx="7750905" cy="286093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同じ型の要素の並び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の要素には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順序がある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０から始まる番号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添字</a:t>
            </a:r>
            <a:r>
              <a:rPr lang="ja-JP" altLang="en-US" dirty="0">
                <a:latin typeface="メイリオ" panose="020B0604030504040204" pitchFamily="50" charset="-128"/>
              </a:rPr>
              <a:t>）が付いている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要素の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削除</a:t>
            </a:r>
            <a:r>
              <a:rPr lang="ja-JP" altLang="en-US" dirty="0">
                <a:latin typeface="Arial" panose="020B0604020202020204" pitchFamily="34" charset="0"/>
              </a:rPr>
              <a:t>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挿入</a:t>
            </a:r>
            <a:r>
              <a:rPr lang="ja-JP" altLang="en-US" dirty="0">
                <a:latin typeface="Arial" panose="020B0604020202020204" pitchFamily="34" charset="0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サイズが増減</a:t>
            </a:r>
            <a:r>
              <a:rPr lang="ja-JP" altLang="en-US" dirty="0">
                <a:latin typeface="Arial" panose="020B0604020202020204" pitchFamily="34" charset="0"/>
              </a:rPr>
              <a:t>する</a:t>
            </a: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1025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F441FC7-660E-4AC8-B334-EE5344BF3C68}" type="slidenum">
              <a:rPr lang="en-US" altLang="ja-JP" sz="1800"/>
              <a:pPr/>
              <a:t>11</a:t>
            </a:fld>
            <a:endParaRPr lang="en-US" altLang="ja-JP" sz="1800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CAB39FB2-28AF-B1E3-1A70-A6E7D6BE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76809AD-89CE-3ACC-5ACB-D64F5120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9C4239C0-A8AE-750D-8B2A-0DE80018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756A020-15A2-F9A6-10E8-7792702C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3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115DA9B2-954D-06E9-01E0-D9719A9B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AF77E9F-B164-181F-DFAE-4490AAD0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0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E0F67494-ED0B-913D-FE17-A92D0A00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13080F2-7AE0-7E30-29DD-A22595D8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74ECD709-11CF-A44E-43E3-986FAC61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07CC6C3-ED09-6339-AA34-36B7A52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804DE6AD-0939-128B-E78A-BBA6EA830E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3343" y="46734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5046A209-9BAE-FD90-F0D1-F26C5C5AC4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7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A380C0B6-E934-32C2-D1E7-7D3A54C82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1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B8159010-3F3A-9EE0-F527-2D1D21F24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5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02F8E7-C779-1CD6-2CDC-075E50607762}"/>
              </a:ext>
            </a:extLst>
          </p:cNvPr>
          <p:cNvSpPr txBox="1"/>
          <p:nvPr/>
        </p:nvSpPr>
        <p:spPr>
          <a:xfrm>
            <a:off x="3719541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E8D703-40FB-C7D6-4B47-E011F6938308}"/>
              </a:ext>
            </a:extLst>
          </p:cNvPr>
          <p:cNvSpPr txBox="1"/>
          <p:nvPr/>
        </p:nvSpPr>
        <p:spPr>
          <a:xfrm>
            <a:off x="661948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9A603D-4C79-424F-B59C-5BF2EF836548}"/>
              </a:ext>
            </a:extLst>
          </p:cNvPr>
          <p:cNvSpPr txBox="1"/>
          <p:nvPr/>
        </p:nvSpPr>
        <p:spPr>
          <a:xfrm>
            <a:off x="2150341" y="3820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BE58E3-FACB-69C5-B8B1-D7861A513284}"/>
              </a:ext>
            </a:extLst>
          </p:cNvPr>
          <p:cNvSpPr txBox="1"/>
          <p:nvPr/>
        </p:nvSpPr>
        <p:spPr>
          <a:xfrm>
            <a:off x="5207934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3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CE410-F785-64BA-8226-49514A71EDC6}"/>
              </a:ext>
            </a:extLst>
          </p:cNvPr>
          <p:cNvSpPr txBox="1"/>
          <p:nvPr/>
        </p:nvSpPr>
        <p:spPr>
          <a:xfrm>
            <a:off x="6696327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4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450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リストを生成するプログラム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1034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71121" y="1010784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2558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834821" y="1010784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082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371521" y="1010784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606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781221" y="1010784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7130596" y="761546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7305221" y="1010784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V="1">
            <a:off x="1999796" y="124414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V="1">
            <a:off x="3523796" y="125684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V="1">
            <a:off x="5047796" y="125684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V="1">
            <a:off x="6571796" y="125684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977EB94-A4D3-F70F-DCCF-E9F12872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2" y="2092637"/>
            <a:ext cx="8942915" cy="39296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116D0C0-25F6-D8E6-5D88-78E0D16E14B4}"/>
              </a:ext>
            </a:extLst>
          </p:cNvPr>
          <p:cNvSpPr/>
          <p:nvPr/>
        </p:nvSpPr>
        <p:spPr>
          <a:xfrm>
            <a:off x="1726870" y="3447375"/>
            <a:ext cx="7334253" cy="316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1F87D6-B99D-8B10-2456-E2C77F25781F}"/>
              </a:ext>
            </a:extLst>
          </p:cNvPr>
          <p:cNvSpPr txBox="1"/>
          <p:nvPr/>
        </p:nvSpPr>
        <p:spPr>
          <a:xfrm>
            <a:off x="6818142" y="2465298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空のリストの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A0232F-2661-6374-FF52-D184A00DD575}"/>
              </a:ext>
            </a:extLst>
          </p:cNvPr>
          <p:cNvSpPr txBox="1"/>
          <p:nvPr/>
        </p:nvSpPr>
        <p:spPr>
          <a:xfrm>
            <a:off x="3993520" y="4279222"/>
            <a:ext cx="172354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add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メソッドは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EE533F7-3228-B7ED-C0FF-3DF9A9E57643}"/>
              </a:ext>
            </a:extLst>
          </p:cNvPr>
          <p:cNvSpPr/>
          <p:nvPr/>
        </p:nvSpPr>
        <p:spPr>
          <a:xfrm>
            <a:off x="524049" y="2092637"/>
            <a:ext cx="4831627" cy="484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9393A99-8AD7-0479-D2C5-4CC8E1FAA1DC}"/>
              </a:ext>
            </a:extLst>
          </p:cNvPr>
          <p:cNvSpPr/>
          <p:nvPr/>
        </p:nvSpPr>
        <p:spPr>
          <a:xfrm>
            <a:off x="1725380" y="3758796"/>
            <a:ext cx="2148478" cy="1682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70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add </a:t>
            </a:r>
            <a:r>
              <a:rPr lang="ja-JP" altLang="en-US" dirty="0"/>
              <a:t>メソッドは，要素の挿入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D44F9C0-382F-45D8-8E50-630C783E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5930"/>
            <a:ext cx="4533209" cy="34852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BABDAA-7CF8-484A-ABF0-39CB5810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44" y="1912577"/>
            <a:ext cx="703613" cy="666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23D0557-3F6E-4CD1-8455-D81A24697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84" y="2628900"/>
            <a:ext cx="1706989" cy="6661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F0A7AA-9811-4701-AA12-BB853F181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344" y="3345222"/>
            <a:ext cx="2651935" cy="6428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2AFDC5-AED6-433F-9970-A4CBE138B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824" y="3983267"/>
            <a:ext cx="3977885" cy="6880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A751134-5C2E-420F-9872-F22916650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604" y="4725790"/>
            <a:ext cx="4716396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 err="1"/>
              <a:t>ArrayList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454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23F3371-3DC1-578C-086D-4C18C6BD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1" y="1136456"/>
            <a:ext cx="8942915" cy="392969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14" y="387183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EB6C859-4D81-4B8C-86BC-64D9A4845B44}"/>
              </a:ext>
            </a:extLst>
          </p:cNvPr>
          <p:cNvSpPr/>
          <p:nvPr/>
        </p:nvSpPr>
        <p:spPr>
          <a:xfrm>
            <a:off x="1793799" y="2491194"/>
            <a:ext cx="7334253" cy="316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052EB8-656D-402A-8A88-3C1512FF2E05}"/>
              </a:ext>
            </a:extLst>
          </p:cNvPr>
          <p:cNvSpPr txBox="1"/>
          <p:nvPr/>
        </p:nvSpPr>
        <p:spPr>
          <a:xfrm>
            <a:off x="6885071" y="1509117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空のリストの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318CD7-8D3C-4910-BF4D-725270B5DDDA}"/>
              </a:ext>
            </a:extLst>
          </p:cNvPr>
          <p:cNvSpPr txBox="1"/>
          <p:nvPr/>
        </p:nvSpPr>
        <p:spPr>
          <a:xfrm>
            <a:off x="4060449" y="3323041"/>
            <a:ext cx="172354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add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メソッドは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5EFE97-D6F9-4739-BAF4-6A1216375116}"/>
              </a:ext>
            </a:extLst>
          </p:cNvPr>
          <p:cNvSpPr/>
          <p:nvPr/>
        </p:nvSpPr>
        <p:spPr>
          <a:xfrm>
            <a:off x="590978" y="1136456"/>
            <a:ext cx="4831627" cy="484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52D830-B02A-4F93-B047-B3C072655ED9}"/>
              </a:ext>
            </a:extLst>
          </p:cNvPr>
          <p:cNvSpPr/>
          <p:nvPr/>
        </p:nvSpPr>
        <p:spPr>
          <a:xfrm>
            <a:off x="1792309" y="2802615"/>
            <a:ext cx="2148478" cy="1682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93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414A037-2271-C5EA-09BA-1A6A9DBB9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0" y="1501880"/>
            <a:ext cx="8817265" cy="373465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110" y="32813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345132" y="1916490"/>
            <a:ext cx="3745705" cy="15743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714F65-5D3E-485D-9556-6C3CE157378E}"/>
              </a:ext>
            </a:extLst>
          </p:cNvPr>
          <p:cNvSpPr txBox="1"/>
          <p:nvPr/>
        </p:nvSpPr>
        <p:spPr>
          <a:xfrm>
            <a:off x="4572000" y="4212331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m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が生成される．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JavaTutor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には，コレクションの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要素を表示する機能はない）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9EACAD-71FC-AA3B-3C47-39AECDC90B1A}"/>
              </a:ext>
            </a:extLst>
          </p:cNvPr>
          <p:cNvSpPr/>
          <p:nvPr/>
        </p:nvSpPr>
        <p:spPr>
          <a:xfrm>
            <a:off x="389693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79997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14AFE-56D5-4FD9-95AF-E946B3B5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 の </a:t>
            </a:r>
            <a:r>
              <a:rPr kumimoji="1" lang="en-US" altLang="ja-JP" dirty="0" err="1"/>
              <a:t>ArrayList</a:t>
            </a:r>
            <a:r>
              <a:rPr kumimoji="1" lang="en-US" altLang="ja-JP" dirty="0"/>
              <a:t> </a:t>
            </a:r>
            <a:r>
              <a:rPr kumimoji="1" lang="ja-JP" altLang="en-US" dirty="0"/>
              <a:t>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98685A-B0DB-488E-9F93-92C5039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83147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標準機能として，次の</a:t>
            </a:r>
            <a:r>
              <a:rPr kumimoji="1" lang="ja-JP" altLang="en-US" b="1" dirty="0">
                <a:solidFill>
                  <a:srgbClr val="C00000"/>
                </a:solidFill>
              </a:rPr>
              <a:t>メソッド</a:t>
            </a:r>
            <a:r>
              <a:rPr kumimoji="1" lang="ja-JP" altLang="en-US" dirty="0"/>
              <a:t>がある．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コンストラクタ</a:t>
            </a:r>
            <a:r>
              <a:rPr lang="en-US" altLang="ja-JP" dirty="0"/>
              <a:t>	</a:t>
            </a:r>
            <a:r>
              <a:rPr lang="en-US" altLang="ja-JP" dirty="0" err="1"/>
              <a:t>ArrayList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要素の挿入</a:t>
            </a:r>
            <a:r>
              <a:rPr lang="en-US" altLang="ja-JP" dirty="0"/>
              <a:t>		add</a:t>
            </a:r>
          </a:p>
          <a:p>
            <a:pPr marL="0" indent="0">
              <a:buNone/>
            </a:pPr>
            <a:r>
              <a:rPr lang="ja-JP" altLang="en-US" dirty="0"/>
              <a:t>要素</a:t>
            </a:r>
            <a:r>
              <a:rPr kumimoji="1" lang="ja-JP" altLang="en-US" dirty="0"/>
              <a:t>の削除</a:t>
            </a:r>
            <a:r>
              <a:rPr kumimoji="1" lang="en-US" altLang="ja-JP" dirty="0"/>
              <a:t>		clear, remove</a:t>
            </a:r>
          </a:p>
          <a:p>
            <a:pPr marL="0" indent="0">
              <a:buNone/>
            </a:pPr>
            <a:r>
              <a:rPr lang="ja-JP" altLang="en-US" dirty="0"/>
              <a:t>要素の取得</a:t>
            </a:r>
            <a:r>
              <a:rPr lang="en-US" altLang="ja-JP" dirty="0"/>
              <a:t>		get</a:t>
            </a:r>
          </a:p>
          <a:p>
            <a:pPr marL="0" indent="0">
              <a:buNone/>
            </a:pPr>
            <a:r>
              <a:rPr kumimoji="1" lang="ja-JP" altLang="en-US" dirty="0"/>
              <a:t>検索</a:t>
            </a:r>
            <a:r>
              <a:rPr kumimoji="1" lang="en-US" altLang="ja-JP" dirty="0"/>
              <a:t>			</a:t>
            </a:r>
            <a:r>
              <a:rPr kumimoji="1" lang="en-US" altLang="ja-JP" dirty="0" err="1"/>
              <a:t>indexOf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要素値の更新</a:t>
            </a:r>
            <a:r>
              <a:rPr lang="en-US" altLang="ja-JP" dirty="0"/>
              <a:t>	set</a:t>
            </a:r>
          </a:p>
          <a:p>
            <a:pPr marL="0" indent="0">
              <a:buNone/>
            </a:pPr>
            <a:r>
              <a:rPr lang="ja-JP" altLang="en-US" dirty="0"/>
              <a:t>要素数</a:t>
            </a:r>
            <a:r>
              <a:rPr lang="en-US" altLang="ja-JP" dirty="0"/>
              <a:t>		size</a:t>
            </a:r>
          </a:p>
          <a:p>
            <a:pPr marL="0" indent="0">
              <a:buNone/>
            </a:pPr>
            <a:r>
              <a:rPr kumimoji="1" lang="ja-JP" altLang="en-US" dirty="0"/>
              <a:t>など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リストの機能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D1B284-9D13-4211-8F77-E86AFF41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34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C891677-300F-8A40-6E59-7E379F17D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0" y="1667127"/>
            <a:ext cx="8821869" cy="423601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31467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	size </a:t>
            </a:r>
            <a:r>
              <a:rPr lang="ja-JP" altLang="en-US" b="1" dirty="0"/>
              <a:t>で要素数を数える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052EB8-656D-402A-8A88-3C1512FF2E05}"/>
              </a:ext>
            </a:extLst>
          </p:cNvPr>
          <p:cNvSpPr txBox="1"/>
          <p:nvPr/>
        </p:nvSpPr>
        <p:spPr>
          <a:xfrm>
            <a:off x="4573284" y="5381358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この中で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size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の呼び出し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52D830-B02A-4F93-B047-B3C072655ED9}"/>
              </a:ext>
            </a:extLst>
          </p:cNvPr>
          <p:cNvSpPr/>
          <p:nvPr/>
        </p:nvSpPr>
        <p:spPr>
          <a:xfrm>
            <a:off x="1828127" y="4926406"/>
            <a:ext cx="5783526" cy="349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65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078A2EF-98A6-CB52-1C3A-DB969145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10" y="1848698"/>
            <a:ext cx="8621921" cy="41372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438282" y="1911205"/>
            <a:ext cx="1106548" cy="4617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714F65-5D3E-485D-9556-6C3CE157378E}"/>
              </a:ext>
            </a:extLst>
          </p:cNvPr>
          <p:cNvSpPr txBox="1"/>
          <p:nvPr/>
        </p:nvSpPr>
        <p:spPr>
          <a:xfrm>
            <a:off x="4155611" y="1911205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サイズ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FDE750A-2332-C5A6-6CAE-AB0775866325}"/>
              </a:ext>
            </a:extLst>
          </p:cNvPr>
          <p:cNvSpPr txBox="1">
            <a:spLocks/>
          </p:cNvSpPr>
          <p:nvPr/>
        </p:nvSpPr>
        <p:spPr>
          <a:xfrm>
            <a:off x="379510" y="480538"/>
            <a:ext cx="8621922" cy="91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④ 実行し，結果を確認する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0BF9DBB-6AB2-3976-24DE-F03CB8B1FF91}"/>
              </a:ext>
            </a:extLst>
          </p:cNvPr>
          <p:cNvSpPr/>
          <p:nvPr/>
        </p:nvSpPr>
        <p:spPr>
          <a:xfrm>
            <a:off x="141949" y="6144071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3840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6215A-A693-4923-8155-A6CB7DA4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2631FE-DD33-441F-8E84-1F8CAB75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65788" cy="5333166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複数データを扱うときの方法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単一の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</a:t>
            </a:r>
            <a:r>
              <a:rPr lang="ja-JP" altLang="en-US" dirty="0"/>
              <a:t>リストやマップなど</a:t>
            </a:r>
            <a:r>
              <a:rPr kumimoji="1" lang="ja-JP" altLang="en-US" dirty="0"/>
              <a:t>）で扱うことができる．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Java 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kumimoji="1" lang="ja-JP" altLang="en-US" dirty="0"/>
              <a:t>に，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がある．</a:t>
            </a:r>
            <a:endParaRPr kumimoji="1" lang="en-US" altLang="ja-JP" dirty="0"/>
          </a:p>
          <a:p>
            <a:r>
              <a:rPr kumimoji="1" lang="ja-JP" altLang="en-US" dirty="0"/>
              <a:t>検索，挿入，削除などを行いたい場合，単一の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（オブジェクト）で扱う方が楽である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は，</a:t>
            </a:r>
            <a:r>
              <a:rPr lang="ja-JP" altLang="en-US" b="1" dirty="0"/>
              <a:t>順序のあるデータ</a:t>
            </a:r>
            <a:r>
              <a:rPr lang="ja-JP" altLang="en-US" dirty="0"/>
              <a:t>である．</a:t>
            </a:r>
            <a:r>
              <a:rPr lang="ja-JP" altLang="en-US" b="1" dirty="0"/>
              <a:t>要素の削除，挿入によりサイズが増減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マップ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キ</a:t>
            </a:r>
            <a:r>
              <a:rPr lang="ja-JP" altLang="en-US" dirty="0"/>
              <a:t>ーと</a:t>
            </a:r>
            <a:r>
              <a:rPr lang="ja-JP" altLang="en-US" b="1" dirty="0">
                <a:solidFill>
                  <a:srgbClr val="C00000"/>
                </a:solidFill>
              </a:rPr>
              <a:t>値（バリュー）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ペア</a:t>
            </a:r>
            <a:r>
              <a:rPr lang="ja-JP" altLang="en-US" dirty="0"/>
              <a:t>の集まりである．</a:t>
            </a:r>
            <a:r>
              <a:rPr lang="ja-JP" altLang="en-US" b="1" dirty="0"/>
              <a:t>同じ値のキーは２回以上登場しない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97E6D6-66C7-427C-B591-E4F0A147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804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D115F1D-1202-D1BE-43A5-8EE0F57E0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4" y="1588267"/>
            <a:ext cx="8812270" cy="41638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654" y="322351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 err="1"/>
              <a:t>indexOf</a:t>
            </a:r>
            <a:r>
              <a:rPr lang="en-US" altLang="ja-JP" b="1" dirty="0"/>
              <a:t> </a:t>
            </a:r>
            <a:r>
              <a:rPr lang="ja-JP" altLang="en-US" b="1" dirty="0"/>
              <a:t>で，リストの中から「</a:t>
            </a:r>
            <a:r>
              <a:rPr lang="en-US" altLang="ja-JP" b="1" dirty="0"/>
              <a:t>"6"</a:t>
            </a:r>
            <a:r>
              <a:rPr lang="ja-JP" altLang="en-US" b="1" dirty="0"/>
              <a:t>」を探す．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052EB8-656D-402A-8A88-3C1512FF2E05}"/>
              </a:ext>
            </a:extLst>
          </p:cNvPr>
          <p:cNvSpPr txBox="1"/>
          <p:nvPr/>
        </p:nvSpPr>
        <p:spPr>
          <a:xfrm>
            <a:off x="4214510" y="5336715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この中で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indexOf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の呼び出し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C52D830-B02A-4F93-B047-B3C072655ED9}"/>
              </a:ext>
            </a:extLst>
          </p:cNvPr>
          <p:cNvSpPr/>
          <p:nvPr/>
        </p:nvSpPr>
        <p:spPr>
          <a:xfrm>
            <a:off x="1969008" y="4800685"/>
            <a:ext cx="6522330" cy="3733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34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5CBD9C9-710E-97D4-36EF-061DA21E1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20" y="1643863"/>
            <a:ext cx="8559770" cy="414167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476686" y="1688464"/>
            <a:ext cx="1106548" cy="4617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714F65-5D3E-485D-9556-6C3CE157378E}"/>
              </a:ext>
            </a:extLst>
          </p:cNvPr>
          <p:cNvSpPr txBox="1"/>
          <p:nvPr/>
        </p:nvSpPr>
        <p:spPr>
          <a:xfrm>
            <a:off x="4884058" y="1602272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200" b="1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5E574B6-BB64-7ED5-A567-081B9D35D571}"/>
              </a:ext>
            </a:extLst>
          </p:cNvPr>
          <p:cNvSpPr txBox="1">
            <a:spLocks/>
          </p:cNvSpPr>
          <p:nvPr/>
        </p:nvSpPr>
        <p:spPr>
          <a:xfrm>
            <a:off x="113292" y="281727"/>
            <a:ext cx="8621922" cy="91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⑥ 実行し，結果を確認する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37B7BF-8A14-DE2D-3016-707AB25D13D2}"/>
              </a:ext>
            </a:extLst>
          </p:cNvPr>
          <p:cNvSpPr/>
          <p:nvPr/>
        </p:nvSpPr>
        <p:spPr>
          <a:xfrm>
            <a:off x="201529" y="6063382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46482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5-2. </a:t>
            </a:r>
            <a:r>
              <a:rPr lang="ja-JP" altLang="en-US" dirty="0"/>
              <a:t>リストを演習できる</a:t>
            </a:r>
            <a:br>
              <a:rPr lang="ja-JP" altLang="en-US" dirty="0"/>
            </a:br>
            <a:r>
              <a:rPr lang="ja-JP" altLang="en-US" dirty="0"/>
              <a:t>オンラインサイトの紹介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6299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58835"/>
            <a:ext cx="8536507" cy="15766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32399" y="5293020"/>
            <a:ext cx="686360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リストは，同じ型の要素の並び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850572" y="4467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600" b="0" dirty="0">
                <a:latin typeface="Arial" panose="020B0604020202020204" pitchFamily="34" charset="0"/>
              </a:rPr>
              <a:t>「リスト」を演習できる</a:t>
            </a:r>
            <a:r>
              <a:rPr lang="en-US" altLang="ja-JP" sz="3600" b="0" dirty="0">
                <a:latin typeface="Arial" panose="020B0604020202020204" pitchFamily="34" charset="0"/>
              </a:rPr>
              <a:t/>
            </a:r>
            <a:br>
              <a:rPr lang="en-US" altLang="ja-JP" sz="3600" b="0" dirty="0">
                <a:latin typeface="Arial" panose="020B0604020202020204" pitchFamily="34" charset="0"/>
              </a:rPr>
            </a:br>
            <a:r>
              <a:rPr lang="ja-JP" altLang="en-US" sz="3600" b="0" dirty="0">
                <a:latin typeface="Arial" panose="020B0604020202020204" pitchFamily="34" charset="0"/>
              </a:rPr>
              <a:t>オンラインサイトの紹介</a:t>
            </a:r>
            <a:r>
              <a:rPr lang="en-US" altLang="ja-JP" sz="3600" b="0" dirty="0">
                <a:latin typeface="Arial" panose="020B0604020202020204" pitchFamily="34" charset="0"/>
              </a:rPr>
              <a:t/>
            </a:r>
            <a:br>
              <a:rPr lang="en-US" altLang="ja-JP" sz="3600" b="0" dirty="0">
                <a:latin typeface="Arial" panose="020B0604020202020204" pitchFamily="34" charset="0"/>
              </a:rPr>
            </a:br>
            <a:endParaRPr lang="ja-JP" altLang="en-US" sz="36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5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66008DF-ECF4-D729-EC12-7B67C211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81" y="2675472"/>
            <a:ext cx="5231003" cy="404600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43350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visualgo.net</a:t>
            </a:r>
            <a:r>
              <a:rPr lang="en-US" altLang="ja-JP" dirty="0">
                <a:hlinkClick r:id="rId3"/>
              </a:rPr>
              <a:t>/ja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Linked List </a:t>
            </a:r>
            <a:r>
              <a:rPr lang="en-US" altLang="ja-JP" dirty="0"/>
              <a:t>(</a:t>
            </a:r>
            <a:r>
              <a:rPr lang="ja-JP" altLang="en-US" dirty="0"/>
              <a:t>連結リスト</a:t>
            </a:r>
            <a:r>
              <a:rPr lang="en-US" altLang="ja-JP" dirty="0"/>
              <a:t>)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827217" y="5314950"/>
            <a:ext cx="1535484" cy="1104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91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B8B2C4A8-A006-39B1-F1B1-309DEA5E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52" y="3860861"/>
            <a:ext cx="3971262" cy="19779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9690C6F-C23A-5702-9198-3D9E0A93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33" y="3784490"/>
            <a:ext cx="3232474" cy="21763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C3C52EC-B380-B8EA-F7E6-D9FB507AE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" y="3750072"/>
            <a:ext cx="913564" cy="219352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説明が出る場合がある．</a:t>
            </a:r>
            <a:r>
              <a:rPr lang="en-US" altLang="ja-JP" b="1" dirty="0"/>
              <a:t>ESC </a:t>
            </a:r>
            <a:r>
              <a:rPr lang="ja-JP" altLang="en-US" b="1" dirty="0"/>
              <a:t>キー</a:t>
            </a:r>
            <a:r>
              <a:rPr lang="ja-JP" altLang="en-US" dirty="0"/>
              <a:t>を押して，説明を消す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　左下のメニューで「</a:t>
            </a:r>
            <a:r>
              <a:rPr lang="en-US" altLang="ja-JP" b="1" dirty="0"/>
              <a:t>Enqueue</a:t>
            </a:r>
            <a:r>
              <a:rPr lang="en-US" altLang="ja-JP" dirty="0"/>
              <a:t> (</a:t>
            </a:r>
            <a:r>
              <a:rPr lang="ja-JP" altLang="en-US" dirty="0"/>
              <a:t>入れる</a:t>
            </a:r>
            <a:r>
              <a:rPr lang="en-US" altLang="ja-JP" dirty="0"/>
              <a:t>)</a:t>
            </a:r>
            <a:r>
              <a:rPr lang="ja-JP" altLang="en-US" dirty="0"/>
              <a:t>」をクリックし，「</a:t>
            </a:r>
            <a:r>
              <a:rPr lang="en-US" altLang="ja-JP" b="1" dirty="0"/>
              <a:t>Go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246731" y="4939437"/>
            <a:ext cx="1969027" cy="4181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451849" y="4707500"/>
            <a:ext cx="625817" cy="569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9105" y="4433454"/>
            <a:ext cx="583198" cy="582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2FF62B6-BA89-DD5D-D02D-AF0A5F05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sp>
        <p:nvSpPr>
          <p:cNvPr id="19" name="右矢印 19">
            <a:extLst>
              <a:ext uri="{FF2B5EF4-FFF2-40B4-BE49-F238E27FC236}">
                <a16:creationId xmlns:a16="http://schemas.microsoft.com/office/drawing/2014/main" id="{F45AB514-E8E4-27DC-0020-F010C75650C6}"/>
              </a:ext>
            </a:extLst>
          </p:cNvPr>
          <p:cNvSpPr/>
          <p:nvPr/>
        </p:nvSpPr>
        <p:spPr>
          <a:xfrm>
            <a:off x="1180135" y="4603578"/>
            <a:ext cx="159112" cy="58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F7AF63D1-19A2-BDEF-F55E-AFFFC5C0F0CD}"/>
              </a:ext>
            </a:extLst>
          </p:cNvPr>
          <p:cNvSpPr/>
          <p:nvPr/>
        </p:nvSpPr>
        <p:spPr>
          <a:xfrm>
            <a:off x="4834488" y="4648172"/>
            <a:ext cx="159112" cy="58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13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　 </a:t>
            </a:r>
            <a:r>
              <a:rPr lang="ja-JP" altLang="en-US" b="1" u="sng" dirty="0"/>
              <a:t>末尾に挿入される</a:t>
            </a:r>
            <a:r>
              <a:rPr lang="ja-JP" altLang="en-US" dirty="0"/>
              <a:t>ので，確認する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BFB07F57-1814-CD5D-8370-8E8AE466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797FFB-6BEA-8F75-C233-2DECD45C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7" y="1830360"/>
            <a:ext cx="8174062" cy="30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8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5-3.</a:t>
            </a:r>
            <a:r>
              <a:rPr lang="ja-JP" altLang="en-US" dirty="0"/>
              <a:t> マップ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530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4785" y="4434978"/>
            <a:ext cx="77380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マップ</a:t>
            </a:r>
            <a:r>
              <a:rPr lang="ja-JP" altLang="en-US" dirty="0">
                <a:latin typeface="Arial" panose="020B0604020202020204" pitchFamily="34" charset="0"/>
              </a:rPr>
              <a:t>は，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dirty="0">
                <a:latin typeface="Arial" panose="020B0604020202020204" pitchFamily="34" charset="0"/>
              </a:rPr>
              <a:t>と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dirty="0">
                <a:latin typeface="Arial" panose="020B0604020202020204" pitchFamily="34" charset="0"/>
              </a:rPr>
              <a:t>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　</a:t>
            </a:r>
            <a:r>
              <a:rPr lang="ja-JP" altLang="en-US" dirty="0">
                <a:latin typeface="Arial" panose="020B0604020202020204" pitchFamily="34" charset="0"/>
              </a:rPr>
              <a:t>の集まり</a:t>
            </a:r>
            <a:endParaRPr lang="en-US" altLang="ja-JP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同じ値の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dirty="0">
                <a:latin typeface="Arial" panose="020B0604020202020204" pitchFamily="34" charset="0"/>
              </a:rPr>
              <a:t>は</a:t>
            </a:r>
            <a:r>
              <a:rPr lang="en-US" altLang="ja-JP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回以上登場しない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マップ </a:t>
            </a:r>
            <a:r>
              <a:rPr lang="en-US" altLang="ja-JP" dirty="0"/>
              <a:t>(Map) 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524000" y="1651000"/>
          <a:ext cx="6096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21865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7507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値（バリュー）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1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Red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7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Yellow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Blue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5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1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9D0EF6E-A8BB-23D0-1F3F-07AE55FD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3" y="1226055"/>
            <a:ext cx="8979548" cy="2947198"/>
          </a:xfrm>
          <a:prstGeom prst="rect">
            <a:avLst/>
          </a:prstGeom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マップを生成するプログラム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1415525" y="2291194"/>
            <a:ext cx="7677616" cy="3159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561109" y="1558432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空のマップの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736" y="2629639"/>
            <a:ext cx="172354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put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」は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415525" y="2597359"/>
            <a:ext cx="2820211" cy="7905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415526" y="3387954"/>
            <a:ext cx="4395168" cy="3744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73A13A-9814-0B75-2BC8-812B1CE83465}"/>
              </a:ext>
            </a:extLst>
          </p:cNvPr>
          <p:cNvSpPr txBox="1"/>
          <p:nvPr/>
        </p:nvSpPr>
        <p:spPr>
          <a:xfrm>
            <a:off x="4009759" y="3914065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この中で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size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の呼び出し</a:t>
            </a:r>
          </a:p>
        </p:txBody>
      </p:sp>
    </p:spTree>
    <p:extLst>
      <p:ext uri="{BB962C8B-B14F-4D97-AF65-F5344CB8AC3E}">
        <p14:creationId xmlns:p14="http://schemas.microsoft.com/office/powerpoint/2010/main" val="126776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51371"/>
              </p:ext>
            </p:extLst>
          </p:nvPr>
        </p:nvGraphicFramePr>
        <p:xfrm>
          <a:off x="889262" y="855143"/>
          <a:ext cx="6987364" cy="271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650862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リスト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リストを演習できるオンラインサイトの紹介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マップ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2496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4480176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各自，資料を読み返したり，課題に取り組んだりも行う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55427" y="5152091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を用いて基礎を学び，マスターする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2118802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マップ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HashMap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557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80210"/>
            <a:ext cx="9020629" cy="943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CD2495-471C-D18F-5BC2-A3BD7672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3" y="1226055"/>
            <a:ext cx="8979548" cy="29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2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D6DD69-803B-2C9F-A6E5-CFF6C24C7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1" y="1589642"/>
            <a:ext cx="8897656" cy="415725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434258" y="1670641"/>
            <a:ext cx="1369038" cy="6740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17857BC-2DDC-0AEC-54B9-C0EF7264E308}"/>
              </a:ext>
            </a:extLst>
          </p:cNvPr>
          <p:cNvSpPr txBox="1">
            <a:spLocks/>
          </p:cNvSpPr>
          <p:nvPr/>
        </p:nvSpPr>
        <p:spPr>
          <a:xfrm>
            <a:off x="379510" y="480538"/>
            <a:ext cx="8621922" cy="91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7BE216-598A-BCFD-480A-A44138BA2AF5}"/>
              </a:ext>
            </a:extLst>
          </p:cNvPr>
          <p:cNvSpPr/>
          <p:nvPr/>
        </p:nvSpPr>
        <p:spPr>
          <a:xfrm>
            <a:off x="304505" y="6161433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658066-4E96-DE06-95C1-5B16B135D3D9}"/>
              </a:ext>
            </a:extLst>
          </p:cNvPr>
          <p:cNvSpPr txBox="1"/>
          <p:nvPr/>
        </p:nvSpPr>
        <p:spPr>
          <a:xfrm>
            <a:off x="4048980" y="1670641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サイズ 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324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14AFE-56D5-4FD9-95AF-E946B3B5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 の </a:t>
            </a:r>
            <a:r>
              <a:rPr lang="en-US" altLang="ja-JP" dirty="0"/>
              <a:t>HashMap</a:t>
            </a:r>
            <a:r>
              <a:rPr kumimoji="1" lang="en-US" altLang="ja-JP" dirty="0"/>
              <a:t> </a:t>
            </a:r>
            <a:r>
              <a:rPr kumimoji="1" lang="ja-JP" altLang="en-US" dirty="0"/>
              <a:t>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98685A-B0DB-488E-9F93-92C5039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8314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標準機能として，次のメソッドがある．便利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コンストラクタ</a:t>
            </a:r>
            <a:r>
              <a:rPr lang="en-US" altLang="ja-JP" dirty="0"/>
              <a:t>	HashMap</a:t>
            </a:r>
          </a:p>
          <a:p>
            <a:pPr marL="0" indent="0">
              <a:buNone/>
            </a:pPr>
            <a:r>
              <a:rPr lang="ja-JP" altLang="en-US" dirty="0"/>
              <a:t>要素の挿入</a:t>
            </a:r>
            <a:r>
              <a:rPr lang="en-US" altLang="ja-JP" dirty="0"/>
              <a:t>		put</a:t>
            </a:r>
          </a:p>
          <a:p>
            <a:pPr marL="0" indent="0">
              <a:buNone/>
            </a:pPr>
            <a:r>
              <a:rPr lang="ja-JP" altLang="en-US" dirty="0"/>
              <a:t>要素</a:t>
            </a:r>
            <a:r>
              <a:rPr kumimoji="1" lang="ja-JP" altLang="en-US" dirty="0"/>
              <a:t>の削除</a:t>
            </a:r>
            <a:r>
              <a:rPr kumimoji="1" lang="en-US" altLang="ja-JP" dirty="0"/>
              <a:t>		clear, remove</a:t>
            </a:r>
          </a:p>
          <a:p>
            <a:pPr marL="0" indent="0">
              <a:buNone/>
            </a:pPr>
            <a:r>
              <a:rPr kumimoji="1" lang="ja-JP" altLang="en-US" dirty="0"/>
              <a:t>検索</a:t>
            </a:r>
            <a:r>
              <a:rPr kumimoji="1" lang="en-US" altLang="ja-JP" dirty="0"/>
              <a:t>			get</a:t>
            </a:r>
          </a:p>
          <a:p>
            <a:pPr marL="0" indent="0">
              <a:buNone/>
            </a:pPr>
            <a:r>
              <a:rPr lang="ja-JP" altLang="en-US" dirty="0"/>
              <a:t>要素数</a:t>
            </a:r>
            <a:r>
              <a:rPr lang="en-US" altLang="ja-JP" dirty="0"/>
              <a:t>		size		</a:t>
            </a:r>
          </a:p>
          <a:p>
            <a:pPr marL="0" indent="0">
              <a:buNone/>
            </a:pPr>
            <a:r>
              <a:rPr kumimoji="1" lang="ja-JP" altLang="en-US" dirty="0"/>
              <a:t>など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マップの機能．ペアを扱うときに</a:t>
            </a:r>
            <a:r>
              <a:rPr lang="ja-JP" altLang="en-US" dirty="0"/>
              <a:t>便利．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D1B284-9D13-4211-8F77-E86AFF41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245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61505" y="2878449"/>
            <a:ext cx="7738016" cy="338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</a:rPr>
              <a:t>get 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endParaRPr lang="en-US" altLang="ja-JP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から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sz="2800" dirty="0">
                <a:latin typeface="Arial" panose="020B0604020202020204" pitchFamily="34" charset="0"/>
              </a:rPr>
              <a:t>を得る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</a:t>
            </a:r>
            <a:r>
              <a:rPr lang="en-US" altLang="ja-JP" sz="2800" dirty="0" err="1">
                <a:latin typeface="Arial" panose="020B0604020202020204" pitchFamily="34" charset="0"/>
              </a:rPr>
              <a:t>x.get</a:t>
            </a:r>
            <a:r>
              <a:rPr lang="en-US" altLang="ja-JP" sz="2800" dirty="0">
                <a:latin typeface="Arial" panose="020B0604020202020204" pitchFamily="34" charset="0"/>
              </a:rPr>
              <a:t>(</a:t>
            </a:r>
            <a:r>
              <a:rPr lang="en-US" altLang="ja-JP" sz="2800" b="1" dirty="0">
                <a:latin typeface="Arial" panose="020B0604020202020204" pitchFamily="34" charset="0"/>
              </a:rPr>
              <a:t>1</a:t>
            </a:r>
            <a:r>
              <a:rPr lang="en-US" altLang="ja-JP" sz="2800" dirty="0">
                <a:latin typeface="Arial" panose="020B0604020202020204" pitchFamily="34" charset="0"/>
              </a:rPr>
              <a:t>)    </a:t>
            </a:r>
            <a:r>
              <a:rPr lang="ja-JP" altLang="en-US" sz="2800" dirty="0">
                <a:latin typeface="Arial" panose="020B0604020202020204" pitchFamily="34" charset="0"/>
              </a:rPr>
              <a:t>→　結果は「</a:t>
            </a:r>
            <a:r>
              <a:rPr lang="en-US" altLang="ja-JP" sz="2800" b="1" dirty="0">
                <a:latin typeface="Arial" panose="020B0604020202020204" pitchFamily="34" charset="0"/>
              </a:rPr>
              <a:t>Red</a:t>
            </a:r>
            <a:r>
              <a:rPr lang="ja-JP" altLang="en-US" sz="2800" dirty="0">
                <a:latin typeface="Arial" panose="020B0604020202020204" pitchFamily="34" charset="0"/>
              </a:rPr>
              <a:t>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</a:t>
            </a:r>
            <a:r>
              <a:rPr lang="en-US" altLang="ja-JP" sz="2800" dirty="0" err="1">
                <a:latin typeface="Arial" panose="020B0604020202020204" pitchFamily="34" charset="0"/>
              </a:rPr>
              <a:t>x.get</a:t>
            </a:r>
            <a:r>
              <a:rPr lang="en-US" altLang="ja-JP" sz="2800" dirty="0">
                <a:latin typeface="Arial" panose="020B0604020202020204" pitchFamily="34" charset="0"/>
              </a:rPr>
              <a:t>(</a:t>
            </a:r>
            <a:r>
              <a:rPr lang="en-US" altLang="ja-JP" sz="2800" b="1" dirty="0">
                <a:latin typeface="Arial" panose="020B0604020202020204" pitchFamily="34" charset="0"/>
              </a:rPr>
              <a:t>2</a:t>
            </a:r>
            <a:r>
              <a:rPr lang="en-US" altLang="ja-JP" sz="2800" dirty="0">
                <a:latin typeface="Arial" panose="020B0604020202020204" pitchFamily="34" charset="0"/>
              </a:rPr>
              <a:t>)    </a:t>
            </a:r>
            <a:r>
              <a:rPr lang="ja-JP" altLang="en-US" sz="2800" dirty="0">
                <a:latin typeface="Arial" panose="020B0604020202020204" pitchFamily="34" charset="0"/>
              </a:rPr>
              <a:t>→　結果は「</a:t>
            </a:r>
            <a:r>
              <a:rPr lang="en-US" altLang="ja-JP" sz="2800" b="1" dirty="0">
                <a:latin typeface="Arial" panose="020B0604020202020204" pitchFamily="34" charset="0"/>
              </a:rPr>
              <a:t>Yellow</a:t>
            </a:r>
            <a:r>
              <a:rPr lang="ja-JP" altLang="en-US" sz="2800" dirty="0">
                <a:latin typeface="Arial" panose="020B0604020202020204" pitchFamily="34" charset="0"/>
              </a:rPr>
              <a:t>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  </a:t>
            </a:r>
            <a:r>
              <a:rPr lang="en-US" altLang="ja-JP" sz="2800" dirty="0" err="1">
                <a:latin typeface="Arial" panose="020B0604020202020204" pitchFamily="34" charset="0"/>
              </a:rPr>
              <a:t>x.get</a:t>
            </a:r>
            <a:r>
              <a:rPr lang="en-US" altLang="ja-JP" sz="2800" dirty="0">
                <a:latin typeface="Arial" panose="020B0604020202020204" pitchFamily="34" charset="0"/>
              </a:rPr>
              <a:t>(</a:t>
            </a:r>
            <a:r>
              <a:rPr lang="en-US" altLang="ja-JP" sz="2800" b="1" dirty="0">
                <a:latin typeface="Arial" panose="020B0604020202020204" pitchFamily="34" charset="0"/>
              </a:rPr>
              <a:t>3</a:t>
            </a:r>
            <a:r>
              <a:rPr lang="en-US" altLang="ja-JP" sz="2800" dirty="0">
                <a:latin typeface="Arial" panose="020B0604020202020204" pitchFamily="34" charset="0"/>
              </a:rPr>
              <a:t>)    </a:t>
            </a:r>
            <a:r>
              <a:rPr lang="ja-JP" altLang="en-US" sz="2800" dirty="0">
                <a:latin typeface="Arial" panose="020B0604020202020204" pitchFamily="34" charset="0"/>
              </a:rPr>
              <a:t>→　結果は「</a:t>
            </a:r>
            <a:r>
              <a:rPr lang="en-US" altLang="ja-JP" sz="2800" b="1" dirty="0">
                <a:latin typeface="Arial" panose="020B0604020202020204" pitchFamily="34" charset="0"/>
              </a:rPr>
              <a:t>Blue</a:t>
            </a:r>
            <a:r>
              <a:rPr lang="ja-JP" altLang="en-US" sz="2800" dirty="0">
                <a:latin typeface="Arial" panose="020B0604020202020204" pitchFamily="34" charset="0"/>
              </a:rPr>
              <a:t>」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ja-JP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ja-JP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ja-JP" altLang="en-US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の </a:t>
            </a:r>
            <a:r>
              <a:rPr lang="en-US" altLang="ja-JP" dirty="0"/>
              <a:t>HashMap </a:t>
            </a:r>
            <a:r>
              <a:rPr lang="ja-JP" altLang="en-US" dirty="0"/>
              <a:t>クラスの </a:t>
            </a:r>
            <a:r>
              <a:rPr lang="en-US" altLang="ja-JP" dirty="0"/>
              <a:t>get </a:t>
            </a:r>
            <a:r>
              <a:rPr lang="ja-JP" altLang="en-US" dirty="0"/>
              <a:t>メソッド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34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504449" y="809171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21865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7507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値（バリュー）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1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7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Yellow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Blue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5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14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80210"/>
            <a:ext cx="9020629" cy="943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F68AF6-74F1-594E-BDF3-F60C6E81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3" y="1180951"/>
            <a:ext cx="8922672" cy="28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6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8641EB2-D62A-CB21-E162-4D4DA101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4" y="1709350"/>
            <a:ext cx="8796189" cy="361756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526330" y="1832120"/>
            <a:ext cx="1300457" cy="4209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9D58621-B5E1-ADFC-711B-41B485ED1D4C}"/>
              </a:ext>
            </a:extLst>
          </p:cNvPr>
          <p:cNvSpPr txBox="1">
            <a:spLocks/>
          </p:cNvSpPr>
          <p:nvPr/>
        </p:nvSpPr>
        <p:spPr>
          <a:xfrm>
            <a:off x="379510" y="480538"/>
            <a:ext cx="8621922" cy="917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④ 実行し，結果を確認する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プログラムはあとで使うので消さないこと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44DE7A-901B-9CE5-3948-7BFF41F3277C}"/>
              </a:ext>
            </a:extLst>
          </p:cNvPr>
          <p:cNvSpPr/>
          <p:nvPr/>
        </p:nvSpPr>
        <p:spPr>
          <a:xfrm>
            <a:off x="119698" y="6080744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744247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マップの生成，要素の挿入，拡張 </a:t>
            </a:r>
            <a:r>
              <a:rPr lang="en-US" altLang="ja-JP" dirty="0"/>
              <a:t>For</a:t>
            </a:r>
            <a:r>
              <a:rPr lang="ja-JP" altLang="en-US" dirty="0"/>
              <a:t>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マップ</a:t>
            </a:r>
            <a:r>
              <a:rPr lang="ja-JP" altLang="en-US" b="1" dirty="0"/>
              <a:t>の生成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要素の挿入</a:t>
            </a:r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6124" y="1857829"/>
            <a:ext cx="235513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5438" y="1851440"/>
            <a:ext cx="2339102" cy="17081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Integer: </a:t>
            </a: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キーの</a:t>
            </a:r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String:</a:t>
            </a: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値（バリュー）の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468" y="4111864"/>
            <a:ext cx="243047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3624" y="4118253"/>
            <a:ext cx="319189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 “Red”: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挿入したい要素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88" y="3568212"/>
            <a:ext cx="2719135" cy="50354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99" y="1328149"/>
            <a:ext cx="8378572" cy="387896"/>
          </a:xfrm>
          <a:prstGeom prst="rect">
            <a:avLst/>
          </a:prstGeom>
        </p:spPr>
      </p:pic>
      <p:sp>
        <p:nvSpPr>
          <p:cNvPr id="14" name="Text Box 1035">
            <a:extLst>
              <a:ext uri="{FF2B5EF4-FFF2-40B4-BE49-F238E27FC236}">
                <a16:creationId xmlns:a16="http://schemas.microsoft.com/office/drawing/2014/main" id="{57B43009-3F91-4BA6-BAAE-9BBBED5B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921" y="669321"/>
            <a:ext cx="1723550" cy="377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まとめページ</a:t>
            </a:r>
          </a:p>
        </p:txBody>
      </p:sp>
    </p:spTree>
    <p:extLst>
      <p:ext uri="{BB962C8B-B14F-4D97-AF65-F5344CB8AC3E}">
        <p14:creationId xmlns:p14="http://schemas.microsoft.com/office/powerpoint/2010/main" val="3577863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6215A-A693-4923-8155-A6CB7DA4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2631FE-DD33-441F-8E84-1F8CAB759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65788" cy="5333166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複数データを扱うときの方法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単一の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</a:t>
            </a:r>
            <a:r>
              <a:rPr lang="ja-JP" altLang="en-US" dirty="0"/>
              <a:t>リストやマップなど</a:t>
            </a:r>
            <a:r>
              <a:rPr kumimoji="1" lang="ja-JP" altLang="en-US" dirty="0"/>
              <a:t>）で扱うことができる．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Java 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kumimoji="1" lang="ja-JP" altLang="en-US" dirty="0"/>
              <a:t>に，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がある．</a:t>
            </a:r>
            <a:endParaRPr kumimoji="1" lang="en-US" altLang="ja-JP" dirty="0"/>
          </a:p>
          <a:p>
            <a:r>
              <a:rPr kumimoji="1" lang="ja-JP" altLang="en-US" dirty="0"/>
              <a:t>検索，挿入，削除などを行いたい場合，単一の</a:t>
            </a:r>
            <a:r>
              <a:rPr kumimoji="1" lang="ja-JP" altLang="en-US" b="1" dirty="0">
                <a:solidFill>
                  <a:srgbClr val="C00000"/>
                </a:solidFill>
              </a:rPr>
              <a:t>コレクション</a:t>
            </a:r>
            <a:r>
              <a:rPr kumimoji="1" lang="ja-JP" altLang="en-US" dirty="0"/>
              <a:t>（オブジェクト）で扱う方が楽である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リスト</a:t>
            </a:r>
            <a:r>
              <a:rPr lang="ja-JP" altLang="en-US" dirty="0"/>
              <a:t>は，</a:t>
            </a:r>
            <a:r>
              <a:rPr lang="ja-JP" altLang="en-US" b="1" dirty="0"/>
              <a:t>順序のあるデータ</a:t>
            </a:r>
            <a:r>
              <a:rPr lang="ja-JP" altLang="en-US" dirty="0"/>
              <a:t>である．</a:t>
            </a:r>
            <a:r>
              <a:rPr lang="ja-JP" altLang="en-US" b="1" dirty="0"/>
              <a:t>要素の削除，挿入によりサイズが増減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マップ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キ</a:t>
            </a:r>
            <a:r>
              <a:rPr lang="ja-JP" altLang="en-US" dirty="0"/>
              <a:t>ーと</a:t>
            </a:r>
            <a:r>
              <a:rPr lang="ja-JP" altLang="en-US" b="1" dirty="0">
                <a:solidFill>
                  <a:srgbClr val="C00000"/>
                </a:solidFill>
              </a:rPr>
              <a:t>値（バリュー）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ペア</a:t>
            </a:r>
            <a:r>
              <a:rPr lang="ja-JP" altLang="en-US" dirty="0"/>
              <a:t>の集まりである．</a:t>
            </a:r>
            <a:r>
              <a:rPr lang="ja-JP" altLang="en-US" b="1" dirty="0"/>
              <a:t>同じ値のキーは２回以上登場しない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97E6D6-66C7-427C-B591-E4F0A147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365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19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3751075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9BEDB6-46DB-A28C-3655-C22AE518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資料中のソースコード </a:t>
            </a:r>
            <a:r>
              <a:rPr kumimoji="1" lang="en-US" altLang="ja-JP" dirty="0"/>
              <a:t>5-1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963C21-90DE-360F-2EF7-3FA7E7BCF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import </a:t>
            </a:r>
            <a:r>
              <a:rPr kumimoji="1" lang="en-US" altLang="ja-JP" sz="2000" dirty="0" err="1"/>
              <a:t>java.util.</a:t>
            </a:r>
            <a:r>
              <a:rPr lang="en-US" altLang="ja-JP" sz="2000" dirty="0" err="1"/>
              <a:t>ArrayList</a:t>
            </a:r>
            <a:r>
              <a:rPr kumimoji="1" lang="en-US" altLang="ja-JP" sz="20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0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ArrayList</a:t>
            </a:r>
            <a:r>
              <a:rPr kumimoji="1" lang="en-US" altLang="ja-JP" sz="2000" dirty="0"/>
              <a:t>&lt;String&gt; m = new </a:t>
            </a:r>
            <a:r>
              <a:rPr kumimoji="1" lang="en-US" altLang="ja-JP" sz="2000" dirty="0" err="1"/>
              <a:t>ArrayList</a:t>
            </a:r>
            <a:r>
              <a:rPr kumimoji="1" lang="en-US" altLang="ja-JP" sz="2000" dirty="0"/>
              <a:t>&lt;String&gt;();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("15");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("8");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("6");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("32");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m.add</a:t>
            </a:r>
            <a:r>
              <a:rPr kumimoji="1" lang="en-US" altLang="ja-JP" sz="2000" dirty="0"/>
              <a:t>("23");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System.out.println</a:t>
            </a:r>
            <a:r>
              <a:rPr lang="en-US" altLang="ja-JP" sz="2000" dirty="0"/>
              <a:t>(</a:t>
            </a:r>
            <a:r>
              <a:rPr kumimoji="1" lang="en-US" altLang="ja-JP" sz="2000" dirty="0" err="1"/>
              <a:t>m.size</a:t>
            </a:r>
            <a:r>
              <a:rPr kumimoji="1" lang="en-US" altLang="ja-JP" sz="2000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896D7A-1E23-22C8-C462-034E53C1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046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26750-DA39-7CD6-02EC-F5D25DA2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資料中のソースコード </a:t>
            </a:r>
            <a:r>
              <a:rPr kumimoji="1" lang="en-US" altLang="ja-JP"/>
              <a:t>5-3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849B78-FF28-27F0-16AA-A4DE3912E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3" y="878151"/>
            <a:ext cx="8461208" cy="533316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import </a:t>
            </a:r>
            <a:r>
              <a:rPr kumimoji="1" lang="en-US" altLang="ja-JP" sz="2000" dirty="0" err="1"/>
              <a:t>java.util.HashMap</a:t>
            </a:r>
            <a:r>
              <a:rPr kumimoji="1" lang="en-US" altLang="ja-JP" sz="20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0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HashMap&lt;Integer, String&gt; x = new HashMap&lt;Integer, String&gt;();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x.put</a:t>
            </a:r>
            <a:r>
              <a:rPr kumimoji="1" lang="en-US" altLang="ja-JP" sz="2000" dirty="0"/>
              <a:t>(1, "Red");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        </a:t>
            </a:r>
            <a:r>
              <a:rPr kumimoji="1" lang="en-US" altLang="ja-JP" sz="2000" dirty="0" err="1"/>
              <a:t>x.put</a:t>
            </a:r>
            <a:r>
              <a:rPr kumimoji="1" lang="en-US" altLang="ja-JP" sz="2000" dirty="0"/>
              <a:t>(2, "Yellow");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    </a:t>
            </a:r>
            <a:r>
              <a:rPr kumimoji="1" lang="en-US" altLang="ja-JP" sz="2000" dirty="0" err="1"/>
              <a:t>x.put</a:t>
            </a:r>
            <a:r>
              <a:rPr kumimoji="1" lang="en-US" altLang="ja-JP" sz="2000" dirty="0"/>
              <a:t>(3, "Blue");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/>
              <a:t>        </a:t>
            </a:r>
            <a:r>
              <a:rPr kumimoji="1" lang="en-US" altLang="ja-JP" sz="2000" dirty="0" err="1"/>
              <a:t>System.out.println</a:t>
            </a:r>
            <a:r>
              <a:rPr lang="en-US" altLang="ja-JP" sz="2000" dirty="0"/>
              <a:t>(</a:t>
            </a:r>
            <a:r>
              <a:rPr lang="en-US" altLang="ja-JP" sz="2000" dirty="0" err="1"/>
              <a:t>x</a:t>
            </a:r>
            <a:r>
              <a:rPr kumimoji="1" lang="en-US" altLang="ja-JP" sz="2000" dirty="0" err="1"/>
              <a:t>.size</a:t>
            </a:r>
            <a:r>
              <a:rPr kumimoji="1" lang="en-US" altLang="ja-JP" sz="2000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/>
              <a:t>    </a:t>
            </a:r>
            <a:r>
              <a:rPr kumimoji="1" lang="en-US" altLang="ja-JP" sz="20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/>
              <a:t>}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56447E-F191-B584-6A98-B65D664F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75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9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71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351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69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20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1387</Words>
  <Application>Microsoft Office PowerPoint</Application>
  <PresentationFormat>画面に合わせる (4:3)</PresentationFormat>
  <Paragraphs>328</Paragraphs>
  <Slides>41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ＭＳ Ｐゴシック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PowerPoint プレゼンテーション</vt:lpstr>
      <vt:lpstr>全体まとめ</vt:lpstr>
      <vt:lpstr>アウトライン</vt:lpstr>
      <vt:lpstr>オブジェクトとメソッド</vt:lpstr>
      <vt:lpstr>Java プログラムの書き方</vt:lpstr>
      <vt:lpstr>Java Tutor の起動</vt:lpstr>
      <vt:lpstr>Java Tutor でのプログラム実行手順</vt:lpstr>
      <vt:lpstr>Java Tutor 使用上の注意点①</vt:lpstr>
      <vt:lpstr>Java Tutor 使用上の注意点②</vt:lpstr>
      <vt:lpstr>5-1. リスト</vt:lpstr>
      <vt:lpstr>リスト</vt:lpstr>
      <vt:lpstr>リストを生成するプログラム</vt:lpstr>
      <vt:lpstr>add メソッドは，要素の挿入</vt:lpstr>
      <vt:lpstr>演習</vt:lpstr>
      <vt:lpstr>PowerPoint プレゼンテーション</vt:lpstr>
      <vt:lpstr>PowerPoint プレゼンテーション</vt:lpstr>
      <vt:lpstr>Java の ArrayList クラス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5-2. リストを演習できる オンラインサイトの紹介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5-3. マップ</vt:lpstr>
      <vt:lpstr>マップ (Map) </vt:lpstr>
      <vt:lpstr>マップを生成するプログラム</vt:lpstr>
      <vt:lpstr>演習</vt:lpstr>
      <vt:lpstr>PowerPoint プレゼンテーション</vt:lpstr>
      <vt:lpstr>PowerPoint プレゼンテーション</vt:lpstr>
      <vt:lpstr>Java の HashMap クラス</vt:lpstr>
      <vt:lpstr>Java の HashMap クラスの get メソッド</vt:lpstr>
      <vt:lpstr>PowerPoint プレゼンテーション</vt:lpstr>
      <vt:lpstr>PowerPoint プレゼンテーション</vt:lpstr>
      <vt:lpstr>マップの生成，要素の挿入，拡張 For文</vt:lpstr>
      <vt:lpstr>全体まとめ</vt:lpstr>
      <vt:lpstr>関連ページ</vt:lpstr>
      <vt:lpstr>資料中のソースコード 5-1</vt:lpstr>
      <vt:lpstr>資料中のソースコード 5-3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kaneko kunihiko</dc:creator>
  <cp:lastModifiedBy>me</cp:lastModifiedBy>
  <cp:revision>143</cp:revision>
  <dcterms:created xsi:type="dcterms:W3CDTF">2019-11-02T00:06:04Z</dcterms:created>
  <dcterms:modified xsi:type="dcterms:W3CDTF">2023-01-30T03:29:05Z</dcterms:modified>
</cp:coreProperties>
</file>