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1392" r:id="rId2"/>
    <p:sldId id="1327" r:id="rId3"/>
    <p:sldId id="1417" r:id="rId4"/>
    <p:sldId id="1412" r:id="rId5"/>
    <p:sldId id="1375" r:id="rId6"/>
    <p:sldId id="1393" r:id="rId7"/>
    <p:sldId id="965" r:id="rId8"/>
    <p:sldId id="876" r:id="rId9"/>
    <p:sldId id="1413" r:id="rId10"/>
    <p:sldId id="1414" r:id="rId11"/>
    <p:sldId id="1415" r:id="rId12"/>
    <p:sldId id="1416" r:id="rId13"/>
    <p:sldId id="904" r:id="rId14"/>
    <p:sldId id="1364" r:id="rId15"/>
    <p:sldId id="742" r:id="rId16"/>
    <p:sldId id="1365" r:id="rId17"/>
    <p:sldId id="1420" r:id="rId18"/>
    <p:sldId id="1421" r:id="rId19"/>
    <p:sldId id="1307" r:id="rId20"/>
    <p:sldId id="490" r:id="rId21"/>
    <p:sldId id="1422" r:id="rId22"/>
    <p:sldId id="1315" r:id="rId23"/>
    <p:sldId id="1316" r:id="rId24"/>
    <p:sldId id="1325" r:id="rId25"/>
    <p:sldId id="1326" r:id="rId26"/>
    <p:sldId id="1423" r:id="rId27"/>
    <p:sldId id="1424" r:id="rId28"/>
    <p:sldId id="1430" r:id="rId29"/>
    <p:sldId id="734" r:id="rId30"/>
    <p:sldId id="735" r:id="rId31"/>
    <p:sldId id="1426" r:id="rId32"/>
    <p:sldId id="1350" r:id="rId33"/>
    <p:sldId id="1357" r:id="rId34"/>
    <p:sldId id="1387" r:id="rId35"/>
    <p:sldId id="1351" r:id="rId36"/>
    <p:sldId id="875" r:id="rId37"/>
    <p:sldId id="1367" r:id="rId38"/>
    <p:sldId id="1432" r:id="rId39"/>
    <p:sldId id="1433" r:id="rId40"/>
    <p:sldId id="1429" r:id="rId41"/>
    <p:sldId id="1419" r:id="rId42"/>
    <p:sldId id="1418" r:id="rId43"/>
    <p:sldId id="1425" r:id="rId44"/>
    <p:sldId id="1431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9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0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7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64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84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15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470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41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1"/>
            <a:ext cx="5334428" cy="204666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pi-6.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プログラミングにおけるループ処理と配列・リスト操作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292996"/>
            <a:ext cx="5334428" cy="18058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トピックス：繰り返し（ループ），</a:t>
            </a:r>
            <a:r>
              <a:rPr lang="en-US" altLang="ja-JP" sz="1800" dirty="0">
                <a:solidFill>
                  <a:schemeClr val="tx1"/>
                </a:solidFill>
              </a:rPr>
              <a:t>for</a:t>
            </a:r>
            <a:r>
              <a:rPr lang="ja-JP" altLang="en-US" sz="1800" dirty="0">
                <a:solidFill>
                  <a:schemeClr val="tx1"/>
                </a:solidFill>
              </a:rPr>
              <a:t>，ステップ実行，拡張 </a:t>
            </a:r>
            <a:r>
              <a:rPr lang="en-US" altLang="ja-JP" sz="1800" dirty="0">
                <a:solidFill>
                  <a:schemeClr val="tx1"/>
                </a:solidFill>
              </a:rPr>
              <a:t>for</a:t>
            </a:r>
            <a:r>
              <a:rPr lang="ja-JP" altLang="en-US" sz="1800" dirty="0">
                <a:solidFill>
                  <a:schemeClr val="tx1"/>
                </a:solidFill>
              </a:rPr>
              <a:t> 文，リスト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681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46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9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8A5228D-1F1F-8EEB-3624-F1E53F17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5" y="2097186"/>
            <a:ext cx="7583905" cy="44605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lang="en-US" altLang="ja-JP" dirty="0"/>
              <a:t>T</a:t>
            </a:r>
            <a:r>
              <a:rPr kumimoji="1" lang="en-US" altLang="ja-JP" dirty="0"/>
              <a:t>utor</a:t>
            </a:r>
            <a:r>
              <a:rPr lang="ja-JP" altLang="en-US" dirty="0"/>
              <a:t> でのステップ実行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88623"/>
            <a:ext cx="7649338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を確認できる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2483" y="641997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26359" y="2614532"/>
            <a:ext cx="542334" cy="235314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2556" y="5771063"/>
            <a:ext cx="5359444" cy="91190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44575" y="2085756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99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6-1. </a:t>
            </a:r>
            <a:r>
              <a:rPr lang="ja-JP" altLang="en-US" dirty="0"/>
              <a:t>配列と繰り返し（ループ）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421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82" y="1871490"/>
            <a:ext cx="721133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データの並び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FF0000"/>
                </a:solidFill>
              </a:rPr>
              <a:t>０から始まる番号（添字）</a:t>
            </a:r>
            <a:r>
              <a:rPr lang="ja-JP" altLang="en-US" dirty="0"/>
              <a:t>が付いている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A3513D2-0948-F169-96F7-C02E3F17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7D12754-4C21-4DDF-A906-C70026996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9" y="3429000"/>
            <a:ext cx="8746261" cy="16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17 </a:t>
            </a:r>
            <a:r>
              <a:rPr lang="ja-JP" altLang="en-US" sz="2400" dirty="0"/>
              <a:t>～ </a:t>
            </a:r>
            <a:r>
              <a:rPr lang="en-US" altLang="ja-JP" sz="2400" dirty="0"/>
              <a:t>18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21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6981B22-B9CD-4630-9C14-739A4114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3" y="2982294"/>
            <a:ext cx="8724924" cy="1527076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3" y="231355"/>
            <a:ext cx="825224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D75BE3-A41C-A21A-ECBB-CBFEC9244108}"/>
              </a:ext>
            </a:extLst>
          </p:cNvPr>
          <p:cNvSpPr/>
          <p:nvPr/>
        </p:nvSpPr>
        <p:spPr>
          <a:xfrm>
            <a:off x="3677051" y="3707003"/>
            <a:ext cx="819793" cy="338904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30B553-167A-1AB1-4526-67B14C2F6EFD}"/>
              </a:ext>
            </a:extLst>
          </p:cNvPr>
          <p:cNvSpPr/>
          <p:nvPr/>
        </p:nvSpPr>
        <p:spPr>
          <a:xfrm>
            <a:off x="470609" y="1354184"/>
            <a:ext cx="8013633" cy="1406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C0D9190-F016-32F5-7592-17FCE7A310F6}"/>
              </a:ext>
            </a:extLst>
          </p:cNvPr>
          <p:cNvSpPr txBox="1">
            <a:spLocks/>
          </p:cNvSpPr>
          <p:nvPr/>
        </p:nvSpPr>
        <p:spPr>
          <a:xfrm>
            <a:off x="476558" y="1442730"/>
            <a:ext cx="8131262" cy="2660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月の日数についてのデータ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を作る。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サイズ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13 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の配列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うるう年のことは考えないことにする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９月について表示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させてみて確認も行う．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11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558B88-DFB2-AB66-2179-94BBD0A10E14}"/>
              </a:ext>
            </a:extLst>
          </p:cNvPr>
          <p:cNvSpPr txBox="1"/>
          <p:nvPr/>
        </p:nvSpPr>
        <p:spPr>
          <a:xfrm>
            <a:off x="1611018" y="4163893"/>
            <a:ext cx="2143536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」が表示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されるので確認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280F75C-73A6-41C4-8623-F2078937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4" y="1091824"/>
            <a:ext cx="8798363" cy="29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6DFC3-9AC1-C83F-FDF3-EA3329AB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繰り返し（ループ）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F2192-7E73-CA59-1E4C-995C8289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878258" cy="1118232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同じ処理や操作を繰り返す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92631C-7FFE-F582-B8AA-A627067B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E6E1FD-6B04-C673-6C53-FB4FE8BBF7A3}"/>
              </a:ext>
            </a:extLst>
          </p:cNvPr>
          <p:cNvSpPr txBox="1">
            <a:spLocks/>
          </p:cNvSpPr>
          <p:nvPr/>
        </p:nvSpPr>
        <p:spPr>
          <a:xfrm>
            <a:off x="1070960" y="2011395"/>
            <a:ext cx="6380028" cy="19497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配列の中身の表示（要素は４個ある）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⇒ 表示を </a:t>
            </a:r>
            <a:r>
              <a:rPr lang="en-US" altLang="ja-JP" sz="2400" dirty="0"/>
              <a:t>4 </a:t>
            </a:r>
            <a:r>
              <a:rPr lang="ja-JP" altLang="en-US" sz="2400" dirty="0"/>
              <a:t>回繰り返し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777D1E-AF62-11D7-D124-5C0495B38948}"/>
              </a:ext>
            </a:extLst>
          </p:cNvPr>
          <p:cNvSpPr txBox="1"/>
          <p:nvPr/>
        </p:nvSpPr>
        <p:spPr>
          <a:xfrm>
            <a:off x="1962634" y="6385449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FA26FB-98C1-7B9F-09B2-7453E20D9DD2}"/>
              </a:ext>
            </a:extLst>
          </p:cNvPr>
          <p:cNvSpPr txBox="1"/>
          <p:nvPr/>
        </p:nvSpPr>
        <p:spPr>
          <a:xfrm>
            <a:off x="6885071" y="60851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7365D5-443F-4401-86C4-E73889099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01" y="2434128"/>
            <a:ext cx="2539800" cy="10421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28CA62-07A5-43B3-8C1A-DE0BF14C7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59" y="4183040"/>
            <a:ext cx="2315057" cy="19309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AD179A6-91CF-44AE-BF29-06F0C53C4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94" y="4264006"/>
            <a:ext cx="5520657" cy="216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5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92631C-7FFE-F582-B8AA-A627067B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E6E1FD-6B04-C673-6C53-FB4FE8BBF7A3}"/>
              </a:ext>
            </a:extLst>
          </p:cNvPr>
          <p:cNvSpPr txBox="1">
            <a:spLocks/>
          </p:cNvSpPr>
          <p:nvPr/>
        </p:nvSpPr>
        <p:spPr>
          <a:xfrm>
            <a:off x="1177046" y="312001"/>
            <a:ext cx="6380028" cy="16915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物体の落下距離：  </a:t>
            </a:r>
            <a:r>
              <a:rPr lang="en-US" altLang="ja-JP" b="1" dirty="0"/>
              <a:t>9.8 × (</a:t>
            </a:r>
            <a:r>
              <a:rPr lang="ja-JP" altLang="en-US" b="1" dirty="0"/>
              <a:t>時間</a:t>
            </a:r>
            <a:r>
              <a:rPr lang="en-US" altLang="ja-JP" b="1" dirty="0"/>
              <a:t>)</a:t>
            </a:r>
            <a:r>
              <a:rPr lang="en-US" altLang="ja-JP" b="1" baseline="30000" dirty="0"/>
              <a:t>2 </a:t>
            </a:r>
            <a:r>
              <a:rPr lang="en-US" altLang="ja-JP" b="1" dirty="0"/>
              <a:t>÷ 2 </a:t>
            </a:r>
            <a:r>
              <a:rPr lang="en-US" altLang="ja-JP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時間は </a:t>
            </a:r>
            <a:r>
              <a:rPr lang="en-US" altLang="ja-JP" dirty="0"/>
              <a:t>0, 1, 2, 3, 4, 5, 6, 7, 8, 9, 10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⇒ 同じ式の計算を </a:t>
            </a:r>
            <a:r>
              <a:rPr lang="en-US" altLang="ja-JP" dirty="0"/>
              <a:t>11 </a:t>
            </a:r>
            <a:r>
              <a:rPr lang="ja-JP" altLang="en-US" dirty="0"/>
              <a:t>回繰り返し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777D1E-AF62-11D7-D124-5C0495B38948}"/>
              </a:ext>
            </a:extLst>
          </p:cNvPr>
          <p:cNvSpPr txBox="1"/>
          <p:nvPr/>
        </p:nvSpPr>
        <p:spPr>
          <a:xfrm>
            <a:off x="3112911" y="4269644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FA26FB-98C1-7B9F-09B2-7453E20D9DD2}"/>
              </a:ext>
            </a:extLst>
          </p:cNvPr>
          <p:cNvSpPr txBox="1"/>
          <p:nvPr/>
        </p:nvSpPr>
        <p:spPr>
          <a:xfrm>
            <a:off x="1457176" y="56437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5B1FFE-DDD5-5B7F-5A88-C8B380FB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35" y="4861240"/>
            <a:ext cx="2992452" cy="19577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B20624D-CCFE-F99D-2621-304E43156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4" y="2094813"/>
            <a:ext cx="6776731" cy="2174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033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8735" y="4728725"/>
            <a:ext cx="520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「</a:t>
            </a:r>
            <a:r>
              <a:rPr lang="en-US" altLang="ja-JP" sz="2400" b="1" dirty="0">
                <a:solidFill>
                  <a:srgbClr val="FF0000"/>
                </a:solidFill>
              </a:rPr>
              <a:t>for(</a:t>
            </a:r>
            <a:r>
              <a:rPr lang="en-US" altLang="ja-JP" sz="2400" b="1" dirty="0" err="1">
                <a:solidFill>
                  <a:srgbClr val="FF0000"/>
                </a:solidFill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</a:rPr>
              <a:t> = 0; </a:t>
            </a:r>
            <a:r>
              <a:rPr lang="en-US" altLang="ja-JP" sz="2400" b="1" dirty="0" err="1">
                <a:solidFill>
                  <a:srgbClr val="FF0000"/>
                </a:solidFill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</a:rPr>
              <a:t> &lt;= 3; </a:t>
            </a:r>
            <a:r>
              <a:rPr lang="en-US" altLang="ja-JP" sz="2400" b="1" dirty="0" err="1">
                <a:solidFill>
                  <a:srgbClr val="FF0000"/>
                </a:solidFill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</a:rPr>
              <a:t>++)</a:t>
            </a:r>
            <a:r>
              <a:rPr lang="ja-JP" altLang="en-US" sz="2400" b="1" dirty="0">
                <a:solidFill>
                  <a:srgbClr val="FF0000"/>
                </a:solidFill>
              </a:rPr>
              <a:t>」のあとに「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{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D0802C28-9A86-0A72-64F9-5B894DCA2165}"/>
              </a:ext>
            </a:extLst>
          </p:cNvPr>
          <p:cNvSpPr/>
          <p:nvPr/>
        </p:nvSpPr>
        <p:spPr>
          <a:xfrm>
            <a:off x="6962126" y="1543513"/>
            <a:ext cx="212377" cy="6641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16D8B357-BF2F-4A82-0AC3-CBB631495786}"/>
              </a:ext>
            </a:extLst>
          </p:cNvPr>
          <p:cNvSpPr/>
          <p:nvPr/>
        </p:nvSpPr>
        <p:spPr>
          <a:xfrm>
            <a:off x="6962126" y="2484788"/>
            <a:ext cx="153384" cy="992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DAAF5-5F3C-B4ED-7D76-CD6F86931A04}"/>
              </a:ext>
            </a:extLst>
          </p:cNvPr>
          <p:cNvSpPr txBox="1"/>
          <p:nvPr/>
        </p:nvSpPr>
        <p:spPr>
          <a:xfrm>
            <a:off x="7145759" y="164475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配列の組み立て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BFE9ED-EB12-0DD6-34BC-213F133D514F}"/>
              </a:ext>
            </a:extLst>
          </p:cNvPr>
          <p:cNvSpPr txBox="1"/>
          <p:nvPr/>
        </p:nvSpPr>
        <p:spPr>
          <a:xfrm>
            <a:off x="7174503" y="26401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繰り返し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BB0A0D88-316F-C8BB-CF01-EE0D4E64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87" y="1002031"/>
            <a:ext cx="6736795" cy="336955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double x[] = {10, 20, 30, 40};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int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for(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= 0;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&lt;= 3;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(x[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}</a:t>
            </a:r>
            <a:endParaRPr lang="ja-JP" altLang="en-US" sz="2400" dirty="0"/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4E3CF4-BAE8-4BCA-F5B9-F0BE17104E69}"/>
              </a:ext>
            </a:extLst>
          </p:cNvPr>
          <p:cNvSpPr txBox="1"/>
          <p:nvPr/>
        </p:nvSpPr>
        <p:spPr>
          <a:xfrm>
            <a:off x="542750" y="5601215"/>
            <a:ext cx="5683357" cy="847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字下げを行うことで，</a:t>
            </a:r>
            <a:endParaRPr kumimoji="0" lang="en-US" altLang="ja-JP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プログラムを読みやすくしている</a:t>
            </a:r>
            <a:endParaRPr kumimoji="0" lang="ja-JP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CA0409-6C5A-4141-AA4D-EAE48A6D4C82}"/>
              </a:ext>
            </a:extLst>
          </p:cNvPr>
          <p:cNvSpPr/>
          <p:nvPr/>
        </p:nvSpPr>
        <p:spPr>
          <a:xfrm>
            <a:off x="3815050" y="2353042"/>
            <a:ext cx="299962" cy="389032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9F30AE-5832-4C90-82C8-0C0B2A84E04A}"/>
              </a:ext>
            </a:extLst>
          </p:cNvPr>
          <p:cNvSpPr/>
          <p:nvPr/>
        </p:nvSpPr>
        <p:spPr>
          <a:xfrm>
            <a:off x="858773" y="3038306"/>
            <a:ext cx="299962" cy="389032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9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22 </a:t>
            </a:r>
            <a:r>
              <a:rPr lang="ja-JP" altLang="en-US" sz="2400" dirty="0"/>
              <a:t>～ </a:t>
            </a:r>
            <a:r>
              <a:rPr lang="en-US" altLang="ja-JP" sz="2400" dirty="0"/>
              <a:t>27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繰り返し（ループ）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276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4" y="231355"/>
            <a:ext cx="8275398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3609436-E300-4D93-ACC2-C0EE1B7DF7DD}"/>
              </a:ext>
            </a:extLst>
          </p:cNvPr>
          <p:cNvSpPr txBox="1">
            <a:spLocks/>
          </p:cNvSpPr>
          <p:nvPr/>
        </p:nvSpPr>
        <p:spPr>
          <a:xfrm>
            <a:off x="1435692" y="1266518"/>
            <a:ext cx="6380028" cy="19497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配列の中身の表示（要素は４個ある）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⇒ 表示を </a:t>
            </a:r>
            <a:r>
              <a:rPr lang="en-US" altLang="ja-JP" sz="2400" dirty="0"/>
              <a:t>4 </a:t>
            </a:r>
            <a:r>
              <a:rPr lang="ja-JP" altLang="en-US" sz="2400" dirty="0"/>
              <a:t>回繰り返し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F736F90-876C-442F-9EE0-81F64025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33" y="1689251"/>
            <a:ext cx="2539800" cy="10421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5749177-EAED-4D24-B399-D00F1BFD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6" y="3429000"/>
            <a:ext cx="8260174" cy="32327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629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FDB64FC-04CE-4D8A-B70E-4517CD01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89" y="944987"/>
            <a:ext cx="6236426" cy="469541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C991CA-1806-6441-099F-4F369420D279}"/>
              </a:ext>
            </a:extLst>
          </p:cNvPr>
          <p:cNvSpPr/>
          <p:nvPr/>
        </p:nvSpPr>
        <p:spPr>
          <a:xfrm>
            <a:off x="1099322" y="1371851"/>
            <a:ext cx="916563" cy="11083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135EC9-A9D5-7638-3B4F-FEE91E7224C4}"/>
              </a:ext>
            </a:extLst>
          </p:cNvPr>
          <p:cNvSpPr txBox="1"/>
          <p:nvPr/>
        </p:nvSpPr>
        <p:spPr>
          <a:xfrm>
            <a:off x="3173853" y="553655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519069-6092-018C-0B13-2EA02C27B04D}"/>
              </a:ext>
            </a:extLst>
          </p:cNvPr>
          <p:cNvSpPr/>
          <p:nvPr/>
        </p:nvSpPr>
        <p:spPr>
          <a:xfrm>
            <a:off x="1099322" y="3532120"/>
            <a:ext cx="6375127" cy="15850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834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3" y="231355"/>
            <a:ext cx="825224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E37931-DFE7-937E-1154-6D9E768480C8}"/>
              </a:ext>
            </a:extLst>
          </p:cNvPr>
          <p:cNvSpPr txBox="1"/>
          <p:nvPr/>
        </p:nvSpPr>
        <p:spPr>
          <a:xfrm>
            <a:off x="1300767" y="1468044"/>
            <a:ext cx="59426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物体の落下．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～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秒まで．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秒ごと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9053338-4C13-4227-99C8-1D38C400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8" y="2470667"/>
            <a:ext cx="8872405" cy="28452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1110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FF4799-6760-318F-DABF-7CF70CBA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75" y="1278123"/>
            <a:ext cx="8432676" cy="462256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12B0AB1-A120-FD2C-A902-B82BC70098AB}"/>
              </a:ext>
            </a:extLst>
          </p:cNvPr>
          <p:cNvSpPr/>
          <p:nvPr/>
        </p:nvSpPr>
        <p:spPr>
          <a:xfrm>
            <a:off x="4676774" y="3390483"/>
            <a:ext cx="628650" cy="54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B9978A-0D14-DF22-8996-3F9E1CFA9F8E}"/>
              </a:ext>
            </a:extLst>
          </p:cNvPr>
          <p:cNvSpPr txBox="1"/>
          <p:nvPr/>
        </p:nvSpPr>
        <p:spPr>
          <a:xfrm>
            <a:off x="5364243" y="270021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ここをドラッグすると，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表示枠が広がる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3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3" y="231355"/>
            <a:ext cx="825224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⑤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605B35-02CF-4910-A41A-6BF2F283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3" y="2570362"/>
            <a:ext cx="8493553" cy="36990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F2DB6-91D2-4394-BD30-7B7F11B4D218}"/>
              </a:ext>
            </a:extLst>
          </p:cNvPr>
          <p:cNvSpPr txBox="1"/>
          <p:nvPr/>
        </p:nvSpPr>
        <p:spPr>
          <a:xfrm>
            <a:off x="1300767" y="1468044"/>
            <a:ext cx="68355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配列 </a:t>
            </a:r>
            <a:r>
              <a:rPr kumimoji="1" lang="en-US" altLang="ja-JP" sz="2800" dirty="0"/>
              <a:t>x </a:t>
            </a:r>
            <a:r>
              <a:rPr kumimoji="1" lang="ja-JP" altLang="en-US" sz="2800" dirty="0"/>
              <a:t>のすべての要素の </a:t>
            </a:r>
            <a:r>
              <a:rPr kumimoji="1" lang="en-US" altLang="ja-JP" sz="2800" dirty="0"/>
              <a:t>1.1 </a:t>
            </a:r>
            <a:r>
              <a:rPr kumimoji="1" lang="ja-JP" altLang="en-US" sz="2800" dirty="0"/>
              <a:t>倍を </a:t>
            </a:r>
            <a:r>
              <a:rPr kumimoji="1" lang="en-US" altLang="ja-JP" sz="2800" dirty="0"/>
              <a:t>y </a:t>
            </a:r>
            <a:r>
              <a:rPr kumimoji="1" lang="ja-JP" altLang="en-US" sz="2800" dirty="0"/>
              <a:t>に格納</a:t>
            </a:r>
          </a:p>
        </p:txBody>
      </p:sp>
    </p:spTree>
    <p:extLst>
      <p:ext uri="{BB962C8B-B14F-4D97-AF65-F5344CB8AC3E}">
        <p14:creationId xmlns:p14="http://schemas.microsoft.com/office/powerpoint/2010/main" val="241359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⑥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DB2829-2B12-48F4-AEF8-FAF7F947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2" y="1292331"/>
            <a:ext cx="8873534" cy="32176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2BA86C-F5A8-4E99-A84E-16206A81C671}"/>
              </a:ext>
            </a:extLst>
          </p:cNvPr>
          <p:cNvSpPr txBox="1"/>
          <p:nvPr/>
        </p:nvSpPr>
        <p:spPr>
          <a:xfrm>
            <a:off x="914400" y="4610746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このプログラムは引き続き使用する．消さずに残しておくこと．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51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29 </a:t>
            </a:r>
            <a:r>
              <a:rPr lang="ja-JP" altLang="en-US" sz="2400" dirty="0"/>
              <a:t>～ </a:t>
            </a:r>
            <a:r>
              <a:rPr lang="en-US" altLang="ja-JP" sz="2400" dirty="0"/>
              <a:t>30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繰り返し（ループ）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ステップ実行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3693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13" y="1748236"/>
            <a:ext cx="5256754" cy="499745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12312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①「</a:t>
            </a:r>
            <a:r>
              <a:rPr lang="en-US" altLang="ja-JP" b="1" dirty="0"/>
              <a:t>Step 1 of 21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全部で，ステップ数は </a:t>
            </a:r>
            <a:r>
              <a:rPr lang="en-US" altLang="ja-JP" dirty="0"/>
              <a:t>21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dirty="0"/>
              <a:t>（ステップ数と，プログラムの行数は</a:t>
            </a:r>
            <a:r>
              <a:rPr lang="ja-JP" altLang="en-US" b="1" dirty="0">
                <a:solidFill>
                  <a:srgbClr val="FF0000"/>
                </a:solidFill>
              </a:rPr>
              <a:t>違うもの</a:t>
            </a:r>
            <a:r>
              <a:rPr lang="ja-JP" altLang="en-US" dirty="0"/>
              <a:t>）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370236" y="6235700"/>
            <a:ext cx="1341463" cy="5099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3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6BA2B-0B2B-47EB-B0C4-82088C4C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D86D9-2210-404D-91B5-1CBB3F94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for </a:t>
            </a:r>
            <a:r>
              <a:rPr lang="ja-JP" altLang="en-US" dirty="0"/>
              <a:t>による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800" dirty="0"/>
              <a:t>同じ処理や操作を繰り返す</a:t>
            </a: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ja-JP" altLang="en-US" dirty="0"/>
              <a:t>により，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などのコレクションについて，</a:t>
            </a:r>
            <a:r>
              <a:rPr lang="ja-JP" altLang="en-US" b="1" dirty="0"/>
              <a:t>繰り返し処理</a:t>
            </a:r>
            <a:r>
              <a:rPr lang="ja-JP" altLang="en-US" dirty="0"/>
              <a:t>ができる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sz="2800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1FB70-F40A-4454-98DD-C33ED04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AB6296-6EB0-4A11-AE69-B1A458EF8033}"/>
              </a:ext>
            </a:extLst>
          </p:cNvPr>
          <p:cNvSpPr txBox="1"/>
          <p:nvPr/>
        </p:nvSpPr>
        <p:spPr>
          <a:xfrm>
            <a:off x="2026134" y="4370994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E216ED-409D-41C5-8E3B-A20862729847}"/>
              </a:ext>
            </a:extLst>
          </p:cNvPr>
          <p:cNvSpPr txBox="1"/>
          <p:nvPr/>
        </p:nvSpPr>
        <p:spPr>
          <a:xfrm>
            <a:off x="6948571" y="40706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F4D6373-9DCB-4748-BD21-D5644603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59" y="2168585"/>
            <a:ext cx="2315057" cy="19309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13C273-5629-4F60-826A-74DA8FAD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4" y="2249551"/>
            <a:ext cx="5520657" cy="216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347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1" y="2101828"/>
            <a:ext cx="8440891" cy="34879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951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40380" y="3264981"/>
            <a:ext cx="2799755" cy="4388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982" y="5659647"/>
            <a:ext cx="2339102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６行目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７行目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繰り返される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55553" y="3781371"/>
            <a:ext cx="279114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実行が進むと，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の中身が更新される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31278" y="3060285"/>
            <a:ext cx="3381367" cy="721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1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6-2. </a:t>
            </a:r>
            <a:r>
              <a:rPr lang="ja-JP" altLang="en-US" dirty="0"/>
              <a:t>リストと繰り返し（ループ），拡張 </a:t>
            </a:r>
            <a:r>
              <a:rPr lang="en-US" altLang="ja-JP" dirty="0"/>
              <a:t>For </a:t>
            </a:r>
            <a:r>
              <a:rPr lang="ja-JP" altLang="en-US" dirty="0"/>
              <a:t>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816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5F13D-E107-4AD7-98C4-B9B5739D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for </a:t>
            </a:r>
            <a:r>
              <a:rPr lang="ja-JP" altLang="en-US" dirty="0"/>
              <a:t>文の種類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9DE9DC-7DE2-4A6A-8720-67DCF3BC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en-US" altLang="ja-JP" b="1" dirty="0">
                <a:solidFill>
                  <a:srgbClr val="C00000"/>
                </a:solidFill>
              </a:rPr>
              <a:t>: </a:t>
            </a:r>
            <a:r>
              <a:rPr kumimoji="1" lang="ja-JP" altLang="en-US" b="1" dirty="0">
                <a:solidFill>
                  <a:srgbClr val="C00000"/>
                </a:solidFill>
              </a:rPr>
              <a:t>変数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値を変化</a:t>
            </a:r>
            <a:r>
              <a:rPr kumimoji="1" lang="ja-JP" altLang="en-US" dirty="0"/>
              <a:t>させるもの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en-US" altLang="ja-JP" b="1" dirty="0">
                <a:solidFill>
                  <a:srgbClr val="C00000"/>
                </a:solidFill>
              </a:rPr>
              <a:t>: 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（リストやマップなど）の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要素をたどるため</a:t>
            </a:r>
            <a:r>
              <a:rPr kumimoji="1" lang="ja-JP" altLang="en-US" dirty="0"/>
              <a:t>のもの．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51C174-1D7E-4EC0-A0C5-136ED55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9229D5-2859-4FD0-8B6B-F693C08BB4B4}"/>
              </a:ext>
            </a:extLst>
          </p:cNvPr>
          <p:cNvSpPr txBox="1"/>
          <p:nvPr/>
        </p:nvSpPr>
        <p:spPr>
          <a:xfrm>
            <a:off x="758782" y="2844225"/>
            <a:ext cx="758733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の値： 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39DBD5-CA8B-45F6-B493-0BEAA454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37" y="1379462"/>
            <a:ext cx="3663403" cy="1200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2375DE-1B5B-4FF4-A423-7F3B2044FF9D}"/>
              </a:ext>
            </a:extLst>
          </p:cNvPr>
          <p:cNvSpPr txBox="1"/>
          <p:nvPr/>
        </p:nvSpPr>
        <p:spPr>
          <a:xfrm>
            <a:off x="597883" y="6263965"/>
            <a:ext cx="758733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s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の値：  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“15”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“8”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“6”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“32”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 →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“23”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7A568A-C1F0-47E9-837A-1086DF8C872E}"/>
              </a:ext>
            </a:extLst>
          </p:cNvPr>
          <p:cNvSpPr txBox="1"/>
          <p:nvPr/>
        </p:nvSpPr>
        <p:spPr>
          <a:xfrm>
            <a:off x="6181536" y="5350883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 </a:t>
            </a:r>
            <a:r>
              <a:rPr kumimoji="1" lang="ja-JP" altLang="en-US" dirty="0"/>
              <a:t>は、文字列を要素とする</a:t>
            </a:r>
            <a:endParaRPr kumimoji="1" lang="en-US" altLang="ja-JP" dirty="0"/>
          </a:p>
          <a:p>
            <a:r>
              <a:rPr kumimoji="1" lang="ja-JP" altLang="en-US" dirty="0"/>
              <a:t>コレクションオブジェクト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D0BDAA1-A62B-484B-AC40-939F4478A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237" y="5120368"/>
            <a:ext cx="4581234" cy="975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1547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 err="1"/>
              <a:t>ArrayList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拡張 </a:t>
            </a:r>
            <a:r>
              <a:rPr lang="en-US" altLang="ja-JP" b="1" dirty="0"/>
              <a:t>for </a:t>
            </a:r>
            <a:r>
              <a:rPr lang="ja-JP" altLang="en-US" b="1" dirty="0"/>
              <a:t>文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127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5BD238B-0CE0-415D-9BCE-0EB9E201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5" y="1728272"/>
            <a:ext cx="8687970" cy="464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16564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	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2065215" y="4873988"/>
            <a:ext cx="5025260" cy="899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F7499E-385A-44F6-AF64-F62D6E4E1541}"/>
              </a:ext>
            </a:extLst>
          </p:cNvPr>
          <p:cNvSpPr txBox="1"/>
          <p:nvPr/>
        </p:nvSpPr>
        <p:spPr>
          <a:xfrm>
            <a:off x="1921137" y="877046"/>
            <a:ext cx="40087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拡張 </a:t>
            </a:r>
            <a:r>
              <a:rPr lang="en-US" altLang="ja-JP" sz="2800" b="1" dirty="0"/>
              <a:t>for </a:t>
            </a:r>
            <a:r>
              <a:rPr lang="ja-JP" altLang="en-US" sz="2800" b="1" dirty="0"/>
              <a:t>文を使ってみる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349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F5A15A3-6F89-4365-814D-4DD6DB22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0" y="1136646"/>
            <a:ext cx="8872225" cy="424698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110" y="32813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143032" y="1245830"/>
            <a:ext cx="1300457" cy="10249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40A8EC-F2F0-4C44-64B6-0797AD0BD1A2}"/>
              </a:ext>
            </a:extLst>
          </p:cNvPr>
          <p:cNvSpPr/>
          <p:nvPr/>
        </p:nvSpPr>
        <p:spPr>
          <a:xfrm>
            <a:off x="350804" y="61498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72213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リストの生成，要素の挿入，拡張 </a:t>
            </a:r>
            <a:r>
              <a:rPr lang="en-US" altLang="ja-JP" dirty="0"/>
              <a:t>for</a:t>
            </a:r>
            <a:r>
              <a:rPr lang="ja-JP" altLang="en-US" dirty="0"/>
              <a:t>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b="1" dirty="0"/>
              <a:t>の生成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要素の挿入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57568" y="2044911"/>
            <a:ext cx="244490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882" y="2038522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String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2668" y="4217517"/>
            <a:ext cx="244490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オブジェクト名，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9003" y="4217517"/>
            <a:ext cx="269977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"15":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挿入したい要素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836B0E-AECD-4395-A617-89FBC26F9C14}"/>
              </a:ext>
            </a:extLst>
          </p:cNvPr>
          <p:cNvSpPr txBox="1"/>
          <p:nvPr/>
        </p:nvSpPr>
        <p:spPr>
          <a:xfrm>
            <a:off x="866989" y="5336481"/>
            <a:ext cx="41264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for(String s: m) {</a:t>
            </a:r>
          </a:p>
          <a:p>
            <a:r>
              <a:rPr lang="en-US" altLang="ja-JP" sz="2800" b="1" dirty="0"/>
              <a:t>    </a:t>
            </a:r>
            <a:r>
              <a:rPr lang="en-US" altLang="ja-JP" sz="2800" b="1" dirty="0" err="1"/>
              <a:t>System.out.println</a:t>
            </a:r>
            <a:r>
              <a:rPr lang="en-US" altLang="ja-JP" sz="2800" b="1" dirty="0"/>
              <a:t>(s);</a:t>
            </a:r>
          </a:p>
          <a:p>
            <a:r>
              <a:rPr lang="en-US" altLang="ja-JP" sz="2800" b="1" dirty="0"/>
              <a:t>}</a:t>
            </a:r>
            <a:endParaRPr kumimoji="1" lang="ja-JP" altLang="en-US" sz="2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A8BC0D-EA69-4ACA-B01F-5327FC39563F}"/>
              </a:ext>
            </a:extLst>
          </p:cNvPr>
          <p:cNvSpPr txBox="1"/>
          <p:nvPr/>
        </p:nvSpPr>
        <p:spPr>
          <a:xfrm>
            <a:off x="866989" y="3573589"/>
            <a:ext cx="41264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/>
              <a:t>m.add</a:t>
            </a:r>
            <a:r>
              <a:rPr kumimoji="1" lang="en-US" altLang="ja-JP" sz="2800" b="1" dirty="0"/>
              <a:t>("15");</a:t>
            </a:r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A5494E-F4D4-42A9-88AF-59A27482F4FB}"/>
              </a:ext>
            </a:extLst>
          </p:cNvPr>
          <p:cNvSpPr/>
          <p:nvPr/>
        </p:nvSpPr>
        <p:spPr>
          <a:xfrm>
            <a:off x="937957" y="1375604"/>
            <a:ext cx="703583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err="1"/>
              <a:t>ArrayList</a:t>
            </a:r>
            <a:r>
              <a:rPr lang="en-US" altLang="ja-JP" sz="2800" b="1" dirty="0"/>
              <a:t>&lt;String&gt; m = new </a:t>
            </a:r>
            <a:r>
              <a:rPr lang="en-US" altLang="ja-JP" sz="2800" b="1" dirty="0" err="1"/>
              <a:t>ArrayList</a:t>
            </a:r>
            <a:r>
              <a:rPr lang="en-US" altLang="ja-JP" sz="2800" b="1" dirty="0"/>
              <a:t>&lt;String&gt;();</a:t>
            </a:r>
          </a:p>
        </p:txBody>
      </p:sp>
    </p:spTree>
    <p:extLst>
      <p:ext uri="{BB962C8B-B14F-4D97-AF65-F5344CB8AC3E}">
        <p14:creationId xmlns:p14="http://schemas.microsoft.com/office/powerpoint/2010/main" val="69034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35547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基本データ型 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整数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浮動小数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文字</a:t>
            </a:r>
            <a:r>
              <a:rPr lang="ja-JP" altLang="en-US" dirty="0"/>
              <a:t>，</a:t>
            </a:r>
            <a:r>
              <a:rPr lang="en-US" altLang="ja-JP" b="1" dirty="0" err="1"/>
              <a:t>boolean</a:t>
            </a:r>
            <a:r>
              <a:rPr lang="en-US" altLang="ja-JP" dirty="0"/>
              <a:t> (</a:t>
            </a:r>
            <a:r>
              <a:rPr lang="en-US" altLang="ja-JP" b="1" dirty="0">
                <a:solidFill>
                  <a:srgbClr val="C00000"/>
                </a:solidFill>
              </a:rPr>
              <a:t>true/false</a:t>
            </a:r>
            <a:r>
              <a:rPr lang="ja-JP" altLang="en-US" dirty="0"/>
              <a:t>を扱う</a:t>
            </a:r>
            <a:r>
              <a:rPr lang="en-US" altLang="ja-JP" dirty="0"/>
              <a:t>)</a:t>
            </a:r>
          </a:p>
          <a:p>
            <a:r>
              <a:rPr lang="ja-JP" altLang="en-US" b="1" dirty="0">
                <a:solidFill>
                  <a:srgbClr val="C00000"/>
                </a:solidFill>
              </a:rPr>
              <a:t>配列</a:t>
            </a:r>
            <a:r>
              <a:rPr lang="ja-JP" altLang="en-US" dirty="0"/>
              <a:t>は，</a:t>
            </a:r>
            <a:r>
              <a:rPr lang="ja-JP" altLang="en-US" b="1" dirty="0"/>
              <a:t>データの並び</a:t>
            </a:r>
            <a:r>
              <a:rPr lang="ja-JP" altLang="en-US" dirty="0"/>
              <a:t>で，</a:t>
            </a:r>
            <a:r>
              <a:rPr lang="ja-JP" altLang="en-US" b="1" dirty="0"/>
              <a:t>０から始まる番号（添字）</a:t>
            </a:r>
            <a:r>
              <a:rPr lang="ja-JP" altLang="en-US" dirty="0"/>
              <a:t>が付いている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sz="3000" dirty="0"/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65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6BA2B-0B2B-47EB-B0C4-82088C4C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D86D9-2210-404D-91B5-1CBB3F94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for </a:t>
            </a:r>
            <a:r>
              <a:rPr lang="ja-JP" altLang="en-US" dirty="0"/>
              <a:t>による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800" dirty="0"/>
              <a:t>同じ処理や操作を繰り返す</a:t>
            </a: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dirty="0"/>
          </a:p>
          <a:p>
            <a:pPr marL="457200" lvl="1" indent="0">
              <a:buNone/>
            </a:pP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拡張 </a:t>
            </a:r>
            <a:r>
              <a:rPr lang="en-US" altLang="ja-JP" b="1" dirty="0">
                <a:solidFill>
                  <a:srgbClr val="C00000"/>
                </a:solidFill>
              </a:rPr>
              <a:t>for </a:t>
            </a:r>
            <a:r>
              <a:rPr lang="ja-JP" altLang="en-US" b="1" dirty="0">
                <a:solidFill>
                  <a:srgbClr val="C00000"/>
                </a:solidFill>
              </a:rPr>
              <a:t>文</a:t>
            </a:r>
            <a:r>
              <a:rPr lang="ja-JP" altLang="en-US" dirty="0"/>
              <a:t>により，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などのコレクションについて，</a:t>
            </a:r>
            <a:r>
              <a:rPr lang="ja-JP" altLang="en-US" b="1" dirty="0"/>
              <a:t>繰り返し処理</a:t>
            </a:r>
            <a:r>
              <a:rPr lang="ja-JP" altLang="en-US" dirty="0"/>
              <a:t>ができる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sz="2800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1FB70-F40A-4454-98DD-C33ED04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AB6296-6EB0-4A11-AE69-B1A458EF8033}"/>
              </a:ext>
            </a:extLst>
          </p:cNvPr>
          <p:cNvSpPr txBox="1"/>
          <p:nvPr/>
        </p:nvSpPr>
        <p:spPr>
          <a:xfrm>
            <a:off x="2026134" y="4370994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E216ED-409D-41C5-8E3B-A20862729847}"/>
              </a:ext>
            </a:extLst>
          </p:cNvPr>
          <p:cNvSpPr txBox="1"/>
          <p:nvPr/>
        </p:nvSpPr>
        <p:spPr>
          <a:xfrm>
            <a:off x="6948571" y="40706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F4D6373-9DCB-4748-BD21-D5644603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59" y="2168585"/>
            <a:ext cx="2315057" cy="19309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13C273-5629-4F60-826A-74DA8FAD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4" y="2249551"/>
            <a:ext cx="5520657" cy="216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6429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4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29303"/>
              </p:ext>
            </p:extLst>
          </p:nvPr>
        </p:nvGraphicFramePr>
        <p:xfrm>
          <a:off x="889262" y="1124270"/>
          <a:ext cx="6987364" cy="299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4870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配列と繰り返し（ループ）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リストと繰り返し（ループ），拡張 </a:t>
                      </a:r>
                      <a:r>
                        <a:rPr kumimoji="1" lang="en-US" altLang="ja-JP" sz="2400" dirty="0"/>
                        <a:t>for </a:t>
                      </a:r>
                      <a:r>
                        <a:rPr kumimoji="1" lang="ja-JP" altLang="en-US" sz="2400" dirty="0"/>
                        <a:t>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マップと繰り返し（ループ），拡張 </a:t>
                      </a:r>
                      <a:r>
                        <a:rPr kumimoji="1" lang="en-US" altLang="ja-JP" sz="2400" dirty="0"/>
                        <a:t>for </a:t>
                      </a:r>
                      <a:r>
                        <a:rPr kumimoji="1" lang="ja-JP" altLang="en-US" sz="2400" dirty="0"/>
                        <a:t>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249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4802181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502897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2322141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" y="846253"/>
            <a:ext cx="8993688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public class </a:t>
            </a:r>
            <a:r>
              <a:rPr lang="en-US" altLang="ja-JP" sz="2000" dirty="0" err="1"/>
              <a:t>YourClassNameHere</a:t>
            </a:r>
            <a:r>
              <a:rPr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public static void main(String[]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int days[] = {0, 31, 28, 31, 30, 31, 30, 31, 31, 30, 31, 30, 31};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System.out.println</a:t>
            </a:r>
            <a:r>
              <a:rPr lang="en-US" altLang="ja-JP" sz="2000" b="1" dirty="0"/>
              <a:t>(days[9]);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85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double x[] = {10, </a:t>
            </a:r>
            <a:r>
              <a:rPr lang="en-US" altLang="ja-JP" sz="2000" b="1" dirty="0"/>
              <a:t>20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30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40</a:t>
            </a:r>
            <a:r>
              <a:rPr kumimoji="1" lang="en-US" altLang="ja-JP" sz="2000" b="1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int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for(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= 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&lt;= 3;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    </a:t>
            </a:r>
            <a:r>
              <a:rPr kumimoji="1" lang="en-US" altLang="ja-JP" sz="2000" b="1" dirty="0" err="1"/>
              <a:t>System.out.println</a:t>
            </a:r>
            <a:r>
              <a:rPr kumimoji="1" lang="en-US" altLang="ja-JP" sz="2000" b="1" dirty="0"/>
              <a:t>(x[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787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double x[] = {0, 1, 2, 3, 4, 5, 6, 7, 8, 9, 10};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int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for(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= 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&lt;= 10;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    </a:t>
            </a:r>
            <a:r>
              <a:rPr kumimoji="1" lang="en-US" altLang="ja-JP" sz="2000" b="1" dirty="0" err="1"/>
              <a:t>System.out.println</a:t>
            </a:r>
            <a:r>
              <a:rPr kumimoji="1" lang="en-US" altLang="ja-JP" sz="2000" b="1" dirty="0"/>
              <a:t>((9.8 / 2) * x[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] * x[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521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double x[] = {8, 6, 4, 2, 3};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double y[] = {0, 0, 0, 0, 0};</a:t>
            </a:r>
            <a:endParaRPr kumimoji="1" lang="en-US" altLang="ja-JP" sz="2000" b="1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int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for(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= 0;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 &lt;= 4; </a:t>
            </a:r>
            <a:r>
              <a:rPr kumimoji="1" lang="en-US" altLang="ja-JP" sz="2000" b="1" dirty="0" err="1"/>
              <a:t>i</a:t>
            </a:r>
            <a:r>
              <a:rPr kumimoji="1" lang="en-US" altLang="ja-JP" sz="2000" b="1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    </a:t>
            </a:r>
            <a:r>
              <a:rPr lang="en-US" altLang="ja-JP" sz="2000" b="1" dirty="0"/>
              <a:t>y[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] = x[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] * 1.1</a:t>
            </a:r>
            <a:r>
              <a:rPr kumimoji="1"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628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BCFDA-A839-E23D-2522-DA0BD94A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94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6-2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BA105-3096-A297-BD1C-DABB2F3E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import </a:t>
            </a:r>
            <a:r>
              <a:rPr lang="en-US" altLang="ja-JP" sz="2000" b="1" dirty="0" err="1"/>
              <a:t>java.util.ArrayList</a:t>
            </a:r>
            <a:r>
              <a:rPr lang="en-US" altLang="ja-JP" sz="20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public class </a:t>
            </a:r>
            <a:r>
              <a:rPr lang="en-US" altLang="ja-JP" sz="2000" dirty="0" err="1"/>
              <a:t>YourClassNameHere</a:t>
            </a:r>
            <a:r>
              <a:rPr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public static void main(String[]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ArrayList</a:t>
            </a:r>
            <a:r>
              <a:rPr lang="en-US" altLang="ja-JP" sz="2000" b="1" dirty="0"/>
              <a:t>&lt;String&gt; m = new </a:t>
            </a:r>
            <a:r>
              <a:rPr lang="en-US" altLang="ja-JP" sz="2000" b="1" dirty="0" err="1"/>
              <a:t>ArrayList</a:t>
            </a:r>
            <a:r>
              <a:rPr lang="en-US" altLang="ja-JP" sz="2000" b="1" dirty="0"/>
              <a:t>&lt;String&gt;();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("15");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("6");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("32");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</a:t>
            </a:r>
            <a:r>
              <a:rPr lang="en-US" altLang="ja-JP" sz="2000" b="1" dirty="0" err="1"/>
              <a:t>m.add</a:t>
            </a:r>
            <a:r>
              <a:rPr lang="en-US" altLang="ja-JP" sz="2000" b="1" dirty="0"/>
              <a:t>("23");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for(String s: m)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    </a:t>
            </a:r>
            <a:r>
              <a:rPr lang="en-US" altLang="ja-JP" sz="2000" b="1" dirty="0" err="1"/>
              <a:t>System.out.println</a:t>
            </a:r>
            <a:r>
              <a:rPr lang="en-US" altLang="ja-JP" sz="2000" b="1" dirty="0"/>
              <a:t>(s);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6C0180-63CA-871E-9BD3-55D43455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8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13652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77" y="295975"/>
            <a:ext cx="5829300" cy="672704"/>
          </a:xfrm>
        </p:spPr>
        <p:txBody>
          <a:bodyPr/>
          <a:lstStyle/>
          <a:p>
            <a:pPr eaLnBrk="1" hangingPunct="1"/>
            <a:r>
              <a:rPr lang="ja-JP" altLang="en-US" dirty="0"/>
              <a:t>リスト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244" y="1094841"/>
            <a:ext cx="7750905" cy="286093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10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F441FC7-660E-4AC8-B334-EE5344BF3C68}" type="slidenum">
              <a:rPr lang="en-US" altLang="ja-JP" sz="1800"/>
              <a:pPr/>
              <a:t>7</a:t>
            </a:fld>
            <a:endParaRPr lang="en-US" altLang="ja-JP" sz="180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CAB39FB2-28AF-B1E3-1A70-A6E7D6BE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76809AD-89CE-3ACC-5ACB-D64F5120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9C4239C0-A8AE-750D-8B2A-0DE80018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756A020-15A2-F9A6-10E8-7792702C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3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115DA9B2-954D-06E9-01E0-D9719A9B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AF77E9F-B164-181F-DFAE-4490AAD0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0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E0F67494-ED0B-913D-FE17-A92D0A00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13080F2-7AE0-7E30-29DD-A22595D8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74ECD709-11CF-A44E-43E3-986FAC61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07CC6C3-ED09-6339-AA34-36B7A52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804DE6AD-0939-128B-E78A-BBA6EA830E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3343" y="46734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5046A209-9BAE-FD90-F0D1-F26C5C5AC4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7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A380C0B6-E934-32C2-D1E7-7D3A54C82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1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8159010-3F3A-9EE0-F527-2D1D21F24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5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02F8E7-C779-1CD6-2CDC-075E50607762}"/>
              </a:ext>
            </a:extLst>
          </p:cNvPr>
          <p:cNvSpPr txBox="1"/>
          <p:nvPr/>
        </p:nvSpPr>
        <p:spPr>
          <a:xfrm>
            <a:off x="3719541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E8D703-40FB-C7D6-4B47-E011F6938308}"/>
              </a:ext>
            </a:extLst>
          </p:cNvPr>
          <p:cNvSpPr txBox="1"/>
          <p:nvPr/>
        </p:nvSpPr>
        <p:spPr>
          <a:xfrm>
            <a:off x="661948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9A603D-4C79-424F-B59C-5BF2EF836548}"/>
              </a:ext>
            </a:extLst>
          </p:cNvPr>
          <p:cNvSpPr txBox="1"/>
          <p:nvPr/>
        </p:nvSpPr>
        <p:spPr>
          <a:xfrm>
            <a:off x="2150341" y="3820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BE58E3-FACB-69C5-B8B1-D7861A513284}"/>
              </a:ext>
            </a:extLst>
          </p:cNvPr>
          <p:cNvSpPr txBox="1"/>
          <p:nvPr/>
        </p:nvSpPr>
        <p:spPr>
          <a:xfrm>
            <a:off x="5207934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CE410-F785-64BA-8226-49514A71EDC6}"/>
              </a:ext>
            </a:extLst>
          </p:cNvPr>
          <p:cNvSpPr txBox="1"/>
          <p:nvPr/>
        </p:nvSpPr>
        <p:spPr>
          <a:xfrm>
            <a:off x="6696327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4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45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4785" y="4434978"/>
            <a:ext cx="77380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マップ</a:t>
            </a:r>
            <a:r>
              <a:rPr lang="ja-JP" altLang="en-US" dirty="0">
                <a:latin typeface="Arial" panose="020B0604020202020204" pitchFamily="34" charset="0"/>
              </a:rPr>
              <a:t>は，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dirty="0">
                <a:latin typeface="Arial" panose="020B0604020202020204" pitchFamily="34" charset="0"/>
              </a:rPr>
              <a:t>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 dirty="0">
                <a:latin typeface="Arial" panose="020B0604020202020204" pitchFamily="34" charset="0"/>
              </a:rPr>
              <a:t>の集まり</a:t>
            </a:r>
            <a:endParaRPr lang="en-US" altLang="ja-JP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同じ値の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は</a:t>
            </a:r>
            <a:r>
              <a:rPr lang="en-US" altLang="ja-JP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 </a:t>
            </a:r>
            <a:r>
              <a:rPr lang="en-US" altLang="ja-JP" dirty="0"/>
              <a:t>(Map) 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524000" y="1651000"/>
          <a:ext cx="6096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21865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7507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値（バリュー）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Red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Yellow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Blue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5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http://www.Javatutor.com/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12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2159</Words>
  <Application>Microsoft Office PowerPoint</Application>
  <PresentationFormat>画面に合わせる (4:3)</PresentationFormat>
  <Paragraphs>382</Paragraphs>
  <Slides>44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9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全体まとめ</vt:lpstr>
      <vt:lpstr>アウトライン</vt:lpstr>
      <vt:lpstr>オブジェクトとメソッド</vt:lpstr>
      <vt:lpstr>Java プログラムの書き方</vt:lpstr>
      <vt:lpstr>リスト</vt:lpstr>
      <vt:lpstr>マップ (Map) </vt:lpstr>
      <vt:lpstr>Java Tutor の起動</vt:lpstr>
      <vt:lpstr>Java Tutor でのプログラム実行手順</vt:lpstr>
      <vt:lpstr>Java Tutor 使用上の注意点①</vt:lpstr>
      <vt:lpstr>Java Tutor 使用上の注意点②</vt:lpstr>
      <vt:lpstr>Java Tutor でのステップ実行</vt:lpstr>
      <vt:lpstr>6-1. 配列と繰り返し（ループ）</vt:lpstr>
      <vt:lpstr>配列</vt:lpstr>
      <vt:lpstr>演習</vt:lpstr>
      <vt:lpstr>PowerPoint プレゼンテーション</vt:lpstr>
      <vt:lpstr>PowerPoint プレゼンテーション</vt:lpstr>
      <vt:lpstr>繰り返し（ループ）</vt:lpstr>
      <vt:lpstr>繰り返しのプログラム例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</vt:lpstr>
      <vt:lpstr>PowerPoint プレゼンテーション</vt:lpstr>
      <vt:lpstr>PowerPoint プレゼンテーション</vt:lpstr>
      <vt:lpstr>6-2. リストと繰り返し（ループ），拡張 For 文</vt:lpstr>
      <vt:lpstr>Java の for 文の種類</vt:lpstr>
      <vt:lpstr>演習</vt:lpstr>
      <vt:lpstr>PowerPoint プレゼンテーション</vt:lpstr>
      <vt:lpstr>PowerPoint プレゼンテーション</vt:lpstr>
      <vt:lpstr>リストの生成，要素の挿入，拡張 for文</vt:lpstr>
      <vt:lpstr>全体まとめ</vt:lpstr>
      <vt:lpstr>全体まとめ</vt:lpstr>
      <vt:lpstr>関連ページ</vt:lpstr>
      <vt:lpstr>資料中のソースコード 6-1</vt:lpstr>
      <vt:lpstr>資料中のソースコード 6-1</vt:lpstr>
      <vt:lpstr>資料中のソースコード 6-1</vt:lpstr>
      <vt:lpstr>資料中のソースコード 6-1</vt:lpstr>
      <vt:lpstr>資料中のソースコード 6-2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kaneko kunihiko</dc:creator>
  <cp:lastModifiedBy>金子　邦彦</cp:lastModifiedBy>
  <cp:revision>159</cp:revision>
  <dcterms:created xsi:type="dcterms:W3CDTF">2019-11-02T00:06:04Z</dcterms:created>
  <dcterms:modified xsi:type="dcterms:W3CDTF">2024-12-03T13:04:26Z</dcterms:modified>
</cp:coreProperties>
</file>