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1395" r:id="rId2"/>
    <p:sldId id="1397" r:id="rId3"/>
    <p:sldId id="1303" r:id="rId4"/>
    <p:sldId id="1440" r:id="rId5"/>
    <p:sldId id="1438" r:id="rId6"/>
    <p:sldId id="1380" r:id="rId7"/>
    <p:sldId id="1443" r:id="rId8"/>
    <p:sldId id="1444" r:id="rId9"/>
    <p:sldId id="1445" r:id="rId10"/>
    <p:sldId id="1446" r:id="rId11"/>
    <p:sldId id="594" r:id="rId12"/>
    <p:sldId id="1152" r:id="rId13"/>
    <p:sldId id="1153" r:id="rId14"/>
    <p:sldId id="1450" r:id="rId15"/>
    <p:sldId id="802" r:id="rId16"/>
    <p:sldId id="1447" r:id="rId17"/>
    <p:sldId id="1155" r:id="rId18"/>
    <p:sldId id="1156" r:id="rId19"/>
    <p:sldId id="1449" r:id="rId20"/>
    <p:sldId id="1157" r:id="rId21"/>
    <p:sldId id="1451" r:id="rId22"/>
    <p:sldId id="1158" r:id="rId23"/>
    <p:sldId id="1154" r:id="rId24"/>
    <p:sldId id="1159" r:id="rId25"/>
    <p:sldId id="1160" r:id="rId26"/>
    <p:sldId id="1403" r:id="rId27"/>
    <p:sldId id="1161" r:id="rId28"/>
    <p:sldId id="1162" r:id="rId29"/>
    <p:sldId id="1166" r:id="rId30"/>
    <p:sldId id="1165" r:id="rId31"/>
    <p:sldId id="1167" r:id="rId32"/>
    <p:sldId id="1404" r:id="rId33"/>
    <p:sldId id="1168" r:id="rId34"/>
    <p:sldId id="1169" r:id="rId35"/>
    <p:sldId id="810" r:id="rId36"/>
    <p:sldId id="837" r:id="rId37"/>
    <p:sldId id="1406" r:id="rId38"/>
    <p:sldId id="1407" r:id="rId39"/>
    <p:sldId id="1175" r:id="rId40"/>
    <p:sldId id="1081" r:id="rId41"/>
    <p:sldId id="1177" r:id="rId42"/>
    <p:sldId id="1178" r:id="rId43"/>
    <p:sldId id="1180" r:id="rId44"/>
    <p:sldId id="1408" r:id="rId45"/>
    <p:sldId id="1183" r:id="rId46"/>
    <p:sldId id="1184" r:id="rId47"/>
    <p:sldId id="1164" r:id="rId48"/>
    <p:sldId id="1170" r:id="rId49"/>
    <p:sldId id="1176" r:id="rId50"/>
    <p:sldId id="1182" r:id="rId51"/>
    <p:sldId id="1185" r:id="rId52"/>
    <p:sldId id="1452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09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0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6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4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54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64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5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1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BFAB48A-FF29-4F28-A097-91803766A5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6357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pi-8.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におけるクラス設計</a:t>
            </a: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05586" cy="19049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トピックス：クラス設計，オブジェクトの状態と状態変化，メソッド内でのみ使用する変数，抽象化の組み合わせ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9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1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8-1.</a:t>
            </a:r>
            <a:r>
              <a:rPr lang="ja-JP" altLang="en-US" dirty="0"/>
              <a:t> クラス設計の例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352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D0EB0-4A7E-44DD-A260-489C3003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r>
              <a:rPr kumimoji="1" lang="ja-JP" altLang="en-US" dirty="0"/>
              <a:t>の設計例 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FFC9E7-D66F-47CF-A167-4D1D56F0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クラス名は </a:t>
            </a:r>
            <a:r>
              <a:rPr kumimoji="1" lang="en-US" altLang="ja-JP" b="1" dirty="0"/>
              <a:t>Signal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属性 </a:t>
            </a:r>
            <a:r>
              <a:rPr kumimoji="1" lang="en-US" altLang="ja-JP" b="1" dirty="0"/>
              <a:t>color </a:t>
            </a:r>
            <a:r>
              <a:rPr kumimoji="1" lang="ja-JP" altLang="en-US" b="1" dirty="0"/>
              <a:t>は文字列である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7030A0"/>
                </a:solidFill>
              </a:rPr>
              <a:t>属性 </a:t>
            </a:r>
            <a:r>
              <a:rPr lang="en-US" altLang="ja-JP" b="1" dirty="0">
                <a:solidFill>
                  <a:srgbClr val="7030A0"/>
                </a:solidFill>
              </a:rPr>
              <a:t>color </a:t>
            </a:r>
            <a:r>
              <a:rPr lang="ja-JP" altLang="en-US" b="1" dirty="0">
                <a:solidFill>
                  <a:srgbClr val="7030A0"/>
                </a:solidFill>
              </a:rPr>
              <a:t>は </a:t>
            </a:r>
            <a:r>
              <a:rPr lang="en-US" altLang="ja-JP" b="1" dirty="0">
                <a:solidFill>
                  <a:srgbClr val="7030A0"/>
                </a:solidFill>
              </a:rPr>
              <a:t>“red”, “yellow”, “blue” </a:t>
            </a:r>
            <a:r>
              <a:rPr lang="ja-JP" altLang="en-US" b="1" dirty="0">
                <a:solidFill>
                  <a:srgbClr val="7030A0"/>
                </a:solidFill>
              </a:rPr>
              <a:t>の</a:t>
            </a:r>
            <a:r>
              <a:rPr lang="en-US" altLang="ja-JP" b="1" dirty="0">
                <a:solidFill>
                  <a:srgbClr val="7030A0"/>
                </a:solidFill>
              </a:rPr>
              <a:t> 3</a:t>
            </a:r>
            <a:r>
              <a:rPr lang="ja-JP" altLang="en-US" b="1" dirty="0">
                <a:solidFill>
                  <a:srgbClr val="7030A0"/>
                </a:solidFill>
              </a:rPr>
              <a:t>通り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class </a:t>
            </a:r>
            <a:r>
              <a:rPr kumimoji="1" lang="en-US" altLang="ja-JP" b="1" dirty="0"/>
              <a:t>Signal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en-US" altLang="ja-JP" b="1" dirty="0"/>
              <a:t>String color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Signal(</a:t>
            </a:r>
            <a:r>
              <a:rPr lang="en-US" altLang="ja-JP" b="1" dirty="0"/>
              <a:t>String</a:t>
            </a:r>
            <a:r>
              <a:rPr lang="en-US" altLang="ja-JP" dirty="0"/>
              <a:t> color) {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b="1" dirty="0" err="1"/>
              <a:t>this.</a:t>
            </a:r>
            <a:r>
              <a:rPr lang="en-US" altLang="ja-JP" b="1" dirty="0" err="1"/>
              <a:t>color</a:t>
            </a:r>
            <a:r>
              <a:rPr lang="en-US" altLang="ja-JP" b="1" dirty="0"/>
              <a:t> </a:t>
            </a:r>
            <a:r>
              <a:rPr lang="en-US" altLang="ja-JP" dirty="0"/>
              <a:t>= color;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b="1" dirty="0"/>
              <a:t>Signal</a:t>
            </a:r>
            <a:r>
              <a:rPr lang="en-US" altLang="ja-JP" dirty="0"/>
              <a:t> s = new </a:t>
            </a:r>
            <a:r>
              <a:rPr lang="en-US" altLang="ja-JP" b="1" dirty="0"/>
              <a:t>Signal</a:t>
            </a:r>
            <a:r>
              <a:rPr lang="en-US" altLang="ja-JP" dirty="0"/>
              <a:t>("</a:t>
            </a:r>
            <a:r>
              <a:rPr lang="en-US" altLang="ja-JP" b="1" dirty="0"/>
              <a:t>red</a:t>
            </a:r>
            <a:r>
              <a:rPr lang="en-US" altLang="ja-JP" dirty="0"/>
              <a:t>");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39FB3-A274-4A48-8717-175FE67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0450D-5376-4D6A-8A61-A11800007B41}"/>
              </a:ext>
            </a:extLst>
          </p:cNvPr>
          <p:cNvSpPr txBox="1"/>
          <p:nvPr/>
        </p:nvSpPr>
        <p:spPr>
          <a:xfrm>
            <a:off x="4907990" y="30596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クラス定義</a:t>
            </a:r>
          </a:p>
        </p:txBody>
      </p:sp>
    </p:spTree>
    <p:extLst>
      <p:ext uri="{BB962C8B-B14F-4D97-AF65-F5344CB8AC3E}">
        <p14:creationId xmlns:p14="http://schemas.microsoft.com/office/powerpoint/2010/main" val="109470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D0EB0-4A7E-44DD-A260-489C3003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r>
              <a:rPr kumimoji="1" lang="ja-JP" altLang="en-US" dirty="0"/>
              <a:t>の設計例 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FFC9E7-D66F-47CF-A167-4D1D56F0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クラス名は </a:t>
            </a:r>
            <a:r>
              <a:rPr kumimoji="1" lang="en-US" altLang="ja-JP" b="1" dirty="0"/>
              <a:t>Signal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属性 </a:t>
            </a:r>
            <a:r>
              <a:rPr kumimoji="1" lang="en-US" altLang="ja-JP" b="1" dirty="0"/>
              <a:t>color </a:t>
            </a:r>
            <a:r>
              <a:rPr kumimoji="1" lang="ja-JP" altLang="en-US" b="1" dirty="0"/>
              <a:t>は文字列である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7030A0"/>
                </a:solidFill>
              </a:rPr>
              <a:t>属性 </a:t>
            </a:r>
            <a:r>
              <a:rPr lang="en-US" altLang="ja-JP" b="1" dirty="0">
                <a:solidFill>
                  <a:srgbClr val="7030A0"/>
                </a:solidFill>
              </a:rPr>
              <a:t>color </a:t>
            </a:r>
            <a:r>
              <a:rPr lang="ja-JP" altLang="en-US" b="1" dirty="0">
                <a:solidFill>
                  <a:srgbClr val="7030A0"/>
                </a:solidFill>
              </a:rPr>
              <a:t>は </a:t>
            </a:r>
            <a:r>
              <a:rPr lang="en-US" altLang="ja-JP" b="1" dirty="0">
                <a:solidFill>
                  <a:srgbClr val="7030A0"/>
                </a:solidFill>
              </a:rPr>
              <a:t>“red”, “yellow”, “blue” </a:t>
            </a:r>
            <a:r>
              <a:rPr lang="ja-JP" altLang="en-US" b="1" dirty="0">
                <a:solidFill>
                  <a:srgbClr val="7030A0"/>
                </a:solidFill>
              </a:rPr>
              <a:t>の</a:t>
            </a:r>
            <a:r>
              <a:rPr lang="en-US" altLang="ja-JP" b="1" dirty="0">
                <a:solidFill>
                  <a:srgbClr val="7030A0"/>
                </a:solidFill>
              </a:rPr>
              <a:t> 3</a:t>
            </a:r>
            <a:r>
              <a:rPr lang="ja-JP" altLang="en-US" b="1" dirty="0">
                <a:solidFill>
                  <a:srgbClr val="7030A0"/>
                </a:solidFill>
              </a:rPr>
              <a:t>通り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class </a:t>
            </a:r>
            <a:r>
              <a:rPr kumimoji="1" lang="en-US" altLang="ja-JP" b="1" dirty="0"/>
              <a:t>Signal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en-US" altLang="ja-JP" b="1" dirty="0"/>
              <a:t>String color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Signal(</a:t>
            </a:r>
            <a:r>
              <a:rPr lang="en-US" altLang="ja-JP" b="1" dirty="0"/>
              <a:t>String</a:t>
            </a:r>
            <a:r>
              <a:rPr lang="en-US" altLang="ja-JP" dirty="0"/>
              <a:t> color) {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b="1" dirty="0" err="1"/>
              <a:t>this.</a:t>
            </a:r>
            <a:r>
              <a:rPr lang="en-US" altLang="ja-JP" b="1" dirty="0" err="1"/>
              <a:t>color</a:t>
            </a:r>
            <a:r>
              <a:rPr lang="en-US" altLang="ja-JP" b="1" dirty="0"/>
              <a:t> </a:t>
            </a:r>
            <a:r>
              <a:rPr lang="en-US" altLang="ja-JP" dirty="0"/>
              <a:t>= color;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b="1" dirty="0"/>
              <a:t>Signal</a:t>
            </a:r>
            <a:r>
              <a:rPr lang="en-US" altLang="ja-JP" dirty="0"/>
              <a:t> s = new </a:t>
            </a:r>
            <a:r>
              <a:rPr lang="en-US" altLang="ja-JP" b="1" dirty="0"/>
              <a:t>Signal</a:t>
            </a:r>
            <a:r>
              <a:rPr lang="en-US" altLang="ja-JP" dirty="0"/>
              <a:t>("</a:t>
            </a:r>
            <a:r>
              <a:rPr lang="en-US" altLang="ja-JP" b="1" dirty="0" err="1">
                <a:solidFill>
                  <a:srgbClr val="FF0000"/>
                </a:solidFill>
              </a:rPr>
              <a:t>rrd</a:t>
            </a:r>
            <a:r>
              <a:rPr lang="en-US" altLang="ja-JP" dirty="0"/>
              <a:t>");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39FB3-A274-4A48-8717-175FE67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0450D-5376-4D6A-8A61-A11800007B41}"/>
              </a:ext>
            </a:extLst>
          </p:cNvPr>
          <p:cNvSpPr txBox="1"/>
          <p:nvPr/>
        </p:nvSpPr>
        <p:spPr>
          <a:xfrm>
            <a:off x="4907990" y="30596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クラス定義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DAE4A7-035C-480D-B4E1-3B1DD6144443}"/>
              </a:ext>
            </a:extLst>
          </p:cNvPr>
          <p:cNvSpPr txBox="1"/>
          <p:nvPr/>
        </p:nvSpPr>
        <p:spPr>
          <a:xfrm>
            <a:off x="4480537" y="58386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書き間違い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53D9550-0976-4F03-9B76-CE56B33AE6C4}"/>
              </a:ext>
            </a:extLst>
          </p:cNvPr>
          <p:cNvCxnSpPr/>
          <p:nvPr/>
        </p:nvCxnSpPr>
        <p:spPr>
          <a:xfrm flipH="1" flipV="1">
            <a:off x="3923270" y="5665573"/>
            <a:ext cx="494271" cy="346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2DC15-1984-4F07-B2FA-A2849EE1293B}"/>
              </a:ext>
            </a:extLst>
          </p:cNvPr>
          <p:cNvSpPr txBox="1"/>
          <p:nvPr/>
        </p:nvSpPr>
        <p:spPr>
          <a:xfrm>
            <a:off x="5440076" y="416637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書き間違ってしまっても、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実行できてしまう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ので、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もろいプログラム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4FF3B9-71C0-486F-A1C8-3F13A930D78F}"/>
              </a:ext>
            </a:extLst>
          </p:cNvPr>
          <p:cNvSpPr txBox="1"/>
          <p:nvPr/>
        </p:nvSpPr>
        <p:spPr>
          <a:xfrm>
            <a:off x="3181214" y="6379792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あとで書き間違いを探すのは面倒そう</a:t>
            </a:r>
          </a:p>
        </p:txBody>
      </p:sp>
    </p:spTree>
    <p:extLst>
      <p:ext uri="{BB962C8B-B14F-4D97-AF65-F5344CB8AC3E}">
        <p14:creationId xmlns:p14="http://schemas.microsoft.com/office/powerpoint/2010/main" val="401243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/>
            <a:r>
              <a:rPr lang="en-US" altLang="ja-JP" b="1" dirty="0"/>
              <a:t>class</a:t>
            </a:r>
          </a:p>
          <a:p>
            <a:pPr lvl="1"/>
            <a:r>
              <a:rPr lang="ja-JP" altLang="en-US" b="1" dirty="0"/>
              <a:t>オブジェクト生成（コンストラクタ）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835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1A1D608-A60A-4672-9522-60B1B115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21" y="1051568"/>
            <a:ext cx="8099757" cy="374903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310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30080" y="3741182"/>
            <a:ext cx="5883761" cy="380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63116" y="1050523"/>
            <a:ext cx="5883761" cy="2012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2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ACC1F4-E1A2-4092-93AC-18A93705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71" y="1262781"/>
            <a:ext cx="5066447" cy="233634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952C2A-CB3C-A5C6-32AD-59C1D43CC798}"/>
              </a:ext>
            </a:extLst>
          </p:cNvPr>
          <p:cNvSpPr/>
          <p:nvPr/>
        </p:nvSpPr>
        <p:spPr>
          <a:xfrm>
            <a:off x="103218" y="6178843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130796D-059D-9479-07C3-F8B317887126}"/>
              </a:ext>
            </a:extLst>
          </p:cNvPr>
          <p:cNvSpPr txBox="1">
            <a:spLocks/>
          </p:cNvSpPr>
          <p:nvPr/>
        </p:nvSpPr>
        <p:spPr>
          <a:xfrm>
            <a:off x="321845" y="2620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② 実行し，結果を確認する．</a:t>
            </a:r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/>
              <a:t>    </a:t>
            </a:r>
          </a:p>
          <a:p>
            <a:endParaRPr lang="en-US" altLang="ja-JP"/>
          </a:p>
          <a:p>
            <a:endParaRPr lang="en-US" altLang="ja-JP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9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034369D-6301-4E95-A3EB-DA2A37B8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04" y="1193035"/>
            <a:ext cx="8026795" cy="377678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「</a:t>
            </a:r>
            <a:r>
              <a:rPr lang="en-US" altLang="ja-JP" b="1" dirty="0">
                <a:solidFill>
                  <a:srgbClr val="FF0000"/>
                </a:solidFill>
              </a:rPr>
              <a:t>red</a:t>
            </a:r>
            <a:r>
              <a:rPr lang="ja-JP" altLang="en-US" b="1" dirty="0"/>
              <a:t>」を「</a:t>
            </a:r>
            <a:r>
              <a:rPr lang="en-US" altLang="ja-JP" b="1" dirty="0" err="1">
                <a:solidFill>
                  <a:srgbClr val="FF0000"/>
                </a:solidFill>
              </a:rPr>
              <a:t>rrd</a:t>
            </a:r>
            <a:r>
              <a:rPr lang="ja-JP" altLang="en-US" b="1" dirty="0"/>
              <a:t>」と書き換えても実行できる</a:t>
            </a:r>
            <a:r>
              <a:rPr lang="en-US" altLang="ja-JP" b="1" dirty="0"/>
              <a:t> </a:t>
            </a:r>
          </a:p>
          <a:p>
            <a:pPr marL="0" indent="0">
              <a:buNone/>
            </a:pPr>
            <a:r>
              <a:rPr lang="ja-JP" altLang="en-US" dirty="0"/>
              <a:t>　　（あとで使うので消さないこと）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882640" y="3960251"/>
            <a:ext cx="1783080" cy="406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EE1182-B3E1-4189-8A35-33E32C2C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66" y="4864980"/>
            <a:ext cx="2958361" cy="126412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746C18-23F7-629B-1C10-4D957D9D5901}"/>
              </a:ext>
            </a:extLst>
          </p:cNvPr>
          <p:cNvSpPr/>
          <p:nvPr/>
        </p:nvSpPr>
        <p:spPr>
          <a:xfrm>
            <a:off x="103218" y="6188828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35402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D0EB0-4A7E-44DD-A260-489C3003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r>
              <a:rPr kumimoji="1" lang="ja-JP" altLang="en-US" dirty="0"/>
              <a:t>の設計例 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FFC9E7-D66F-47CF-A167-4D1D56F0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クラス名は </a:t>
            </a:r>
            <a:r>
              <a:rPr kumimoji="1" lang="en-US" altLang="ja-JP" b="1" dirty="0"/>
              <a:t>Signal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属性 </a:t>
            </a:r>
            <a:r>
              <a:rPr kumimoji="1" lang="en-US" altLang="ja-JP" b="1" dirty="0"/>
              <a:t>color </a:t>
            </a:r>
            <a:r>
              <a:rPr kumimoji="1" lang="ja-JP" altLang="en-US" b="1" dirty="0"/>
              <a:t>は文字列である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7030A0"/>
                </a:solidFill>
              </a:rPr>
              <a:t>属性 </a:t>
            </a:r>
            <a:r>
              <a:rPr lang="en-US" altLang="ja-JP" b="1" dirty="0">
                <a:solidFill>
                  <a:srgbClr val="7030A0"/>
                </a:solidFill>
              </a:rPr>
              <a:t>color </a:t>
            </a:r>
            <a:r>
              <a:rPr lang="ja-JP" altLang="en-US" b="1" dirty="0">
                <a:solidFill>
                  <a:srgbClr val="7030A0"/>
                </a:solidFill>
              </a:rPr>
              <a:t>は </a:t>
            </a:r>
            <a:r>
              <a:rPr lang="en-US" altLang="ja-JP" b="1" dirty="0">
                <a:solidFill>
                  <a:srgbClr val="7030A0"/>
                </a:solidFill>
              </a:rPr>
              <a:t>“red”, “yellow”, “blue” </a:t>
            </a:r>
            <a:r>
              <a:rPr lang="ja-JP" altLang="en-US" b="1" dirty="0">
                <a:solidFill>
                  <a:srgbClr val="7030A0"/>
                </a:solidFill>
              </a:rPr>
              <a:t>の</a:t>
            </a:r>
            <a:r>
              <a:rPr lang="en-US" altLang="ja-JP" b="1" dirty="0">
                <a:solidFill>
                  <a:srgbClr val="7030A0"/>
                </a:solidFill>
              </a:rPr>
              <a:t> 3</a:t>
            </a:r>
            <a:r>
              <a:rPr lang="ja-JP" altLang="en-US" b="1" dirty="0">
                <a:solidFill>
                  <a:srgbClr val="7030A0"/>
                </a:solidFill>
              </a:rPr>
              <a:t>通り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class </a:t>
            </a:r>
            <a:r>
              <a:rPr kumimoji="1" lang="en-US" altLang="ja-JP" b="1" dirty="0"/>
              <a:t>Signal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en-US" altLang="ja-JP" b="1" dirty="0"/>
              <a:t>String color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Signal() {};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/>
              <a:t>   </a:t>
            </a:r>
            <a:r>
              <a:rPr lang="en-US" altLang="ja-JP" b="1" dirty="0">
                <a:solidFill>
                  <a:srgbClr val="7030A0"/>
                </a:solidFill>
              </a:rPr>
              <a:t>public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void red()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{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 err="1">
                <a:solidFill>
                  <a:srgbClr val="7030A0"/>
                </a:solidFill>
              </a:rPr>
              <a:t>this.color</a:t>
            </a:r>
            <a:r>
              <a:rPr lang="en-US" altLang="ja-JP" b="1" dirty="0">
                <a:solidFill>
                  <a:srgbClr val="7030A0"/>
                </a:solidFill>
              </a:rPr>
              <a:t> = "red"; };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7030A0"/>
                </a:solidFill>
              </a:rPr>
              <a:t>    </a:t>
            </a:r>
            <a:r>
              <a:rPr lang="en-US" altLang="ja-JP" b="1" dirty="0">
                <a:solidFill>
                  <a:srgbClr val="7030A0"/>
                </a:solidFill>
              </a:rPr>
              <a:t>public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void yellow()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{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 err="1">
                <a:solidFill>
                  <a:srgbClr val="7030A0"/>
                </a:solidFill>
              </a:rPr>
              <a:t>this.color</a:t>
            </a:r>
            <a:r>
              <a:rPr lang="en-US" altLang="ja-JP" b="1" dirty="0">
                <a:solidFill>
                  <a:srgbClr val="7030A0"/>
                </a:solidFill>
              </a:rPr>
              <a:t> = "yellow"; };</a:t>
            </a:r>
          </a:p>
          <a:p>
            <a:pPr marL="0" indent="0">
              <a:buNone/>
            </a:pPr>
            <a:r>
              <a:rPr lang="ja-JP" altLang="en-US" dirty="0"/>
              <a:t>    </a:t>
            </a:r>
            <a:r>
              <a:rPr lang="en-US" altLang="ja-JP" b="1" dirty="0">
                <a:solidFill>
                  <a:srgbClr val="7030A0"/>
                </a:solidFill>
              </a:rPr>
              <a:t>public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void blue()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{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 err="1">
                <a:solidFill>
                  <a:srgbClr val="7030A0"/>
                </a:solidFill>
              </a:rPr>
              <a:t>this.color</a:t>
            </a:r>
            <a:r>
              <a:rPr lang="en-US" altLang="ja-JP" b="1" dirty="0">
                <a:solidFill>
                  <a:srgbClr val="7030A0"/>
                </a:solidFill>
              </a:rPr>
              <a:t> = "blue"; };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b="1" dirty="0"/>
              <a:t>Signal</a:t>
            </a:r>
            <a:r>
              <a:rPr lang="en-US" altLang="ja-JP" dirty="0"/>
              <a:t> s = new </a:t>
            </a:r>
            <a:r>
              <a:rPr lang="en-US" altLang="ja-JP" b="1" dirty="0"/>
              <a:t>Signal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s.</a:t>
            </a:r>
            <a:r>
              <a:rPr lang="en-US" altLang="ja-JP" b="1" dirty="0" err="1">
                <a:solidFill>
                  <a:srgbClr val="7030A0"/>
                </a:solidFill>
              </a:rPr>
              <a:t>red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39FB3-A274-4A48-8717-175FE67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0450D-5376-4D6A-8A61-A11800007B41}"/>
              </a:ext>
            </a:extLst>
          </p:cNvPr>
          <p:cNvSpPr txBox="1"/>
          <p:nvPr/>
        </p:nvSpPr>
        <p:spPr>
          <a:xfrm>
            <a:off x="5414374" y="2262474"/>
            <a:ext cx="39049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新しいクラス定義</a:t>
            </a:r>
            <a:endParaRPr kumimoji="1" lang="en-US" altLang="ja-JP" sz="2400" dirty="0"/>
          </a:p>
          <a:p>
            <a:r>
              <a:rPr kumimoji="1" lang="ja-JP" altLang="en-US" sz="2400" dirty="0"/>
              <a:t>・コンストラクタでは、</a:t>
            </a:r>
            <a:endParaRPr kumimoji="1" lang="en-US" altLang="ja-JP" sz="2400" dirty="0"/>
          </a:p>
          <a:p>
            <a:r>
              <a:rPr kumimoji="1" lang="ja-JP" altLang="en-US" sz="2400" dirty="0"/>
              <a:t>　何も行わない</a:t>
            </a:r>
            <a:endParaRPr kumimoji="1" lang="en-US" altLang="ja-JP" sz="2400" dirty="0"/>
          </a:p>
          <a:p>
            <a:r>
              <a:rPr kumimoji="1" lang="ja-JP" altLang="en-US" sz="2400" dirty="0"/>
              <a:t>・メソッド </a:t>
            </a:r>
            <a:r>
              <a:rPr kumimoji="1" lang="en-US" altLang="ja-JP" sz="2400" dirty="0"/>
              <a:t>red, yellow, blue </a:t>
            </a:r>
          </a:p>
          <a:p>
            <a:r>
              <a:rPr kumimoji="1" lang="ja-JP" altLang="en-US" sz="2400" dirty="0"/>
              <a:t>　を新設</a:t>
            </a:r>
            <a:endParaRPr kumimoji="1" lang="en-US" altLang="ja-JP" sz="2400" dirty="0"/>
          </a:p>
          <a:p>
            <a:r>
              <a:rPr kumimoji="1" lang="ja-JP" altLang="en-US" sz="2400" dirty="0"/>
              <a:t>・「</a:t>
            </a:r>
            <a:r>
              <a:rPr kumimoji="1" lang="en-US" altLang="ja-JP" sz="2400" dirty="0"/>
              <a:t>void</a:t>
            </a:r>
            <a:r>
              <a:rPr kumimoji="1" lang="ja-JP" altLang="en-US" sz="2400" dirty="0"/>
              <a:t>」は、「メソッド</a:t>
            </a:r>
            <a:endParaRPr kumimoji="1" lang="en-US" altLang="ja-JP" sz="2400" dirty="0"/>
          </a:p>
          <a:p>
            <a:r>
              <a:rPr kumimoji="1" lang="ja-JP" altLang="en-US" sz="2400" dirty="0"/>
              <a:t>　の返り値なし」の意味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82977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クラス設計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08299"/>
              </p:ext>
            </p:extLst>
          </p:nvPr>
        </p:nvGraphicFramePr>
        <p:xfrm>
          <a:off x="889262" y="986366"/>
          <a:ext cx="6987364" cy="353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620065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クラスの設計の例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オブジェクトの状態と状態変化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メソッド内でのみ使用する変数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24965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抽象化の組み合わせ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61042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5091548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790514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245866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1AFABAB-CE2C-4A1C-B48C-7CA15E9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92" y="1047537"/>
            <a:ext cx="8543688" cy="421557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00151" y="3949732"/>
            <a:ext cx="3969676" cy="645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87685" y="1719863"/>
            <a:ext cx="7554786" cy="130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7801A92-C51A-C3D8-05F1-56EA4449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0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6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3AB313-0B13-4142-8665-9BDB2A2A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1" y="1565532"/>
            <a:ext cx="5592151" cy="2412107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7801A92-C51A-C3D8-05F1-56EA4449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0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56DD3B-A5DF-0123-8B14-21F43490D6F7}"/>
              </a:ext>
            </a:extLst>
          </p:cNvPr>
          <p:cNvSpPr/>
          <p:nvPr/>
        </p:nvSpPr>
        <p:spPr>
          <a:xfrm>
            <a:off x="327655" y="623088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462352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7C08A-3409-4979-9501-D657EC58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0518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まとめ</a:t>
            </a:r>
            <a:br>
              <a:rPr kumimoji="1" lang="en-US" altLang="ja-JP" dirty="0"/>
            </a:br>
            <a:r>
              <a:rPr kumimoji="1" lang="ja-JP" altLang="en-US" dirty="0"/>
              <a:t>　　２つの方法の比較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F5C2A2-3D11-4177-8994-6612485E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70FCDAC-4A6C-458E-A37F-E15F48A6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4" y="1730558"/>
            <a:ext cx="3411387" cy="19997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0938BE-F508-4F46-8545-1A1F19EEC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462" y="1730558"/>
            <a:ext cx="5373042" cy="2498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1CE44F-15E1-4BA3-A4FC-145102372C62}"/>
              </a:ext>
            </a:extLst>
          </p:cNvPr>
          <p:cNvSpPr txBox="1"/>
          <p:nvPr/>
        </p:nvSpPr>
        <p:spPr>
          <a:xfrm>
            <a:off x="689853" y="5314765"/>
            <a:ext cx="7725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プログラムの長さ：　①短い、②長い</a:t>
            </a:r>
            <a:endParaRPr kumimoji="1" lang="en-US" altLang="ja-JP" sz="2800" dirty="0"/>
          </a:p>
          <a:p>
            <a:r>
              <a:rPr kumimoji="1" lang="ja-JP" altLang="en-US" sz="2800" dirty="0"/>
              <a:t>不正なデータの混入可能性：　①あり、②なし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BD9F85-011C-4587-8A5F-9E7430AC960A}"/>
              </a:ext>
            </a:extLst>
          </p:cNvPr>
          <p:cNvSpPr txBox="1"/>
          <p:nvPr/>
        </p:nvSpPr>
        <p:spPr>
          <a:xfrm>
            <a:off x="405834" y="433861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 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DB869F-FCA6-46E3-9A91-338D4BEA4E95}"/>
              </a:ext>
            </a:extLst>
          </p:cNvPr>
          <p:cNvSpPr txBox="1"/>
          <p:nvPr/>
        </p:nvSpPr>
        <p:spPr>
          <a:xfrm>
            <a:off x="5475628" y="4318873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 ②</a:t>
            </a:r>
          </a:p>
        </p:txBody>
      </p:sp>
    </p:spTree>
    <p:extLst>
      <p:ext uri="{BB962C8B-B14F-4D97-AF65-F5344CB8AC3E}">
        <p14:creationId xmlns:p14="http://schemas.microsoft.com/office/powerpoint/2010/main" val="389934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8-2.</a:t>
            </a:r>
            <a:r>
              <a:rPr lang="ja-JP" altLang="en-US" dirty="0"/>
              <a:t> オブジェクトの状態と</a:t>
            </a:r>
            <a:br>
              <a:rPr lang="en-US" altLang="ja-JP" dirty="0"/>
            </a:br>
            <a:r>
              <a:rPr lang="ja-JP" altLang="en-US" dirty="0"/>
              <a:t>状態変化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3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C2311-E164-4330-87F7-46037B2C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オブジェクトの状態と状態変化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93A7B6-5BB5-4147-A589-4D56DAC6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8780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信号の</a:t>
            </a:r>
            <a:r>
              <a:rPr lang="ja-JP" altLang="en-US" b="1" dirty="0">
                <a:solidFill>
                  <a:srgbClr val="C00000"/>
                </a:solidFill>
              </a:rPr>
              <a:t>状態</a:t>
            </a:r>
            <a:r>
              <a:rPr lang="ja-JP" altLang="en-US" dirty="0"/>
              <a:t>を、</a:t>
            </a:r>
            <a:r>
              <a:rPr lang="ja-JP" altLang="en-US" b="1" dirty="0"/>
              <a:t>属性 </a:t>
            </a:r>
            <a:r>
              <a:rPr lang="en-US" altLang="ja-JP" b="1" dirty="0"/>
              <a:t>color </a:t>
            </a:r>
            <a:r>
              <a:rPr lang="ja-JP" altLang="en-US" dirty="0"/>
              <a:t>で扱う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color </a:t>
            </a:r>
            <a:r>
              <a:rPr lang="ja-JP" altLang="en-US" dirty="0"/>
              <a:t>は </a:t>
            </a:r>
            <a:r>
              <a:rPr lang="en-US" altLang="ja-JP" dirty="0"/>
              <a:t>“red”, “yellow”, “blue” </a:t>
            </a:r>
            <a:r>
              <a:rPr lang="ja-JP" altLang="en-US" dirty="0"/>
              <a:t>の</a:t>
            </a:r>
            <a:r>
              <a:rPr lang="en-US" altLang="ja-JP" dirty="0"/>
              <a:t> 3</a:t>
            </a:r>
            <a:r>
              <a:rPr lang="ja-JP" altLang="en-US" dirty="0"/>
              <a:t>通り．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color </a:t>
            </a:r>
            <a:r>
              <a:rPr lang="ja-JP" altLang="en-US" dirty="0"/>
              <a:t>は、次のように</a:t>
            </a:r>
            <a:r>
              <a:rPr lang="ja-JP" altLang="en-US" b="1" dirty="0"/>
              <a:t>変化</a:t>
            </a:r>
            <a:r>
              <a:rPr lang="ja-JP" altLang="en-US" dirty="0"/>
              <a:t>する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FCCAB5-F098-4046-8AD4-651722B5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098759A-D1FC-4CF2-B566-22A2CEF1D928}"/>
              </a:ext>
            </a:extLst>
          </p:cNvPr>
          <p:cNvSpPr/>
          <p:nvPr/>
        </p:nvSpPr>
        <p:spPr>
          <a:xfrm>
            <a:off x="3304309" y="3169227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36CA2A8-19C9-403C-920C-2110BEB4244A}"/>
              </a:ext>
            </a:extLst>
          </p:cNvPr>
          <p:cNvSpPr/>
          <p:nvPr/>
        </p:nvSpPr>
        <p:spPr>
          <a:xfrm>
            <a:off x="5025736" y="5125749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EC03C419-EC1C-44B2-BC60-1B25A05252A8}"/>
              </a:ext>
            </a:extLst>
          </p:cNvPr>
          <p:cNvSpPr/>
          <p:nvPr/>
        </p:nvSpPr>
        <p:spPr>
          <a:xfrm>
            <a:off x="1551709" y="5125749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4EBA934F-7323-4530-87A3-3F7C65CAD789}"/>
              </a:ext>
            </a:extLst>
          </p:cNvPr>
          <p:cNvSpPr/>
          <p:nvPr/>
        </p:nvSpPr>
        <p:spPr>
          <a:xfrm rot="19627943">
            <a:off x="4962571" y="4556260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CC5B9C82-C32D-4E22-8C74-BF02BA92F462}"/>
              </a:ext>
            </a:extLst>
          </p:cNvPr>
          <p:cNvSpPr/>
          <p:nvPr/>
        </p:nvSpPr>
        <p:spPr>
          <a:xfrm rot="5400000">
            <a:off x="4021195" y="5610864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BF9611A-A443-4CC1-A7CE-C327C746060F}"/>
              </a:ext>
            </a:extLst>
          </p:cNvPr>
          <p:cNvSpPr/>
          <p:nvPr/>
        </p:nvSpPr>
        <p:spPr>
          <a:xfrm rot="13599700">
            <a:off x="2961568" y="4497207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10F1E3-1247-4783-9CB3-74463C39EC7B}"/>
              </a:ext>
            </a:extLst>
          </p:cNvPr>
          <p:cNvSpPr txBox="1"/>
          <p:nvPr/>
        </p:nvSpPr>
        <p:spPr>
          <a:xfrm>
            <a:off x="3736741" y="3650214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“blue”</a:t>
            </a:r>
            <a:endParaRPr kumimoji="1"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AB144D-2505-40F1-98E3-5BC5DE986326}"/>
              </a:ext>
            </a:extLst>
          </p:cNvPr>
          <p:cNvSpPr txBox="1"/>
          <p:nvPr/>
        </p:nvSpPr>
        <p:spPr>
          <a:xfrm>
            <a:off x="5368636" y="5559772"/>
            <a:ext cx="14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“Yellow”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3158AD-0F3C-4047-B8D2-340220438630}"/>
              </a:ext>
            </a:extLst>
          </p:cNvPr>
          <p:cNvSpPr txBox="1"/>
          <p:nvPr/>
        </p:nvSpPr>
        <p:spPr>
          <a:xfrm>
            <a:off x="2136909" y="5570721"/>
            <a:ext cx="97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“red”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323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9F0A0-C516-4E4E-846E-F2A37CB9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状態変化のメソッドの例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C998FB-0638-4841-B4CA-532F866DB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</a:t>
            </a:r>
            <a:r>
              <a:rPr lang="en-US" altLang="ja-JP" b="1" dirty="0"/>
              <a:t>Signal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b="1" dirty="0"/>
              <a:t>String color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</a:t>
            </a:r>
            <a:r>
              <a:rPr lang="en-US" altLang="ja-JP" b="1" dirty="0"/>
              <a:t>Signal</a:t>
            </a:r>
            <a:r>
              <a:rPr lang="en-US" altLang="ja-JP" dirty="0"/>
              <a:t>() {};</a:t>
            </a:r>
          </a:p>
          <a:p>
            <a:pPr marL="0" indent="0">
              <a:buNone/>
            </a:pPr>
            <a:r>
              <a:rPr lang="en-US" altLang="ja-JP" dirty="0"/>
              <a:t>    public void red() { </a:t>
            </a:r>
            <a:r>
              <a:rPr lang="en-US" altLang="ja-JP" dirty="0" err="1"/>
              <a:t>this.color</a:t>
            </a:r>
            <a:r>
              <a:rPr lang="en-US" altLang="ja-JP" dirty="0"/>
              <a:t> = "red"; };</a:t>
            </a:r>
          </a:p>
          <a:p>
            <a:pPr marL="0" indent="0">
              <a:buNone/>
            </a:pPr>
            <a:r>
              <a:rPr lang="en-US" altLang="ja-JP" dirty="0"/>
              <a:t>    public void yellow() { </a:t>
            </a:r>
            <a:r>
              <a:rPr lang="en-US" altLang="ja-JP" dirty="0" err="1"/>
              <a:t>this.color</a:t>
            </a:r>
            <a:r>
              <a:rPr lang="en-US" altLang="ja-JP" dirty="0"/>
              <a:t> = "yellow"; };</a:t>
            </a:r>
          </a:p>
          <a:p>
            <a:pPr marL="0" indent="0">
              <a:buNone/>
            </a:pPr>
            <a:r>
              <a:rPr lang="en-US" altLang="ja-JP" dirty="0"/>
              <a:t>    public void blue() { </a:t>
            </a:r>
            <a:r>
              <a:rPr lang="en-US" altLang="ja-JP" dirty="0" err="1"/>
              <a:t>this.color</a:t>
            </a:r>
            <a:r>
              <a:rPr lang="en-US" altLang="ja-JP" dirty="0"/>
              <a:t> = "blue"; };</a:t>
            </a:r>
          </a:p>
          <a:p>
            <a:pPr marL="0" indent="0">
              <a:buNone/>
            </a:pPr>
            <a:r>
              <a:rPr lang="en-US" altLang="ja-JP" dirty="0"/>
              <a:t>    public void </a:t>
            </a:r>
            <a:r>
              <a:rPr lang="en-US" altLang="ja-JP" b="1" dirty="0"/>
              <a:t>go</a:t>
            </a:r>
            <a:r>
              <a:rPr lang="en-US" altLang="ja-JP" dirty="0"/>
              <a:t>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</a:t>
            </a:r>
            <a:r>
              <a:rPr lang="en-US" altLang="ja-JP" b="1" dirty="0">
                <a:solidFill>
                  <a:srgbClr val="C00000"/>
                </a:solidFill>
              </a:rPr>
              <a:t>blue</a:t>
            </a:r>
            <a:r>
              <a:rPr lang="en-US" altLang="ja-JP" dirty="0"/>
              <a:t>")) { </a:t>
            </a:r>
            <a:r>
              <a:rPr lang="en-US" altLang="ja-JP" dirty="0" err="1"/>
              <a:t>this.</a:t>
            </a:r>
            <a:r>
              <a:rPr lang="en-US" altLang="ja-JP" b="1" dirty="0" err="1">
                <a:solidFill>
                  <a:srgbClr val="C00000"/>
                </a:solidFill>
              </a:rPr>
              <a:t>yellow</a:t>
            </a:r>
            <a:r>
              <a:rPr lang="en-US" altLang="ja-JP" b="1" dirty="0">
                <a:solidFill>
                  <a:srgbClr val="C00000"/>
                </a:solidFill>
              </a:rPr>
              <a:t>()</a:t>
            </a:r>
            <a:r>
              <a:rPr lang="en-US" altLang="ja-JP" dirty="0"/>
              <a:t>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</a:t>
            </a:r>
            <a:r>
              <a:rPr lang="en-US" altLang="ja-JP" b="1" dirty="0">
                <a:solidFill>
                  <a:srgbClr val="C00000"/>
                </a:solidFill>
              </a:rPr>
              <a:t>yellow</a:t>
            </a:r>
            <a:r>
              <a:rPr lang="en-US" altLang="ja-JP" dirty="0"/>
              <a:t>")) { </a:t>
            </a:r>
            <a:r>
              <a:rPr lang="en-US" altLang="ja-JP" dirty="0" err="1"/>
              <a:t>this.</a:t>
            </a:r>
            <a:r>
              <a:rPr lang="en-US" altLang="ja-JP" b="1" dirty="0" err="1">
                <a:solidFill>
                  <a:srgbClr val="C00000"/>
                </a:solidFill>
              </a:rPr>
              <a:t>red</a:t>
            </a:r>
            <a:r>
              <a:rPr lang="en-US" altLang="ja-JP" b="1" dirty="0">
                <a:solidFill>
                  <a:srgbClr val="C00000"/>
                </a:solidFill>
              </a:rPr>
              <a:t>()</a:t>
            </a:r>
            <a:r>
              <a:rPr lang="en-US" altLang="ja-JP" dirty="0"/>
              <a:t>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</a:t>
            </a:r>
            <a:r>
              <a:rPr lang="en-US" altLang="ja-JP" b="1" dirty="0">
                <a:solidFill>
                  <a:srgbClr val="C00000"/>
                </a:solidFill>
              </a:rPr>
              <a:t>red</a:t>
            </a:r>
            <a:r>
              <a:rPr lang="en-US" altLang="ja-JP" dirty="0"/>
              <a:t>")) { </a:t>
            </a:r>
            <a:r>
              <a:rPr lang="en-US" altLang="ja-JP" dirty="0" err="1"/>
              <a:t>this.</a:t>
            </a:r>
            <a:r>
              <a:rPr lang="en-US" altLang="ja-JP" b="1" dirty="0" err="1">
                <a:solidFill>
                  <a:srgbClr val="C00000"/>
                </a:solidFill>
              </a:rPr>
              <a:t>blue</a:t>
            </a:r>
            <a:r>
              <a:rPr lang="en-US" altLang="ja-JP" b="1" dirty="0">
                <a:solidFill>
                  <a:srgbClr val="C00000"/>
                </a:solidFill>
              </a:rPr>
              <a:t>()</a:t>
            </a:r>
            <a:r>
              <a:rPr lang="en-US" altLang="ja-JP" dirty="0"/>
              <a:t>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※ </a:t>
            </a:r>
            <a:r>
              <a:rPr kumimoji="1" lang="en-US" altLang="ja-JP" dirty="0"/>
              <a:t>equals </a:t>
            </a:r>
            <a:r>
              <a:rPr kumimoji="1" lang="ja-JP" altLang="en-US" dirty="0"/>
              <a:t>メソッドは文字列の比較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8CC90E-EE3E-49A4-A1B0-DE12B3CA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3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オブジェクトの状態変化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066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9913098-73FE-488A-AF94-9C6F82E8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0" y="949033"/>
            <a:ext cx="8539111" cy="529528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7297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39173" y="5452595"/>
            <a:ext cx="1341965" cy="389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17291" y="2679586"/>
            <a:ext cx="8119087" cy="1360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57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6271938-91F1-419B-83C7-335B7075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4" y="889002"/>
            <a:ext cx="4013196" cy="200659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3458B5-FD87-101A-AE53-26F8E5ADA592}"/>
              </a:ext>
            </a:extLst>
          </p:cNvPr>
          <p:cNvSpPr/>
          <p:nvPr/>
        </p:nvSpPr>
        <p:spPr>
          <a:xfrm>
            <a:off x="201529" y="612934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787649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8-3.</a:t>
            </a:r>
            <a:r>
              <a:rPr lang="ja-JP" altLang="en-US" dirty="0"/>
              <a:t> 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42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2335674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C2311-E164-4330-87F7-46037B2C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オブジェクトの状態と状態変化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93A7B6-5BB5-4147-A589-4D56DAC6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8780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製品の</a:t>
            </a:r>
            <a:r>
              <a:rPr lang="ja-JP" altLang="en-US" b="1" dirty="0">
                <a:solidFill>
                  <a:srgbClr val="C00000"/>
                </a:solidFill>
              </a:rPr>
              <a:t>状態</a:t>
            </a:r>
            <a:r>
              <a:rPr lang="ja-JP" altLang="en-US" dirty="0"/>
              <a:t>を、</a:t>
            </a:r>
            <a:r>
              <a:rPr lang="ja-JP" altLang="en-US" b="1" dirty="0"/>
              <a:t>属性 </a:t>
            </a:r>
            <a:r>
              <a:rPr lang="en-US" altLang="ja-JP" b="1" dirty="0"/>
              <a:t>s </a:t>
            </a:r>
            <a:r>
              <a:rPr lang="ja-JP" altLang="en-US" dirty="0"/>
              <a:t>で扱う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s </a:t>
            </a:r>
            <a:r>
              <a:rPr lang="ja-JP" altLang="en-US" dirty="0"/>
              <a:t>は </a:t>
            </a:r>
            <a:r>
              <a:rPr lang="en-US" altLang="ja-JP" dirty="0"/>
              <a:t>“active”, “</a:t>
            </a:r>
            <a:r>
              <a:rPr lang="en-US" altLang="ja-JP" dirty="0" err="1"/>
              <a:t>deactive</a:t>
            </a:r>
            <a:r>
              <a:rPr lang="en-US" altLang="ja-JP" dirty="0"/>
              <a:t>” </a:t>
            </a:r>
            <a:r>
              <a:rPr lang="ja-JP" altLang="en-US" dirty="0"/>
              <a:t>の</a:t>
            </a:r>
            <a:r>
              <a:rPr lang="en-US" altLang="ja-JP" dirty="0"/>
              <a:t> 2</a:t>
            </a:r>
            <a:r>
              <a:rPr lang="ja-JP" altLang="en-US" dirty="0"/>
              <a:t>通り．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s </a:t>
            </a:r>
            <a:r>
              <a:rPr lang="ja-JP" altLang="en-US" dirty="0"/>
              <a:t>は、次のように</a:t>
            </a:r>
            <a:r>
              <a:rPr lang="ja-JP" altLang="en-US" b="1" dirty="0"/>
              <a:t>変化</a:t>
            </a:r>
            <a:r>
              <a:rPr lang="ja-JP" altLang="en-US" dirty="0"/>
              <a:t>する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FCCAB5-F098-4046-8AD4-651722B5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098759A-D1FC-4CF2-B566-22A2CEF1D928}"/>
              </a:ext>
            </a:extLst>
          </p:cNvPr>
          <p:cNvSpPr/>
          <p:nvPr/>
        </p:nvSpPr>
        <p:spPr>
          <a:xfrm>
            <a:off x="2647816" y="2771796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36CA2A8-19C9-403C-920C-2110BEB4244A}"/>
              </a:ext>
            </a:extLst>
          </p:cNvPr>
          <p:cNvSpPr/>
          <p:nvPr/>
        </p:nvSpPr>
        <p:spPr>
          <a:xfrm>
            <a:off x="2722151" y="4943187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4EBA934F-7323-4530-87A3-3F7C65CAD789}"/>
              </a:ext>
            </a:extLst>
          </p:cNvPr>
          <p:cNvSpPr/>
          <p:nvPr/>
        </p:nvSpPr>
        <p:spPr>
          <a:xfrm rot="21424823">
            <a:off x="3875445" y="4296442"/>
            <a:ext cx="590869" cy="57308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BF9611A-A443-4CC1-A7CE-C327C746060F}"/>
              </a:ext>
            </a:extLst>
          </p:cNvPr>
          <p:cNvSpPr/>
          <p:nvPr/>
        </p:nvSpPr>
        <p:spPr>
          <a:xfrm rot="10800000">
            <a:off x="3069267" y="4273294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10F1E3-1247-4783-9CB3-74463C39EC7B}"/>
              </a:ext>
            </a:extLst>
          </p:cNvPr>
          <p:cNvSpPr txBox="1"/>
          <p:nvPr/>
        </p:nvSpPr>
        <p:spPr>
          <a:xfrm>
            <a:off x="3006845" y="3169821"/>
            <a:ext cx="13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“active”</a:t>
            </a:r>
            <a:endParaRPr kumimoji="1"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AB144D-2505-40F1-98E3-5BC5DE986326}"/>
              </a:ext>
            </a:extLst>
          </p:cNvPr>
          <p:cNvSpPr txBox="1"/>
          <p:nvPr/>
        </p:nvSpPr>
        <p:spPr>
          <a:xfrm>
            <a:off x="2947820" y="5415741"/>
            <a:ext cx="169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</a:t>
            </a:r>
            <a:r>
              <a:rPr kumimoji="1" lang="en-US" altLang="ja-JP" sz="2800" dirty="0" err="1"/>
              <a:t>deactive</a:t>
            </a:r>
            <a:r>
              <a:rPr kumimoji="1" lang="en-US" altLang="ja-JP" sz="2800" dirty="0"/>
              <a:t>”</a:t>
            </a:r>
            <a:endParaRPr kumimoji="1" lang="ja-JP" altLang="en-US" sz="2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D5F31F-AA8B-4F8E-B8E3-46CA830E527E}"/>
              </a:ext>
            </a:extLst>
          </p:cNvPr>
          <p:cNvSpPr txBox="1"/>
          <p:nvPr/>
        </p:nvSpPr>
        <p:spPr>
          <a:xfrm>
            <a:off x="988247" y="4243943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メソッド </a:t>
            </a:r>
            <a:r>
              <a:rPr kumimoji="1" lang="en-US" altLang="ja-JP" sz="2800" dirty="0"/>
              <a:t>on</a:t>
            </a:r>
            <a:endParaRPr kumimoji="1" lang="ja-JP" altLang="en-US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473A0D-07ED-40D2-A657-9AEF07C6B415}"/>
              </a:ext>
            </a:extLst>
          </p:cNvPr>
          <p:cNvSpPr txBox="1"/>
          <p:nvPr/>
        </p:nvSpPr>
        <p:spPr>
          <a:xfrm>
            <a:off x="4552449" y="4232501"/>
            <a:ext cx="210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メソッド </a:t>
            </a:r>
            <a:r>
              <a:rPr kumimoji="1" lang="en-US" altLang="ja-JP" sz="2800" dirty="0"/>
              <a:t>off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0040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4A0D21-B05F-4DB5-8475-C65593BA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0D65D-B780-4F18-AC3A-5BDB909B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class </a:t>
            </a:r>
            <a:r>
              <a:rPr lang="en-US" altLang="ja-JP" sz="2000" b="1" dirty="0"/>
              <a:t>Product</a:t>
            </a:r>
            <a:r>
              <a:rPr lang="en-US" altLang="ja-JP" sz="2000" dirty="0"/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</a:t>
            </a:r>
            <a:r>
              <a:rPr lang="en-US" altLang="ja-JP" sz="2000" b="1" dirty="0"/>
              <a:t>String s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Product() {};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active() { </a:t>
            </a:r>
            <a:r>
              <a:rPr lang="en-US" altLang="ja-JP" sz="2000" dirty="0" err="1"/>
              <a:t>this.s</a:t>
            </a:r>
            <a:r>
              <a:rPr lang="en-US" altLang="ja-JP" sz="2000" dirty="0"/>
              <a:t> = "active"; 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</a:t>
            </a:r>
            <a:r>
              <a:rPr lang="en-US" altLang="ja-JP" sz="2000" dirty="0" err="1"/>
              <a:t>deactive</a:t>
            </a:r>
            <a:r>
              <a:rPr lang="en-US" altLang="ja-JP" sz="2000" dirty="0"/>
              <a:t>() { </a:t>
            </a:r>
            <a:r>
              <a:rPr lang="en-US" altLang="ja-JP" sz="2000" dirty="0" err="1"/>
              <a:t>this.s</a:t>
            </a:r>
            <a:r>
              <a:rPr lang="en-US" altLang="ja-JP" sz="2000" dirty="0"/>
              <a:t> = "</a:t>
            </a:r>
            <a:r>
              <a:rPr lang="en-US" altLang="ja-JP" sz="2000" dirty="0" err="1"/>
              <a:t>deactive</a:t>
            </a:r>
            <a:r>
              <a:rPr lang="en-US" altLang="ja-JP" sz="2000" dirty="0"/>
              <a:t>"; 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</a:t>
            </a:r>
            <a:r>
              <a:rPr lang="en-US" altLang="ja-JP" sz="2000" b="1" dirty="0"/>
              <a:t>on</a:t>
            </a:r>
            <a:r>
              <a:rPr lang="en-US" altLang="ja-JP" sz="2000" dirty="0"/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if (</a:t>
            </a:r>
            <a:r>
              <a:rPr lang="en-US" altLang="ja-JP" sz="2000" dirty="0" err="1"/>
              <a:t>this.s.equals</a:t>
            </a:r>
            <a:r>
              <a:rPr lang="en-US" altLang="ja-JP" sz="2000" dirty="0"/>
              <a:t>("</a:t>
            </a:r>
            <a:r>
              <a:rPr lang="en-US" altLang="ja-JP" sz="2000" b="1" dirty="0" err="1">
                <a:solidFill>
                  <a:srgbClr val="C00000"/>
                </a:solidFill>
              </a:rPr>
              <a:t>deactive</a:t>
            </a:r>
            <a:r>
              <a:rPr lang="en-US" altLang="ja-JP" sz="2000" dirty="0"/>
              <a:t>")) { </a:t>
            </a:r>
            <a:r>
              <a:rPr lang="en-US" altLang="ja-JP" sz="2000" dirty="0" err="1"/>
              <a:t>this.</a:t>
            </a:r>
            <a:r>
              <a:rPr lang="en-US" altLang="ja-JP" sz="2000" b="1" dirty="0" err="1">
                <a:solidFill>
                  <a:srgbClr val="C00000"/>
                </a:solidFill>
              </a:rPr>
              <a:t>active</a:t>
            </a:r>
            <a:r>
              <a:rPr lang="en-US" altLang="ja-JP" sz="2000" b="1" dirty="0">
                <a:solidFill>
                  <a:srgbClr val="C00000"/>
                </a:solidFill>
              </a:rPr>
              <a:t>()</a:t>
            </a:r>
            <a:r>
              <a:rPr lang="en-US" altLang="ja-JP" sz="2000" dirty="0"/>
              <a:t>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</a:t>
            </a:r>
            <a:r>
              <a:rPr lang="en-US" altLang="ja-JP" sz="2000" b="1" dirty="0"/>
              <a:t>off</a:t>
            </a:r>
            <a:r>
              <a:rPr lang="en-US" altLang="ja-JP" sz="2000" dirty="0"/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if (</a:t>
            </a:r>
            <a:r>
              <a:rPr lang="en-US" altLang="ja-JP" sz="2000" dirty="0" err="1"/>
              <a:t>this.s.equals</a:t>
            </a:r>
            <a:r>
              <a:rPr lang="en-US" altLang="ja-JP" sz="2000" dirty="0"/>
              <a:t>("</a:t>
            </a:r>
            <a:r>
              <a:rPr lang="en-US" altLang="ja-JP" sz="2000" b="1" dirty="0">
                <a:solidFill>
                  <a:srgbClr val="C00000"/>
                </a:solidFill>
              </a:rPr>
              <a:t>active</a:t>
            </a:r>
            <a:r>
              <a:rPr lang="en-US" altLang="ja-JP" sz="2000" dirty="0"/>
              <a:t>")) { </a:t>
            </a:r>
            <a:r>
              <a:rPr lang="en-US" altLang="ja-JP" sz="2000" dirty="0" err="1"/>
              <a:t>this.</a:t>
            </a:r>
            <a:r>
              <a:rPr lang="en-US" altLang="ja-JP" sz="2000" b="1" dirty="0" err="1">
                <a:solidFill>
                  <a:srgbClr val="C00000"/>
                </a:solidFill>
              </a:rPr>
              <a:t>deactive</a:t>
            </a:r>
            <a:r>
              <a:rPr lang="en-US" altLang="ja-JP" sz="2000" b="1" dirty="0">
                <a:solidFill>
                  <a:srgbClr val="C00000"/>
                </a:solidFill>
              </a:rPr>
              <a:t>()</a:t>
            </a:r>
            <a:r>
              <a:rPr lang="en-US" altLang="ja-JP" sz="2000" dirty="0"/>
              <a:t>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public class </a:t>
            </a:r>
            <a:r>
              <a:rPr lang="en-US" altLang="ja-JP" sz="2000" dirty="0" err="1"/>
              <a:t>YourClassNameHere</a:t>
            </a:r>
            <a:r>
              <a:rPr lang="en-US" altLang="ja-JP" sz="2000" dirty="0"/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static void main(String 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Product p = new Product();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p.deactive</a:t>
            </a:r>
            <a:r>
              <a:rPr lang="en-US" altLang="ja-JP" sz="20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p.on</a:t>
            </a:r>
            <a:r>
              <a:rPr lang="en-US" altLang="ja-JP" sz="20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AB6D23-D2EF-4B8E-BCD1-8D6A1EC4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87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オブジェクトの状態と状態変化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875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FF02CE-AB43-4CB3-B5F4-5F6BA258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1" y="1000020"/>
            <a:ext cx="8452540" cy="550451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7604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13750" y="5111737"/>
            <a:ext cx="3788092" cy="867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16376" y="1061832"/>
            <a:ext cx="7888056" cy="3481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6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B72A57-E431-4B4B-ADDD-B9CF0F5B4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0" y="1174579"/>
            <a:ext cx="3999530" cy="193203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29DB7A1-6AFF-6D79-95F8-6A90D6D9F973}"/>
              </a:ext>
            </a:extLst>
          </p:cNvPr>
          <p:cNvSpPr/>
          <p:nvPr/>
        </p:nvSpPr>
        <p:spPr>
          <a:xfrm>
            <a:off x="201529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17025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8-4.</a:t>
            </a:r>
            <a:r>
              <a:rPr lang="ja-JP" altLang="en-US" dirty="0"/>
              <a:t> メソッド内でのみ</a:t>
            </a:r>
            <a:br>
              <a:rPr lang="en-US" altLang="ja-JP" dirty="0"/>
            </a:br>
            <a:r>
              <a:rPr lang="ja-JP" altLang="en-US" dirty="0"/>
              <a:t>使用する変数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695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4906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メソッド </a:t>
            </a:r>
            <a:r>
              <a:rPr lang="en-US" altLang="ja-JP" b="1" dirty="0"/>
              <a:t>foo</a:t>
            </a:r>
            <a:r>
              <a:rPr lang="en-US" altLang="ja-JP" dirty="0"/>
              <a:t> : </a:t>
            </a:r>
            <a:r>
              <a:rPr lang="ja-JP" altLang="en-US" dirty="0"/>
              <a:t>変数 </a:t>
            </a:r>
            <a:r>
              <a:rPr lang="en-US" altLang="ja-JP" b="1" dirty="0"/>
              <a:t>a</a:t>
            </a:r>
            <a:r>
              <a:rPr lang="en-US" altLang="ja-JP" dirty="0"/>
              <a:t> </a:t>
            </a:r>
            <a:r>
              <a:rPr lang="ja-JP" altLang="en-US" dirty="0"/>
              <a:t>を使用</a:t>
            </a:r>
            <a:endParaRPr lang="en-US" altLang="ja-JP" dirty="0"/>
          </a:p>
          <a:p>
            <a:r>
              <a:rPr lang="ja-JP" altLang="en-US" dirty="0"/>
              <a:t>メソッド </a:t>
            </a:r>
            <a:r>
              <a:rPr lang="en-US" altLang="ja-JP" b="1" dirty="0"/>
              <a:t>main</a:t>
            </a:r>
            <a:r>
              <a:rPr lang="en-US" altLang="ja-JP" dirty="0"/>
              <a:t>: </a:t>
            </a:r>
            <a:r>
              <a:rPr lang="ja-JP" altLang="en-US" dirty="0"/>
              <a:t>変数 </a:t>
            </a:r>
            <a:r>
              <a:rPr lang="en-US" altLang="ja-JP" b="1" dirty="0"/>
              <a:t>p</a:t>
            </a:r>
            <a:r>
              <a:rPr lang="en-US" altLang="ja-JP" dirty="0"/>
              <a:t> </a:t>
            </a:r>
            <a:r>
              <a:rPr lang="ja-JP" altLang="en-US" dirty="0"/>
              <a:t>を使用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6" y="1685075"/>
            <a:ext cx="8461207" cy="440501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15835" y="2134821"/>
            <a:ext cx="6805815" cy="1056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AE7A3A-DCC5-413D-844E-94D26948CF3D}"/>
              </a:ext>
            </a:extLst>
          </p:cNvPr>
          <p:cNvSpPr/>
          <p:nvPr/>
        </p:nvSpPr>
        <p:spPr>
          <a:xfrm>
            <a:off x="1315835" y="3191309"/>
            <a:ext cx="7329908" cy="2628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12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ja-JP" b="1" u="sng" dirty="0"/>
              <a:t>メソッド内で使用される変数</a:t>
            </a:r>
            <a:r>
              <a:rPr lang="ja-JP" altLang="en-US" dirty="0"/>
              <a:t>は</a:t>
            </a:r>
            <a:r>
              <a:rPr lang="ja-JP" altLang="ja-JP" dirty="0"/>
              <a:t>，</a:t>
            </a:r>
            <a:r>
              <a:rPr lang="ja-JP" altLang="ja-JP" b="1" u="sng" dirty="0"/>
              <a:t>メソッドの実行終了</a:t>
            </a:r>
            <a:r>
              <a:rPr lang="ja-JP" altLang="ja-JP" dirty="0"/>
              <a:t>とともに，</a:t>
            </a:r>
            <a:r>
              <a:rPr lang="ja-JP" altLang="ja-JP" b="1" u="sng" dirty="0"/>
              <a:t>自動で消える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733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8AC4D8-B482-422E-8E3A-DFE231B85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5" y="1475680"/>
            <a:ext cx="7140088" cy="371721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BD2C2-4ADE-4447-96EE-56797C49CB29}"/>
              </a:ext>
            </a:extLst>
          </p:cNvPr>
          <p:cNvSpPr/>
          <p:nvPr/>
        </p:nvSpPr>
        <p:spPr>
          <a:xfrm>
            <a:off x="1392644" y="1821254"/>
            <a:ext cx="6805815" cy="917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8931EB-D0F3-4084-9E0E-37B97C43406C}"/>
              </a:ext>
            </a:extLst>
          </p:cNvPr>
          <p:cNvSpPr/>
          <p:nvPr/>
        </p:nvSpPr>
        <p:spPr>
          <a:xfrm>
            <a:off x="1768821" y="3030836"/>
            <a:ext cx="6132268" cy="1686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22F1DB4-D432-4BC1-BD9C-6F140AA0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26" y="5009129"/>
            <a:ext cx="4303372" cy="127775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A72A27-67C4-7D41-EAAF-AC403786586B}"/>
              </a:ext>
            </a:extLst>
          </p:cNvPr>
          <p:cNvSpPr/>
          <p:nvPr/>
        </p:nvSpPr>
        <p:spPr>
          <a:xfrm>
            <a:off x="146032" y="6255604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973919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r>
              <a:rPr lang="ja-JP" altLang="en-US" b="1" dirty="0"/>
              <a:t>変数 </a:t>
            </a:r>
            <a:r>
              <a:rPr lang="en-US" altLang="ja-JP" b="1" dirty="0"/>
              <a:t>p </a:t>
            </a:r>
            <a:r>
              <a:rPr lang="ja-JP" altLang="en-US" b="1" dirty="0"/>
              <a:t>は、</a:t>
            </a:r>
            <a:r>
              <a:rPr lang="en-US" altLang="ja-JP" b="1" dirty="0"/>
              <a:t>main </a:t>
            </a:r>
            <a:r>
              <a:rPr lang="ja-JP" altLang="en-US" b="1" dirty="0"/>
              <a:t>の中でのみ利用できる</a:t>
            </a:r>
            <a:r>
              <a:rPr lang="ja-JP" altLang="en-US" dirty="0"/>
              <a:t>．</a:t>
            </a:r>
            <a:r>
              <a:rPr lang="en-US" altLang="ja-JP" dirty="0"/>
              <a:t>foo </a:t>
            </a:r>
            <a:r>
              <a:rPr lang="ja-JP" altLang="en-US" dirty="0"/>
              <a:t>の中では利用</a:t>
            </a:r>
            <a:r>
              <a:rPr lang="ja-JP" altLang="en-US" b="1" dirty="0"/>
              <a:t>できない</a:t>
            </a:r>
            <a:r>
              <a:rPr lang="ja-JP" altLang="en-US" dirty="0"/>
              <a:t>から、次のプログラムは動かない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EE65C7F-3843-4685-A887-AF313996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91" y="968249"/>
            <a:ext cx="6384166" cy="566750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690BB80-5571-497F-86E2-8B0BD4EC2EAB}"/>
              </a:ext>
            </a:extLst>
          </p:cNvPr>
          <p:cNvSpPr/>
          <p:nvPr/>
        </p:nvSpPr>
        <p:spPr>
          <a:xfrm>
            <a:off x="2674735" y="1623212"/>
            <a:ext cx="4335665" cy="262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4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のクラス</a:t>
            </a:r>
          </a:p>
        </p:txBody>
      </p:sp>
    </p:spTree>
    <p:extLst>
      <p:ext uri="{BB962C8B-B14F-4D97-AF65-F5344CB8AC3E}">
        <p14:creationId xmlns:p14="http://schemas.microsoft.com/office/powerpoint/2010/main" val="1430445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8-5.</a:t>
            </a:r>
            <a:r>
              <a:rPr lang="ja-JP" altLang="en-US" dirty="0"/>
              <a:t> 抽象化の組み合わせ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2CBFA414-A6E1-4BA0-A0E7-F8799F734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4335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1392" y="3201010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57922" y="2677790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100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1738" y="2566352"/>
            <a:ext cx="2363147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100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100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3FFAEE-391F-4940-BE3D-883494AA6C11}"/>
              </a:ext>
            </a:extLst>
          </p:cNvPr>
          <p:cNvSpPr txBox="1"/>
          <p:nvPr/>
        </p:nvSpPr>
        <p:spPr>
          <a:xfrm>
            <a:off x="4908971" y="3848912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316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抽象化の組み合わせ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00557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144399" y="2561130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95649" y="2407098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1229" y="1258252"/>
            <a:ext cx="2363147" cy="23104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16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3FFAEE-391F-4940-BE3D-883494AA6C11}"/>
              </a:ext>
            </a:extLst>
          </p:cNvPr>
          <p:cNvSpPr txBox="1"/>
          <p:nvPr/>
        </p:nvSpPr>
        <p:spPr>
          <a:xfrm>
            <a:off x="4385675" y="3772712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86D901-016B-4DD7-9CEE-AA6FBAD2CF08}"/>
              </a:ext>
            </a:extLst>
          </p:cNvPr>
          <p:cNvSpPr txBox="1"/>
          <p:nvPr/>
        </p:nvSpPr>
        <p:spPr>
          <a:xfrm>
            <a:off x="3971627" y="1883878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0FEA1F-DD67-49E1-9DE4-D8100C149A7C}"/>
              </a:ext>
            </a:extLst>
          </p:cNvPr>
          <p:cNvSpPr txBox="1"/>
          <p:nvPr/>
        </p:nvSpPr>
        <p:spPr>
          <a:xfrm>
            <a:off x="3971627" y="2855627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2">
            <a:extLst>
              <a:ext uri="{FF2B5EF4-FFF2-40B4-BE49-F238E27FC236}">
                <a16:creationId xmlns:a16="http://schemas.microsoft.com/office/drawing/2014/main" id="{9613D263-6BD2-42F9-AE1D-17FDEE4A0E0D}"/>
              </a:ext>
            </a:extLst>
          </p:cNvPr>
          <p:cNvSpPr/>
          <p:nvPr/>
        </p:nvSpPr>
        <p:spPr>
          <a:xfrm>
            <a:off x="6516421" y="2506948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66D379-EDF0-4DEA-84B7-FB6B7693F5BF}"/>
              </a:ext>
            </a:extLst>
          </p:cNvPr>
          <p:cNvSpPr txBox="1"/>
          <p:nvPr/>
        </p:nvSpPr>
        <p:spPr>
          <a:xfrm>
            <a:off x="7395649" y="3772712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C318DA-F872-4A9B-B6F4-0C8E247773D9}"/>
              </a:ext>
            </a:extLst>
          </p:cNvPr>
          <p:cNvSpPr/>
          <p:nvPr/>
        </p:nvSpPr>
        <p:spPr>
          <a:xfrm>
            <a:off x="3924300" y="1883878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CB6166-5AB0-4F40-ABFF-1188ED548F48}"/>
              </a:ext>
            </a:extLst>
          </p:cNvPr>
          <p:cNvSpPr/>
          <p:nvPr/>
        </p:nvSpPr>
        <p:spPr>
          <a:xfrm>
            <a:off x="3899689" y="2828295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50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2896749" y="1439402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7999" y="1285370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579" y="136524"/>
            <a:ext cx="2363147" cy="23104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16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3FFAEE-391F-4940-BE3D-883494AA6C11}"/>
              </a:ext>
            </a:extLst>
          </p:cNvPr>
          <p:cNvSpPr txBox="1"/>
          <p:nvPr/>
        </p:nvSpPr>
        <p:spPr>
          <a:xfrm>
            <a:off x="3652039" y="2656157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86D901-016B-4DD7-9CEE-AA6FBAD2CF08}"/>
              </a:ext>
            </a:extLst>
          </p:cNvPr>
          <p:cNvSpPr txBox="1"/>
          <p:nvPr/>
        </p:nvSpPr>
        <p:spPr>
          <a:xfrm>
            <a:off x="3723977" y="762150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0FEA1F-DD67-49E1-9DE4-D8100C149A7C}"/>
              </a:ext>
            </a:extLst>
          </p:cNvPr>
          <p:cNvSpPr txBox="1"/>
          <p:nvPr/>
        </p:nvSpPr>
        <p:spPr>
          <a:xfrm>
            <a:off x="3723977" y="1733899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2">
            <a:extLst>
              <a:ext uri="{FF2B5EF4-FFF2-40B4-BE49-F238E27FC236}">
                <a16:creationId xmlns:a16="http://schemas.microsoft.com/office/drawing/2014/main" id="{9613D263-6BD2-42F9-AE1D-17FDEE4A0E0D}"/>
              </a:ext>
            </a:extLst>
          </p:cNvPr>
          <p:cNvSpPr/>
          <p:nvPr/>
        </p:nvSpPr>
        <p:spPr>
          <a:xfrm>
            <a:off x="6268771" y="1385220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66D379-EDF0-4DEA-84B7-FB6B7693F5BF}"/>
              </a:ext>
            </a:extLst>
          </p:cNvPr>
          <p:cNvSpPr txBox="1"/>
          <p:nvPr/>
        </p:nvSpPr>
        <p:spPr>
          <a:xfrm>
            <a:off x="7147999" y="2650984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C318DA-F872-4A9B-B6F4-0C8E247773D9}"/>
              </a:ext>
            </a:extLst>
          </p:cNvPr>
          <p:cNvSpPr/>
          <p:nvPr/>
        </p:nvSpPr>
        <p:spPr>
          <a:xfrm>
            <a:off x="3676650" y="762150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CB6166-5AB0-4F40-ABFF-1188ED548F48}"/>
              </a:ext>
            </a:extLst>
          </p:cNvPr>
          <p:cNvSpPr/>
          <p:nvPr/>
        </p:nvSpPr>
        <p:spPr>
          <a:xfrm>
            <a:off x="3652039" y="1706567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F679F69-AC72-4E28-9958-AB76790A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35" y="3629679"/>
            <a:ext cx="3438265" cy="6495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EEE58F9-3749-4A9F-B2BD-D281B223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32" y="3518183"/>
            <a:ext cx="3070427" cy="11809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0191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抽象化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4870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E3CF2D0-08CF-4837-A322-4E941BF4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00020"/>
            <a:ext cx="6882567" cy="50402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026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8931EB-D0F3-4084-9E0E-37B97C43406C}"/>
              </a:ext>
            </a:extLst>
          </p:cNvPr>
          <p:cNvSpPr/>
          <p:nvPr/>
        </p:nvSpPr>
        <p:spPr>
          <a:xfrm>
            <a:off x="1612564" y="1316086"/>
            <a:ext cx="6466566" cy="4459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853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9BD1CDE-38D5-4452-A1CB-F5791DF5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1292212"/>
            <a:ext cx="3455735" cy="277178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855A2B5-A9F7-A14D-0929-F545254EDD51}"/>
              </a:ext>
            </a:extLst>
          </p:cNvPr>
          <p:cNvSpPr/>
          <p:nvPr/>
        </p:nvSpPr>
        <p:spPr>
          <a:xfrm>
            <a:off x="154035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416216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61BC4-BB78-45FF-83F1-51025504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8-2.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213B6-1CBA-4E8B-A1B6-DEF476F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Signal {</a:t>
            </a:r>
          </a:p>
          <a:p>
            <a:pPr marL="0" indent="0">
              <a:buNone/>
            </a:pPr>
            <a:r>
              <a:rPr lang="en-US" altLang="ja-JP" dirty="0"/>
              <a:t>    String color;</a:t>
            </a:r>
          </a:p>
          <a:p>
            <a:pPr marL="0" indent="0">
              <a:buNone/>
            </a:pPr>
            <a:r>
              <a:rPr lang="en-US" altLang="ja-JP" dirty="0"/>
              <a:t>    public Signal() {};</a:t>
            </a:r>
          </a:p>
          <a:p>
            <a:pPr marL="0" indent="0">
              <a:buNone/>
            </a:pPr>
            <a:r>
              <a:rPr lang="en-US" altLang="ja-JP" dirty="0"/>
              <a:t>    public void red() { </a:t>
            </a:r>
            <a:r>
              <a:rPr lang="en-US" altLang="ja-JP" dirty="0" err="1"/>
              <a:t>this.color</a:t>
            </a:r>
            <a:r>
              <a:rPr lang="en-US" altLang="ja-JP" dirty="0"/>
              <a:t> = "red"; };</a:t>
            </a:r>
          </a:p>
          <a:p>
            <a:pPr marL="0" indent="0">
              <a:buNone/>
            </a:pPr>
            <a:r>
              <a:rPr lang="en-US" altLang="ja-JP" dirty="0"/>
              <a:t>    public void yellow() { </a:t>
            </a:r>
            <a:r>
              <a:rPr lang="en-US" altLang="ja-JP" dirty="0" err="1"/>
              <a:t>this.color</a:t>
            </a:r>
            <a:r>
              <a:rPr lang="en-US" altLang="ja-JP" dirty="0"/>
              <a:t> = "yellow"; };</a:t>
            </a:r>
          </a:p>
          <a:p>
            <a:pPr marL="0" indent="0">
              <a:buNone/>
            </a:pPr>
            <a:r>
              <a:rPr lang="en-US" altLang="ja-JP" dirty="0"/>
              <a:t>    public void blue() { </a:t>
            </a:r>
            <a:r>
              <a:rPr lang="en-US" altLang="ja-JP" dirty="0" err="1"/>
              <a:t>this.color</a:t>
            </a:r>
            <a:r>
              <a:rPr lang="en-US" altLang="ja-JP" dirty="0"/>
              <a:t> = "blue"; };</a:t>
            </a:r>
          </a:p>
          <a:p>
            <a:pPr marL="0" indent="0">
              <a:buNone/>
            </a:pPr>
            <a:r>
              <a:rPr lang="en-US" altLang="ja-JP" dirty="0"/>
              <a:t>    public void go()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("blue")) { </a:t>
            </a:r>
            <a:r>
              <a:rPr lang="en-US" altLang="ja-JP" dirty="0" err="1"/>
              <a:t>this.yellow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("yellow")) { </a:t>
            </a:r>
            <a:r>
              <a:rPr lang="en-US" altLang="ja-JP" dirty="0" err="1"/>
              <a:t>this.red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("red")) { </a:t>
            </a:r>
            <a:r>
              <a:rPr lang="en-US" altLang="ja-JP" dirty="0" err="1"/>
              <a:t>this.blue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Signal s = new Signal();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s.red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s.go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C3975-6094-4E08-B9B4-D83A149E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58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61BC4-BB78-45FF-83F1-51025504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8-3.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213B6-1CBA-4E8B-A1B6-DEF476F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Product {</a:t>
            </a:r>
          </a:p>
          <a:p>
            <a:pPr marL="0" indent="0">
              <a:buNone/>
            </a:pPr>
            <a:r>
              <a:rPr lang="en-US" altLang="ja-JP" dirty="0"/>
              <a:t>    String s;</a:t>
            </a:r>
          </a:p>
          <a:p>
            <a:pPr marL="0" indent="0">
              <a:buNone/>
            </a:pPr>
            <a:r>
              <a:rPr lang="en-US" altLang="ja-JP" dirty="0"/>
              <a:t>    public Product() {};</a:t>
            </a:r>
          </a:p>
          <a:p>
            <a:pPr marL="0" indent="0">
              <a:buNone/>
            </a:pPr>
            <a:r>
              <a:rPr lang="en-US" altLang="ja-JP" dirty="0"/>
              <a:t>    public void active() { </a:t>
            </a:r>
            <a:r>
              <a:rPr lang="en-US" altLang="ja-JP" dirty="0" err="1"/>
              <a:t>this.s</a:t>
            </a:r>
            <a:r>
              <a:rPr lang="en-US" altLang="ja-JP" dirty="0"/>
              <a:t> = "active"; };</a:t>
            </a:r>
          </a:p>
          <a:p>
            <a:pPr marL="0" indent="0">
              <a:buNone/>
            </a:pPr>
            <a:r>
              <a:rPr lang="en-US" altLang="ja-JP" dirty="0"/>
              <a:t>    public void </a:t>
            </a:r>
            <a:r>
              <a:rPr lang="en-US" altLang="ja-JP" dirty="0" err="1"/>
              <a:t>deactive</a:t>
            </a:r>
            <a:r>
              <a:rPr lang="en-US" altLang="ja-JP" dirty="0"/>
              <a:t>() { </a:t>
            </a:r>
            <a:r>
              <a:rPr lang="en-US" altLang="ja-JP" dirty="0" err="1"/>
              <a:t>this.s</a:t>
            </a:r>
            <a:r>
              <a:rPr lang="en-US" altLang="ja-JP" dirty="0"/>
              <a:t> = "</a:t>
            </a:r>
            <a:r>
              <a:rPr lang="en-US" altLang="ja-JP" dirty="0" err="1"/>
              <a:t>deactive</a:t>
            </a:r>
            <a:r>
              <a:rPr lang="en-US" altLang="ja-JP" dirty="0"/>
              <a:t>"; };</a:t>
            </a:r>
          </a:p>
          <a:p>
            <a:pPr marL="0" indent="0">
              <a:buNone/>
            </a:pPr>
            <a:r>
              <a:rPr lang="en-US" altLang="ja-JP" dirty="0"/>
              <a:t>    public void on()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this.s.equals</a:t>
            </a:r>
            <a:r>
              <a:rPr lang="en-US" altLang="ja-JP" dirty="0"/>
              <a:t>("</a:t>
            </a:r>
            <a:r>
              <a:rPr lang="en-US" altLang="ja-JP" dirty="0" err="1"/>
              <a:t>deactive</a:t>
            </a:r>
            <a:r>
              <a:rPr lang="en-US" altLang="ja-JP" dirty="0"/>
              <a:t>")) { </a:t>
            </a:r>
            <a:r>
              <a:rPr lang="en-US" altLang="ja-JP" dirty="0" err="1"/>
              <a:t>this.active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    public void off()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this.s.equals</a:t>
            </a:r>
            <a:r>
              <a:rPr lang="en-US" altLang="ja-JP" dirty="0"/>
              <a:t>("active")) { </a:t>
            </a:r>
            <a:r>
              <a:rPr lang="en-US" altLang="ja-JP" dirty="0" err="1"/>
              <a:t>this.deactive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Product p = new Product();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p.deactive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p.on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C3975-6094-4E08-B9B4-D83A149E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47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61BC4-BB78-45FF-83F1-51025504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8-4.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213B6-1CBA-4E8B-A1B6-DEF476F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double foo(double a) {</a:t>
            </a:r>
          </a:p>
          <a:p>
            <a:pPr marL="0" indent="0">
              <a:buNone/>
            </a:pPr>
            <a:r>
              <a:rPr lang="en-US" altLang="ja-JP" dirty="0"/>
              <a:t>        return a * 1.1;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double p;</a:t>
            </a:r>
          </a:p>
          <a:p>
            <a:pPr marL="0" indent="0">
              <a:buNone/>
            </a:pPr>
            <a:r>
              <a:rPr lang="en-US" altLang="ja-JP" dirty="0"/>
              <a:t>        p = 120;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("%f\n", foo(p));</a:t>
            </a:r>
          </a:p>
          <a:p>
            <a:pPr marL="0" indent="0">
              <a:buNone/>
            </a:pPr>
            <a:r>
              <a:rPr lang="en-US" altLang="ja-JP" dirty="0"/>
              <a:t>        p = 200;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("%f\n", foo(p));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C3975-6094-4E08-B9B4-D83A149E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8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897764" y="567142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16282" y="1738282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16282" y="3092532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2571231" y="50301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7" y="1225786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98155" y="3589142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C1C70E-36B3-7839-5568-A8BB9F9BA8B6}"/>
              </a:ext>
            </a:extLst>
          </p:cNvPr>
          <p:cNvGrpSpPr/>
          <p:nvPr/>
        </p:nvGrpSpPr>
        <p:grpSpPr>
          <a:xfrm>
            <a:off x="-383055" y="4890759"/>
            <a:ext cx="5277361" cy="1712681"/>
            <a:chOff x="1190345" y="1525042"/>
            <a:chExt cx="5277361" cy="1712681"/>
          </a:xfrm>
        </p:grpSpPr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E3CA96AE-C8B5-1940-3790-EB7FF74896B1}"/>
                </a:ext>
              </a:extLst>
            </p:cNvPr>
            <p:cNvSpPr txBox="1">
              <a:spLocks/>
            </p:cNvSpPr>
            <p:nvPr/>
          </p:nvSpPr>
          <p:spPr>
            <a:xfrm>
              <a:off x="1190345" y="1525042"/>
              <a:ext cx="5277361" cy="119387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ja-JP" sz="3000" dirty="0">
                <a:latin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a  8     10    1    "red"</a:t>
              </a: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b  2     4      3    "green"</a:t>
              </a:r>
              <a:endParaRPr lang="ja-JP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DFC254-E0EC-6BA1-4604-C69AADD4AB43}"/>
                </a:ext>
              </a:extLst>
            </p:cNvPr>
            <p:cNvSpPr/>
            <p:nvPr/>
          </p:nvSpPr>
          <p:spPr>
            <a:xfrm>
              <a:off x="2161220" y="2103478"/>
              <a:ext cx="3201672" cy="292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9BA6F19-77F4-F0AB-D5E7-6607C0A2F8BD}"/>
                </a:ext>
              </a:extLst>
            </p:cNvPr>
            <p:cNvSpPr/>
            <p:nvPr/>
          </p:nvSpPr>
          <p:spPr>
            <a:xfrm>
              <a:off x="2161219" y="2513052"/>
              <a:ext cx="3201672" cy="332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9B73EE2-F342-4254-DA2B-B65D7001392C}"/>
                </a:ext>
              </a:extLst>
            </p:cNvPr>
            <p:cNvCxnSpPr/>
            <p:nvPr/>
          </p:nvCxnSpPr>
          <p:spPr>
            <a:xfrm>
              <a:off x="2647104" y="2096219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127501C-76ED-661B-30D4-07A33EE03604}"/>
                </a:ext>
              </a:extLst>
            </p:cNvPr>
            <p:cNvCxnSpPr/>
            <p:nvPr/>
          </p:nvCxnSpPr>
          <p:spPr>
            <a:xfrm>
              <a:off x="3289682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264BDAA-F9EB-112E-EF84-0E1DB7BBDAAA}"/>
                </a:ext>
              </a:extLst>
            </p:cNvPr>
            <p:cNvCxnSpPr/>
            <p:nvPr/>
          </p:nvCxnSpPr>
          <p:spPr>
            <a:xfrm>
              <a:off x="2647104" y="251026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64A7C93-269D-464C-8797-A4B1A7018026}"/>
                </a:ext>
              </a:extLst>
            </p:cNvPr>
            <p:cNvCxnSpPr/>
            <p:nvPr/>
          </p:nvCxnSpPr>
          <p:spPr>
            <a:xfrm>
              <a:off x="3297810" y="2520153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09133B-13B4-B070-2AC4-7453B6CA427C}"/>
                </a:ext>
              </a:extLst>
            </p:cNvPr>
            <p:cNvSpPr txBox="1"/>
            <p:nvPr/>
          </p:nvSpPr>
          <p:spPr>
            <a:xfrm>
              <a:off x="2218463" y="277605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     y     r      color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8BC5578-B80A-5506-375B-B4F97AD5C7EF}"/>
                </a:ext>
              </a:extLst>
            </p:cNvPr>
            <p:cNvCxnSpPr/>
            <p:nvPr/>
          </p:nvCxnSpPr>
          <p:spPr>
            <a:xfrm>
              <a:off x="3889757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5D95EE8-B771-DC8F-C0F8-0BD5954CE1D0}"/>
                </a:ext>
              </a:extLst>
            </p:cNvPr>
            <p:cNvCxnSpPr/>
            <p:nvPr/>
          </p:nvCxnSpPr>
          <p:spPr>
            <a:xfrm>
              <a:off x="3894811" y="250279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748815" y="5541683"/>
            <a:ext cx="394062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867201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707720" y="10114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810987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053D36-CA32-4613-B738-75A7F52B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8-5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7FDCF3-FB5E-4C2B-9593-5317CF54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public static double x(double a) {</a:t>
            </a:r>
          </a:p>
          <a:p>
            <a:pPr marL="0" indent="0">
              <a:buNone/>
            </a:pPr>
            <a:r>
              <a:rPr kumimoji="1" lang="en-US" altLang="ja-JP" dirty="0"/>
              <a:t>      return a * 1.1;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    public static double y(double b) {</a:t>
            </a:r>
          </a:p>
          <a:p>
            <a:pPr marL="0" indent="0">
              <a:buNone/>
            </a:pPr>
            <a:r>
              <a:rPr kumimoji="1" lang="en-US" altLang="ja-JP" dirty="0"/>
              <a:t>        return x(b * 100);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    public static double z(double c) {</a:t>
            </a:r>
          </a:p>
          <a:p>
            <a:pPr marL="0" indent="0">
              <a:buNone/>
            </a:pPr>
            <a:r>
              <a:rPr kumimoji="1" lang="en-US" altLang="ja-JP" dirty="0"/>
              <a:t>        return x(c * 200);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    public static void main(String 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y(5));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y(12));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z(8));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z(16));                        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BC575-2AAF-4F7E-912D-56C3532E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169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B8697-6718-426E-B0FC-D703A95D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208716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287421-3407-4556-A7D0-4D44BEE6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FC57040-3110-4F4C-B308-506044F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3079"/>
            <a:ext cx="8461208" cy="4786340"/>
          </a:xfrm>
        </p:spPr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</a:rPr>
              <a:t>オブジェクト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FF0000"/>
                </a:solidFill>
              </a:rPr>
              <a:t>属性</a:t>
            </a:r>
            <a:r>
              <a:rPr lang="ja-JP" altLang="en-US" dirty="0"/>
              <a:t>に、不正なデータが入らないように、</a:t>
            </a:r>
            <a:r>
              <a:rPr lang="ja-JP" altLang="en-US" b="1" dirty="0">
                <a:solidFill>
                  <a:srgbClr val="FF0000"/>
                </a:solidFill>
              </a:rPr>
              <a:t>クラスの設計</a:t>
            </a:r>
            <a:r>
              <a:rPr lang="ja-JP" altLang="en-US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メソッド</a:t>
            </a:r>
            <a:r>
              <a:rPr lang="ja-JP" altLang="en-US" dirty="0"/>
              <a:t>を工夫できる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オブジェクト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FF0000"/>
                </a:solidFill>
              </a:rPr>
              <a:t>属性</a:t>
            </a:r>
            <a:r>
              <a:rPr kumimoji="1" lang="ja-JP" altLang="en-US" dirty="0"/>
              <a:t>と</a:t>
            </a:r>
            <a:r>
              <a:rPr kumimoji="1" lang="ja-JP" altLang="en-US" b="1" dirty="0">
                <a:solidFill>
                  <a:srgbClr val="FF0000"/>
                </a:solidFill>
              </a:rPr>
              <a:t>メソッド</a:t>
            </a:r>
            <a:r>
              <a:rPr kumimoji="1" lang="ja-JP" altLang="en-US" dirty="0"/>
              <a:t>を、</a:t>
            </a:r>
            <a:r>
              <a:rPr kumimoji="1" lang="ja-JP" altLang="en-US" b="1" dirty="0">
                <a:solidFill>
                  <a:srgbClr val="FF0000"/>
                </a:solidFill>
              </a:rPr>
              <a:t>状態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FF0000"/>
                </a:solidFill>
              </a:rPr>
              <a:t>状態変化</a:t>
            </a:r>
            <a:r>
              <a:rPr kumimoji="1" lang="ja-JP" altLang="en-US" dirty="0"/>
              <a:t>のようにとらえることができる場合がある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抽象化</a:t>
            </a:r>
            <a:r>
              <a:rPr kumimoji="1" lang="ja-JP" altLang="en-US" dirty="0"/>
              <a:t>には</a:t>
            </a:r>
            <a:r>
              <a:rPr kumimoji="1" lang="ja-JP" altLang="en-US" b="1" dirty="0"/>
              <a:t>バリエーションがある</a:t>
            </a:r>
            <a:r>
              <a:rPr kumimoji="1" lang="ja-JP" altLang="en-US" dirty="0"/>
              <a:t>。（新しい種類の抽象化を説明します）</a:t>
            </a:r>
          </a:p>
        </p:txBody>
      </p:sp>
    </p:spTree>
    <p:extLst>
      <p:ext uri="{BB962C8B-B14F-4D97-AF65-F5344CB8AC3E}">
        <p14:creationId xmlns:p14="http://schemas.microsoft.com/office/powerpoint/2010/main" val="4072179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37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013494" y="3234460"/>
            <a:ext cx="649492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や 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printout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575492" y="1533864"/>
            <a:ext cx="31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5545BB-0904-3D0F-82C8-60E5DEC50FEB}"/>
              </a:ext>
            </a:extLst>
          </p:cNvPr>
          <p:cNvSpPr txBox="1"/>
          <p:nvPr/>
        </p:nvSpPr>
        <p:spPr>
          <a:xfrm>
            <a:off x="1122447" y="1345215"/>
            <a:ext cx="41972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a.printout</a:t>
            </a:r>
            <a:r>
              <a:rPr kumimoji="1" lang="en-US" altLang="ja-JP" sz="2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b.printout</a:t>
            </a:r>
            <a:r>
              <a:rPr kumimoji="1" lang="en-US" altLang="ja-JP" sz="2800" b="1" dirty="0"/>
              <a:t>();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781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http://www.Javatutor.com/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57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079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19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</TotalTime>
  <Words>2639</Words>
  <Application>Microsoft Office PowerPoint</Application>
  <PresentationFormat>画面に合わせる (4:3)</PresentationFormat>
  <Paragraphs>449</Paragraphs>
  <Slides>52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7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アウトライン</vt:lpstr>
      <vt:lpstr>クラスとオブジェクト</vt:lpstr>
      <vt:lpstr>Java のクラス</vt:lpstr>
      <vt:lpstr>クラス定義のプログラム</vt:lpstr>
      <vt:lpstr>メソッドアクセス</vt:lpstr>
      <vt:lpstr>Java Tutor の起動</vt:lpstr>
      <vt:lpstr>Java Tutor でのプログラム実行手順</vt:lpstr>
      <vt:lpstr>Java Tutor 使用上の注意点①</vt:lpstr>
      <vt:lpstr>Java Tutor 使用上の注意点②</vt:lpstr>
      <vt:lpstr>8-1. クラス設計の例</vt:lpstr>
      <vt:lpstr>クラスの設計例 ①</vt:lpstr>
      <vt:lpstr>クラスの設計例 ①</vt:lpstr>
      <vt:lpstr>演習</vt:lpstr>
      <vt:lpstr>PowerPoint プレゼンテーション</vt:lpstr>
      <vt:lpstr>PowerPoint プレゼンテーション</vt:lpstr>
      <vt:lpstr>PowerPoint プレゼンテーション</vt:lpstr>
      <vt:lpstr>クラスの設計例 ②</vt:lpstr>
      <vt:lpstr>演習</vt:lpstr>
      <vt:lpstr>PowerPoint プレゼンテーション</vt:lpstr>
      <vt:lpstr>PowerPoint プレゼンテーション</vt:lpstr>
      <vt:lpstr>まとめ 　　２つの方法の比較</vt:lpstr>
      <vt:lpstr>8-2. オブジェクトの状態と 状態変化</vt:lpstr>
      <vt:lpstr>オブジェクトの状態と状態変化</vt:lpstr>
      <vt:lpstr>状態変化のメソッドの例</vt:lpstr>
      <vt:lpstr>演習</vt:lpstr>
      <vt:lpstr>PowerPoint プレゼンテーション</vt:lpstr>
      <vt:lpstr>PowerPoint プレゼンテーション</vt:lpstr>
      <vt:lpstr>8-3. 演習</vt:lpstr>
      <vt:lpstr>オブジェクトの状態と状態変化</vt:lpstr>
      <vt:lpstr>ソースコード</vt:lpstr>
      <vt:lpstr>演習</vt:lpstr>
      <vt:lpstr>PowerPoint プレゼンテーション</vt:lpstr>
      <vt:lpstr>PowerPoint プレゼンテーション</vt:lpstr>
      <vt:lpstr>8-4. メソッド内でのみ 使用する変数</vt:lpstr>
      <vt:lpstr>PowerPoint プレゼンテーション</vt:lpstr>
      <vt:lpstr>演習</vt:lpstr>
      <vt:lpstr>PowerPoint プレゼンテーション</vt:lpstr>
      <vt:lpstr>PowerPoint プレゼンテーション</vt:lpstr>
      <vt:lpstr>8-5. 抽象化の組み合わせ</vt:lpstr>
      <vt:lpstr>式の抽象化</vt:lpstr>
      <vt:lpstr>抽象化の組み合わせ</vt:lpstr>
      <vt:lpstr>PowerPoint プレゼンテーション</vt:lpstr>
      <vt:lpstr>演習</vt:lpstr>
      <vt:lpstr>PowerPoint プレゼンテーション</vt:lpstr>
      <vt:lpstr>PowerPoint プレゼンテーション</vt:lpstr>
      <vt:lpstr>8-2. のプログラム</vt:lpstr>
      <vt:lpstr>8-3. のプログラム</vt:lpstr>
      <vt:lpstr>8-4. のプログラム</vt:lpstr>
      <vt:lpstr>8-5 のプログラム</vt:lpstr>
      <vt:lpstr>全体まとめ</vt:lpstr>
      <vt:lpstr>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金子　邦彦</dc:creator>
  <cp:lastModifiedBy>金子　邦彦</cp:lastModifiedBy>
  <cp:revision>282</cp:revision>
  <cp:lastPrinted>2019-10-31T03:39:30Z</cp:lastPrinted>
  <dcterms:created xsi:type="dcterms:W3CDTF">2018-05-08T02:37:35Z</dcterms:created>
  <dcterms:modified xsi:type="dcterms:W3CDTF">2024-12-03T13:05:24Z</dcterms:modified>
</cp:coreProperties>
</file>