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1"/>
  </p:notesMasterIdLst>
  <p:sldIdLst>
    <p:sldId id="1305" r:id="rId2"/>
    <p:sldId id="847" r:id="rId3"/>
    <p:sldId id="1300" r:id="rId4"/>
    <p:sldId id="553" r:id="rId5"/>
    <p:sldId id="1267" r:id="rId6"/>
    <p:sldId id="1268" r:id="rId7"/>
    <p:sldId id="1269" r:id="rId8"/>
    <p:sldId id="1270" r:id="rId9"/>
    <p:sldId id="951" r:id="rId10"/>
    <p:sldId id="1248" r:id="rId11"/>
    <p:sldId id="1272" r:id="rId12"/>
    <p:sldId id="1301" r:id="rId13"/>
    <p:sldId id="911" r:id="rId14"/>
    <p:sldId id="1278" r:id="rId15"/>
    <p:sldId id="1192" r:id="rId16"/>
    <p:sldId id="1196" r:id="rId17"/>
    <p:sldId id="836" r:id="rId18"/>
    <p:sldId id="1274" r:id="rId19"/>
    <p:sldId id="1275" r:id="rId20"/>
    <p:sldId id="865" r:id="rId21"/>
    <p:sldId id="746" r:id="rId22"/>
    <p:sldId id="859" r:id="rId23"/>
    <p:sldId id="867" r:id="rId24"/>
    <p:sldId id="950" r:id="rId25"/>
    <p:sldId id="1302" r:id="rId26"/>
    <p:sldId id="1279" r:id="rId27"/>
    <p:sldId id="1282" r:id="rId28"/>
    <p:sldId id="1283" r:id="rId29"/>
    <p:sldId id="1189" r:id="rId30"/>
    <p:sldId id="1284" r:id="rId31"/>
    <p:sldId id="884" r:id="rId32"/>
    <p:sldId id="1286" r:id="rId33"/>
    <p:sldId id="1208" r:id="rId34"/>
    <p:sldId id="1306" r:id="rId35"/>
    <p:sldId id="1281" r:id="rId36"/>
    <p:sldId id="897" r:id="rId37"/>
    <p:sldId id="896" r:id="rId38"/>
    <p:sldId id="885" r:id="rId39"/>
    <p:sldId id="1303" r:id="rId40"/>
    <p:sldId id="1226" r:id="rId41"/>
    <p:sldId id="1221" r:id="rId42"/>
    <p:sldId id="1290" r:id="rId43"/>
    <p:sldId id="1222" r:id="rId44"/>
    <p:sldId id="1224" r:id="rId45"/>
    <p:sldId id="1227" r:id="rId46"/>
    <p:sldId id="1230" r:id="rId47"/>
    <p:sldId id="1291" r:id="rId48"/>
    <p:sldId id="1292" r:id="rId49"/>
    <p:sldId id="1304" r:id="rId50"/>
    <p:sldId id="774" r:id="rId51"/>
    <p:sldId id="1296" r:id="rId52"/>
    <p:sldId id="1298" r:id="rId53"/>
    <p:sldId id="903" r:id="rId54"/>
    <p:sldId id="1273" r:id="rId55"/>
    <p:sldId id="1288" r:id="rId56"/>
    <p:sldId id="1276" r:id="rId57"/>
    <p:sldId id="1295" r:id="rId58"/>
    <p:sldId id="1294" r:id="rId59"/>
    <p:sldId id="1299" r:id="rId6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39" autoAdjust="0"/>
    <p:restoredTop sz="94660"/>
  </p:normalViewPr>
  <p:slideViewPr>
    <p:cSldViewPr snapToGrid="0">
      <p:cViewPr>
        <p:scale>
          <a:sx n="50" d="100"/>
          <a:sy n="50" d="100"/>
        </p:scale>
        <p:origin x="504" y="3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74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833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557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E498891-EDEB-43A6-A565-6F7F2C673837}" type="slidenum">
              <a:rPr lang="ja-JP" altLang="en-US" sz="1200"/>
              <a:pPr eaLnBrk="1" hangingPunct="1"/>
              <a:t>8</a:t>
            </a:fld>
            <a:endParaRPr lang="en-US" altLang="ja-JP" sz="120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5803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8701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9099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906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6677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41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pi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011863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pi-11. </a:t>
            </a:r>
            <a:r>
              <a:rPr lang="ja-JP" altLang="en-US" sz="3600" dirty="0"/>
              <a:t>今までの総まとめ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264319" y="3509963"/>
            <a:ext cx="8619183" cy="1747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Arial" panose="020B0604020202020204" pitchFamily="34" charset="0"/>
              </a:rPr>
              <a:t>（</a:t>
            </a:r>
            <a:r>
              <a:rPr lang="en-US" altLang="ja-JP" sz="2800" dirty="0">
                <a:latin typeface="Arial" panose="020B0604020202020204" pitchFamily="34" charset="0"/>
              </a:rPr>
              <a:t>Java </a:t>
            </a:r>
            <a:r>
              <a:rPr lang="ja-JP" altLang="en-US" sz="2800" dirty="0">
                <a:latin typeface="Arial" panose="020B0604020202020204" pitchFamily="34" charset="0"/>
              </a:rPr>
              <a:t>の基本）</a:t>
            </a:r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en-US" altLang="ja-JP" sz="2800" dirty="0">
                <a:latin typeface="Arial" panose="020B0604020202020204" pitchFamily="34" charset="0"/>
              </a:rPr>
              <a:t>URL: </a:t>
            </a:r>
            <a:r>
              <a:rPr lang="en-US" altLang="ja-JP" sz="2800" dirty="0">
                <a:latin typeface="Arial" panose="020B0604020202020204" pitchFamily="34" charset="0"/>
                <a:hlinkClick r:id="rId3"/>
              </a:rPr>
              <a:t>https://www.kkaneko.jp/cc/pi/index.html</a:t>
            </a:r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ja-JP" altLang="en-US" sz="2800" dirty="0">
                <a:latin typeface="Arial" panose="020B0604020202020204" pitchFamily="34" charset="0"/>
              </a:rPr>
              <a:t>金子邦彦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9C5C1B8-0607-4859-B5AC-11C66348B2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042" y="4606947"/>
            <a:ext cx="1095375" cy="809625"/>
          </a:xfrm>
          <a:prstGeom prst="rect">
            <a:avLst/>
          </a:prstGeom>
        </p:spPr>
      </p:pic>
      <p:pic>
        <p:nvPicPr>
          <p:cNvPr id="5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3C58B151-00BC-4B03-B890-5D23E58B4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975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40846" y="5260"/>
            <a:ext cx="7769654" cy="35686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 次のソースコードを入れる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6D34492-C319-4C04-9A45-F42C579701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072" y="702449"/>
            <a:ext cx="8789915" cy="404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55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262053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② </a:t>
            </a:r>
            <a:r>
              <a:rPr lang="ja-JP" altLang="en-US" sz="2400" b="1" dirty="0"/>
              <a:t>実行．実行結果を確認</a:t>
            </a:r>
            <a:endParaRPr lang="en-US" altLang="ja-JP" sz="2400" b="1" dirty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82FC1FA-F0B2-4624-99C6-C742F56D70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83" y="1262781"/>
            <a:ext cx="6709772" cy="2772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422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sz="3200" dirty="0"/>
              <a:t>11-2. </a:t>
            </a:r>
            <a:r>
              <a:rPr lang="ja-JP" altLang="en-US" sz="3200" dirty="0"/>
              <a:t>クラス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524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50089B-622A-4EE1-828E-C099DB338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クラス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050501-0D0F-448C-8BE8-3E9EFE039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C00000"/>
                </a:solidFill>
              </a:rPr>
              <a:t>クラス</a:t>
            </a:r>
            <a:r>
              <a:rPr kumimoji="1" lang="ja-JP" altLang="en-US" dirty="0"/>
              <a:t>は，</a:t>
            </a:r>
            <a:r>
              <a:rPr kumimoji="1" lang="ja-JP" altLang="en-US" b="1" u="sng" dirty="0">
                <a:solidFill>
                  <a:srgbClr val="FF0000"/>
                </a:solidFill>
              </a:rPr>
              <a:t>同じ種類のオブジェクトの集まり</a:t>
            </a:r>
            <a:r>
              <a:rPr kumimoji="1" lang="ja-JP" altLang="en-US" dirty="0"/>
              <a:t>と考えることができる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D28412-C3CF-417F-AF3F-782DBC22F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E45077F2-C203-4D03-868C-589C752A4A50}"/>
              </a:ext>
            </a:extLst>
          </p:cNvPr>
          <p:cNvSpPr/>
          <p:nvPr/>
        </p:nvSpPr>
        <p:spPr>
          <a:xfrm>
            <a:off x="2447925" y="3638550"/>
            <a:ext cx="419100" cy="376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4B81E633-3BCA-4966-B68E-7C8B6DEE0770}"/>
              </a:ext>
            </a:extLst>
          </p:cNvPr>
          <p:cNvSpPr/>
          <p:nvPr/>
        </p:nvSpPr>
        <p:spPr>
          <a:xfrm>
            <a:off x="3300413" y="4286250"/>
            <a:ext cx="419100" cy="376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CDE891B5-8A17-4312-98C0-3B9D34F88645}"/>
              </a:ext>
            </a:extLst>
          </p:cNvPr>
          <p:cNvSpPr/>
          <p:nvPr/>
        </p:nvSpPr>
        <p:spPr>
          <a:xfrm>
            <a:off x="3776663" y="3429000"/>
            <a:ext cx="419100" cy="376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0962C5A9-A69C-469A-90ED-E87B6F00360C}"/>
              </a:ext>
            </a:extLst>
          </p:cNvPr>
          <p:cNvSpPr/>
          <p:nvPr/>
        </p:nvSpPr>
        <p:spPr>
          <a:xfrm>
            <a:off x="5662613" y="2828925"/>
            <a:ext cx="419100" cy="376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6448433B-5C98-45BF-8082-B7A1D21E03D5}"/>
              </a:ext>
            </a:extLst>
          </p:cNvPr>
          <p:cNvSpPr/>
          <p:nvPr/>
        </p:nvSpPr>
        <p:spPr>
          <a:xfrm>
            <a:off x="6465971" y="3862388"/>
            <a:ext cx="419100" cy="376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606DA966-7109-4222-9E40-D7A29218F3EE}"/>
              </a:ext>
            </a:extLst>
          </p:cNvPr>
          <p:cNvSpPr/>
          <p:nvPr/>
        </p:nvSpPr>
        <p:spPr>
          <a:xfrm>
            <a:off x="5453063" y="4014788"/>
            <a:ext cx="419100" cy="376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C402F2E9-3344-4A60-8E02-A71517E9112F}"/>
              </a:ext>
            </a:extLst>
          </p:cNvPr>
          <p:cNvSpPr/>
          <p:nvPr/>
        </p:nvSpPr>
        <p:spPr>
          <a:xfrm>
            <a:off x="1957388" y="2881313"/>
            <a:ext cx="2871787" cy="2195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DFE4DC99-8345-4B73-845A-478DE28B7D1A}"/>
              </a:ext>
            </a:extLst>
          </p:cNvPr>
          <p:cNvSpPr/>
          <p:nvPr/>
        </p:nvSpPr>
        <p:spPr>
          <a:xfrm>
            <a:off x="1551574" y="2243138"/>
            <a:ext cx="5792201" cy="33575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CB60D-5A50-4139-BBAD-AB4304EB3DCA}"/>
              </a:ext>
            </a:extLst>
          </p:cNvPr>
          <p:cNvSpPr txBox="1"/>
          <p:nvPr/>
        </p:nvSpPr>
        <p:spPr>
          <a:xfrm>
            <a:off x="3986213" y="2012305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人間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CC605E2-E485-4E3B-8611-4F896779A0F9}"/>
              </a:ext>
            </a:extLst>
          </p:cNvPr>
          <p:cNvSpPr txBox="1"/>
          <p:nvPr/>
        </p:nvSpPr>
        <p:spPr>
          <a:xfrm>
            <a:off x="2919294" y="2704381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学生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315C05-EF50-48A1-9A4F-1070FB93547A}"/>
              </a:ext>
            </a:extLst>
          </p:cNvPr>
          <p:cNvSpPr txBox="1"/>
          <p:nvPr/>
        </p:nvSpPr>
        <p:spPr>
          <a:xfrm>
            <a:off x="1915953" y="4767181"/>
            <a:ext cx="29546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学生でもあり人間でもある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65D20E-F30A-4243-8FB6-4D931E91FCD2}"/>
              </a:ext>
            </a:extLst>
          </p:cNvPr>
          <p:cNvSpPr txBox="1"/>
          <p:nvPr/>
        </p:nvSpPr>
        <p:spPr>
          <a:xfrm>
            <a:off x="5234987" y="4699303"/>
            <a:ext cx="272382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人間だが、学生ではない</a:t>
            </a:r>
          </a:p>
        </p:txBody>
      </p:sp>
    </p:spTree>
    <p:extLst>
      <p:ext uri="{BB962C8B-B14F-4D97-AF65-F5344CB8AC3E}">
        <p14:creationId xmlns:p14="http://schemas.microsoft.com/office/powerpoint/2010/main" val="1625559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34580" y="6221307"/>
            <a:ext cx="2474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円（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Circle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8" name="楕円 7"/>
          <p:cNvSpPr/>
          <p:nvPr/>
        </p:nvSpPr>
        <p:spPr>
          <a:xfrm>
            <a:off x="1274688" y="1995361"/>
            <a:ext cx="3480615" cy="312512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50927" y="5335176"/>
            <a:ext cx="4393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半径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，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場所（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2, 4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色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green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9527FE0E-8D3F-495D-8F60-95C7F4A12439}"/>
              </a:ext>
            </a:extLst>
          </p:cNvPr>
          <p:cNvSpPr/>
          <p:nvPr/>
        </p:nvSpPr>
        <p:spPr>
          <a:xfrm>
            <a:off x="5430519" y="913414"/>
            <a:ext cx="1193020" cy="1081947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A7AD9DC-2DEA-4BE3-BFFA-153AE2063C4A}"/>
              </a:ext>
            </a:extLst>
          </p:cNvPr>
          <p:cNvSpPr txBox="1"/>
          <p:nvPr/>
        </p:nvSpPr>
        <p:spPr>
          <a:xfrm>
            <a:off x="4808930" y="2254126"/>
            <a:ext cx="4393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半径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，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場所（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8,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色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blue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129F31B-A3E7-43F6-A3C6-B9ED224B7718}"/>
              </a:ext>
            </a:extLst>
          </p:cNvPr>
          <p:cNvSpPr txBox="1"/>
          <p:nvPr/>
        </p:nvSpPr>
        <p:spPr>
          <a:xfrm>
            <a:off x="5581872" y="3096928"/>
            <a:ext cx="2474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円（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Circle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898398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Java </a:t>
            </a:r>
            <a:r>
              <a:rPr lang="ja-JP" altLang="en-US" dirty="0"/>
              <a:t>のオブジェクトの生成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910078" cy="441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次の２つの</a:t>
            </a:r>
            <a:r>
              <a:rPr lang="ja-JP" altLang="en-US" b="1" dirty="0">
                <a:solidFill>
                  <a:srgbClr val="C00000"/>
                </a:solidFill>
              </a:rPr>
              <a:t>オブジェクト</a:t>
            </a:r>
            <a:r>
              <a:rPr lang="ja-JP" altLang="en-US" b="1" u="sng" dirty="0">
                <a:solidFill>
                  <a:srgbClr val="FF0000"/>
                </a:solidFill>
              </a:rPr>
              <a:t>を生成する </a:t>
            </a:r>
            <a:r>
              <a:rPr lang="en-US" altLang="ja-JP" dirty="0"/>
              <a:t>Java </a:t>
            </a:r>
            <a:r>
              <a:rPr lang="ja-JP" altLang="en-US" dirty="0"/>
              <a:t>プログラム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このとき，次の</a:t>
            </a:r>
            <a:r>
              <a:rPr lang="ja-JP" altLang="en-US" b="1" dirty="0">
                <a:solidFill>
                  <a:srgbClr val="C00000"/>
                </a:solidFill>
              </a:rPr>
              <a:t>クラス</a:t>
            </a:r>
            <a:r>
              <a:rPr lang="ja-JP" altLang="en-US" dirty="0"/>
              <a:t>を使うことにする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-105226" y="1378253"/>
            <a:ext cx="4234296" cy="11938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        x   2     4     3 "green"</a:t>
            </a:r>
          </a:p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        y   8     10   1  "blue"</a:t>
            </a:r>
            <a:endParaRPr lang="ja-JP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16967" y="1410768"/>
            <a:ext cx="2717776" cy="3325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432971" y="1410768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963008" y="1387348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382837" y="4308824"/>
            <a:ext cx="4234296" cy="1193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クラス名 </a:t>
            </a:r>
            <a:r>
              <a:rPr lang="en-US" altLang="ja-JP" sz="2400" b="1" dirty="0">
                <a:latin typeface="Arial" panose="020B0604020202020204" pitchFamily="34" charset="0"/>
              </a:rPr>
              <a:t>Circle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  </a:t>
            </a:r>
            <a:r>
              <a:rPr lang="ja-JP" altLang="en-US" sz="2400" dirty="0">
                <a:latin typeface="Arial" panose="020B0604020202020204" pitchFamily="34" charset="0"/>
              </a:rPr>
              <a:t>属性 </a:t>
            </a:r>
            <a:r>
              <a:rPr lang="en-US" altLang="ja-JP" sz="2400" b="1" dirty="0">
                <a:latin typeface="Arial" panose="020B0604020202020204" pitchFamily="34" charset="0"/>
              </a:rPr>
              <a:t>x, y, r, color</a:t>
            </a:r>
            <a:endParaRPr lang="ja-JP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59624" y="1664844"/>
            <a:ext cx="277511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x    y     r      color</a:t>
            </a:r>
            <a:endParaRPr kumimoji="1" lang="ja-JP" altLang="en-US" sz="2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27BAF1B8-178F-4DCB-BF49-DE300263BC19}"/>
              </a:ext>
            </a:extLst>
          </p:cNvPr>
          <p:cNvCxnSpPr/>
          <p:nvPr/>
        </p:nvCxnSpPr>
        <p:spPr>
          <a:xfrm>
            <a:off x="2499986" y="1410768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E263A9F-10F3-460D-AE84-537D01D69326}"/>
              </a:ext>
            </a:extLst>
          </p:cNvPr>
          <p:cNvSpPr/>
          <p:nvPr/>
        </p:nvSpPr>
        <p:spPr>
          <a:xfrm>
            <a:off x="916966" y="2337490"/>
            <a:ext cx="2717776" cy="3325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CDCEBC54-239A-4C9C-B953-DBDCBE0A8989}"/>
              </a:ext>
            </a:extLst>
          </p:cNvPr>
          <p:cNvCxnSpPr/>
          <p:nvPr/>
        </p:nvCxnSpPr>
        <p:spPr>
          <a:xfrm>
            <a:off x="1432970" y="2337490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ED08B71F-50EA-4254-A728-CC1207539D46}"/>
              </a:ext>
            </a:extLst>
          </p:cNvPr>
          <p:cNvCxnSpPr/>
          <p:nvPr/>
        </p:nvCxnSpPr>
        <p:spPr>
          <a:xfrm>
            <a:off x="1963007" y="2314070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94C1F3CF-4A8F-4A7D-8868-F1A6561467C4}"/>
              </a:ext>
            </a:extLst>
          </p:cNvPr>
          <p:cNvCxnSpPr/>
          <p:nvPr/>
        </p:nvCxnSpPr>
        <p:spPr>
          <a:xfrm>
            <a:off x="2499985" y="2337490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1EBC93C-990F-4B19-BB0E-3DC6874BE219}"/>
              </a:ext>
            </a:extLst>
          </p:cNvPr>
          <p:cNvSpPr txBox="1"/>
          <p:nvPr/>
        </p:nvSpPr>
        <p:spPr>
          <a:xfrm>
            <a:off x="859623" y="2584623"/>
            <a:ext cx="277511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x    y     r      color</a:t>
            </a:r>
            <a:endParaRPr kumimoji="1" lang="ja-JP" altLang="en-US" sz="2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00BEBE2-5ECE-4690-87CE-247BF7576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0833" y="1856833"/>
            <a:ext cx="4991309" cy="524758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1908F356-D4F5-4E58-ACC2-D0EAC7A4F3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0260" y="4153536"/>
            <a:ext cx="5911342" cy="2393350"/>
          </a:xfrm>
          <a:prstGeom prst="rect">
            <a:avLst/>
          </a:prstGeom>
        </p:spPr>
      </p:pic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FD10B0B-578C-4EBF-B8BD-D0A1B1690C60}"/>
              </a:ext>
            </a:extLst>
          </p:cNvPr>
          <p:cNvSpPr/>
          <p:nvPr/>
        </p:nvSpPr>
        <p:spPr>
          <a:xfrm>
            <a:off x="3634742" y="5193156"/>
            <a:ext cx="5386166" cy="11631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4ED5102-BA5A-46F9-9EAC-ABED467E480B}"/>
              </a:ext>
            </a:extLst>
          </p:cNvPr>
          <p:cNvSpPr txBox="1"/>
          <p:nvPr/>
        </p:nvSpPr>
        <p:spPr>
          <a:xfrm>
            <a:off x="6668752" y="4729605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コンストラクタ</a:t>
            </a:r>
          </a:p>
        </p:txBody>
      </p:sp>
    </p:spTree>
    <p:extLst>
      <p:ext uri="{BB962C8B-B14F-4D97-AF65-F5344CB8AC3E}">
        <p14:creationId xmlns:p14="http://schemas.microsoft.com/office/powerpoint/2010/main" val="586426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クラス定義，コンストラクタ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707922"/>
            <a:ext cx="8461208" cy="6150077"/>
          </a:xfrm>
        </p:spPr>
        <p:txBody>
          <a:bodyPr>
            <a:noAutofit/>
          </a:bodyPr>
          <a:lstStyle/>
          <a:p>
            <a:r>
              <a:rPr lang="en-US" altLang="ja-JP" dirty="0"/>
              <a:t>Java 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クラス定義</a:t>
            </a:r>
            <a:r>
              <a:rPr lang="ja-JP" altLang="en-US" dirty="0"/>
              <a:t>では，</a:t>
            </a:r>
            <a:r>
              <a:rPr lang="ja-JP" altLang="en-US" b="1" dirty="0">
                <a:solidFill>
                  <a:srgbClr val="C00000"/>
                </a:solidFill>
              </a:rPr>
              <a:t>クラス名</a:t>
            </a:r>
            <a:r>
              <a:rPr lang="ja-JP" altLang="en-US" dirty="0"/>
              <a:t>，</a:t>
            </a:r>
            <a:r>
              <a:rPr lang="ja-JP" altLang="en-US" b="1" dirty="0"/>
              <a:t>属性名</a:t>
            </a:r>
            <a:r>
              <a:rPr lang="ja-JP" altLang="en-US" dirty="0"/>
              <a:t>と各属性の</a:t>
            </a:r>
            <a:r>
              <a:rPr lang="ja-JP" altLang="en-US" b="1" dirty="0">
                <a:solidFill>
                  <a:srgbClr val="C00000"/>
                </a:solidFill>
              </a:rPr>
              <a:t>データ型</a:t>
            </a:r>
            <a:r>
              <a:rPr lang="ja-JP" altLang="en-US" dirty="0"/>
              <a:t>を指定する．メソッド定義も行う．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コンストラクタ</a:t>
            </a:r>
            <a:r>
              <a:rPr lang="ja-JP" altLang="en-US" dirty="0"/>
              <a:t>とは，</a:t>
            </a:r>
            <a:r>
              <a:rPr lang="ja-JP" altLang="en-US" b="1" dirty="0">
                <a:solidFill>
                  <a:srgbClr val="C00000"/>
                </a:solidFill>
              </a:rPr>
              <a:t>オブジェクト</a:t>
            </a:r>
            <a:r>
              <a:rPr lang="ja-JP" altLang="en-US" dirty="0"/>
              <a:t>の生成を行う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のことである．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16</a:t>
            </a:fld>
            <a:endParaRPr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C54FBE3-442C-46AF-A238-94063F660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885" y="1571982"/>
            <a:ext cx="6026929" cy="230994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257B75F-F2D2-439C-A894-CD9B8D9AD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5321" y="4928631"/>
            <a:ext cx="6146316" cy="136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857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Java 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クラス定義</a:t>
            </a:r>
            <a:r>
              <a:rPr lang="ja-JP" altLang="en-US" dirty="0"/>
              <a:t>では，</a:t>
            </a:r>
            <a:r>
              <a:rPr lang="ja-JP" altLang="en-US" b="1" dirty="0">
                <a:solidFill>
                  <a:srgbClr val="C00000"/>
                </a:solidFill>
              </a:rPr>
              <a:t>クラス名</a:t>
            </a:r>
            <a:r>
              <a:rPr lang="ja-JP" altLang="en-US" dirty="0"/>
              <a:t>，属性名と各属性の</a:t>
            </a:r>
            <a:r>
              <a:rPr lang="ja-JP" altLang="en-US" b="1" dirty="0">
                <a:solidFill>
                  <a:srgbClr val="C00000"/>
                </a:solidFill>
              </a:rPr>
              <a:t>データ型</a:t>
            </a:r>
            <a:r>
              <a:rPr lang="ja-JP" altLang="en-US" dirty="0"/>
              <a:t>を指定する．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コンストラクタ</a:t>
            </a:r>
            <a:r>
              <a:rPr lang="ja-JP" altLang="en-US" dirty="0"/>
              <a:t>とは，</a:t>
            </a:r>
            <a:r>
              <a:rPr lang="ja-JP" altLang="en-US" b="1" dirty="0">
                <a:solidFill>
                  <a:srgbClr val="C00000"/>
                </a:solidFill>
              </a:rPr>
              <a:t>オブジェクト</a:t>
            </a:r>
            <a:r>
              <a:rPr lang="ja-JP" altLang="en-US" dirty="0"/>
              <a:t>の生成を行う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のことである．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キーワード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class		</a:t>
            </a:r>
            <a:r>
              <a:rPr lang="ja-JP" altLang="en-US" b="1" dirty="0">
                <a:solidFill>
                  <a:srgbClr val="C00000"/>
                </a:solidFill>
              </a:rPr>
              <a:t>クラス定義</a:t>
            </a:r>
            <a:endParaRPr lang="en-US" altLang="ja-JP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ja-JP" dirty="0"/>
              <a:t>new		</a:t>
            </a:r>
            <a:r>
              <a:rPr lang="ja-JP" altLang="en-US" b="1" dirty="0">
                <a:solidFill>
                  <a:srgbClr val="C00000"/>
                </a:solidFill>
              </a:rPr>
              <a:t>コンストラクタ</a:t>
            </a:r>
            <a:r>
              <a:rPr lang="ja-JP" altLang="en-US" dirty="0"/>
              <a:t>の呼び出し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1244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40846" y="5260"/>
            <a:ext cx="7769654" cy="35686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 次のソースコードを入れる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26A54A5-E81E-4142-9622-5E01CA7EF061}"/>
              </a:ext>
            </a:extLst>
          </p:cNvPr>
          <p:cNvSpPr txBox="1"/>
          <p:nvPr/>
        </p:nvSpPr>
        <p:spPr>
          <a:xfrm>
            <a:off x="454454" y="376733"/>
            <a:ext cx="8488017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class Circle {</a:t>
            </a:r>
          </a:p>
          <a:p>
            <a:r>
              <a:rPr lang="ja-JP" altLang="en-US" dirty="0"/>
              <a:t>    double x;</a:t>
            </a:r>
          </a:p>
          <a:p>
            <a:r>
              <a:rPr lang="ja-JP" altLang="en-US" dirty="0"/>
              <a:t>    double y;</a:t>
            </a:r>
          </a:p>
          <a:p>
            <a:r>
              <a:rPr lang="ja-JP" altLang="en-US" dirty="0"/>
              <a:t>    double r;</a:t>
            </a:r>
          </a:p>
          <a:p>
            <a:r>
              <a:rPr lang="ja-JP" altLang="en-US" dirty="0"/>
              <a:t>    String color;</a:t>
            </a:r>
          </a:p>
          <a:p>
            <a:r>
              <a:rPr lang="ja-JP" altLang="en-US" dirty="0"/>
              <a:t>    public Circle(double x, double y, double r, String color) {</a:t>
            </a:r>
          </a:p>
          <a:p>
            <a:r>
              <a:rPr lang="ja-JP" altLang="en-US" dirty="0"/>
              <a:t>        this.x = x;</a:t>
            </a:r>
          </a:p>
          <a:p>
            <a:r>
              <a:rPr lang="ja-JP" altLang="en-US" dirty="0"/>
              <a:t>        this.y = y;</a:t>
            </a:r>
          </a:p>
          <a:p>
            <a:r>
              <a:rPr lang="ja-JP" altLang="en-US" dirty="0"/>
              <a:t>        this.r = r;</a:t>
            </a:r>
          </a:p>
          <a:p>
            <a:r>
              <a:rPr lang="ja-JP" altLang="en-US" dirty="0"/>
              <a:t>        this.color = color;</a:t>
            </a:r>
          </a:p>
          <a:p>
            <a:r>
              <a:rPr lang="ja-JP" altLang="en-US" dirty="0"/>
              <a:t>    }</a:t>
            </a:r>
          </a:p>
          <a:p>
            <a:r>
              <a:rPr lang="ja-JP" altLang="en-US" dirty="0"/>
              <a:t>    public void printout() {</a:t>
            </a:r>
          </a:p>
          <a:p>
            <a:r>
              <a:rPr lang="ja-JP" altLang="en-US" dirty="0"/>
              <a:t>        System.out.printf("%f %f %f %s\n", this.x, this.y, this.r, this.color);</a:t>
            </a:r>
          </a:p>
          <a:p>
            <a:r>
              <a:rPr lang="ja-JP" altLang="en-US" dirty="0"/>
              <a:t>    }</a:t>
            </a:r>
          </a:p>
          <a:p>
            <a:r>
              <a:rPr lang="ja-JP" altLang="en-US" dirty="0"/>
              <a:t>}</a:t>
            </a:r>
          </a:p>
          <a:p>
            <a:r>
              <a:rPr lang="ja-JP" altLang="en-US" dirty="0"/>
              <a:t>public class YourClassNameHere {</a:t>
            </a:r>
          </a:p>
          <a:p>
            <a:r>
              <a:rPr lang="ja-JP" altLang="en-US" dirty="0"/>
              <a:t>    public static void main(String[] args) {</a:t>
            </a:r>
          </a:p>
          <a:p>
            <a:r>
              <a:rPr lang="ja-JP" altLang="en-US" dirty="0"/>
              <a:t>        Circle x = new Circle(2, 4, 3, "green");</a:t>
            </a:r>
          </a:p>
          <a:p>
            <a:r>
              <a:rPr lang="ja-JP" altLang="en-US" dirty="0"/>
              <a:t>        Circle y = new Circle(8, 10, 1, "blue");</a:t>
            </a:r>
          </a:p>
          <a:p>
            <a:r>
              <a:rPr lang="ja-JP" altLang="en-US" dirty="0"/>
              <a:t>        x.printout();</a:t>
            </a:r>
          </a:p>
          <a:p>
            <a:r>
              <a:rPr lang="ja-JP" altLang="en-US" dirty="0"/>
              <a:t>        y.printout();</a:t>
            </a:r>
          </a:p>
          <a:p>
            <a:r>
              <a:rPr lang="ja-JP" altLang="en-US" dirty="0"/>
              <a:t>    }</a:t>
            </a:r>
          </a:p>
          <a:p>
            <a:r>
              <a:rPr lang="ja-JP" alt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60862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262053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② </a:t>
            </a:r>
            <a:r>
              <a:rPr lang="ja-JP" altLang="en-US" sz="2400" b="1" dirty="0"/>
              <a:t>実行．実行結果を確認</a:t>
            </a:r>
            <a:endParaRPr lang="en-US" altLang="ja-JP" sz="2400" b="1" dirty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ECD2F8D-FD1C-4705-937D-FC98F0547F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311" y="1177561"/>
            <a:ext cx="5942183" cy="18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16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EE57B-D19F-463E-B4D5-C69386CB6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035BEC-B19B-4591-91F6-08865F59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EC19BA5D-E942-4717-A6D4-8E0870FDD2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09801"/>
              </p:ext>
            </p:extLst>
          </p:nvPr>
        </p:nvGraphicFramePr>
        <p:xfrm>
          <a:off x="254268" y="717580"/>
          <a:ext cx="8327625" cy="3286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210">
                  <a:extLst>
                    <a:ext uri="{9D8B030D-6E8A-4147-A177-3AD203B41FA5}">
                      <a16:colId xmlns:a16="http://schemas.microsoft.com/office/drawing/2014/main" val="3103978802"/>
                    </a:ext>
                  </a:extLst>
                </a:gridCol>
                <a:gridCol w="5667154">
                  <a:extLst>
                    <a:ext uri="{9D8B030D-6E8A-4147-A177-3AD203B41FA5}">
                      <a16:colId xmlns:a16="http://schemas.microsoft.com/office/drawing/2014/main" val="3168508019"/>
                    </a:ext>
                  </a:extLst>
                </a:gridCol>
                <a:gridCol w="1340261">
                  <a:extLst>
                    <a:ext uri="{9D8B030D-6E8A-4147-A177-3AD203B41FA5}">
                      <a16:colId xmlns:a16="http://schemas.microsoft.com/office/drawing/2014/main" val="3969157425"/>
                    </a:ext>
                  </a:extLst>
                </a:gridCol>
              </a:tblGrid>
              <a:tr h="53311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説明時間の目安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250238"/>
                  </a:ext>
                </a:extLst>
              </a:tr>
              <a:tr h="431886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11-1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メソッド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13</a:t>
                      </a:r>
                      <a:r>
                        <a:rPr kumimoji="1" lang="ja-JP" altLang="en-US" dirty="0"/>
                        <a:t>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39676"/>
                  </a:ext>
                </a:extLst>
              </a:tr>
              <a:tr h="547314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11-2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/>
                        <a:t>クラス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11</a:t>
                      </a:r>
                      <a:r>
                        <a:rPr kumimoji="1" lang="ja-JP" altLang="en-US" dirty="0"/>
                        <a:t>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36736"/>
                  </a:ext>
                </a:extLst>
              </a:tr>
              <a:tr h="547314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11-3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/>
                        <a:t>スーパークラス、サブクラス、継承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</a:t>
                      </a:r>
                      <a:r>
                        <a:rPr kumimoji="1" lang="ja-JP" altLang="en-US" dirty="0"/>
                        <a:t>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648561"/>
                  </a:ext>
                </a:extLst>
              </a:tr>
              <a:tr h="547314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11-4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クラスの抽象化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8</a:t>
                      </a: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884832"/>
                  </a:ext>
                </a:extLst>
              </a:tr>
              <a:tr h="547314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11-5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Java</a:t>
                      </a:r>
                      <a:r>
                        <a:rPr kumimoji="1" lang="ja-JP" altLang="en-US" sz="2400" dirty="0"/>
                        <a:t> のプログラム例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5</a:t>
                      </a: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787667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83E4A11-384D-4420-8463-2600FCCCBA4B}"/>
              </a:ext>
            </a:extLst>
          </p:cNvPr>
          <p:cNvSpPr txBox="1"/>
          <p:nvPr/>
        </p:nvSpPr>
        <p:spPr>
          <a:xfrm>
            <a:off x="562107" y="4738457"/>
            <a:ext cx="787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各自、資料を読み返したり、課題に取り組んだりも行う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EA7E060-9902-43D4-B4C9-EEFA9519C8D4}"/>
              </a:ext>
            </a:extLst>
          </p:cNvPr>
          <p:cNvSpPr txBox="1"/>
          <p:nvPr/>
        </p:nvSpPr>
        <p:spPr>
          <a:xfrm>
            <a:off x="562107" y="5541595"/>
            <a:ext cx="785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この授業では、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Java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を用いて基礎を学び、マスターする</a:t>
            </a:r>
          </a:p>
        </p:txBody>
      </p:sp>
    </p:spTree>
    <p:extLst>
      <p:ext uri="{BB962C8B-B14F-4D97-AF65-F5344CB8AC3E}">
        <p14:creationId xmlns:p14="http://schemas.microsoft.com/office/powerpoint/2010/main" val="796174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メソッドと</a:t>
            </a:r>
            <a:br>
              <a:rPr lang="en-US" altLang="ja-JP" dirty="0"/>
            </a:br>
            <a:r>
              <a:rPr lang="ja-JP" altLang="en-US" dirty="0"/>
              <a:t>クラス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プログラミングでの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とは，</a:t>
            </a:r>
            <a:r>
              <a:rPr lang="ja-JP" altLang="en-US" b="1" u="sng" dirty="0">
                <a:solidFill>
                  <a:srgbClr val="FF0000"/>
                </a:solidFill>
              </a:rPr>
              <a:t>オブジェクトに関する操作や処理</a:t>
            </a:r>
            <a:r>
              <a:rPr lang="ja-JP" altLang="en-US" dirty="0"/>
              <a:t>のこと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は，</a:t>
            </a:r>
            <a:r>
              <a:rPr lang="ja-JP" altLang="en-US" b="1" dirty="0">
                <a:solidFill>
                  <a:srgbClr val="C00000"/>
                </a:solidFill>
              </a:rPr>
              <a:t>クラス</a:t>
            </a:r>
            <a:r>
              <a:rPr lang="ja-JP" altLang="en-US" dirty="0"/>
              <a:t>に属する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内のプログラムは，その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が所属する</a:t>
            </a:r>
            <a:r>
              <a:rPr lang="ja-JP" altLang="en-US" b="1" dirty="0">
                <a:solidFill>
                  <a:srgbClr val="C00000"/>
                </a:solidFill>
              </a:rPr>
              <a:t>クラス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や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への</a:t>
            </a:r>
            <a:r>
              <a:rPr lang="ja-JP" altLang="en-US" b="1" u="sng" dirty="0">
                <a:solidFill>
                  <a:srgbClr val="FF0000"/>
                </a:solidFill>
              </a:rPr>
              <a:t>アクセス権がある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9178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>
            <a:noAutofit/>
          </a:bodyPr>
          <a:lstStyle/>
          <a:p>
            <a:r>
              <a:rPr lang="ja-JP" altLang="en-US"/>
              <a:t>属性やメソッドのアクセス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FB9EE5-CB0D-43ED-8694-DF151FEE5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2800" b="1" dirty="0"/>
              <a:t>「オブジェクト名」＋「</a:t>
            </a:r>
            <a:r>
              <a:rPr lang="en-US" altLang="ja-JP" sz="2800" b="1" dirty="0"/>
              <a:t>.</a:t>
            </a:r>
            <a:r>
              <a:rPr lang="ja-JP" altLang="en-US" sz="2800" b="1" dirty="0"/>
              <a:t>」</a:t>
            </a:r>
            <a:r>
              <a:rPr lang="ja-JP" altLang="en-US" sz="2800" dirty="0"/>
              <a:t>で</a:t>
            </a:r>
            <a:r>
              <a:rPr lang="ja-JP" altLang="en-US" sz="2800" b="1" dirty="0"/>
              <a:t>属性やメソッド</a:t>
            </a:r>
            <a:r>
              <a:rPr lang="ja-JP" altLang="en-US" sz="2800" dirty="0"/>
              <a:t>に</a:t>
            </a:r>
            <a:r>
              <a:rPr lang="ja-JP" altLang="en-US" sz="2800" b="1" dirty="0"/>
              <a:t>アクセス</a:t>
            </a:r>
            <a:r>
              <a:rPr lang="ja-JP" altLang="en-US" sz="2800" dirty="0"/>
              <a:t>する</a:t>
            </a:r>
            <a:endParaRPr lang="en-US" altLang="ja-JP" sz="2800" dirty="0"/>
          </a:p>
          <a:p>
            <a:endParaRPr lang="en-US" altLang="ja-JP" sz="2800" b="1" u="sng" dirty="0">
              <a:solidFill>
                <a:srgbClr val="FF0000"/>
              </a:solidFill>
            </a:endParaRPr>
          </a:p>
          <a:p>
            <a:r>
              <a:rPr lang="ja-JP" altLang="en-US" sz="2800" b="1" u="sng" dirty="0">
                <a:solidFill>
                  <a:srgbClr val="FF0000"/>
                </a:solidFill>
              </a:rPr>
              <a:t>メソッド内</a:t>
            </a:r>
            <a:r>
              <a:rPr lang="ja-JP" altLang="en-US" sz="2800" dirty="0"/>
              <a:t>で，その</a:t>
            </a:r>
            <a:r>
              <a:rPr lang="ja-JP" altLang="en-US" sz="2800" b="1" dirty="0">
                <a:solidFill>
                  <a:srgbClr val="C00000"/>
                </a:solidFill>
              </a:rPr>
              <a:t>メソッドが所属するクラス</a:t>
            </a:r>
            <a:r>
              <a:rPr lang="ja-JP" altLang="en-US" sz="2800" dirty="0"/>
              <a:t>で定義された</a:t>
            </a:r>
            <a:r>
              <a:rPr lang="ja-JP" altLang="en-US" sz="2800" b="1" dirty="0">
                <a:solidFill>
                  <a:srgbClr val="C00000"/>
                </a:solidFill>
              </a:rPr>
              <a:t>属性</a:t>
            </a:r>
            <a:r>
              <a:rPr lang="ja-JP" altLang="en-US" sz="2800" dirty="0"/>
              <a:t>や</a:t>
            </a:r>
            <a:r>
              <a:rPr lang="ja-JP" altLang="en-US" sz="2800" b="1" dirty="0">
                <a:solidFill>
                  <a:srgbClr val="C00000"/>
                </a:solidFill>
              </a:rPr>
              <a:t>メソッド</a:t>
            </a:r>
            <a:r>
              <a:rPr lang="ja-JP" altLang="en-US" sz="2800" dirty="0"/>
              <a:t>にアクセスするときは </a:t>
            </a:r>
            <a:r>
              <a:rPr lang="en-US" altLang="ja-JP" sz="2800" b="1" u="sng" dirty="0">
                <a:solidFill>
                  <a:srgbClr val="FF0000"/>
                </a:solidFill>
              </a:rPr>
              <a:t>this </a:t>
            </a:r>
            <a:r>
              <a:rPr lang="ja-JP" altLang="en-US" sz="2800" b="1" u="sng" dirty="0">
                <a:solidFill>
                  <a:srgbClr val="FF0000"/>
                </a:solidFill>
              </a:rPr>
              <a:t>＋「</a:t>
            </a:r>
            <a:r>
              <a:rPr lang="en-US" altLang="ja-JP" sz="2800" b="1" u="sng" dirty="0">
                <a:solidFill>
                  <a:srgbClr val="FF0000"/>
                </a:solidFill>
              </a:rPr>
              <a:t>.</a:t>
            </a:r>
            <a:r>
              <a:rPr lang="ja-JP" altLang="en-US" sz="2800" b="1" u="sng" dirty="0">
                <a:solidFill>
                  <a:srgbClr val="FF0000"/>
                </a:solidFill>
              </a:rPr>
              <a:t>」</a:t>
            </a:r>
            <a:endParaRPr lang="en-US" altLang="ja-JP" sz="2800" b="1" u="sng" dirty="0">
              <a:solidFill>
                <a:srgbClr val="FF0000"/>
              </a:solidFill>
            </a:endParaRPr>
          </a:p>
          <a:p>
            <a:endParaRPr lang="en-US" altLang="ja-JP" sz="2800" b="1" u="sng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00732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>
            <a:extLst>
              <a:ext uri="{FF2B5EF4-FFF2-40B4-BE49-F238E27FC236}">
                <a16:creationId xmlns:a16="http://schemas.microsoft.com/office/drawing/2014/main" id="{366E44E9-7E6D-401C-B77A-8C71D90806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96" y="3580720"/>
            <a:ext cx="5886751" cy="210564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属性アクセス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520504" y="723845"/>
            <a:ext cx="8623496" cy="551762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Arial" panose="020B0604020202020204" pitchFamily="34" charset="0"/>
              </a:rPr>
              <a:t>「オブジェクト名」＋「</a:t>
            </a:r>
            <a:r>
              <a:rPr lang="en-US" altLang="ja-JP" sz="2400" b="1" dirty="0">
                <a:latin typeface="Arial" panose="020B0604020202020204" pitchFamily="34" charset="0"/>
              </a:rPr>
              <a:t>.</a:t>
            </a:r>
            <a:r>
              <a:rPr lang="ja-JP" altLang="en-US" sz="2400" b="1" dirty="0">
                <a:latin typeface="Arial" panose="020B0604020202020204" pitchFamily="34" charset="0"/>
              </a:rPr>
              <a:t>」</a:t>
            </a:r>
            <a:r>
              <a:rPr lang="ja-JP" altLang="en-US" sz="2400" dirty="0">
                <a:latin typeface="Arial" panose="020B0604020202020204" pitchFamily="34" charset="0"/>
              </a:rPr>
              <a:t>で</a:t>
            </a:r>
            <a:r>
              <a:rPr lang="ja-JP" altLang="en-US" sz="2400" b="1" dirty="0">
                <a:latin typeface="Arial" panose="020B0604020202020204" pitchFamily="34" charset="0"/>
              </a:rPr>
              <a:t>属性やメソッド</a:t>
            </a:r>
            <a:r>
              <a:rPr lang="ja-JP" altLang="en-US" sz="2400" dirty="0">
                <a:latin typeface="Arial" panose="020B0604020202020204" pitchFamily="34" charset="0"/>
              </a:rPr>
              <a:t>に</a:t>
            </a:r>
            <a:r>
              <a:rPr lang="ja-JP" altLang="en-US" sz="2400" b="1" dirty="0">
                <a:latin typeface="Arial" panose="020B0604020202020204" pitchFamily="34" charset="0"/>
              </a:rPr>
              <a:t>アクセス</a:t>
            </a:r>
            <a:r>
              <a:rPr lang="ja-JP" altLang="en-US" sz="2400" dirty="0">
                <a:latin typeface="Arial" panose="020B0604020202020204" pitchFamily="34" charset="0"/>
              </a:rPr>
              <a:t>する</a:t>
            </a: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</a:endParaRPr>
          </a:p>
          <a:p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ja-JP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116311" y="4551493"/>
            <a:ext cx="872276" cy="345682"/>
          </a:xfrm>
          <a:prstGeom prst="rect">
            <a:avLst/>
          </a:prstGeom>
          <a:noFill/>
          <a:ln w="762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DEE4C49B-1CF0-40A3-97DE-0D1F1A7BD304}"/>
              </a:ext>
            </a:extLst>
          </p:cNvPr>
          <p:cNvSpPr txBox="1">
            <a:spLocks/>
          </p:cNvSpPr>
          <p:nvPr/>
        </p:nvSpPr>
        <p:spPr>
          <a:xfrm>
            <a:off x="1621974" y="1016303"/>
            <a:ext cx="4234296" cy="11938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        x   2     4     3 "green"</a:t>
            </a:r>
          </a:p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        y   8     10   1  "blue"</a:t>
            </a:r>
            <a:endParaRPr lang="ja-JP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2700BD0-52E4-4CEF-86C3-EE05852C4EDC}"/>
              </a:ext>
            </a:extLst>
          </p:cNvPr>
          <p:cNvSpPr/>
          <p:nvPr/>
        </p:nvSpPr>
        <p:spPr>
          <a:xfrm>
            <a:off x="2644167" y="1048818"/>
            <a:ext cx="2717776" cy="3325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45D274E4-D931-4F8F-813F-8E94A7614E7E}"/>
              </a:ext>
            </a:extLst>
          </p:cNvPr>
          <p:cNvCxnSpPr/>
          <p:nvPr/>
        </p:nvCxnSpPr>
        <p:spPr>
          <a:xfrm>
            <a:off x="3160171" y="1048818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5C8C8C5-AD7D-4854-A4C7-9DEC2B99EF21}"/>
              </a:ext>
            </a:extLst>
          </p:cNvPr>
          <p:cNvCxnSpPr/>
          <p:nvPr/>
        </p:nvCxnSpPr>
        <p:spPr>
          <a:xfrm>
            <a:off x="3690208" y="1025398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464A00C-AAB4-498E-A693-94C044B04905}"/>
              </a:ext>
            </a:extLst>
          </p:cNvPr>
          <p:cNvSpPr txBox="1"/>
          <p:nvPr/>
        </p:nvSpPr>
        <p:spPr>
          <a:xfrm>
            <a:off x="2586824" y="1302894"/>
            <a:ext cx="277511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x    y     r      color</a:t>
            </a:r>
            <a:endParaRPr kumimoji="1" lang="ja-JP" altLang="en-US" sz="2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64C142B-57AE-465D-8BA7-96825AE8ADAF}"/>
              </a:ext>
            </a:extLst>
          </p:cNvPr>
          <p:cNvCxnSpPr/>
          <p:nvPr/>
        </p:nvCxnSpPr>
        <p:spPr>
          <a:xfrm>
            <a:off x="4227186" y="1048818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6FDA0E8-192F-47AB-A7B8-93B47D658E1B}"/>
              </a:ext>
            </a:extLst>
          </p:cNvPr>
          <p:cNvSpPr/>
          <p:nvPr/>
        </p:nvSpPr>
        <p:spPr>
          <a:xfrm>
            <a:off x="2644166" y="1975540"/>
            <a:ext cx="2717776" cy="3325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DBEBAD81-15A4-4C2A-8CB9-66999CC18FE6}"/>
              </a:ext>
            </a:extLst>
          </p:cNvPr>
          <p:cNvCxnSpPr/>
          <p:nvPr/>
        </p:nvCxnSpPr>
        <p:spPr>
          <a:xfrm>
            <a:off x="3160170" y="1975540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F04F2DB5-0161-4DE4-87A5-701625181180}"/>
              </a:ext>
            </a:extLst>
          </p:cNvPr>
          <p:cNvCxnSpPr/>
          <p:nvPr/>
        </p:nvCxnSpPr>
        <p:spPr>
          <a:xfrm>
            <a:off x="3690207" y="1952120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75074484-8F9D-40E6-ABA1-18E9D4E432F1}"/>
              </a:ext>
            </a:extLst>
          </p:cNvPr>
          <p:cNvCxnSpPr/>
          <p:nvPr/>
        </p:nvCxnSpPr>
        <p:spPr>
          <a:xfrm>
            <a:off x="4227185" y="1975540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4F06905-C5FF-40A8-B03F-271E9AA34443}"/>
              </a:ext>
            </a:extLst>
          </p:cNvPr>
          <p:cNvSpPr txBox="1"/>
          <p:nvPr/>
        </p:nvSpPr>
        <p:spPr>
          <a:xfrm>
            <a:off x="2586823" y="2222673"/>
            <a:ext cx="277511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x    y     r      color</a:t>
            </a:r>
            <a:endParaRPr kumimoji="1" lang="ja-JP" altLang="en-US" sz="2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70E7C80-A9FE-4F16-A772-B14BDD38C8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2798" y="3781412"/>
            <a:ext cx="2858604" cy="942922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BC6A56B-74CF-474D-ABC3-0DFB612C8981}"/>
              </a:ext>
            </a:extLst>
          </p:cNvPr>
          <p:cNvSpPr/>
          <p:nvPr/>
        </p:nvSpPr>
        <p:spPr>
          <a:xfrm>
            <a:off x="4135862" y="4923345"/>
            <a:ext cx="1287038" cy="345682"/>
          </a:xfrm>
          <a:prstGeom prst="rect">
            <a:avLst/>
          </a:prstGeom>
          <a:noFill/>
          <a:ln w="762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261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BB71798D-84D2-423A-8CCE-19938AAB3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048" y="2559121"/>
            <a:ext cx="8145773" cy="287012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メソッド内での属性アクセス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520503" y="723845"/>
            <a:ext cx="8335629" cy="551762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</a:rPr>
              <a:t>メソッド内</a:t>
            </a:r>
            <a:r>
              <a:rPr lang="ja-JP" altLang="en-US" sz="2400" dirty="0">
                <a:latin typeface="Arial" panose="020B0604020202020204" pitchFamily="34" charset="0"/>
              </a:rPr>
              <a:t>で，その</a:t>
            </a: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</a:rPr>
              <a:t>メソッドが所属するクラス</a:t>
            </a:r>
            <a:r>
              <a:rPr lang="ja-JP" altLang="en-US" sz="2400" dirty="0">
                <a:latin typeface="Arial" panose="020B0604020202020204" pitchFamily="34" charset="0"/>
              </a:rPr>
              <a:t>で定義された</a:t>
            </a: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</a:rPr>
              <a:t>属性</a:t>
            </a:r>
            <a:r>
              <a:rPr lang="ja-JP" altLang="en-US" sz="2400" dirty="0">
                <a:latin typeface="Arial" panose="020B0604020202020204" pitchFamily="34" charset="0"/>
              </a:rPr>
              <a:t>や</a:t>
            </a: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</a:rPr>
              <a:t>メソッド</a:t>
            </a:r>
            <a:r>
              <a:rPr lang="ja-JP" altLang="en-US" sz="2400" dirty="0">
                <a:latin typeface="Arial" panose="020B0604020202020204" pitchFamily="34" charset="0"/>
              </a:rPr>
              <a:t>にアクセスするときは </a:t>
            </a:r>
            <a:r>
              <a:rPr lang="en-US" altLang="ja-JP" sz="2400" b="1" u="sng" dirty="0">
                <a:solidFill>
                  <a:srgbClr val="FF0000"/>
                </a:solidFill>
                <a:latin typeface="Arial" panose="020B0604020202020204" pitchFamily="34" charset="0"/>
              </a:rPr>
              <a:t>this 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</a:rPr>
              <a:t>＋「</a:t>
            </a:r>
            <a:r>
              <a:rPr lang="en-US" altLang="ja-JP" sz="2400" b="1" u="sng" dirty="0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</a:rPr>
              <a:t>」</a:t>
            </a:r>
            <a:endParaRPr lang="ja-JP" altLang="en-US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※ </a:t>
            </a:r>
            <a:r>
              <a:rPr lang="ja-JP" altLang="en-US" sz="2400" dirty="0">
                <a:latin typeface="Arial" panose="020B0604020202020204" pitchFamily="34" charset="0"/>
              </a:rPr>
              <a:t>「</a:t>
            </a:r>
            <a:r>
              <a:rPr lang="en-US" altLang="ja-JP" sz="2400" b="1" dirty="0">
                <a:solidFill>
                  <a:srgbClr val="C00000"/>
                </a:solidFill>
                <a:latin typeface="Arial" panose="020B0604020202020204" pitchFamily="34" charset="0"/>
              </a:rPr>
              <a:t>this</a:t>
            </a:r>
            <a:r>
              <a:rPr lang="ja-JP" altLang="en-US" sz="2400" dirty="0">
                <a:latin typeface="Arial" panose="020B0604020202020204" pitchFamily="34" charset="0"/>
              </a:rPr>
              <a:t>」は，「メソッドが処理中のオブジェクトのことである」とみなすことも．</a:t>
            </a: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</a:endParaRPr>
          </a:p>
          <a:p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ja-JP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067273" y="4111771"/>
            <a:ext cx="2504727" cy="1126979"/>
          </a:xfrm>
          <a:prstGeom prst="rect">
            <a:avLst/>
          </a:prstGeom>
          <a:noFill/>
          <a:ln w="762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3768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は，</a:t>
            </a:r>
            <a:r>
              <a:rPr lang="ja-JP" altLang="en-US" b="1" dirty="0">
                <a:solidFill>
                  <a:srgbClr val="C00000"/>
                </a:solidFill>
              </a:rPr>
              <a:t>クラス</a:t>
            </a:r>
            <a:r>
              <a:rPr lang="ja-JP" altLang="en-US" dirty="0"/>
              <a:t>に属する</a:t>
            </a:r>
            <a:endParaRPr lang="en-US" altLang="ja-JP" dirty="0"/>
          </a:p>
          <a:p>
            <a:r>
              <a:rPr lang="ja-JP" altLang="en-US" b="1" u="sng" dirty="0">
                <a:solidFill>
                  <a:srgbClr val="FF0000"/>
                </a:solidFill>
              </a:rPr>
              <a:t>「オブジェクト名」＋「</a:t>
            </a:r>
            <a:r>
              <a:rPr lang="en-US" altLang="ja-JP" b="1" u="sng" dirty="0">
                <a:solidFill>
                  <a:srgbClr val="FF0000"/>
                </a:solidFill>
              </a:rPr>
              <a:t>.</a:t>
            </a:r>
            <a:r>
              <a:rPr lang="ja-JP" altLang="en-US" b="1" u="sng" dirty="0">
                <a:solidFill>
                  <a:srgbClr val="FF0000"/>
                </a:solidFill>
              </a:rPr>
              <a:t>」</a:t>
            </a:r>
            <a:r>
              <a:rPr lang="ja-JP" altLang="en-US" dirty="0"/>
              <a:t>で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や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に</a:t>
            </a:r>
            <a:r>
              <a:rPr lang="ja-JP" altLang="en-US" b="1" dirty="0"/>
              <a:t>アクセス</a:t>
            </a:r>
            <a:r>
              <a:rPr lang="ja-JP" altLang="en-US" dirty="0"/>
              <a:t>する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内のプログラムは，その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が所属する</a:t>
            </a:r>
            <a:r>
              <a:rPr lang="ja-JP" altLang="en-US" b="1" dirty="0">
                <a:solidFill>
                  <a:srgbClr val="C00000"/>
                </a:solidFill>
              </a:rPr>
              <a:t>クラス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や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への</a:t>
            </a:r>
            <a:r>
              <a:rPr lang="ja-JP" altLang="en-US" b="1" u="sng" dirty="0">
                <a:solidFill>
                  <a:srgbClr val="FF0000"/>
                </a:solidFill>
              </a:rPr>
              <a:t>アクセス権がある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r>
              <a:rPr lang="ja-JP" altLang="en-US" b="1" u="sng" dirty="0">
                <a:solidFill>
                  <a:srgbClr val="FF0000"/>
                </a:solidFill>
              </a:rPr>
              <a:t>メソッド内</a:t>
            </a:r>
            <a:r>
              <a:rPr lang="ja-JP" altLang="en-US" dirty="0"/>
              <a:t>で，その</a:t>
            </a:r>
            <a:r>
              <a:rPr lang="ja-JP" altLang="en-US" b="1" dirty="0">
                <a:solidFill>
                  <a:srgbClr val="C00000"/>
                </a:solidFill>
              </a:rPr>
              <a:t>メソッドが所属するクラス</a:t>
            </a:r>
            <a:r>
              <a:rPr lang="ja-JP" altLang="en-US" dirty="0"/>
              <a:t>で定義された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や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にアクセスするときは </a:t>
            </a:r>
            <a:r>
              <a:rPr lang="en-US" altLang="ja-JP" b="1" u="sng" dirty="0">
                <a:solidFill>
                  <a:srgbClr val="FF0000"/>
                </a:solidFill>
              </a:rPr>
              <a:t>this </a:t>
            </a:r>
            <a:r>
              <a:rPr lang="ja-JP" altLang="en-US" b="1" u="sng" dirty="0">
                <a:solidFill>
                  <a:srgbClr val="FF0000"/>
                </a:solidFill>
              </a:rPr>
              <a:t>＋「</a:t>
            </a:r>
            <a:r>
              <a:rPr lang="en-US" altLang="ja-JP" b="1" u="sng" dirty="0">
                <a:solidFill>
                  <a:srgbClr val="FF0000"/>
                </a:solidFill>
              </a:rPr>
              <a:t>.</a:t>
            </a:r>
            <a:r>
              <a:rPr lang="ja-JP" altLang="en-US" b="1" u="sng" dirty="0">
                <a:solidFill>
                  <a:srgbClr val="FF0000"/>
                </a:solidFill>
              </a:rPr>
              <a:t>」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73093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sz="3200" dirty="0"/>
              <a:t>11-3. </a:t>
            </a:r>
            <a:r>
              <a:rPr lang="ja-JP" altLang="en-US" sz="3200" dirty="0"/>
              <a:t>スーパークラス，サブクラス，継承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18939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50089B-622A-4EE1-828E-C099DB338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スーパークラス，サブクラス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050501-0D0F-448C-8BE8-3E9EFE039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5333166"/>
          </a:xfrm>
        </p:spPr>
        <p:txBody>
          <a:bodyPr/>
          <a:lstStyle/>
          <a:p>
            <a:r>
              <a:rPr kumimoji="1" lang="ja-JP" altLang="en-US" b="1" dirty="0">
                <a:solidFill>
                  <a:srgbClr val="C00000"/>
                </a:solidFill>
              </a:rPr>
              <a:t>スーパークラス</a:t>
            </a:r>
            <a:r>
              <a:rPr kumimoji="1" lang="ja-JP" altLang="en-US" dirty="0"/>
              <a:t>「</a:t>
            </a:r>
            <a:r>
              <a:rPr lang="ja-JP" altLang="en-US" b="1" dirty="0"/>
              <a:t>図形 </a:t>
            </a:r>
            <a:r>
              <a:rPr lang="en-US" altLang="ja-JP" b="1" dirty="0"/>
              <a:t>(Figure)</a:t>
            </a:r>
            <a:r>
              <a:rPr kumimoji="1" lang="ja-JP" altLang="en-US" dirty="0"/>
              <a:t>」</a:t>
            </a:r>
            <a:endParaRPr kumimoji="1"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サブクラス</a:t>
            </a:r>
            <a:r>
              <a:rPr lang="ja-JP" altLang="en-US" dirty="0"/>
              <a:t>「</a:t>
            </a:r>
            <a:r>
              <a:rPr lang="ja-JP" altLang="en-US" b="1" dirty="0"/>
              <a:t>円 </a:t>
            </a:r>
            <a:r>
              <a:rPr lang="en-US" altLang="ja-JP" b="1" dirty="0"/>
              <a:t>(Circle)</a:t>
            </a:r>
            <a:r>
              <a:rPr lang="ja-JP" altLang="en-US" dirty="0"/>
              <a:t>」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「</a:t>
            </a:r>
            <a:r>
              <a:rPr kumimoji="1" lang="ja-JP" altLang="en-US" b="1" dirty="0"/>
              <a:t>円 </a:t>
            </a:r>
            <a:r>
              <a:rPr kumimoji="1" lang="en-US" altLang="ja-JP" b="1" dirty="0"/>
              <a:t>(Circle)</a:t>
            </a:r>
            <a:r>
              <a:rPr kumimoji="1" lang="ja-JP" altLang="en-US" dirty="0"/>
              <a:t>」の</a:t>
            </a:r>
            <a:r>
              <a:rPr kumimoji="1" lang="ja-JP" altLang="en-US" b="1" dirty="0">
                <a:solidFill>
                  <a:srgbClr val="C00000"/>
                </a:solidFill>
              </a:rPr>
              <a:t>オブジェクト</a:t>
            </a:r>
            <a:r>
              <a:rPr kumimoji="1" lang="ja-JP" altLang="en-US" dirty="0"/>
              <a:t>は，すべて「</a:t>
            </a:r>
            <a:r>
              <a:rPr lang="ja-JP" altLang="en-US" b="1" dirty="0"/>
              <a:t>図形 </a:t>
            </a:r>
            <a:r>
              <a:rPr lang="en-US" altLang="ja-JP" b="1" dirty="0"/>
              <a:t>(Figure)</a:t>
            </a:r>
            <a:r>
              <a:rPr kumimoji="1" lang="ja-JP" altLang="en-US" dirty="0"/>
              <a:t>」である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D28412-C3CF-417F-AF3F-782DBC22F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26</a:t>
            </a:fld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E45077F2-C203-4D03-868C-589C752A4A50}"/>
              </a:ext>
            </a:extLst>
          </p:cNvPr>
          <p:cNvSpPr/>
          <p:nvPr/>
        </p:nvSpPr>
        <p:spPr>
          <a:xfrm>
            <a:off x="3464217" y="4373521"/>
            <a:ext cx="419100" cy="376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CDE891B5-8A17-4312-98C0-3B9D34F88645}"/>
              </a:ext>
            </a:extLst>
          </p:cNvPr>
          <p:cNvSpPr/>
          <p:nvPr/>
        </p:nvSpPr>
        <p:spPr>
          <a:xfrm>
            <a:off x="4697705" y="4758291"/>
            <a:ext cx="419100" cy="376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C402F2E9-3344-4A60-8E02-A71517E9112F}"/>
              </a:ext>
            </a:extLst>
          </p:cNvPr>
          <p:cNvSpPr/>
          <p:nvPr/>
        </p:nvSpPr>
        <p:spPr>
          <a:xfrm>
            <a:off x="2973680" y="3616284"/>
            <a:ext cx="2871787" cy="2195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DFE4DC99-8345-4B73-845A-478DE28B7D1A}"/>
              </a:ext>
            </a:extLst>
          </p:cNvPr>
          <p:cNvSpPr/>
          <p:nvPr/>
        </p:nvSpPr>
        <p:spPr>
          <a:xfrm>
            <a:off x="2157413" y="2998789"/>
            <a:ext cx="4727658" cy="33575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CB60D-5A50-4139-BBAD-AB4304EB3DCA}"/>
              </a:ext>
            </a:extLst>
          </p:cNvPr>
          <p:cNvSpPr txBox="1"/>
          <p:nvPr/>
        </p:nvSpPr>
        <p:spPr>
          <a:xfrm>
            <a:off x="3647035" y="2780052"/>
            <a:ext cx="184993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図形 </a:t>
            </a:r>
            <a:r>
              <a:rPr kumimoji="1" lang="en-US" altLang="ja-JP" sz="2400" b="1" dirty="0"/>
              <a:t>(Figure)</a:t>
            </a:r>
            <a:endParaRPr kumimoji="1" lang="ja-JP" altLang="en-US" sz="2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CC605E2-E485-4E3B-8611-4F896779A0F9}"/>
              </a:ext>
            </a:extLst>
          </p:cNvPr>
          <p:cNvSpPr txBox="1"/>
          <p:nvPr/>
        </p:nvSpPr>
        <p:spPr>
          <a:xfrm>
            <a:off x="3935586" y="3439352"/>
            <a:ext cx="145629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円 </a:t>
            </a:r>
            <a:r>
              <a:rPr kumimoji="1" lang="en-US" altLang="ja-JP" sz="2400" b="1" dirty="0"/>
              <a:t>(Circle)</a:t>
            </a:r>
            <a:endParaRPr kumimoji="1" lang="ja-JP" altLang="en-US" sz="2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315C05-EF50-48A1-9A4F-1070FB93547A}"/>
              </a:ext>
            </a:extLst>
          </p:cNvPr>
          <p:cNvSpPr txBox="1"/>
          <p:nvPr/>
        </p:nvSpPr>
        <p:spPr>
          <a:xfrm>
            <a:off x="2932245" y="5502152"/>
            <a:ext cx="272382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図形でもあり円でもある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74D0A3E-F0A2-481C-928E-7FD0D662AA41}"/>
              </a:ext>
            </a:extLst>
          </p:cNvPr>
          <p:cNvSpPr txBox="1"/>
          <p:nvPr/>
        </p:nvSpPr>
        <p:spPr>
          <a:xfrm>
            <a:off x="3528535" y="435554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x</a:t>
            </a:r>
            <a:endParaRPr kumimoji="1" lang="ja-JP" altLang="en-US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EB5F683-22FF-4E75-9912-1008E8EAD5A3}"/>
              </a:ext>
            </a:extLst>
          </p:cNvPr>
          <p:cNvSpPr txBox="1"/>
          <p:nvPr/>
        </p:nvSpPr>
        <p:spPr>
          <a:xfrm>
            <a:off x="4762023" y="4756624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y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1122196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継承の例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928" y="1095971"/>
            <a:ext cx="8719027" cy="5333166"/>
          </a:xfrm>
        </p:spPr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継承</a:t>
            </a:r>
            <a:r>
              <a:rPr lang="ja-JP" altLang="en-US" dirty="0"/>
              <a:t>とは，</a:t>
            </a:r>
            <a:r>
              <a:rPr lang="ja-JP" altLang="en-US" b="1" dirty="0">
                <a:solidFill>
                  <a:srgbClr val="C00000"/>
                </a:solidFill>
              </a:rPr>
              <a:t>スーパークラス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を</a:t>
            </a:r>
            <a:r>
              <a:rPr lang="ja-JP" altLang="en-US" b="1" dirty="0">
                <a:solidFill>
                  <a:srgbClr val="C00000"/>
                </a:solidFill>
              </a:rPr>
              <a:t>サブクラス</a:t>
            </a:r>
            <a:r>
              <a:rPr lang="ja-JP" altLang="en-US" dirty="0"/>
              <a:t>が</a:t>
            </a:r>
            <a:r>
              <a:rPr lang="ja-JP" altLang="en-US" b="1" u="sng" dirty="0">
                <a:solidFill>
                  <a:srgbClr val="FF0000"/>
                </a:solidFill>
              </a:rPr>
              <a:t>受け継ぐ</a:t>
            </a:r>
            <a:r>
              <a:rPr lang="ja-JP" altLang="en-US" dirty="0"/>
              <a:t>こと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次のように考える</a:t>
            </a:r>
            <a:endParaRPr lang="en-US" altLang="ja-JP" dirty="0"/>
          </a:p>
          <a:p>
            <a:r>
              <a:rPr lang="ja-JP" altLang="en-US" b="1" dirty="0"/>
              <a:t>図形 </a:t>
            </a:r>
            <a:r>
              <a:rPr lang="en-US" altLang="ja-JP" b="1" dirty="0"/>
              <a:t>(Figure) 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　→ すべて，</a:t>
            </a:r>
            <a:r>
              <a:rPr lang="ja-JP" altLang="en-US" b="1" dirty="0"/>
              <a:t>円 </a:t>
            </a:r>
            <a:r>
              <a:rPr lang="en-US" altLang="ja-JP" b="1" dirty="0"/>
              <a:t>(Circle)</a:t>
            </a:r>
            <a:r>
              <a:rPr lang="en-US" altLang="ja-JP" dirty="0"/>
              <a:t> </a:t>
            </a:r>
            <a:r>
              <a:rPr lang="ja-JP" altLang="en-US" dirty="0"/>
              <a:t>に</a:t>
            </a:r>
            <a:r>
              <a:rPr lang="ja-JP" altLang="en-US" b="1" dirty="0">
                <a:solidFill>
                  <a:srgbClr val="C00000"/>
                </a:solidFill>
              </a:rPr>
              <a:t>継承</a:t>
            </a:r>
            <a:r>
              <a:rPr lang="ja-JP" altLang="en-US" dirty="0"/>
              <a:t>される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b="1" dirty="0"/>
              <a:t>x, y, color</a:t>
            </a:r>
          </a:p>
          <a:p>
            <a:r>
              <a:rPr lang="ja-JP" altLang="en-US" b="1" dirty="0"/>
              <a:t>円 </a:t>
            </a:r>
            <a:r>
              <a:rPr lang="en-US" altLang="ja-JP" b="1" dirty="0"/>
              <a:t>(Circle) </a:t>
            </a:r>
            <a:r>
              <a:rPr lang="ja-JP" altLang="en-US" dirty="0"/>
              <a:t>にしかない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endParaRPr lang="en-US" altLang="ja-JP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b="1" dirty="0"/>
              <a:t>r</a:t>
            </a:r>
          </a:p>
          <a:p>
            <a:pPr marL="0" indent="0">
              <a:buNone/>
            </a:pPr>
            <a:r>
              <a:rPr lang="ja-JP" altLang="en-US" b="1" dirty="0"/>
              <a:t>⇒ </a:t>
            </a:r>
            <a:r>
              <a:rPr lang="ja-JP" altLang="en-US" b="1" u="sng" dirty="0"/>
              <a:t>円の</a:t>
            </a:r>
            <a:r>
              <a:rPr lang="ja-JP" altLang="en-US" b="1" u="sng" dirty="0">
                <a:solidFill>
                  <a:srgbClr val="C00000"/>
                </a:solidFill>
              </a:rPr>
              <a:t>属性</a:t>
            </a:r>
            <a:r>
              <a:rPr lang="ja-JP" altLang="en-US" b="1" u="sng" dirty="0"/>
              <a:t>は </a:t>
            </a:r>
            <a:r>
              <a:rPr lang="en-US" altLang="ja-JP" b="1" u="sng" dirty="0"/>
              <a:t>x, y, color, r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91918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クラスの類似性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Figure				Circle</a:t>
            </a:r>
          </a:p>
          <a:p>
            <a:pPr marL="0" indent="0">
              <a:buNone/>
            </a:pPr>
            <a:r>
              <a:rPr lang="ja-JP" altLang="en-US" dirty="0"/>
              <a:t>属性</a:t>
            </a:r>
            <a:r>
              <a:rPr lang="en-US" altLang="ja-JP" dirty="0"/>
              <a:t>					</a:t>
            </a:r>
            <a:r>
              <a:rPr lang="ja-JP" altLang="en-US" dirty="0"/>
              <a:t>属性 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x					</a:t>
            </a:r>
            <a:r>
              <a:rPr lang="ja-JP" altLang="en-US" dirty="0"/>
              <a:t>  </a:t>
            </a:r>
            <a:r>
              <a:rPr lang="en-US" altLang="ja-JP" dirty="0"/>
              <a:t>x</a:t>
            </a:r>
          </a:p>
          <a:p>
            <a:pPr marL="0" indent="0">
              <a:buNone/>
            </a:pPr>
            <a:r>
              <a:rPr lang="en-US" altLang="ja-JP" dirty="0"/>
              <a:t>  y					  y</a:t>
            </a:r>
          </a:p>
          <a:p>
            <a:pPr marL="0" indent="0">
              <a:buNone/>
            </a:pPr>
            <a:r>
              <a:rPr lang="en-US" altLang="ja-JP" dirty="0"/>
              <a:t>  color				</a:t>
            </a:r>
            <a:r>
              <a:rPr lang="ja-JP" altLang="en-US" dirty="0"/>
              <a:t>  </a:t>
            </a:r>
            <a:r>
              <a:rPr lang="en-US" altLang="ja-JP" dirty="0"/>
              <a:t>color</a:t>
            </a:r>
          </a:p>
          <a:p>
            <a:pPr marL="0" indent="0">
              <a:buNone/>
            </a:pPr>
            <a:r>
              <a:rPr lang="en-US" altLang="ja-JP" dirty="0"/>
              <a:t>					</a:t>
            </a:r>
            <a:r>
              <a:rPr lang="ja-JP" altLang="en-US" dirty="0"/>
              <a:t> </a:t>
            </a:r>
            <a:r>
              <a:rPr lang="ja-JP" altLang="en-US" i="1" dirty="0"/>
              <a:t> </a:t>
            </a:r>
            <a:r>
              <a:rPr lang="en-US" altLang="ja-JP" b="1" dirty="0">
                <a:solidFill>
                  <a:srgbClr val="FF0000"/>
                </a:solidFill>
              </a:rPr>
              <a:t>r</a:t>
            </a:r>
          </a:p>
          <a:p>
            <a:pPr marL="0" indent="0">
              <a:buNone/>
            </a:pPr>
            <a:r>
              <a:rPr lang="ja-JP" altLang="en-US" dirty="0"/>
              <a:t>スーパークラス　　　　　　サブクラス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4824689" y="2385644"/>
            <a:ext cx="2401037" cy="23515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65471" y="2385644"/>
            <a:ext cx="2401037" cy="23515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25207" y="4327423"/>
            <a:ext cx="646331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追加</a:t>
            </a:r>
          </a:p>
        </p:txBody>
      </p:sp>
      <p:sp>
        <p:nvSpPr>
          <p:cNvPr id="15" name="右矢印 14"/>
          <p:cNvSpPr/>
          <p:nvPr/>
        </p:nvSpPr>
        <p:spPr>
          <a:xfrm>
            <a:off x="3267362" y="3222577"/>
            <a:ext cx="897110" cy="4996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02957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スーパークラス，サブクラス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246155" cy="5333166"/>
          </a:xfrm>
        </p:spPr>
        <p:txBody>
          <a:bodyPr>
            <a:noAutofit/>
          </a:bodyPr>
          <a:lstStyle/>
          <a:p>
            <a:pPr lvl="1"/>
            <a:r>
              <a:rPr lang="ja-JP" altLang="en-US" b="1" dirty="0"/>
              <a:t>サブクラス</a:t>
            </a:r>
            <a:r>
              <a:rPr lang="ja-JP" altLang="en-US" dirty="0"/>
              <a:t>は，スーパークラスの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を</a:t>
            </a:r>
            <a:r>
              <a:rPr lang="ja-JP" altLang="en-US" b="1" u="sng" dirty="0">
                <a:solidFill>
                  <a:srgbClr val="FF0000"/>
                </a:solidFill>
              </a:rPr>
              <a:t>すべて持つ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pPr lvl="1"/>
            <a:r>
              <a:rPr lang="ja-JP" altLang="en-US" b="1" dirty="0"/>
              <a:t>サブクラス</a:t>
            </a:r>
            <a:r>
              <a:rPr lang="ja-JP" altLang="en-US" dirty="0"/>
              <a:t>で，スーパークラスにない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や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が</a:t>
            </a:r>
            <a:r>
              <a:rPr lang="ja-JP" altLang="en-US" b="1" u="sng" dirty="0">
                <a:solidFill>
                  <a:srgbClr val="FF0000"/>
                </a:solidFill>
              </a:rPr>
              <a:t>追加されることがある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</a:t>
            </a:r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76681" y="3250989"/>
            <a:ext cx="2319082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スーパークラス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76681" y="4867305"/>
            <a:ext cx="2477782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サブクラス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590883" y="3250989"/>
            <a:ext cx="208411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クラス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Figure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513145" y="4867306"/>
            <a:ext cx="199182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クラス 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Circle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 flipV="1">
            <a:off x="5501473" y="3831878"/>
            <a:ext cx="15170" cy="916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6458193" y="4928861"/>
            <a:ext cx="1693092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属性 </a:t>
            </a:r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r 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を追加</a:t>
            </a:r>
          </a:p>
        </p:txBody>
      </p:sp>
    </p:spTree>
    <p:extLst>
      <p:ext uri="{BB962C8B-B14F-4D97-AF65-F5344CB8AC3E}">
        <p14:creationId xmlns:p14="http://schemas.microsoft.com/office/powerpoint/2010/main" val="60410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sz="3200" dirty="0"/>
              <a:t>11-1. </a:t>
            </a:r>
            <a:r>
              <a:rPr lang="ja-JP" altLang="en-US" sz="3200" dirty="0"/>
              <a:t>メソッド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24482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クラス </a:t>
            </a:r>
            <a:r>
              <a:rPr lang="en-US" altLang="ja-JP" dirty="0"/>
              <a:t>Figure </a:t>
            </a:r>
            <a:r>
              <a:rPr lang="ja-JP" altLang="en-US" dirty="0"/>
              <a:t>の定義</a:t>
            </a: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55062" y="5041321"/>
            <a:ext cx="3693265" cy="14225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クラス名 </a:t>
            </a:r>
            <a:r>
              <a:rPr lang="en-US" altLang="ja-JP" sz="2400" b="1" dirty="0"/>
              <a:t>Figure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ja-JP" altLang="en-US" sz="2400" dirty="0"/>
              <a:t>属性 </a:t>
            </a:r>
            <a:r>
              <a:rPr lang="en-US" altLang="ja-JP" sz="2400" b="1" dirty="0"/>
              <a:t>x, y, color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85849" y="837605"/>
            <a:ext cx="7577139" cy="38677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class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Figure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{</a:t>
            </a:r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double x;</a:t>
            </a:r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double y;</a:t>
            </a:r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String color;</a:t>
            </a:r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public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Figure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(double x, double y, String color) {</a:t>
            </a:r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  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this.x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= x;</a:t>
            </a:r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  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this.y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= y;</a:t>
            </a:r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  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this.color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= color;</a:t>
            </a:r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}</a:t>
            </a:r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208045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Java</a:t>
            </a:r>
            <a:r>
              <a:rPr lang="ja-JP" altLang="en-US" dirty="0"/>
              <a:t> でのクラスの親子関係の書き方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31</a:t>
            </a:fld>
            <a:endParaRPr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43" y="2713241"/>
            <a:ext cx="8923612" cy="2288621"/>
          </a:xfrm>
          <a:prstGeom prst="rect">
            <a:avLst/>
          </a:prstGeom>
          <a:ln w="76200">
            <a:noFill/>
          </a:ln>
        </p:spPr>
      </p:pic>
      <p:sp>
        <p:nvSpPr>
          <p:cNvPr id="12" name="テキスト ボックス 11"/>
          <p:cNvSpPr txBox="1"/>
          <p:nvPr/>
        </p:nvSpPr>
        <p:spPr>
          <a:xfrm>
            <a:off x="281402" y="1094155"/>
            <a:ext cx="656461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親子関係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の指定「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class Circle extends Figure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77975" y="1719032"/>
            <a:ext cx="5144357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子クラス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である 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Circle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で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追加される</a:t>
            </a:r>
            <a:endParaRPr kumimoji="1" lang="en-US" altLang="ja-JP" sz="2400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属性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メソッド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を書く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283113" y="5255493"/>
            <a:ext cx="6340197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コンストラクタ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の定義．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super(x, y, color)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により，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親クラス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コンストラクタ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を呼び出していることに注意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 flipH="1" flipV="1">
            <a:off x="2572119" y="4607396"/>
            <a:ext cx="247773" cy="648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321845" y="3409827"/>
            <a:ext cx="8550785" cy="11975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21844" y="3108666"/>
            <a:ext cx="2598337" cy="2984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97668" y="2821666"/>
            <a:ext cx="3689718" cy="2984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84264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FA27E2-E9B3-4499-A69E-2BA8F8C52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スーパークラス、サブクラスのためのキーワード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E70813-746D-429A-BAF6-A93638C10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32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8B25CC8-E96D-4E26-B307-2FDDCEB301CF}"/>
              </a:ext>
            </a:extLst>
          </p:cNvPr>
          <p:cNvSpPr/>
          <p:nvPr/>
        </p:nvSpPr>
        <p:spPr>
          <a:xfrm>
            <a:off x="547270" y="1177710"/>
            <a:ext cx="7900770" cy="181588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キーワード</a:t>
            </a:r>
            <a:endParaRPr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extends	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	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スーパークラス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の指定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super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		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スーパークラス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コンストラクタ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				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呼び出し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21192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40846" y="5260"/>
            <a:ext cx="8131262" cy="170983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ja-JP" sz="18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 次のソースコードを入れる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AEAB281-FED5-4A3D-A9D7-4D0D392AE7CD}"/>
              </a:ext>
            </a:extLst>
          </p:cNvPr>
          <p:cNvSpPr/>
          <p:nvPr/>
        </p:nvSpPr>
        <p:spPr>
          <a:xfrm>
            <a:off x="535381" y="436479"/>
            <a:ext cx="7690644" cy="2782971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bg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673BD9-C57D-4A26-AC3B-5AD979D7E06A}"/>
              </a:ext>
            </a:extLst>
          </p:cNvPr>
          <p:cNvSpPr txBox="1"/>
          <p:nvPr/>
        </p:nvSpPr>
        <p:spPr>
          <a:xfrm>
            <a:off x="6448559" y="2581411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クラス定義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7471F7-0D39-4442-BBBC-F94F3DD59996}"/>
              </a:ext>
            </a:extLst>
          </p:cNvPr>
          <p:cNvSpPr txBox="1"/>
          <p:nvPr/>
        </p:nvSpPr>
        <p:spPr>
          <a:xfrm>
            <a:off x="535381" y="6259811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次のページに続く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0FAA64C-11BC-48C9-A211-1CABA9FF21CD}"/>
              </a:ext>
            </a:extLst>
          </p:cNvPr>
          <p:cNvSpPr/>
          <p:nvPr/>
        </p:nvSpPr>
        <p:spPr>
          <a:xfrm>
            <a:off x="535381" y="3246427"/>
            <a:ext cx="8513857" cy="2782970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bg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350CFC1-0E18-4E34-A32E-05B36EFFA41E}"/>
              </a:ext>
            </a:extLst>
          </p:cNvPr>
          <p:cNvSpPr txBox="1"/>
          <p:nvPr/>
        </p:nvSpPr>
        <p:spPr>
          <a:xfrm>
            <a:off x="7051996" y="4962352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クラス定義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9BABBDD-138B-455A-AD72-41974A7B34BA}"/>
              </a:ext>
            </a:extLst>
          </p:cNvPr>
          <p:cNvSpPr txBox="1"/>
          <p:nvPr/>
        </p:nvSpPr>
        <p:spPr>
          <a:xfrm>
            <a:off x="535381" y="430272"/>
            <a:ext cx="673165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class Figure {</a:t>
            </a:r>
          </a:p>
          <a:p>
            <a:r>
              <a:rPr kumimoji="1" lang="en-US" altLang="ja-JP" dirty="0"/>
              <a:t>    double x;</a:t>
            </a:r>
          </a:p>
          <a:p>
            <a:r>
              <a:rPr kumimoji="1" lang="en-US" altLang="ja-JP" dirty="0"/>
              <a:t>    double y;</a:t>
            </a:r>
          </a:p>
          <a:p>
            <a:r>
              <a:rPr kumimoji="1" lang="en-US" altLang="ja-JP" dirty="0"/>
              <a:t>    String color;</a:t>
            </a:r>
          </a:p>
          <a:p>
            <a:r>
              <a:rPr kumimoji="1" lang="en-US" altLang="ja-JP" dirty="0"/>
              <a:t>    public Figure(double x, double y, String color) {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this.x</a:t>
            </a:r>
            <a:r>
              <a:rPr kumimoji="1" lang="en-US" altLang="ja-JP" dirty="0"/>
              <a:t> = x;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this.y</a:t>
            </a:r>
            <a:r>
              <a:rPr kumimoji="1" lang="en-US" altLang="ja-JP" dirty="0"/>
              <a:t> = y;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this.color</a:t>
            </a:r>
            <a:r>
              <a:rPr kumimoji="1" lang="en-US" altLang="ja-JP" dirty="0"/>
              <a:t> = color;</a:t>
            </a:r>
          </a:p>
          <a:p>
            <a:r>
              <a:rPr kumimoji="1" lang="en-US" altLang="ja-JP" dirty="0"/>
              <a:t>    }</a:t>
            </a:r>
          </a:p>
          <a:p>
            <a:r>
              <a:rPr kumimoji="1" lang="en-US" altLang="ja-JP" dirty="0"/>
              <a:t>}</a:t>
            </a:r>
          </a:p>
          <a:p>
            <a:r>
              <a:rPr kumimoji="1" lang="en-US" altLang="ja-JP" dirty="0"/>
              <a:t>class Circle extends Figure {</a:t>
            </a:r>
          </a:p>
          <a:p>
            <a:r>
              <a:rPr kumimoji="1" lang="en-US" altLang="ja-JP" dirty="0"/>
              <a:t>    double r;</a:t>
            </a:r>
          </a:p>
          <a:p>
            <a:r>
              <a:rPr kumimoji="1" lang="en-US" altLang="ja-JP" dirty="0"/>
              <a:t>    public Circle(double x, double y, double r, String color) {</a:t>
            </a:r>
          </a:p>
          <a:p>
            <a:r>
              <a:rPr kumimoji="1" lang="en-US" altLang="ja-JP" dirty="0"/>
              <a:t>        super(x, y, color);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this.r</a:t>
            </a:r>
            <a:r>
              <a:rPr kumimoji="1" lang="en-US" altLang="ja-JP" dirty="0"/>
              <a:t> = r;</a:t>
            </a:r>
          </a:p>
          <a:p>
            <a:r>
              <a:rPr kumimoji="1" lang="en-US" altLang="ja-JP" dirty="0"/>
              <a:t>    }</a:t>
            </a:r>
          </a:p>
          <a:p>
            <a:r>
              <a:rPr kumimoji="1" lang="en-US" altLang="ja-JP" dirty="0"/>
              <a:t>    public void printout() {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System.out.printf</a:t>
            </a:r>
            <a:r>
              <a:rPr kumimoji="1" lang="en-US" altLang="ja-JP" dirty="0"/>
              <a:t>("%f %f %f %s\n", </a:t>
            </a:r>
            <a:r>
              <a:rPr kumimoji="1" lang="en-US" altLang="ja-JP" dirty="0" err="1"/>
              <a:t>this.x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this.y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this.r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this.color</a:t>
            </a:r>
            <a:r>
              <a:rPr kumimoji="1" lang="en-US" altLang="ja-JP" dirty="0"/>
              <a:t>);</a:t>
            </a:r>
          </a:p>
          <a:p>
            <a:r>
              <a:rPr kumimoji="1" lang="en-US" altLang="ja-JP" dirty="0"/>
              <a:t>    }</a:t>
            </a:r>
          </a:p>
          <a:p>
            <a:r>
              <a:rPr kumimoji="1" lang="en-US" altLang="ja-JP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236390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40846" y="5260"/>
            <a:ext cx="8131262" cy="170983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次のソースコードを入れる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9BABBDD-138B-455A-AD72-41974A7B34BA}"/>
              </a:ext>
            </a:extLst>
          </p:cNvPr>
          <p:cNvSpPr txBox="1"/>
          <p:nvPr/>
        </p:nvSpPr>
        <p:spPr>
          <a:xfrm>
            <a:off x="730250" y="527645"/>
            <a:ext cx="408502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public class </a:t>
            </a:r>
            <a:r>
              <a:rPr kumimoji="1" lang="en-US" altLang="ja-JP" dirty="0" err="1"/>
              <a:t>YourClassNameHere</a:t>
            </a:r>
            <a:r>
              <a:rPr kumimoji="1" lang="en-US" altLang="ja-JP" dirty="0"/>
              <a:t> {</a:t>
            </a:r>
          </a:p>
          <a:p>
            <a:r>
              <a:rPr kumimoji="1" lang="en-US" altLang="ja-JP" dirty="0"/>
              <a:t>    public static void main(String[] </a:t>
            </a:r>
            <a:r>
              <a:rPr kumimoji="1" lang="en-US" altLang="ja-JP" dirty="0" err="1"/>
              <a:t>args</a:t>
            </a:r>
            <a:r>
              <a:rPr kumimoji="1" lang="en-US" altLang="ja-JP" dirty="0"/>
              <a:t>) {</a:t>
            </a:r>
          </a:p>
          <a:p>
            <a:r>
              <a:rPr kumimoji="1" lang="en-US" altLang="ja-JP" dirty="0"/>
              <a:t>        Circle x = new Circle(2, 4, 3, "green");</a:t>
            </a:r>
          </a:p>
          <a:p>
            <a:r>
              <a:rPr kumimoji="1" lang="en-US" altLang="ja-JP" dirty="0"/>
              <a:t>        Circle y = new Circle(8, 10, 1, "blue");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x.printout</a:t>
            </a:r>
            <a:r>
              <a:rPr kumimoji="1" lang="en-US" altLang="ja-JP" dirty="0"/>
              <a:t>();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y.printout</a:t>
            </a:r>
            <a:r>
              <a:rPr kumimoji="1" lang="en-US" altLang="ja-JP" dirty="0"/>
              <a:t>();</a:t>
            </a:r>
          </a:p>
          <a:p>
            <a:r>
              <a:rPr kumimoji="1" lang="en-US" altLang="ja-JP" dirty="0"/>
              <a:t>    }</a:t>
            </a:r>
          </a:p>
          <a:p>
            <a:r>
              <a:rPr kumimoji="1" lang="en-US" altLang="ja-JP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16432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262053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② </a:t>
            </a:r>
            <a:r>
              <a:rPr lang="ja-JP" altLang="en-US" sz="2400" b="1" dirty="0"/>
              <a:t>実行．実行結果を確認</a:t>
            </a:r>
            <a:endParaRPr lang="en-US" altLang="ja-JP" sz="2400" b="1" dirty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35BC942-86DE-4D16-BC9C-F1D979336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45" y="746110"/>
            <a:ext cx="5989612" cy="205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480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FA27E2-E9B3-4499-A69E-2BA8F8C52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51326A-3F42-4DB5-9612-C7E692F71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5875223"/>
          </a:xfrm>
        </p:spPr>
        <p:txBody>
          <a:bodyPr>
            <a:norm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クラス階層</a:t>
            </a:r>
            <a:r>
              <a:rPr lang="ja-JP" altLang="en-US" dirty="0"/>
              <a:t>とは，</a:t>
            </a:r>
            <a:r>
              <a:rPr lang="ja-JP" altLang="en-US" b="1" u="sng" dirty="0">
                <a:solidFill>
                  <a:srgbClr val="FF0000"/>
                </a:solidFill>
              </a:rPr>
              <a:t>複数のクラスが親子関係をなす</a:t>
            </a:r>
            <a:r>
              <a:rPr lang="ja-JP" altLang="en-US" dirty="0"/>
              <a:t>こと</a:t>
            </a:r>
            <a:endParaRPr lang="en-US" altLang="ja-JP" dirty="0"/>
          </a:p>
          <a:p>
            <a:r>
              <a:rPr lang="ja-JP" altLang="en-US" dirty="0"/>
              <a:t>クラス①が</a:t>
            </a:r>
            <a:r>
              <a:rPr lang="ja-JP" altLang="en-US" b="1" dirty="0">
                <a:solidFill>
                  <a:srgbClr val="C00000"/>
                </a:solidFill>
              </a:rPr>
              <a:t>親</a:t>
            </a:r>
            <a:r>
              <a:rPr lang="ja-JP" altLang="en-US" dirty="0"/>
              <a:t>，クラス②が</a:t>
            </a:r>
            <a:r>
              <a:rPr lang="ja-JP" altLang="en-US" b="1" dirty="0">
                <a:solidFill>
                  <a:srgbClr val="C00000"/>
                </a:solidFill>
              </a:rPr>
              <a:t>子</a:t>
            </a:r>
            <a:r>
              <a:rPr lang="ja-JP" altLang="en-US" dirty="0"/>
              <a:t>であるとき</a:t>
            </a:r>
            <a:endParaRPr lang="en-US" altLang="ja-JP" dirty="0"/>
          </a:p>
          <a:p>
            <a:pPr lvl="1"/>
            <a:r>
              <a:rPr lang="ja-JP" altLang="en-US" dirty="0"/>
              <a:t>クラス②は，クラス①の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を</a:t>
            </a:r>
            <a:r>
              <a:rPr lang="ja-JP" altLang="en-US" b="1" u="sng" dirty="0">
                <a:solidFill>
                  <a:srgbClr val="FF0000"/>
                </a:solidFill>
              </a:rPr>
              <a:t>すべて持つ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クラス②で，クラス①にない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や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が</a:t>
            </a:r>
            <a:r>
              <a:rPr lang="ja-JP" altLang="en-US" b="1" u="sng" dirty="0">
                <a:solidFill>
                  <a:srgbClr val="FF0000"/>
                </a:solidFill>
              </a:rPr>
              <a:t>追加されることがある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親子関係</a:t>
            </a:r>
            <a:r>
              <a:rPr lang="ja-JP" altLang="en-US" dirty="0"/>
              <a:t>の指定は，「</a:t>
            </a:r>
            <a:r>
              <a:rPr lang="en-US" altLang="ja-JP" b="1" dirty="0"/>
              <a:t>class Circle extends Figure</a:t>
            </a:r>
            <a:r>
              <a:rPr lang="ja-JP" altLang="en-US" dirty="0"/>
              <a:t>」のように書く．</a:t>
            </a:r>
            <a:r>
              <a:rPr lang="en-US" altLang="ja-JP" dirty="0"/>
              <a:t>Circle </a:t>
            </a:r>
            <a:r>
              <a:rPr lang="ja-JP" altLang="en-US" dirty="0"/>
              <a:t>が子，</a:t>
            </a:r>
            <a:r>
              <a:rPr lang="en-US" altLang="ja-JP" dirty="0"/>
              <a:t>Figure </a:t>
            </a:r>
            <a:r>
              <a:rPr lang="ja-JP" altLang="en-US" dirty="0"/>
              <a:t>が親．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継承</a:t>
            </a:r>
            <a:r>
              <a:rPr lang="ja-JP" altLang="en-US" dirty="0"/>
              <a:t>とは，</a:t>
            </a:r>
            <a:r>
              <a:rPr lang="ja-JP" altLang="en-US" b="1" dirty="0">
                <a:solidFill>
                  <a:srgbClr val="C00000"/>
                </a:solidFill>
              </a:rPr>
              <a:t>親クラス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を</a:t>
            </a:r>
            <a:r>
              <a:rPr lang="ja-JP" altLang="en-US" b="1" dirty="0">
                <a:solidFill>
                  <a:srgbClr val="C00000"/>
                </a:solidFill>
              </a:rPr>
              <a:t>子クラス</a:t>
            </a:r>
            <a:r>
              <a:rPr lang="ja-JP" altLang="en-US" dirty="0"/>
              <a:t>が</a:t>
            </a:r>
            <a:r>
              <a:rPr lang="ja-JP" altLang="en-US" b="1" u="sng" dirty="0">
                <a:solidFill>
                  <a:srgbClr val="FF0000"/>
                </a:solidFill>
              </a:rPr>
              <a:t>受け継ぐ</a:t>
            </a:r>
            <a:r>
              <a:rPr lang="ja-JP" altLang="en-US" dirty="0"/>
              <a:t>こと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親クラス</a:t>
            </a:r>
            <a:r>
              <a:rPr lang="ja-JP" altLang="en-US" dirty="0"/>
              <a:t>のことを「</a:t>
            </a:r>
            <a:r>
              <a:rPr lang="ja-JP" altLang="en-US" b="1" dirty="0">
                <a:solidFill>
                  <a:srgbClr val="C00000"/>
                </a:solidFill>
              </a:rPr>
              <a:t>スーパークラス</a:t>
            </a:r>
            <a:r>
              <a:rPr lang="ja-JP" altLang="en-US" dirty="0"/>
              <a:t>」，</a:t>
            </a:r>
            <a:r>
              <a:rPr lang="ja-JP" altLang="en-US" b="1" dirty="0">
                <a:solidFill>
                  <a:srgbClr val="C00000"/>
                </a:solidFill>
              </a:rPr>
              <a:t>子クラス</a:t>
            </a:r>
            <a:r>
              <a:rPr lang="ja-JP" altLang="en-US" dirty="0"/>
              <a:t>のことを「</a:t>
            </a:r>
            <a:r>
              <a:rPr lang="ja-JP" altLang="en-US" b="1" dirty="0">
                <a:solidFill>
                  <a:srgbClr val="C00000"/>
                </a:solidFill>
              </a:rPr>
              <a:t>サブクラス</a:t>
            </a:r>
            <a:r>
              <a:rPr lang="ja-JP" altLang="en-US" dirty="0"/>
              <a:t>」ともいう</a:t>
            </a:r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E70813-746D-429A-BAF6-A93638C10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9123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0227" y="2361558"/>
            <a:ext cx="4903343" cy="339031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85" y="2244376"/>
            <a:ext cx="3872958" cy="289396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838282"/>
          </a:xfrm>
        </p:spPr>
        <p:txBody>
          <a:bodyPr>
            <a:noAutofit/>
          </a:bodyPr>
          <a:lstStyle/>
          <a:p>
            <a:r>
              <a:rPr lang="ja-JP" altLang="en-US" dirty="0"/>
              <a:t>２つのクラスのプログラム</a:t>
            </a:r>
            <a:br>
              <a:rPr lang="en-US" altLang="ja-JP" dirty="0"/>
            </a:br>
            <a:r>
              <a:rPr lang="ja-JP" altLang="en-US" dirty="0"/>
              <a:t>（親子関係にしない場合）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21889" y="1524834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Ball					Circle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05541" y="3692986"/>
            <a:ext cx="3148670" cy="13509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189250" y="4218037"/>
            <a:ext cx="3491710" cy="13194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77269" y="2442900"/>
            <a:ext cx="3614240" cy="12323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左右矢印 10"/>
          <p:cNvSpPr/>
          <p:nvPr/>
        </p:nvSpPr>
        <p:spPr>
          <a:xfrm rot="1127133">
            <a:off x="3374101" y="4631785"/>
            <a:ext cx="700543" cy="47753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47775" y="5263434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全く同じ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365209" y="3504489"/>
            <a:ext cx="646331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r </a:t>
            </a:r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の部分</a:t>
            </a:r>
            <a:endParaRPr kumimoji="1"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が違う</a:t>
            </a:r>
          </a:p>
        </p:txBody>
      </p:sp>
      <p:sp>
        <p:nvSpPr>
          <p:cNvPr id="15" name="右矢印 14"/>
          <p:cNvSpPr/>
          <p:nvPr/>
        </p:nvSpPr>
        <p:spPr>
          <a:xfrm>
            <a:off x="3735602" y="3095435"/>
            <a:ext cx="386438" cy="4996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229886" y="2547142"/>
            <a:ext cx="4823684" cy="1670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88008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43939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sz="2400" dirty="0"/>
              <a:t>２つのクラスのプログラム</a:t>
            </a:r>
            <a:br>
              <a:rPr lang="en-US" altLang="ja-JP" sz="2400" dirty="0"/>
            </a:br>
            <a:r>
              <a:rPr lang="ja-JP" altLang="en-US" sz="2400" dirty="0"/>
              <a:t>親子関係にしない場合とする場合の比較</a:t>
            </a:r>
          </a:p>
        </p:txBody>
      </p:sp>
      <p:sp>
        <p:nvSpPr>
          <p:cNvPr id="19" name="コンテンツ プレースホルダー 18">
            <a:extLst>
              <a:ext uri="{FF2B5EF4-FFF2-40B4-BE49-F238E27FC236}">
                <a16:creationId xmlns:a16="http://schemas.microsoft.com/office/drawing/2014/main" id="{75C88C19-C268-4559-A759-CC46A23DB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38</a:t>
            </a:fld>
            <a:endParaRPr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9937" y="3726026"/>
            <a:ext cx="3572218" cy="91616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3" name="テキスト ボックス 2"/>
          <p:cNvSpPr txBox="1"/>
          <p:nvPr/>
        </p:nvSpPr>
        <p:spPr>
          <a:xfrm>
            <a:off x="-74250" y="6035727"/>
            <a:ext cx="4544834" cy="7078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2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親子関係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kumimoji="1" lang="ja-JP" altLang="en-US" sz="2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しない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（同じようなプログラムを繰り返す）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66816" y="6035727"/>
            <a:ext cx="2236510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親子関係にする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724" y="3558223"/>
            <a:ext cx="3583167" cy="247750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724" y="891608"/>
            <a:ext cx="3282278" cy="24525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テキスト ボックス 10"/>
          <p:cNvSpPr txBox="1"/>
          <p:nvPr/>
        </p:nvSpPr>
        <p:spPr>
          <a:xfrm>
            <a:off x="1715727" y="522023"/>
            <a:ext cx="614272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Ball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601913" y="3247323"/>
            <a:ext cx="841897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Circle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9112" y="891608"/>
            <a:ext cx="3282278" cy="24525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テキスト ボックス 13"/>
          <p:cNvSpPr txBox="1"/>
          <p:nvPr/>
        </p:nvSpPr>
        <p:spPr>
          <a:xfrm>
            <a:off x="6503115" y="522023"/>
            <a:ext cx="614272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Ball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451065" y="3286965"/>
            <a:ext cx="841897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Circle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左右矢印 4"/>
          <p:cNvSpPr/>
          <p:nvPr/>
        </p:nvSpPr>
        <p:spPr>
          <a:xfrm>
            <a:off x="4099517" y="3198312"/>
            <a:ext cx="928738" cy="49813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86832" y="2409495"/>
            <a:ext cx="954107" cy="7078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働きは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同じ</a:t>
            </a:r>
          </a:p>
        </p:txBody>
      </p:sp>
    </p:spTree>
    <p:extLst>
      <p:ext uri="{BB962C8B-B14F-4D97-AF65-F5344CB8AC3E}">
        <p14:creationId xmlns:p14="http://schemas.microsoft.com/office/powerpoint/2010/main" val="42168587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sz="3200" dirty="0"/>
              <a:t>11-4. </a:t>
            </a:r>
            <a:r>
              <a:rPr lang="ja-JP" altLang="en-US" sz="3200" dirty="0"/>
              <a:t>クラスの抽象化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5715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オブジェクトとメソッド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8233" y="3429000"/>
            <a:ext cx="9205444" cy="2036186"/>
          </a:xfrm>
        </p:spPr>
        <p:txBody>
          <a:bodyPr>
            <a:noAutofit/>
          </a:bodyPr>
          <a:lstStyle/>
          <a:p>
            <a:r>
              <a:rPr lang="ja-JP" altLang="en-US" sz="2400" b="1" dirty="0">
                <a:solidFill>
                  <a:srgbClr val="C00000"/>
                </a:solidFill>
              </a:rPr>
              <a:t>オブジェクト</a:t>
            </a:r>
            <a:endParaRPr lang="en-US" altLang="ja-JP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　コンピュータでの</a:t>
            </a:r>
            <a:r>
              <a:rPr lang="ja-JP" altLang="en-US" sz="2400" b="1" u="sng" dirty="0">
                <a:solidFill>
                  <a:srgbClr val="FF0000"/>
                </a:solidFill>
              </a:rPr>
              <a:t>操作や処理の対象となるもの</a:t>
            </a:r>
            <a:r>
              <a:rPr lang="ja-JP" altLang="en-US" sz="2400" dirty="0"/>
              <a:t>のこと．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/>
              <a:t>※ </a:t>
            </a:r>
            <a:r>
              <a:rPr lang="ja-JP" altLang="en-US" sz="2400" b="1" u="sng" dirty="0">
                <a:solidFill>
                  <a:srgbClr val="FF0000"/>
                </a:solidFill>
              </a:rPr>
              <a:t>値が変化するオブジェクト</a:t>
            </a:r>
            <a:r>
              <a:rPr lang="ja-JP" altLang="en-US" sz="2400" dirty="0"/>
              <a:t>のことを</a:t>
            </a:r>
            <a:r>
              <a:rPr lang="ja-JP" altLang="en-US" sz="2400" b="1" dirty="0">
                <a:solidFill>
                  <a:srgbClr val="C00000"/>
                </a:solidFill>
              </a:rPr>
              <a:t>変数</a:t>
            </a:r>
            <a:r>
              <a:rPr lang="ja-JP" altLang="en-US" sz="2400" dirty="0"/>
              <a:t>と呼んだりもする</a:t>
            </a:r>
            <a:endParaRPr lang="en-US" altLang="ja-JP" sz="2400" dirty="0"/>
          </a:p>
          <a:p>
            <a:r>
              <a:rPr lang="ja-JP" altLang="en-US" sz="2400" b="1" dirty="0">
                <a:solidFill>
                  <a:srgbClr val="C00000"/>
                </a:solidFill>
              </a:rPr>
              <a:t>メソッド</a:t>
            </a:r>
            <a:endParaRPr lang="en-US" altLang="ja-JP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rgbClr val="C00000"/>
                </a:solidFill>
              </a:rPr>
              <a:t>　オブジェクト</a:t>
            </a:r>
            <a:r>
              <a:rPr lang="ja-JP" altLang="en-US" sz="2400" dirty="0"/>
              <a:t>に属する</a:t>
            </a:r>
            <a:r>
              <a:rPr lang="ja-JP" altLang="en-US" sz="2400" b="1" u="sng" dirty="0">
                <a:solidFill>
                  <a:srgbClr val="FF0000"/>
                </a:solidFill>
              </a:rPr>
              <a:t>操作や処理</a:t>
            </a:r>
            <a:r>
              <a:rPr lang="ja-JP" altLang="en-US" sz="2400" dirty="0"/>
              <a:t>のこと</a:t>
            </a:r>
            <a:endParaRPr lang="en-US" altLang="ja-JP" sz="2400" dirty="0"/>
          </a:p>
          <a:p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77370-7F48-49C1-8603-DB37AE8840E1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EFE0467-0962-4A2C-8D46-82FDAD73C311}"/>
              </a:ext>
            </a:extLst>
          </p:cNvPr>
          <p:cNvSpPr/>
          <p:nvPr/>
        </p:nvSpPr>
        <p:spPr>
          <a:xfrm>
            <a:off x="1595205" y="848688"/>
            <a:ext cx="6081330" cy="1938992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	</a:t>
            </a:r>
            <a:r>
              <a:rPr lang="en-US" altLang="ja-JP" sz="2400" dirty="0">
                <a:solidFill>
                  <a:srgbClr val="FF0000"/>
                </a:solidFill>
              </a:rPr>
              <a:t>	</a:t>
            </a:r>
            <a:r>
              <a:rPr lang="en-US" altLang="ja-JP" sz="2400" b="1" dirty="0" err="1">
                <a:solidFill>
                  <a:srgbClr val="FF0000"/>
                </a:solidFill>
              </a:rPr>
              <a:t>hero.moveDown</a:t>
            </a:r>
            <a:r>
              <a:rPr lang="en-US" altLang="ja-JP" sz="2400" b="1" dirty="0">
                <a:solidFill>
                  <a:srgbClr val="FF0000"/>
                </a:solidFill>
              </a:rPr>
              <a:t>()</a:t>
            </a:r>
          </a:p>
          <a:p>
            <a:endParaRPr lang="en-US" altLang="ja-JP" sz="2400" dirty="0"/>
          </a:p>
          <a:p>
            <a:r>
              <a:rPr lang="en-US" altLang="ja-JP" sz="2400" dirty="0"/>
              <a:t>		</a:t>
            </a:r>
            <a:r>
              <a:rPr lang="en-US" altLang="ja-JP" sz="2400" b="1" dirty="0"/>
              <a:t>hero</a:t>
            </a:r>
            <a:r>
              <a:rPr lang="en-US" altLang="ja-JP" sz="2400" dirty="0"/>
              <a:t> 			</a:t>
            </a:r>
            <a:r>
              <a:rPr lang="ja-JP" altLang="en-US" sz="2400" b="1" dirty="0"/>
              <a:t>オブジェクト</a:t>
            </a:r>
            <a:endParaRPr lang="en-US" altLang="ja-JP" sz="2400" b="1" dirty="0"/>
          </a:p>
          <a:p>
            <a:r>
              <a:rPr lang="en-US" altLang="ja-JP" sz="2400" dirty="0"/>
              <a:t>		</a:t>
            </a:r>
            <a:r>
              <a:rPr lang="en-US" altLang="ja-JP" sz="2400" b="1" dirty="0" err="1"/>
              <a:t>moveDown</a:t>
            </a:r>
            <a:r>
              <a:rPr lang="en-US" altLang="ja-JP" sz="2400" b="1" dirty="0"/>
              <a:t>() 	</a:t>
            </a:r>
            <a:r>
              <a:rPr lang="ja-JP" altLang="en-US" sz="2400" b="1" dirty="0"/>
              <a:t>メソッド</a:t>
            </a:r>
            <a:endParaRPr lang="en-US" altLang="ja-JP" sz="2400" b="1" dirty="0"/>
          </a:p>
          <a:p>
            <a:r>
              <a:rPr lang="en-US" altLang="ja-JP" sz="2400" dirty="0"/>
              <a:t>		</a:t>
            </a:r>
            <a:r>
              <a:rPr lang="ja-JP" altLang="en-US" sz="2400" dirty="0"/>
              <a:t>間を「</a:t>
            </a:r>
            <a:r>
              <a:rPr lang="en-US" altLang="ja-JP" sz="2400" dirty="0"/>
              <a:t>.</a:t>
            </a:r>
            <a:r>
              <a:rPr lang="ja-JP" altLang="en-US" sz="2400" dirty="0"/>
              <a:t>」で</a:t>
            </a:r>
            <a:r>
              <a:rPr lang="ja-JP" altLang="en-US" sz="2400" b="1" dirty="0"/>
              <a:t>区切って</a:t>
            </a:r>
            <a:r>
              <a:rPr lang="ja-JP" altLang="en-US" sz="2400" dirty="0"/>
              <a:t>いる</a:t>
            </a:r>
          </a:p>
        </p:txBody>
      </p:sp>
    </p:spTree>
    <p:extLst>
      <p:ext uri="{BB962C8B-B14F-4D97-AF65-F5344CB8AC3E}">
        <p14:creationId xmlns:p14="http://schemas.microsoft.com/office/powerpoint/2010/main" val="1365228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40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52615" y="5501060"/>
            <a:ext cx="2474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円（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Circle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8" name="楕円 7"/>
          <p:cNvSpPr/>
          <p:nvPr/>
        </p:nvSpPr>
        <p:spPr>
          <a:xfrm>
            <a:off x="1034080" y="1192462"/>
            <a:ext cx="3480615" cy="312512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10319" y="4532277"/>
            <a:ext cx="4393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半径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，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場所（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2, 4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色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green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A7AD9DC-2DEA-4BE3-BFFA-153AE2063C4A}"/>
              </a:ext>
            </a:extLst>
          </p:cNvPr>
          <p:cNvSpPr txBox="1"/>
          <p:nvPr/>
        </p:nvSpPr>
        <p:spPr>
          <a:xfrm>
            <a:off x="4808930" y="4313642"/>
            <a:ext cx="4393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幅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1, 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高さ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2, 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場所（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6,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色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black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129F31B-A3E7-43F6-A3C6-B9ED224B7718}"/>
              </a:ext>
            </a:extLst>
          </p:cNvPr>
          <p:cNvSpPr txBox="1"/>
          <p:nvPr/>
        </p:nvSpPr>
        <p:spPr>
          <a:xfrm>
            <a:off x="5812365" y="5383325"/>
            <a:ext cx="2474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長方形 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(Rectangle)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6AA16B6-5BA4-49E9-95CB-036D012E08B8}"/>
              </a:ext>
            </a:extLst>
          </p:cNvPr>
          <p:cNvSpPr/>
          <p:nvPr/>
        </p:nvSpPr>
        <p:spPr>
          <a:xfrm>
            <a:off x="5932600" y="1700589"/>
            <a:ext cx="1116940" cy="198560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8369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クラスの類似性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類似した２つの</a:t>
            </a:r>
            <a:r>
              <a:rPr lang="ja-JP" altLang="en-US" b="1" dirty="0">
                <a:solidFill>
                  <a:srgbClr val="FF0000"/>
                </a:solidFill>
              </a:rPr>
              <a:t>クラス</a:t>
            </a:r>
            <a:r>
              <a:rPr lang="en-US" altLang="ja-JP" dirty="0"/>
              <a:t>					</a:t>
            </a:r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円 </a:t>
            </a:r>
            <a:r>
              <a:rPr lang="en-US" altLang="ja-JP" b="1" dirty="0"/>
              <a:t>(Circle)</a:t>
            </a:r>
            <a:r>
              <a:rPr lang="en-US" altLang="ja-JP" dirty="0"/>
              <a:t>				</a:t>
            </a:r>
            <a:r>
              <a:rPr lang="ja-JP" altLang="en-US" b="1" dirty="0"/>
              <a:t>長方形 </a:t>
            </a:r>
            <a:r>
              <a:rPr lang="en-US" altLang="ja-JP" b="1" dirty="0"/>
              <a:t>(Rectangle)</a:t>
            </a:r>
          </a:p>
          <a:p>
            <a:pPr marL="0" indent="0">
              <a:buNone/>
            </a:pPr>
            <a:r>
              <a:rPr lang="ja-JP" altLang="en-US" dirty="0"/>
              <a:t>属性</a:t>
            </a:r>
            <a:r>
              <a:rPr lang="en-US" altLang="ja-JP" dirty="0"/>
              <a:t>					</a:t>
            </a:r>
            <a:r>
              <a:rPr lang="ja-JP" altLang="en-US" dirty="0"/>
              <a:t>属性 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b="1" dirty="0"/>
              <a:t>  </a:t>
            </a:r>
            <a:r>
              <a:rPr lang="en-US" altLang="ja-JP" dirty="0"/>
              <a:t>x</a:t>
            </a:r>
            <a:r>
              <a:rPr lang="en-US" altLang="ja-JP" b="1" dirty="0"/>
              <a:t>	</a:t>
            </a:r>
            <a:r>
              <a:rPr lang="en-US" altLang="ja-JP" dirty="0"/>
              <a:t>				 x</a:t>
            </a:r>
          </a:p>
          <a:p>
            <a:pPr marL="0" indent="0">
              <a:buNone/>
            </a:pPr>
            <a:r>
              <a:rPr lang="en-US" altLang="ja-JP" dirty="0"/>
              <a:t>  y					</a:t>
            </a:r>
            <a:r>
              <a:rPr lang="ja-JP" altLang="en-US" dirty="0"/>
              <a:t> </a:t>
            </a:r>
            <a:r>
              <a:rPr lang="en-US" altLang="ja-JP" dirty="0"/>
              <a:t>y</a:t>
            </a:r>
          </a:p>
          <a:p>
            <a:pPr marL="0" indent="0">
              <a:buNone/>
            </a:pPr>
            <a:r>
              <a:rPr lang="en-US" altLang="ja-JP" dirty="0"/>
              <a:t>  color				 color</a:t>
            </a:r>
          </a:p>
          <a:p>
            <a:pPr marL="0" indent="0">
              <a:buNone/>
            </a:pPr>
            <a:r>
              <a:rPr lang="en-US" altLang="ja-JP" b="1" dirty="0"/>
              <a:t>  r	</a:t>
            </a:r>
            <a:r>
              <a:rPr lang="ja-JP" altLang="en-US" b="1" dirty="0"/>
              <a:t>半径</a:t>
            </a:r>
            <a:r>
              <a:rPr lang="en-US" altLang="ja-JP" b="1" dirty="0"/>
              <a:t>	</a:t>
            </a:r>
            <a:r>
              <a:rPr lang="en-US" altLang="ja-JP" dirty="0"/>
              <a:t>			</a:t>
            </a:r>
            <a:r>
              <a:rPr lang="ja-JP" altLang="en-US" b="1" dirty="0"/>
              <a:t> </a:t>
            </a:r>
            <a:r>
              <a:rPr lang="en-US" altLang="ja-JP" b="1" dirty="0"/>
              <a:t>width</a:t>
            </a:r>
            <a:r>
              <a:rPr lang="ja-JP" altLang="en-US" b="1" dirty="0"/>
              <a:t>　幅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dirty="0"/>
              <a:t>					 </a:t>
            </a:r>
            <a:r>
              <a:rPr lang="en-US" altLang="ja-JP" b="1" dirty="0"/>
              <a:t>height  </a:t>
            </a:r>
            <a:r>
              <a:rPr lang="ja-JP" altLang="en-US" b="1" dirty="0"/>
              <a:t>高さ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dirty="0"/>
              <a:t>					</a:t>
            </a:r>
            <a:r>
              <a:rPr lang="ja-JP" altLang="en-US" dirty="0"/>
              <a:t>  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4846356" y="2930525"/>
            <a:ext cx="2857151" cy="30054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45160" y="2930526"/>
            <a:ext cx="2513924" cy="2418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864953" y="4260514"/>
            <a:ext cx="646331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endParaRPr kumimoji="1" lang="ja-JP" altLang="en-US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左右矢印 10">
            <a:extLst>
              <a:ext uri="{FF2B5EF4-FFF2-40B4-BE49-F238E27FC236}">
                <a16:creationId xmlns:a16="http://schemas.microsoft.com/office/drawing/2014/main" id="{AAB102BA-F886-4089-B594-B1A76EC90DC2}"/>
              </a:ext>
            </a:extLst>
          </p:cNvPr>
          <p:cNvSpPr/>
          <p:nvPr/>
        </p:nvSpPr>
        <p:spPr>
          <a:xfrm>
            <a:off x="3124853" y="3086077"/>
            <a:ext cx="1355733" cy="47753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9B9BA4-B67C-47AF-BD69-E948031E8ECD}"/>
              </a:ext>
            </a:extLst>
          </p:cNvPr>
          <p:cNvSpPr txBox="1"/>
          <p:nvPr/>
        </p:nvSpPr>
        <p:spPr>
          <a:xfrm>
            <a:off x="2970530" y="3636734"/>
            <a:ext cx="1664380" cy="72105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x, y, color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 は</a:t>
            </a:r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共通</a:t>
            </a:r>
          </a:p>
        </p:txBody>
      </p:sp>
    </p:spTree>
    <p:extLst>
      <p:ext uri="{BB962C8B-B14F-4D97-AF65-F5344CB8AC3E}">
        <p14:creationId xmlns:p14="http://schemas.microsoft.com/office/powerpoint/2010/main" val="23796770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50089B-622A-4EE1-828E-C099DB338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クラス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050501-0D0F-448C-8BE8-3E9EFE039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C00000"/>
                </a:solidFill>
              </a:rPr>
              <a:t>クラス</a:t>
            </a:r>
            <a:r>
              <a:rPr kumimoji="1" lang="ja-JP" altLang="en-US" dirty="0"/>
              <a:t>は，</a:t>
            </a:r>
            <a:r>
              <a:rPr kumimoji="1" lang="ja-JP" altLang="en-US" b="1" u="sng" dirty="0">
                <a:solidFill>
                  <a:srgbClr val="FF0000"/>
                </a:solidFill>
              </a:rPr>
              <a:t>同じ種類のオブジェクトの集まり</a:t>
            </a:r>
            <a:r>
              <a:rPr kumimoji="1" lang="ja-JP" altLang="en-US" dirty="0"/>
              <a:t>と考えることができる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D28412-C3CF-417F-AF3F-782DBC22F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42</a:t>
            </a:fld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E45077F2-C203-4D03-868C-589C752A4A50}"/>
              </a:ext>
            </a:extLst>
          </p:cNvPr>
          <p:cNvSpPr/>
          <p:nvPr/>
        </p:nvSpPr>
        <p:spPr>
          <a:xfrm>
            <a:off x="2874718" y="3812224"/>
            <a:ext cx="419100" cy="376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606DA966-7109-4222-9E40-D7A29218F3EE}"/>
              </a:ext>
            </a:extLst>
          </p:cNvPr>
          <p:cNvSpPr/>
          <p:nvPr/>
        </p:nvSpPr>
        <p:spPr>
          <a:xfrm>
            <a:off x="5530939" y="3807706"/>
            <a:ext cx="419100" cy="376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C402F2E9-3344-4A60-8E02-A71517E9112F}"/>
              </a:ext>
            </a:extLst>
          </p:cNvPr>
          <p:cNvSpPr/>
          <p:nvPr/>
        </p:nvSpPr>
        <p:spPr>
          <a:xfrm>
            <a:off x="1941705" y="2873123"/>
            <a:ext cx="2433885" cy="2195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DFE4DC99-8345-4B73-845A-478DE28B7D1A}"/>
              </a:ext>
            </a:extLst>
          </p:cNvPr>
          <p:cNvSpPr/>
          <p:nvPr/>
        </p:nvSpPr>
        <p:spPr>
          <a:xfrm>
            <a:off x="690342" y="2228472"/>
            <a:ext cx="7436312" cy="395094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CB60D-5A50-4139-BBAD-AB4304EB3DCA}"/>
              </a:ext>
            </a:extLst>
          </p:cNvPr>
          <p:cNvSpPr txBox="1"/>
          <p:nvPr/>
        </p:nvSpPr>
        <p:spPr>
          <a:xfrm>
            <a:off x="3986213" y="2012305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図形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CC605E2-E485-4E3B-8611-4F896779A0F9}"/>
              </a:ext>
            </a:extLst>
          </p:cNvPr>
          <p:cNvSpPr txBox="1"/>
          <p:nvPr/>
        </p:nvSpPr>
        <p:spPr>
          <a:xfrm>
            <a:off x="2356120" y="2738570"/>
            <a:ext cx="145629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円 </a:t>
            </a:r>
            <a:r>
              <a:rPr kumimoji="1" lang="en-US" altLang="ja-JP" sz="2400" b="1" dirty="0"/>
              <a:t>(Circle)</a:t>
            </a:r>
            <a:endParaRPr kumimoji="1" lang="ja-JP" altLang="en-US" sz="2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315C05-EF50-48A1-9A4F-1070FB93547A}"/>
              </a:ext>
            </a:extLst>
          </p:cNvPr>
          <p:cNvSpPr txBox="1"/>
          <p:nvPr/>
        </p:nvSpPr>
        <p:spPr>
          <a:xfrm>
            <a:off x="1706267" y="4541742"/>
            <a:ext cx="272382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円でもあり図形でもある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27840E49-9B02-437C-9BB4-90C911B1CBEA}"/>
              </a:ext>
            </a:extLst>
          </p:cNvPr>
          <p:cNvSpPr/>
          <p:nvPr/>
        </p:nvSpPr>
        <p:spPr>
          <a:xfrm>
            <a:off x="4523547" y="2902587"/>
            <a:ext cx="2433885" cy="2195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9C8B49D-470E-4527-8CDC-B0D136A87A04}"/>
              </a:ext>
            </a:extLst>
          </p:cNvPr>
          <p:cNvSpPr txBox="1"/>
          <p:nvPr/>
        </p:nvSpPr>
        <p:spPr>
          <a:xfrm>
            <a:off x="4552449" y="2808125"/>
            <a:ext cx="262014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長方形 </a:t>
            </a:r>
            <a:r>
              <a:rPr kumimoji="1" lang="en-US" altLang="ja-JP" sz="2400" b="1" dirty="0"/>
              <a:t>(Rectangle)</a:t>
            </a:r>
            <a:endParaRPr kumimoji="1" lang="ja-JP" altLang="en-US" sz="2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B2330D7-8AC2-426D-8019-CC0DE1CEEFAA}"/>
              </a:ext>
            </a:extLst>
          </p:cNvPr>
          <p:cNvSpPr txBox="1"/>
          <p:nvPr/>
        </p:nvSpPr>
        <p:spPr>
          <a:xfrm>
            <a:off x="4561808" y="4541742"/>
            <a:ext cx="318548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長方形でもあり図形でもある</a:t>
            </a:r>
          </a:p>
        </p:txBody>
      </p:sp>
    </p:spTree>
    <p:extLst>
      <p:ext uri="{BB962C8B-B14F-4D97-AF65-F5344CB8AC3E}">
        <p14:creationId xmlns:p14="http://schemas.microsoft.com/office/powerpoint/2010/main" val="42422590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クラスの抽象化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4" y="846253"/>
            <a:ext cx="8725265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					</a:t>
            </a:r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円 </a:t>
            </a:r>
            <a:r>
              <a:rPr lang="en-US" altLang="ja-JP" b="1" dirty="0"/>
              <a:t>(Circle)</a:t>
            </a:r>
            <a:r>
              <a:rPr lang="en-US" altLang="ja-JP" dirty="0"/>
              <a:t>		</a:t>
            </a:r>
            <a:r>
              <a:rPr lang="ja-JP" altLang="en-US" b="1" dirty="0"/>
              <a:t>長方形 </a:t>
            </a:r>
            <a:r>
              <a:rPr lang="en-US" altLang="ja-JP" b="1" dirty="0"/>
              <a:t>(Rectangle)	</a:t>
            </a:r>
            <a:r>
              <a:rPr lang="ja-JP" altLang="en-US" b="1" dirty="0"/>
              <a:t>図形 </a:t>
            </a:r>
            <a:r>
              <a:rPr lang="en-US" altLang="ja-JP" b="1" dirty="0"/>
              <a:t>(Figure)</a:t>
            </a:r>
          </a:p>
          <a:p>
            <a:pPr marL="0" indent="0">
              <a:buNone/>
            </a:pPr>
            <a:r>
              <a:rPr lang="ja-JP" altLang="en-US" dirty="0"/>
              <a:t>属性</a:t>
            </a:r>
            <a:r>
              <a:rPr lang="en-US" altLang="ja-JP" dirty="0"/>
              <a:t>			</a:t>
            </a:r>
            <a:r>
              <a:rPr lang="ja-JP" altLang="en-US" dirty="0"/>
              <a:t>属性 </a:t>
            </a:r>
            <a:r>
              <a:rPr lang="en-US" altLang="ja-JP" dirty="0"/>
              <a:t>				</a:t>
            </a:r>
            <a:r>
              <a:rPr lang="ja-JP" altLang="en-US" dirty="0"/>
              <a:t>属性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</a:t>
            </a:r>
            <a:r>
              <a:rPr lang="en-US" altLang="ja-JP" dirty="0"/>
              <a:t>x		  </a:t>
            </a:r>
            <a:r>
              <a:rPr lang="en-US" altLang="ja-JP" b="1" dirty="0"/>
              <a:t>	</a:t>
            </a:r>
            <a:r>
              <a:rPr lang="ja-JP" altLang="en-US" b="1" dirty="0"/>
              <a:t>  </a:t>
            </a:r>
            <a:r>
              <a:rPr lang="en-US" altLang="ja-JP" dirty="0"/>
              <a:t>x				x</a:t>
            </a:r>
          </a:p>
          <a:p>
            <a:pPr marL="0" indent="0">
              <a:buNone/>
            </a:pPr>
            <a:r>
              <a:rPr lang="en-US" altLang="ja-JP" dirty="0"/>
              <a:t>  y			  y		</a:t>
            </a:r>
            <a:r>
              <a:rPr lang="ja-JP" altLang="en-US" dirty="0"/>
              <a:t>  </a:t>
            </a:r>
            <a:r>
              <a:rPr lang="en-US" altLang="ja-JP" b="1" dirty="0"/>
              <a:t>		</a:t>
            </a:r>
            <a:r>
              <a:rPr lang="en-US" altLang="ja-JP" dirty="0"/>
              <a:t>y</a:t>
            </a:r>
          </a:p>
          <a:p>
            <a:pPr marL="0" indent="0">
              <a:buNone/>
            </a:pPr>
            <a:r>
              <a:rPr lang="en-US" altLang="ja-JP" dirty="0"/>
              <a:t>  color		  color			color</a:t>
            </a:r>
          </a:p>
          <a:p>
            <a:pPr marL="0" indent="0">
              <a:buNone/>
            </a:pPr>
            <a:r>
              <a:rPr lang="en-US" altLang="ja-JP" dirty="0"/>
              <a:t>  </a:t>
            </a:r>
            <a:r>
              <a:rPr lang="en-US" altLang="ja-JP" b="1" dirty="0"/>
              <a:t>r</a:t>
            </a:r>
            <a:r>
              <a:rPr lang="ja-JP" altLang="en-US" b="1" dirty="0"/>
              <a:t>　半径</a:t>
            </a:r>
            <a:r>
              <a:rPr lang="en-US" altLang="ja-JP" b="1" dirty="0"/>
              <a:t>		</a:t>
            </a:r>
            <a:r>
              <a:rPr lang="ja-JP" altLang="en-US" b="1" dirty="0"/>
              <a:t>  </a:t>
            </a:r>
            <a:r>
              <a:rPr lang="en-US" altLang="ja-JP" b="1" dirty="0"/>
              <a:t>width</a:t>
            </a:r>
            <a:r>
              <a:rPr lang="ja-JP" altLang="en-US" b="1" dirty="0"/>
              <a:t>　幅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b="1" dirty="0"/>
              <a:t>			  height</a:t>
            </a:r>
            <a:r>
              <a:rPr lang="ja-JP" altLang="en-US" b="1" dirty="0"/>
              <a:t>　高さ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			</a:t>
            </a:r>
            <a:r>
              <a:rPr lang="ja-JP" altLang="en-US" dirty="0"/>
              <a:t>  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43</a:t>
            </a:fld>
            <a:endParaRPr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059945" y="2938406"/>
            <a:ext cx="2857151" cy="27938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45160" y="2930526"/>
            <a:ext cx="2267926" cy="2418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864953" y="4260514"/>
            <a:ext cx="646331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endParaRPr kumimoji="1" lang="ja-JP" altLang="en-US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1F02C7F-0444-4B6C-9DC8-908AF88A3050}"/>
              </a:ext>
            </a:extLst>
          </p:cNvPr>
          <p:cNvSpPr/>
          <p:nvPr/>
        </p:nvSpPr>
        <p:spPr>
          <a:xfrm>
            <a:off x="6384918" y="2930526"/>
            <a:ext cx="2738875" cy="20472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6FCBC2-1400-424E-AE45-9712FCFD49C7}"/>
              </a:ext>
            </a:extLst>
          </p:cNvPr>
          <p:cNvSpPr txBox="1"/>
          <p:nvPr/>
        </p:nvSpPr>
        <p:spPr>
          <a:xfrm>
            <a:off x="6559738" y="5116907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共通属性を持つ</a:t>
            </a:r>
          </a:p>
        </p:txBody>
      </p:sp>
    </p:spTree>
    <p:extLst>
      <p:ext uri="{BB962C8B-B14F-4D97-AF65-F5344CB8AC3E}">
        <p14:creationId xmlns:p14="http://schemas.microsoft.com/office/powerpoint/2010/main" val="19894789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Java </a:t>
            </a:r>
            <a:r>
              <a:rPr lang="ja-JP" altLang="en-US" dirty="0"/>
              <a:t>のオブジェクトの生成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910078" cy="441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次の２つの</a:t>
            </a:r>
            <a:r>
              <a:rPr lang="ja-JP" altLang="en-US" b="1" dirty="0">
                <a:solidFill>
                  <a:srgbClr val="C00000"/>
                </a:solidFill>
              </a:rPr>
              <a:t>オブジェクト</a:t>
            </a:r>
            <a:r>
              <a:rPr lang="ja-JP" altLang="en-US" b="1" u="sng" dirty="0">
                <a:solidFill>
                  <a:srgbClr val="FF0000"/>
                </a:solidFill>
              </a:rPr>
              <a:t>を生成する </a:t>
            </a:r>
            <a:r>
              <a:rPr lang="en-US" altLang="ja-JP" dirty="0"/>
              <a:t>Java </a:t>
            </a:r>
            <a:r>
              <a:rPr lang="ja-JP" altLang="en-US" dirty="0"/>
              <a:t>プログラム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44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-105178" y="1874507"/>
            <a:ext cx="6643763" cy="11938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        x   2     4    "green"</a:t>
            </a:r>
            <a:r>
              <a:rPr lang="ja-JP" altLang="en-US" sz="2400" b="1" dirty="0">
                <a:latin typeface="Arial" panose="020B0604020202020204" pitchFamily="34" charset="0"/>
              </a:rPr>
              <a:t>　</a:t>
            </a:r>
            <a:r>
              <a:rPr lang="en-US" altLang="ja-JP" sz="2400" b="1" dirty="0">
                <a:latin typeface="Arial" panose="020B0604020202020204" pitchFamily="34" charset="0"/>
              </a:rPr>
              <a:t>3</a:t>
            </a:r>
          </a:p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        a    6    4    "black"     1         2</a:t>
            </a:r>
            <a:endParaRPr lang="ja-JP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23278" y="1897927"/>
            <a:ext cx="3122073" cy="3325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439283" y="1897927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969320" y="1874507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865936" y="2152003"/>
            <a:ext cx="277511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x    y      color        r</a:t>
            </a:r>
            <a:endParaRPr kumimoji="1" lang="ja-JP" altLang="en-US" sz="2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27BAF1B8-178F-4DCB-BF49-DE300263BC19}"/>
              </a:ext>
            </a:extLst>
          </p:cNvPr>
          <p:cNvCxnSpPr/>
          <p:nvPr/>
        </p:nvCxnSpPr>
        <p:spPr>
          <a:xfrm>
            <a:off x="3455798" y="1894414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E263A9F-10F3-460D-AE84-537D01D69326}"/>
              </a:ext>
            </a:extLst>
          </p:cNvPr>
          <p:cNvSpPr/>
          <p:nvPr/>
        </p:nvSpPr>
        <p:spPr>
          <a:xfrm>
            <a:off x="923278" y="2824649"/>
            <a:ext cx="4447518" cy="3325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CDCEBC54-239A-4C9C-B953-DBDCBE0A8989}"/>
              </a:ext>
            </a:extLst>
          </p:cNvPr>
          <p:cNvCxnSpPr/>
          <p:nvPr/>
        </p:nvCxnSpPr>
        <p:spPr>
          <a:xfrm>
            <a:off x="1439283" y="2832654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1EBC93C-990F-4B19-BB0E-3DC6874BE219}"/>
              </a:ext>
            </a:extLst>
          </p:cNvPr>
          <p:cNvSpPr txBox="1"/>
          <p:nvPr/>
        </p:nvSpPr>
        <p:spPr>
          <a:xfrm>
            <a:off x="740675" y="3081952"/>
            <a:ext cx="277511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x    y      color        width  height</a:t>
            </a:r>
            <a:endParaRPr kumimoji="1" lang="ja-JP" altLang="en-US" sz="2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CAE7747-9939-4850-ACA6-B5113265C576}"/>
              </a:ext>
            </a:extLst>
          </p:cNvPr>
          <p:cNvCxnSpPr/>
          <p:nvPr/>
        </p:nvCxnSpPr>
        <p:spPr>
          <a:xfrm>
            <a:off x="2946384" y="2840660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C09202D-95ED-4656-9EE4-E08247885DC6}"/>
              </a:ext>
            </a:extLst>
          </p:cNvPr>
          <p:cNvCxnSpPr/>
          <p:nvPr/>
        </p:nvCxnSpPr>
        <p:spPr>
          <a:xfrm>
            <a:off x="3457227" y="2823247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8C3F51D8-D7F7-4494-87CF-5BD6027E490A}"/>
              </a:ext>
            </a:extLst>
          </p:cNvPr>
          <p:cNvCxnSpPr/>
          <p:nvPr/>
        </p:nvCxnSpPr>
        <p:spPr>
          <a:xfrm>
            <a:off x="1970151" y="2823246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1044A8F6-C1DB-48CF-B120-10A6168C2E45}"/>
              </a:ext>
            </a:extLst>
          </p:cNvPr>
          <p:cNvCxnSpPr/>
          <p:nvPr/>
        </p:nvCxnSpPr>
        <p:spPr>
          <a:xfrm>
            <a:off x="4374950" y="2816644"/>
            <a:ext cx="2858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>
            <a:extLst>
              <a:ext uri="{FF2B5EF4-FFF2-40B4-BE49-F238E27FC236}">
                <a16:creationId xmlns:a16="http://schemas.microsoft.com/office/drawing/2014/main" id="{3764AB10-321D-439D-879F-240BEAB1C2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45" y="4057058"/>
            <a:ext cx="8355025" cy="78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633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FE2D31-F478-46CB-A34D-D08A487A2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クラス階層は何のため？　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A945B2-E274-4785-9F63-FAE7D9638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347593" cy="1343868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b="1" dirty="0"/>
              <a:t>似通ったクラス </a:t>
            </a:r>
            <a:r>
              <a:rPr lang="en-US" altLang="ja-JP" b="1" dirty="0"/>
              <a:t>Circle, Rectangle </a:t>
            </a:r>
            <a:r>
              <a:rPr lang="ja-JP" altLang="en-US" dirty="0"/>
              <a:t>を使いたい．</a:t>
            </a:r>
            <a:r>
              <a:rPr lang="ja-JP" altLang="en-US" b="1" dirty="0"/>
              <a:t>プログラムのミスを減らす</a:t>
            </a:r>
            <a:r>
              <a:rPr lang="ja-JP" altLang="en-US" dirty="0"/>
              <a:t>ため</a:t>
            </a:r>
            <a:endParaRPr lang="en-US" altLang="ja-JP" dirty="0"/>
          </a:p>
          <a:p>
            <a:r>
              <a:rPr kumimoji="1" lang="ja-JP" altLang="en-US" dirty="0"/>
              <a:t>将来，図形の種類を増やすときにも有効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D95AF0C-893E-4A92-B0EA-0B1BF141F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45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64C255A-9801-47BE-9E56-1A711C8CB868}"/>
              </a:ext>
            </a:extLst>
          </p:cNvPr>
          <p:cNvSpPr txBox="1"/>
          <p:nvPr/>
        </p:nvSpPr>
        <p:spPr>
          <a:xfrm>
            <a:off x="3867559" y="2325483"/>
            <a:ext cx="13131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Figure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A48FE0-3309-4AAF-A9CF-E9C3CDD16398}"/>
              </a:ext>
            </a:extLst>
          </p:cNvPr>
          <p:cNvSpPr txBox="1"/>
          <p:nvPr/>
        </p:nvSpPr>
        <p:spPr>
          <a:xfrm>
            <a:off x="2969811" y="3882806"/>
            <a:ext cx="13131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Circle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43EE0C2D-807F-4F26-BB60-F279CA25128E}"/>
              </a:ext>
            </a:extLst>
          </p:cNvPr>
          <p:cNvCxnSpPr/>
          <p:nvPr/>
        </p:nvCxnSpPr>
        <p:spPr>
          <a:xfrm flipV="1">
            <a:off x="3777481" y="2918237"/>
            <a:ext cx="369167" cy="868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25969DC-9D8F-426B-B96A-2CA7C7C0A725}"/>
              </a:ext>
            </a:extLst>
          </p:cNvPr>
          <p:cNvSpPr txBox="1"/>
          <p:nvPr/>
        </p:nvSpPr>
        <p:spPr>
          <a:xfrm>
            <a:off x="4244519" y="2907557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親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4DCDF4-6244-4310-83D4-B99B708CCB1B}"/>
              </a:ext>
            </a:extLst>
          </p:cNvPr>
          <p:cNvSpPr txBox="1"/>
          <p:nvPr/>
        </p:nvSpPr>
        <p:spPr>
          <a:xfrm>
            <a:off x="3926075" y="3482696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子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648BF1D-0DA9-4B11-BADF-8F2E3356BBE2}"/>
              </a:ext>
            </a:extLst>
          </p:cNvPr>
          <p:cNvSpPr txBox="1"/>
          <p:nvPr/>
        </p:nvSpPr>
        <p:spPr>
          <a:xfrm>
            <a:off x="5200782" y="3882806"/>
            <a:ext cx="156577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Rectangle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926E6CA7-7910-4B02-84D4-2C3A226A7D8F}"/>
              </a:ext>
            </a:extLst>
          </p:cNvPr>
          <p:cNvCxnSpPr/>
          <p:nvPr/>
        </p:nvCxnSpPr>
        <p:spPr>
          <a:xfrm flipH="1" flipV="1">
            <a:off x="4898705" y="2907557"/>
            <a:ext cx="622383" cy="839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86E09CF-8B38-48F7-A7B1-F30898DAC1A5}"/>
              </a:ext>
            </a:extLst>
          </p:cNvPr>
          <p:cNvSpPr txBox="1"/>
          <p:nvPr/>
        </p:nvSpPr>
        <p:spPr>
          <a:xfrm>
            <a:off x="5153488" y="2882753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親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73F3D05-F864-41E4-BEFB-9C2C3AD4BD51}"/>
              </a:ext>
            </a:extLst>
          </p:cNvPr>
          <p:cNvSpPr txBox="1"/>
          <p:nvPr/>
        </p:nvSpPr>
        <p:spPr>
          <a:xfrm>
            <a:off x="5594634" y="3491370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子</a:t>
            </a:r>
          </a:p>
        </p:txBody>
      </p:sp>
      <p:sp>
        <p:nvSpPr>
          <p:cNvPr id="21" name="コンテンツ プレースホルダー 2">
            <a:extLst>
              <a:ext uri="{FF2B5EF4-FFF2-40B4-BE49-F238E27FC236}">
                <a16:creationId xmlns:a16="http://schemas.microsoft.com/office/drawing/2014/main" id="{5ADE096F-CBEF-49EE-90ED-29D4D709328F}"/>
              </a:ext>
            </a:extLst>
          </p:cNvPr>
          <p:cNvSpPr txBox="1">
            <a:spLocks/>
          </p:cNvSpPr>
          <p:nvPr/>
        </p:nvSpPr>
        <p:spPr>
          <a:xfrm>
            <a:off x="724908" y="5148098"/>
            <a:ext cx="8347593" cy="12082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 dirty="0"/>
              <a:t>クラス </a:t>
            </a:r>
            <a:r>
              <a:rPr lang="en-US" altLang="ja-JP" b="1" dirty="0"/>
              <a:t>Circle, </a:t>
            </a:r>
            <a:r>
              <a:rPr lang="ja-JP" altLang="en-US" b="1" dirty="0"/>
              <a:t>クラス </a:t>
            </a:r>
            <a:r>
              <a:rPr lang="en-US" altLang="ja-JP" b="1" dirty="0"/>
              <a:t>Rectangle </a:t>
            </a:r>
            <a:r>
              <a:rPr lang="ja-JP" altLang="en-US" b="1" dirty="0"/>
              <a:t>が似ている．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共通する機能を、スーパークラス </a:t>
            </a:r>
            <a:r>
              <a:rPr lang="en-US" altLang="ja-JP" b="1" dirty="0"/>
              <a:t>Figure </a:t>
            </a:r>
            <a:r>
              <a:rPr lang="ja-JP" altLang="en-US" b="1" dirty="0"/>
              <a:t>にまとめる．</a:t>
            </a:r>
          </a:p>
        </p:txBody>
      </p:sp>
    </p:spTree>
    <p:extLst>
      <p:ext uri="{BB962C8B-B14F-4D97-AF65-F5344CB8AC3E}">
        <p14:creationId xmlns:p14="http://schemas.microsoft.com/office/powerpoint/2010/main" val="1437693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40846" y="5260"/>
            <a:ext cx="7769654" cy="35686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 次のソースコードを入れる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3BC2F56-2F82-4995-AB6F-3B86AB1EBB57}"/>
              </a:ext>
            </a:extLst>
          </p:cNvPr>
          <p:cNvSpPr txBox="1"/>
          <p:nvPr/>
        </p:nvSpPr>
        <p:spPr>
          <a:xfrm>
            <a:off x="484581" y="6356351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次のページに続く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1A7BDAC-76C9-4E26-8F9E-3E8FF87E6182}"/>
              </a:ext>
            </a:extLst>
          </p:cNvPr>
          <p:cNvSpPr txBox="1"/>
          <p:nvPr/>
        </p:nvSpPr>
        <p:spPr>
          <a:xfrm>
            <a:off x="4991263" y="5616850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ここまでは</a:t>
            </a:r>
            <a:endParaRPr kumimoji="1" lang="en-US" altLang="ja-JP" sz="2400" b="1" dirty="0">
              <a:solidFill>
                <a:schemeClr val="accent5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前のプログラムそのまま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9A05CDA-A9BA-4496-9DB2-BBA6B0F4181A}"/>
              </a:ext>
            </a:extLst>
          </p:cNvPr>
          <p:cNvSpPr txBox="1"/>
          <p:nvPr/>
        </p:nvSpPr>
        <p:spPr>
          <a:xfrm>
            <a:off x="539750" y="642160"/>
            <a:ext cx="673165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class Figure {</a:t>
            </a:r>
          </a:p>
          <a:p>
            <a:r>
              <a:rPr kumimoji="1" lang="en-US" altLang="ja-JP" dirty="0"/>
              <a:t>    double x;</a:t>
            </a:r>
          </a:p>
          <a:p>
            <a:r>
              <a:rPr kumimoji="1" lang="en-US" altLang="ja-JP" dirty="0"/>
              <a:t>    double y;</a:t>
            </a:r>
          </a:p>
          <a:p>
            <a:r>
              <a:rPr kumimoji="1" lang="en-US" altLang="ja-JP" dirty="0"/>
              <a:t>    String color;</a:t>
            </a:r>
          </a:p>
          <a:p>
            <a:r>
              <a:rPr kumimoji="1" lang="en-US" altLang="ja-JP" dirty="0"/>
              <a:t>    public Figure(double x, double y, String color) {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this.x</a:t>
            </a:r>
            <a:r>
              <a:rPr kumimoji="1" lang="en-US" altLang="ja-JP" dirty="0"/>
              <a:t> = x;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this.y</a:t>
            </a:r>
            <a:r>
              <a:rPr kumimoji="1" lang="en-US" altLang="ja-JP" dirty="0"/>
              <a:t> = y;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this.color</a:t>
            </a:r>
            <a:r>
              <a:rPr kumimoji="1" lang="en-US" altLang="ja-JP" dirty="0"/>
              <a:t> = color;</a:t>
            </a:r>
          </a:p>
          <a:p>
            <a:r>
              <a:rPr kumimoji="1" lang="en-US" altLang="ja-JP" dirty="0"/>
              <a:t>    }</a:t>
            </a:r>
          </a:p>
          <a:p>
            <a:r>
              <a:rPr kumimoji="1" lang="en-US" altLang="ja-JP" dirty="0"/>
              <a:t>}</a:t>
            </a:r>
          </a:p>
          <a:p>
            <a:r>
              <a:rPr kumimoji="1" lang="en-US" altLang="ja-JP" dirty="0"/>
              <a:t>class Circle extends Figure {</a:t>
            </a:r>
          </a:p>
          <a:p>
            <a:r>
              <a:rPr kumimoji="1" lang="en-US" altLang="ja-JP" dirty="0"/>
              <a:t>    double r;</a:t>
            </a:r>
          </a:p>
          <a:p>
            <a:r>
              <a:rPr kumimoji="1" lang="en-US" altLang="ja-JP" dirty="0"/>
              <a:t>    public Circle(double x, double y, double r, String color) {</a:t>
            </a:r>
          </a:p>
          <a:p>
            <a:r>
              <a:rPr kumimoji="1" lang="en-US" altLang="ja-JP" dirty="0"/>
              <a:t>        super(x, y, color);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this.r</a:t>
            </a:r>
            <a:r>
              <a:rPr kumimoji="1" lang="en-US" altLang="ja-JP" dirty="0"/>
              <a:t> = r;</a:t>
            </a:r>
          </a:p>
          <a:p>
            <a:r>
              <a:rPr kumimoji="1" lang="en-US" altLang="ja-JP" dirty="0"/>
              <a:t>    }</a:t>
            </a:r>
          </a:p>
          <a:p>
            <a:r>
              <a:rPr kumimoji="1" lang="en-US" altLang="ja-JP" dirty="0"/>
              <a:t>    public void printout() {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System.out.printf</a:t>
            </a:r>
            <a:r>
              <a:rPr kumimoji="1" lang="en-US" altLang="ja-JP" dirty="0"/>
              <a:t>("%f %f %f %s\n", </a:t>
            </a:r>
            <a:r>
              <a:rPr kumimoji="1" lang="en-US" altLang="ja-JP" dirty="0" err="1"/>
              <a:t>this.x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this.y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this.r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this.color</a:t>
            </a:r>
            <a:r>
              <a:rPr kumimoji="1" lang="en-US" altLang="ja-JP" dirty="0"/>
              <a:t>);</a:t>
            </a:r>
          </a:p>
          <a:p>
            <a:r>
              <a:rPr kumimoji="1" lang="en-US" altLang="ja-JP" dirty="0"/>
              <a:t>    }</a:t>
            </a:r>
          </a:p>
          <a:p>
            <a:r>
              <a:rPr kumimoji="1" lang="en-US" altLang="ja-JP" dirty="0"/>
              <a:t>}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60556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40846" y="5260"/>
            <a:ext cx="7769654" cy="35686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続き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284ECB3-CB85-4688-9763-014A2889421F}"/>
              </a:ext>
            </a:extLst>
          </p:cNvPr>
          <p:cNvSpPr/>
          <p:nvPr/>
        </p:nvSpPr>
        <p:spPr>
          <a:xfrm>
            <a:off x="369615" y="524415"/>
            <a:ext cx="8666436" cy="3361785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bg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CA059AE-8176-486A-9EA4-71F9DD611016}"/>
              </a:ext>
            </a:extLst>
          </p:cNvPr>
          <p:cNvSpPr txBox="1"/>
          <p:nvPr/>
        </p:nvSpPr>
        <p:spPr>
          <a:xfrm>
            <a:off x="6505344" y="2449088"/>
            <a:ext cx="1964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クラス定義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5238330-E68E-4EF5-A445-3C80831B9DCC}"/>
              </a:ext>
            </a:extLst>
          </p:cNvPr>
          <p:cNvSpPr/>
          <p:nvPr/>
        </p:nvSpPr>
        <p:spPr>
          <a:xfrm>
            <a:off x="805525" y="4422140"/>
            <a:ext cx="4649125" cy="1108710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bg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CB4EFB7-3AF8-4CCA-B979-C175541ED487}"/>
              </a:ext>
            </a:extLst>
          </p:cNvPr>
          <p:cNvSpPr txBox="1"/>
          <p:nvPr/>
        </p:nvSpPr>
        <p:spPr>
          <a:xfrm>
            <a:off x="378805" y="511698"/>
            <a:ext cx="835748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class Rectangle extends Figure {</a:t>
            </a:r>
          </a:p>
          <a:p>
            <a:r>
              <a:rPr kumimoji="1" lang="en-US" altLang="ja-JP" dirty="0"/>
              <a:t>    double width;</a:t>
            </a:r>
          </a:p>
          <a:p>
            <a:r>
              <a:rPr kumimoji="1" lang="en-US" altLang="ja-JP" dirty="0"/>
              <a:t>    double height;</a:t>
            </a:r>
          </a:p>
          <a:p>
            <a:r>
              <a:rPr kumimoji="1" lang="en-US" altLang="ja-JP" dirty="0"/>
              <a:t>    public Rectangle(double x, double y, double w, double h, String color) {</a:t>
            </a:r>
          </a:p>
          <a:p>
            <a:r>
              <a:rPr kumimoji="1" lang="en-US" altLang="ja-JP" dirty="0"/>
              <a:t>        super(x, y, color);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this.width</a:t>
            </a:r>
            <a:r>
              <a:rPr kumimoji="1" lang="en-US" altLang="ja-JP" dirty="0"/>
              <a:t> = w;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this.height</a:t>
            </a:r>
            <a:r>
              <a:rPr kumimoji="1" lang="en-US" altLang="ja-JP" dirty="0"/>
              <a:t> = h;</a:t>
            </a:r>
          </a:p>
          <a:p>
            <a:r>
              <a:rPr kumimoji="1" lang="en-US" altLang="ja-JP" dirty="0"/>
              <a:t>    }</a:t>
            </a:r>
          </a:p>
          <a:p>
            <a:r>
              <a:rPr kumimoji="1" lang="en-US" altLang="ja-JP" dirty="0"/>
              <a:t>    public void printout() {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System.out.printf</a:t>
            </a:r>
            <a:r>
              <a:rPr kumimoji="1" lang="en-US" altLang="ja-JP" dirty="0"/>
              <a:t>("%f %f %f %f %s", </a:t>
            </a:r>
            <a:r>
              <a:rPr kumimoji="1" lang="en-US" altLang="ja-JP" dirty="0" err="1"/>
              <a:t>this.x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this.y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this.width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this.height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this.color</a:t>
            </a:r>
            <a:r>
              <a:rPr kumimoji="1" lang="en-US" altLang="ja-JP" dirty="0"/>
              <a:t>);</a:t>
            </a:r>
          </a:p>
          <a:p>
            <a:r>
              <a:rPr kumimoji="1" lang="en-US" altLang="ja-JP" dirty="0"/>
              <a:t>    }</a:t>
            </a:r>
          </a:p>
          <a:p>
            <a:r>
              <a:rPr kumimoji="1" lang="en-US" altLang="ja-JP" dirty="0"/>
              <a:t>}</a:t>
            </a:r>
          </a:p>
          <a:p>
            <a:r>
              <a:rPr kumimoji="1" lang="en-US" altLang="ja-JP" dirty="0"/>
              <a:t>public class </a:t>
            </a:r>
            <a:r>
              <a:rPr kumimoji="1" lang="en-US" altLang="ja-JP" dirty="0" err="1"/>
              <a:t>YourClassNameHere</a:t>
            </a:r>
            <a:r>
              <a:rPr kumimoji="1" lang="en-US" altLang="ja-JP" dirty="0"/>
              <a:t> {</a:t>
            </a:r>
          </a:p>
          <a:p>
            <a:r>
              <a:rPr kumimoji="1" lang="en-US" altLang="ja-JP" dirty="0"/>
              <a:t>    public static void main(String[] </a:t>
            </a:r>
            <a:r>
              <a:rPr kumimoji="1" lang="en-US" altLang="ja-JP" dirty="0" err="1"/>
              <a:t>args</a:t>
            </a:r>
            <a:r>
              <a:rPr kumimoji="1" lang="en-US" altLang="ja-JP" dirty="0"/>
              <a:t>) {</a:t>
            </a:r>
          </a:p>
          <a:p>
            <a:r>
              <a:rPr kumimoji="1" lang="en-US" altLang="ja-JP" dirty="0"/>
              <a:t>        Circle x = new Circle(2, 4, 3, "green");</a:t>
            </a:r>
          </a:p>
          <a:p>
            <a:r>
              <a:rPr kumimoji="1" lang="en-US" altLang="ja-JP" dirty="0"/>
              <a:t>        Rectangle a = new Rectangle(6, 4, 1, 2, "blue");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x.printout</a:t>
            </a:r>
            <a:r>
              <a:rPr kumimoji="1" lang="en-US" altLang="ja-JP" dirty="0"/>
              <a:t>();</a:t>
            </a:r>
          </a:p>
          <a:p>
            <a:r>
              <a:rPr kumimoji="1" lang="en-US" altLang="ja-JP" dirty="0"/>
              <a:t>        </a:t>
            </a:r>
            <a:r>
              <a:rPr kumimoji="1" lang="en-US" altLang="ja-JP" dirty="0" err="1"/>
              <a:t>a.printout</a:t>
            </a:r>
            <a:r>
              <a:rPr kumimoji="1" lang="en-US" altLang="ja-JP" dirty="0"/>
              <a:t>();</a:t>
            </a:r>
          </a:p>
          <a:p>
            <a:r>
              <a:rPr kumimoji="1" lang="en-US" altLang="ja-JP" dirty="0"/>
              <a:t>    }</a:t>
            </a:r>
          </a:p>
          <a:p>
            <a:r>
              <a:rPr kumimoji="1" lang="en-US" altLang="ja-JP" dirty="0"/>
              <a:t>}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61846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262053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② </a:t>
            </a:r>
            <a:r>
              <a:rPr lang="ja-JP" altLang="en-US" sz="2400" b="1" dirty="0"/>
              <a:t>実行．実行結果を確認</a:t>
            </a:r>
            <a:endParaRPr lang="en-US" altLang="ja-JP" sz="2400" b="1" dirty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2F83F61-F94B-43D2-B5F2-182C4E32F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731" y="949311"/>
            <a:ext cx="7789435" cy="2276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2385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sz="3200" dirty="0"/>
              <a:t>11-5. Java </a:t>
            </a:r>
            <a:r>
              <a:rPr lang="ja-JP" altLang="en-US" sz="3200" dirty="0"/>
              <a:t>プログラム例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5410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式の抽象化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6025" y="4207784"/>
            <a:ext cx="3057247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類似した複数の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endParaRPr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49553" y="3251136"/>
            <a:ext cx="4033500" cy="13849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変数 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を使って，複数の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を１つにまとめる（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抽象化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3906590" y="2274284"/>
            <a:ext cx="497205" cy="4157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72934" y="2220557"/>
            <a:ext cx="122341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* 1.1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99963" y="1404477"/>
            <a:ext cx="1624163" cy="267765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* 1.1</a:t>
            </a: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150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* 1.1</a:t>
            </a:r>
            <a:endParaRPr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400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* 1.1</a:t>
            </a:r>
            <a:endParaRPr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27813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79C96477-8F6E-47A6-9878-D3BD7A29B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77" y="900940"/>
            <a:ext cx="6651810" cy="386179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配列と繰り返し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50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812197" y="1504421"/>
            <a:ext cx="4211413" cy="66782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97999" y="1546873"/>
            <a:ext cx="141577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配列の</a:t>
            </a:r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組み立て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812197" y="2455437"/>
            <a:ext cx="4129819" cy="8592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83573" y="2377870"/>
            <a:ext cx="3098925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y[</a:t>
            </a:r>
            <a:r>
              <a:rPr kumimoji="1"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] = x[</a:t>
            </a:r>
            <a:r>
              <a:rPr kumimoji="1"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] * 1.1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  </a:t>
            </a:r>
            <a:r>
              <a:rPr kumimoji="1"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の値を変えながら</a:t>
            </a:r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  5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回繰り返す</a:t>
            </a:r>
          </a:p>
        </p:txBody>
      </p:sp>
    </p:spTree>
    <p:extLst>
      <p:ext uri="{BB962C8B-B14F-4D97-AF65-F5344CB8AC3E}">
        <p14:creationId xmlns:p14="http://schemas.microsoft.com/office/powerpoint/2010/main" val="26012649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198473" y="79748"/>
            <a:ext cx="8461208" cy="9426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/>
              <a:t>次のプログラムを実行しなさい．結果を確認しなさい．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6173838-9A6C-4883-A543-1998586AB3AB}"/>
              </a:ext>
            </a:extLst>
          </p:cNvPr>
          <p:cNvSpPr txBox="1"/>
          <p:nvPr/>
        </p:nvSpPr>
        <p:spPr>
          <a:xfrm>
            <a:off x="1054100" y="825500"/>
            <a:ext cx="4291688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public class </a:t>
            </a:r>
            <a:r>
              <a:rPr kumimoji="1" lang="en-US" altLang="ja-JP" sz="2000" dirty="0" err="1"/>
              <a:t>YourClassNameHere</a:t>
            </a:r>
            <a:r>
              <a:rPr kumimoji="1" lang="en-US" altLang="ja-JP" sz="2000" dirty="0"/>
              <a:t> {</a:t>
            </a:r>
          </a:p>
          <a:p>
            <a:r>
              <a:rPr kumimoji="1" lang="en-US" altLang="ja-JP" sz="2000" dirty="0"/>
              <a:t>    public static void main(String[] </a:t>
            </a:r>
            <a:r>
              <a:rPr kumimoji="1" lang="en-US" altLang="ja-JP" sz="2000" dirty="0" err="1"/>
              <a:t>args</a:t>
            </a:r>
            <a:r>
              <a:rPr kumimoji="1" lang="en-US" altLang="ja-JP" sz="2000" dirty="0"/>
              <a:t>) {</a:t>
            </a:r>
          </a:p>
          <a:p>
            <a:r>
              <a:rPr kumimoji="1" lang="en-US" altLang="ja-JP" sz="2000" dirty="0"/>
              <a:t>        double x[] = {8, 6, 4, 2, 3};</a:t>
            </a:r>
          </a:p>
          <a:p>
            <a:r>
              <a:rPr kumimoji="1" lang="en-US" altLang="ja-JP" sz="2000" dirty="0"/>
              <a:t>        double y[] = {0, 0, 0, 0, 0};</a:t>
            </a:r>
          </a:p>
          <a:p>
            <a:r>
              <a:rPr kumimoji="1" lang="en-US" altLang="ja-JP" sz="2000" dirty="0"/>
              <a:t>        int </a:t>
            </a:r>
            <a:r>
              <a:rPr kumimoji="1" lang="en-US" altLang="ja-JP" sz="2000" dirty="0" err="1"/>
              <a:t>i</a:t>
            </a:r>
            <a:r>
              <a:rPr kumimoji="1" lang="en-US" altLang="ja-JP" sz="2000" dirty="0"/>
              <a:t>;</a:t>
            </a:r>
          </a:p>
          <a:p>
            <a:r>
              <a:rPr kumimoji="1" lang="en-US" altLang="ja-JP" sz="2000" dirty="0"/>
              <a:t>        for(</a:t>
            </a:r>
            <a:r>
              <a:rPr kumimoji="1" lang="en-US" altLang="ja-JP" sz="2000" dirty="0" err="1"/>
              <a:t>i</a:t>
            </a:r>
            <a:r>
              <a:rPr kumimoji="1" lang="en-US" altLang="ja-JP" sz="2000" dirty="0"/>
              <a:t>=0; </a:t>
            </a:r>
            <a:r>
              <a:rPr kumimoji="1" lang="en-US" altLang="ja-JP" sz="2000" dirty="0" err="1"/>
              <a:t>i</a:t>
            </a:r>
            <a:r>
              <a:rPr kumimoji="1" lang="en-US" altLang="ja-JP" sz="2000" dirty="0"/>
              <a:t>&lt;=4; </a:t>
            </a:r>
            <a:r>
              <a:rPr kumimoji="1" lang="en-US" altLang="ja-JP" sz="2000" dirty="0" err="1"/>
              <a:t>i</a:t>
            </a:r>
            <a:r>
              <a:rPr kumimoji="1" lang="en-US" altLang="ja-JP" sz="2000" dirty="0"/>
              <a:t>++) {</a:t>
            </a:r>
          </a:p>
          <a:p>
            <a:r>
              <a:rPr kumimoji="1" lang="en-US" altLang="ja-JP" sz="2000" dirty="0"/>
              <a:t>            y[</a:t>
            </a:r>
            <a:r>
              <a:rPr kumimoji="1" lang="en-US" altLang="ja-JP" sz="2000" dirty="0" err="1"/>
              <a:t>i</a:t>
            </a:r>
            <a:r>
              <a:rPr kumimoji="1" lang="en-US" altLang="ja-JP" sz="2000" dirty="0"/>
              <a:t>] = x[</a:t>
            </a:r>
            <a:r>
              <a:rPr kumimoji="1" lang="en-US" altLang="ja-JP" sz="2000" dirty="0" err="1"/>
              <a:t>i</a:t>
            </a:r>
            <a:r>
              <a:rPr kumimoji="1" lang="en-US" altLang="ja-JP" sz="2000" dirty="0"/>
              <a:t>] * 1.1;</a:t>
            </a:r>
          </a:p>
          <a:p>
            <a:r>
              <a:rPr kumimoji="1" lang="en-US" altLang="ja-JP" sz="2000" dirty="0"/>
              <a:t>        }</a:t>
            </a:r>
          </a:p>
          <a:p>
            <a:r>
              <a:rPr kumimoji="1" lang="en-US" altLang="ja-JP" sz="2000" dirty="0"/>
              <a:t>        for(</a:t>
            </a:r>
            <a:r>
              <a:rPr kumimoji="1" lang="en-US" altLang="ja-JP" sz="2000" dirty="0" err="1"/>
              <a:t>i</a:t>
            </a:r>
            <a:r>
              <a:rPr kumimoji="1" lang="en-US" altLang="ja-JP" sz="2000" dirty="0"/>
              <a:t>=0; </a:t>
            </a:r>
            <a:r>
              <a:rPr kumimoji="1" lang="en-US" altLang="ja-JP" sz="2000" dirty="0" err="1"/>
              <a:t>i</a:t>
            </a:r>
            <a:r>
              <a:rPr kumimoji="1" lang="en-US" altLang="ja-JP" sz="2000" dirty="0"/>
              <a:t>&lt;=4; </a:t>
            </a:r>
            <a:r>
              <a:rPr kumimoji="1" lang="en-US" altLang="ja-JP" sz="2000" dirty="0" err="1"/>
              <a:t>i</a:t>
            </a:r>
            <a:r>
              <a:rPr kumimoji="1" lang="en-US" altLang="ja-JP" sz="2000" dirty="0"/>
              <a:t>++) {</a:t>
            </a:r>
          </a:p>
          <a:p>
            <a:r>
              <a:rPr kumimoji="1" lang="en-US" altLang="ja-JP" sz="2000" dirty="0"/>
              <a:t>            </a:t>
            </a:r>
            <a:r>
              <a:rPr kumimoji="1" lang="en-US" altLang="ja-JP" sz="2000" dirty="0" err="1"/>
              <a:t>System.out.println</a:t>
            </a:r>
            <a:r>
              <a:rPr kumimoji="1" lang="en-US" altLang="ja-JP" sz="2000" dirty="0"/>
              <a:t>(y[</a:t>
            </a:r>
            <a:r>
              <a:rPr kumimoji="1" lang="en-US" altLang="ja-JP" sz="2000" dirty="0" err="1"/>
              <a:t>i</a:t>
            </a:r>
            <a:r>
              <a:rPr kumimoji="1" lang="en-US" altLang="ja-JP" sz="2000" dirty="0"/>
              <a:t>]);</a:t>
            </a:r>
          </a:p>
          <a:p>
            <a:r>
              <a:rPr kumimoji="1" lang="en-US" altLang="ja-JP" sz="2000" dirty="0"/>
              <a:t>        }</a:t>
            </a:r>
          </a:p>
          <a:p>
            <a:r>
              <a:rPr kumimoji="1" lang="en-US" altLang="ja-JP" sz="2000" dirty="0"/>
              <a:t>    }</a:t>
            </a:r>
          </a:p>
          <a:p>
            <a:r>
              <a:rPr kumimoji="1" lang="en-US" altLang="ja-JP" sz="2000" dirty="0"/>
              <a:t>}</a:t>
            </a:r>
          </a:p>
          <a:p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1A6F338-A9A8-4729-A589-1A673ADAA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190" y="5005369"/>
            <a:ext cx="4175710" cy="181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3274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75EADD7-0702-440C-9887-32C51FEBC115}"/>
              </a:ext>
            </a:extLst>
          </p:cNvPr>
          <p:cNvSpPr txBox="1"/>
          <p:nvPr/>
        </p:nvSpPr>
        <p:spPr>
          <a:xfrm>
            <a:off x="425450" y="750662"/>
            <a:ext cx="509504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import </a:t>
            </a:r>
            <a:r>
              <a:rPr kumimoji="1" lang="en-US" altLang="ja-JP" sz="2400" dirty="0" err="1"/>
              <a:t>java.util.Random</a:t>
            </a:r>
            <a:r>
              <a:rPr kumimoji="1" lang="en-US" altLang="ja-JP" sz="2400" dirty="0"/>
              <a:t>;</a:t>
            </a:r>
          </a:p>
          <a:p>
            <a:endParaRPr kumimoji="1" lang="en-US" altLang="ja-JP" sz="2400" dirty="0"/>
          </a:p>
          <a:p>
            <a:r>
              <a:rPr kumimoji="1" lang="en-US" altLang="ja-JP" sz="2400" dirty="0"/>
              <a:t>public class </a:t>
            </a:r>
            <a:r>
              <a:rPr kumimoji="1" lang="en-US" altLang="ja-JP" sz="2400" dirty="0" err="1"/>
              <a:t>YourClassNameHere</a:t>
            </a:r>
            <a:r>
              <a:rPr kumimoji="1" lang="en-US" altLang="ja-JP" sz="2400" dirty="0"/>
              <a:t> {</a:t>
            </a:r>
          </a:p>
          <a:p>
            <a:r>
              <a:rPr kumimoji="1" lang="en-US" altLang="ja-JP" sz="2400" dirty="0"/>
              <a:t>    public static void main(String[] </a:t>
            </a:r>
            <a:r>
              <a:rPr kumimoji="1" lang="en-US" altLang="ja-JP" sz="2400" dirty="0" err="1"/>
              <a:t>args</a:t>
            </a:r>
            <a:r>
              <a:rPr kumimoji="1" lang="en-US" altLang="ja-JP" sz="2400" dirty="0"/>
              <a:t>) {</a:t>
            </a:r>
          </a:p>
          <a:p>
            <a:r>
              <a:rPr kumimoji="1" lang="en-US" altLang="ja-JP" sz="2400" dirty="0"/>
              <a:t>        Random r = new Random();</a:t>
            </a:r>
          </a:p>
          <a:p>
            <a:r>
              <a:rPr kumimoji="1" lang="en-US" altLang="ja-JP" sz="2400" dirty="0"/>
              <a:t>        int </a:t>
            </a:r>
            <a:r>
              <a:rPr kumimoji="1" lang="en-US" altLang="ja-JP" sz="2400" dirty="0" err="1"/>
              <a:t>i</a:t>
            </a:r>
            <a:r>
              <a:rPr kumimoji="1" lang="en-US" altLang="ja-JP" sz="2400" dirty="0"/>
              <a:t>, a;</a:t>
            </a:r>
          </a:p>
          <a:p>
            <a:r>
              <a:rPr kumimoji="1" lang="en-US" altLang="ja-JP" sz="2400" dirty="0"/>
              <a:t>        for(</a:t>
            </a:r>
            <a:r>
              <a:rPr kumimoji="1" lang="en-US" altLang="ja-JP" sz="2400" dirty="0" err="1"/>
              <a:t>i</a:t>
            </a:r>
            <a:r>
              <a:rPr kumimoji="1" lang="en-US" altLang="ja-JP" sz="2400" dirty="0"/>
              <a:t>=0; </a:t>
            </a:r>
            <a:r>
              <a:rPr kumimoji="1" lang="en-US" altLang="ja-JP" sz="2400" dirty="0" err="1"/>
              <a:t>i</a:t>
            </a:r>
            <a:r>
              <a:rPr kumimoji="1" lang="en-US" altLang="ja-JP" sz="2400" dirty="0"/>
              <a:t>&lt;10; </a:t>
            </a:r>
            <a:r>
              <a:rPr kumimoji="1" lang="en-US" altLang="ja-JP" sz="2400" dirty="0" err="1"/>
              <a:t>i</a:t>
            </a:r>
            <a:r>
              <a:rPr kumimoji="1" lang="en-US" altLang="ja-JP" sz="2400" dirty="0"/>
              <a:t>++) {</a:t>
            </a:r>
          </a:p>
          <a:p>
            <a:r>
              <a:rPr kumimoji="1" lang="en-US" altLang="ja-JP" sz="2400" dirty="0"/>
              <a:t>            a = </a:t>
            </a:r>
            <a:r>
              <a:rPr kumimoji="1" lang="en-US" altLang="ja-JP" sz="2400" dirty="0" err="1"/>
              <a:t>r.nextInt</a:t>
            </a:r>
            <a:r>
              <a:rPr kumimoji="1" lang="en-US" altLang="ja-JP" sz="2400" dirty="0"/>
              <a:t>(100);</a:t>
            </a:r>
          </a:p>
          <a:p>
            <a:r>
              <a:rPr kumimoji="1" lang="en-US" altLang="ja-JP" sz="2400" dirty="0"/>
              <a:t>            </a:t>
            </a:r>
            <a:r>
              <a:rPr kumimoji="1" lang="en-US" altLang="ja-JP" sz="2400" dirty="0" err="1"/>
              <a:t>System.out.println</a:t>
            </a:r>
            <a:r>
              <a:rPr kumimoji="1" lang="en-US" altLang="ja-JP" sz="2400" dirty="0"/>
              <a:t>(a);</a:t>
            </a:r>
          </a:p>
          <a:p>
            <a:r>
              <a:rPr kumimoji="1" lang="en-US" altLang="ja-JP" sz="2400" dirty="0"/>
              <a:t>        }</a:t>
            </a:r>
          </a:p>
          <a:p>
            <a:r>
              <a:rPr kumimoji="1" lang="en-US" altLang="ja-JP" sz="2400" dirty="0"/>
              <a:t>    }</a:t>
            </a:r>
          </a:p>
          <a:p>
            <a:r>
              <a:rPr kumimoji="1" lang="en-US" altLang="ja-JP" sz="2400" dirty="0"/>
              <a:t>}</a:t>
            </a:r>
          </a:p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疑似乱数を１０個作る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52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42477" y="692051"/>
            <a:ext cx="4211413" cy="5927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14846" y="633805"/>
            <a:ext cx="3098925" cy="70922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標準ライブラリ </a:t>
            </a:r>
            <a:endParaRPr kumimoji="1" lang="en-US" altLang="ja-JP" sz="2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0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java.util.Random</a:t>
            </a:r>
            <a:r>
              <a:rPr kumimoji="1" lang="en-US" altLang="ja-JP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のインポート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73947" y="2978214"/>
            <a:ext cx="3998053" cy="14604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26618" y="3063656"/>
            <a:ext cx="3098925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疑似乱数の生成と</a:t>
            </a:r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表示を１０回</a:t>
            </a:r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繰り返し</a:t>
            </a:r>
          </a:p>
        </p:txBody>
      </p:sp>
    </p:spTree>
    <p:extLst>
      <p:ext uri="{BB962C8B-B14F-4D97-AF65-F5344CB8AC3E}">
        <p14:creationId xmlns:p14="http://schemas.microsoft.com/office/powerpoint/2010/main" val="5401948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815145" y="5174989"/>
            <a:ext cx="3312538" cy="9938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表示を確認</a:t>
            </a:r>
            <a:endParaRPr kumimoji="1"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0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99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 の乱数が 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表示される．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198473" y="79748"/>
            <a:ext cx="8461208" cy="9299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/>
              <a:t>次のプログラムを実行しなさい．結果を確認しなさい．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5047EE5-19F3-416B-BB98-6C7D962D9DC1}"/>
              </a:ext>
            </a:extLst>
          </p:cNvPr>
          <p:cNvSpPr txBox="1"/>
          <p:nvPr/>
        </p:nvSpPr>
        <p:spPr>
          <a:xfrm>
            <a:off x="577850" y="870580"/>
            <a:ext cx="509504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import </a:t>
            </a:r>
            <a:r>
              <a:rPr kumimoji="1" lang="en-US" altLang="ja-JP" sz="2400" dirty="0" err="1"/>
              <a:t>java.util.Random</a:t>
            </a:r>
            <a:r>
              <a:rPr kumimoji="1" lang="en-US" altLang="ja-JP" sz="2400" dirty="0"/>
              <a:t>;</a:t>
            </a:r>
          </a:p>
          <a:p>
            <a:endParaRPr kumimoji="1" lang="en-US" altLang="ja-JP" sz="2400" dirty="0"/>
          </a:p>
          <a:p>
            <a:r>
              <a:rPr kumimoji="1" lang="en-US" altLang="ja-JP" sz="2400" dirty="0"/>
              <a:t>public class </a:t>
            </a:r>
            <a:r>
              <a:rPr kumimoji="1" lang="en-US" altLang="ja-JP" sz="2400" dirty="0" err="1"/>
              <a:t>YourClassNameHere</a:t>
            </a:r>
            <a:r>
              <a:rPr kumimoji="1" lang="en-US" altLang="ja-JP" sz="2400" dirty="0"/>
              <a:t> {</a:t>
            </a:r>
          </a:p>
          <a:p>
            <a:r>
              <a:rPr kumimoji="1" lang="en-US" altLang="ja-JP" sz="2400" dirty="0"/>
              <a:t>    public static void main(String[] </a:t>
            </a:r>
            <a:r>
              <a:rPr kumimoji="1" lang="en-US" altLang="ja-JP" sz="2400" dirty="0" err="1"/>
              <a:t>args</a:t>
            </a:r>
            <a:r>
              <a:rPr kumimoji="1" lang="en-US" altLang="ja-JP" sz="2400" dirty="0"/>
              <a:t>) {</a:t>
            </a:r>
          </a:p>
          <a:p>
            <a:r>
              <a:rPr kumimoji="1" lang="en-US" altLang="ja-JP" sz="2400" dirty="0"/>
              <a:t>        Random r = new Random();</a:t>
            </a:r>
          </a:p>
          <a:p>
            <a:r>
              <a:rPr kumimoji="1" lang="en-US" altLang="ja-JP" sz="2400" dirty="0"/>
              <a:t>        int </a:t>
            </a:r>
            <a:r>
              <a:rPr kumimoji="1" lang="en-US" altLang="ja-JP" sz="2400" dirty="0" err="1"/>
              <a:t>i</a:t>
            </a:r>
            <a:r>
              <a:rPr kumimoji="1" lang="en-US" altLang="ja-JP" sz="2400" dirty="0"/>
              <a:t>, a;</a:t>
            </a:r>
          </a:p>
          <a:p>
            <a:r>
              <a:rPr kumimoji="1" lang="en-US" altLang="ja-JP" sz="2400" dirty="0"/>
              <a:t>        for(</a:t>
            </a:r>
            <a:r>
              <a:rPr kumimoji="1" lang="en-US" altLang="ja-JP" sz="2400" dirty="0" err="1"/>
              <a:t>i</a:t>
            </a:r>
            <a:r>
              <a:rPr kumimoji="1" lang="en-US" altLang="ja-JP" sz="2400" dirty="0"/>
              <a:t>=0; </a:t>
            </a:r>
            <a:r>
              <a:rPr kumimoji="1" lang="en-US" altLang="ja-JP" sz="2400" dirty="0" err="1"/>
              <a:t>i</a:t>
            </a:r>
            <a:r>
              <a:rPr kumimoji="1" lang="en-US" altLang="ja-JP" sz="2400" dirty="0"/>
              <a:t>&lt;10; </a:t>
            </a:r>
            <a:r>
              <a:rPr kumimoji="1" lang="en-US" altLang="ja-JP" sz="2400" dirty="0" err="1"/>
              <a:t>i</a:t>
            </a:r>
            <a:r>
              <a:rPr kumimoji="1" lang="en-US" altLang="ja-JP" sz="2400" dirty="0"/>
              <a:t>++) {</a:t>
            </a:r>
          </a:p>
          <a:p>
            <a:r>
              <a:rPr kumimoji="1" lang="en-US" altLang="ja-JP" sz="2400" dirty="0"/>
              <a:t>            a = </a:t>
            </a:r>
            <a:r>
              <a:rPr kumimoji="1" lang="en-US" altLang="ja-JP" sz="2400" dirty="0" err="1"/>
              <a:t>r.nextInt</a:t>
            </a:r>
            <a:r>
              <a:rPr kumimoji="1" lang="en-US" altLang="ja-JP" sz="2400" dirty="0"/>
              <a:t>(100);</a:t>
            </a:r>
          </a:p>
          <a:p>
            <a:r>
              <a:rPr kumimoji="1" lang="en-US" altLang="ja-JP" sz="2400" dirty="0"/>
              <a:t>            </a:t>
            </a:r>
            <a:r>
              <a:rPr kumimoji="1" lang="en-US" altLang="ja-JP" sz="2400" dirty="0" err="1"/>
              <a:t>System.out.println</a:t>
            </a:r>
            <a:r>
              <a:rPr kumimoji="1" lang="en-US" altLang="ja-JP" sz="2400" dirty="0"/>
              <a:t>(a);</a:t>
            </a:r>
          </a:p>
          <a:p>
            <a:r>
              <a:rPr kumimoji="1" lang="en-US" altLang="ja-JP" sz="2400" dirty="0"/>
              <a:t>        }</a:t>
            </a:r>
          </a:p>
          <a:p>
            <a:r>
              <a:rPr kumimoji="1" lang="en-US" altLang="ja-JP" sz="2400" dirty="0"/>
              <a:t>    }</a:t>
            </a:r>
          </a:p>
          <a:p>
            <a:r>
              <a:rPr kumimoji="1" lang="en-US" altLang="ja-JP" sz="2400" dirty="0"/>
              <a:t>}</a:t>
            </a:r>
          </a:p>
          <a:p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BF0AAAD-AC10-4328-8D32-5EA8878EB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120" y="5206037"/>
            <a:ext cx="3942756" cy="15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0623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2F5D89-D03E-43DC-B865-80629EA5B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11-1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25AD80-6525-4A0A-B10B-429866F34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public class </a:t>
            </a:r>
            <a:r>
              <a:rPr lang="en-US" altLang="ja-JP" sz="1600" dirty="0" err="1"/>
              <a:t>YourClassNameHere</a:t>
            </a:r>
            <a:r>
              <a:rPr lang="en-US" altLang="ja-JP" sz="1600" dirty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    public static double foo(double a)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        return a * 1.1;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    public static void main(String[] </a:t>
            </a:r>
            <a:r>
              <a:rPr lang="en-US" altLang="ja-JP" sz="1600" dirty="0" err="1"/>
              <a:t>args</a:t>
            </a:r>
            <a:r>
              <a:rPr lang="en-US" altLang="ja-JP" sz="1600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        </a:t>
            </a:r>
            <a:r>
              <a:rPr lang="en-US" altLang="ja-JP" sz="1600" dirty="0" err="1"/>
              <a:t>System.out.printf</a:t>
            </a:r>
            <a:r>
              <a:rPr lang="en-US" altLang="ja-JP" sz="1600" dirty="0"/>
              <a:t>("%f\n", foo(100));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        </a:t>
            </a:r>
            <a:r>
              <a:rPr lang="en-US" altLang="ja-JP" sz="1600" dirty="0" err="1"/>
              <a:t>System.out.printf</a:t>
            </a:r>
            <a:r>
              <a:rPr lang="en-US" altLang="ja-JP" sz="1600" dirty="0"/>
              <a:t>("%f\n", foo(150));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        </a:t>
            </a:r>
            <a:r>
              <a:rPr lang="en-US" altLang="ja-JP" sz="1600" dirty="0" err="1"/>
              <a:t>System.out.printf</a:t>
            </a:r>
            <a:r>
              <a:rPr lang="en-US" altLang="ja-JP" sz="1600" dirty="0"/>
              <a:t>("%f\n", foo(400));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}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EA5E6D-8476-4DEC-8850-DC20A9F45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1496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E2DF9D-9055-4EFF-AB07-0FAD0F522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45" y="101598"/>
            <a:ext cx="8461208" cy="46986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11-2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F8AC272-46FE-4021-9DE0-5E4CC7351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55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602C38-8D7B-462F-BC4D-DD57771D78F3}"/>
              </a:ext>
            </a:extLst>
          </p:cNvPr>
          <p:cNvSpPr txBox="1"/>
          <p:nvPr/>
        </p:nvSpPr>
        <p:spPr>
          <a:xfrm>
            <a:off x="530654" y="432553"/>
            <a:ext cx="8488017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class Circle {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double x;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double y;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double r;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String color;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public Circle(double x, double y, double r, String color) {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    this.x = x;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    this.y = y;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    this.r = r;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    this.color = color;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}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public void printout() {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    System.out.printf("%f %f %f %s\n", this.x, this.y, this.r, this.color);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}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public class YourClassNameHere {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public static void main(String[] args) {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    Circle x = new Circle(2, 4, 3, "green");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    Circle y = new Circle(8, 10, 1, "blue");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    x.printout();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    y.printout();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   }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2354748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4730F5-F6C6-4AA3-9351-E2877A6F6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11-3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75D79A-6F91-4A35-B151-A8F7AF91F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96" y="536960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class Figure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double x;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double y;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String color;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public Figure(double x, double y, String color)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    </a:t>
            </a:r>
            <a:r>
              <a:rPr kumimoji="1" lang="en-US" altLang="ja-JP" sz="1200" dirty="0" err="1"/>
              <a:t>this.x</a:t>
            </a:r>
            <a:r>
              <a:rPr kumimoji="1" lang="en-US" altLang="ja-JP" sz="1200" dirty="0"/>
              <a:t> = x;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    </a:t>
            </a:r>
            <a:r>
              <a:rPr kumimoji="1" lang="en-US" altLang="ja-JP" sz="1200" dirty="0" err="1"/>
              <a:t>this.y</a:t>
            </a:r>
            <a:r>
              <a:rPr kumimoji="1" lang="en-US" altLang="ja-JP" sz="1200" dirty="0"/>
              <a:t> = y;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    </a:t>
            </a:r>
            <a:r>
              <a:rPr kumimoji="1" lang="en-US" altLang="ja-JP" sz="1200" dirty="0" err="1"/>
              <a:t>this.color</a:t>
            </a:r>
            <a:r>
              <a:rPr kumimoji="1" lang="en-US" altLang="ja-JP" sz="1200" dirty="0"/>
              <a:t> = color;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class Circle extends Figure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double r;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public Circle(double x, double y, double r, String color)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    super(x, y, color);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    </a:t>
            </a:r>
            <a:r>
              <a:rPr kumimoji="1" lang="en-US" altLang="ja-JP" sz="1200" dirty="0" err="1"/>
              <a:t>this.r</a:t>
            </a:r>
            <a:r>
              <a:rPr kumimoji="1" lang="en-US" altLang="ja-JP" sz="1200" dirty="0"/>
              <a:t> = r;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public void printout()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    </a:t>
            </a:r>
            <a:r>
              <a:rPr kumimoji="1" lang="en-US" altLang="ja-JP" sz="1200" dirty="0" err="1"/>
              <a:t>System.out.printf</a:t>
            </a:r>
            <a:r>
              <a:rPr kumimoji="1" lang="en-US" altLang="ja-JP" sz="1200" dirty="0"/>
              <a:t>("%f %f %f %s\n", </a:t>
            </a:r>
            <a:r>
              <a:rPr kumimoji="1" lang="en-US" altLang="ja-JP" sz="1200" dirty="0" err="1"/>
              <a:t>this.x</a:t>
            </a:r>
            <a:r>
              <a:rPr kumimoji="1" lang="en-US" altLang="ja-JP" sz="1200" dirty="0"/>
              <a:t>, </a:t>
            </a:r>
            <a:r>
              <a:rPr kumimoji="1" lang="en-US" altLang="ja-JP" sz="1200" dirty="0" err="1"/>
              <a:t>this.y</a:t>
            </a:r>
            <a:r>
              <a:rPr kumimoji="1" lang="en-US" altLang="ja-JP" sz="1200" dirty="0"/>
              <a:t>, </a:t>
            </a:r>
            <a:r>
              <a:rPr kumimoji="1" lang="en-US" altLang="ja-JP" sz="1200" dirty="0" err="1"/>
              <a:t>this.r</a:t>
            </a:r>
            <a:r>
              <a:rPr kumimoji="1" lang="en-US" altLang="ja-JP" sz="1200" dirty="0"/>
              <a:t>, </a:t>
            </a:r>
            <a:r>
              <a:rPr kumimoji="1" lang="en-US" altLang="ja-JP" sz="1200" dirty="0" err="1"/>
              <a:t>this.color</a:t>
            </a:r>
            <a:r>
              <a:rPr kumimoji="1" lang="en-US" altLang="ja-JP" sz="1200" dirty="0"/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public class </a:t>
            </a:r>
            <a:r>
              <a:rPr kumimoji="1" lang="en-US" altLang="ja-JP" sz="1200" dirty="0" err="1"/>
              <a:t>YourClassNameHere</a:t>
            </a:r>
            <a:r>
              <a:rPr kumimoji="1" lang="en-US" altLang="ja-JP" sz="1200" dirty="0"/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public static void main(String[] </a:t>
            </a:r>
            <a:r>
              <a:rPr kumimoji="1" lang="en-US" altLang="ja-JP" sz="1200" dirty="0" err="1"/>
              <a:t>args</a:t>
            </a:r>
            <a:r>
              <a:rPr kumimoji="1" lang="en-US" altLang="ja-JP" sz="1200" dirty="0"/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    Circle x = new Circle(2, 4, 3, "green");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    Circle y = new Circle(8, 10, 1, "blue");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    </a:t>
            </a:r>
            <a:r>
              <a:rPr kumimoji="1" lang="en-US" altLang="ja-JP" sz="1200" dirty="0" err="1"/>
              <a:t>x.printout</a:t>
            </a:r>
            <a:r>
              <a:rPr kumimoji="1" lang="en-US" altLang="ja-JP" sz="1200" dirty="0"/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    </a:t>
            </a:r>
            <a:r>
              <a:rPr kumimoji="1" lang="en-US" altLang="ja-JP" sz="1200" dirty="0" err="1"/>
              <a:t>y.printout</a:t>
            </a:r>
            <a:r>
              <a:rPr kumimoji="1" lang="en-US" altLang="ja-JP" sz="1200" dirty="0"/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kumimoji="1" lang="en-US" altLang="ja-JP" sz="1200" dirty="0"/>
              <a:t>}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7D05312-7C6B-43C7-A4AD-B08E117A2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4315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2AB2E6-18FE-4665-BB6A-25FAF652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11-4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BF9231-BF24-4C23-A987-65A844A4F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565150"/>
            <a:ext cx="8461208" cy="629285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class Figure {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double x;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double y;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String color;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public Figure(double x, double y, String color) {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    </a:t>
            </a:r>
            <a:r>
              <a:rPr kumimoji="1" lang="en-US" altLang="ja-JP" sz="1100" dirty="0" err="1"/>
              <a:t>this.x</a:t>
            </a:r>
            <a:r>
              <a:rPr kumimoji="1" lang="en-US" altLang="ja-JP" sz="1100" dirty="0"/>
              <a:t> = x;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    </a:t>
            </a:r>
            <a:r>
              <a:rPr kumimoji="1" lang="en-US" altLang="ja-JP" sz="1100" dirty="0" err="1"/>
              <a:t>this.y</a:t>
            </a:r>
            <a:r>
              <a:rPr kumimoji="1" lang="en-US" altLang="ja-JP" sz="1100" dirty="0"/>
              <a:t> = y;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    </a:t>
            </a:r>
            <a:r>
              <a:rPr kumimoji="1" lang="en-US" altLang="ja-JP" sz="1100" dirty="0" err="1"/>
              <a:t>this.color</a:t>
            </a:r>
            <a:r>
              <a:rPr kumimoji="1" lang="en-US" altLang="ja-JP" sz="1100" dirty="0"/>
              <a:t> = color;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class Circle extends Figure {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double r;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public Circle(double x, double y, double r, String color) {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    super(x, y, color);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    </a:t>
            </a:r>
            <a:r>
              <a:rPr kumimoji="1" lang="en-US" altLang="ja-JP" sz="1100" dirty="0" err="1"/>
              <a:t>this.r</a:t>
            </a:r>
            <a:r>
              <a:rPr kumimoji="1" lang="en-US" altLang="ja-JP" sz="1100" dirty="0"/>
              <a:t> = r;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public void printout() {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    </a:t>
            </a:r>
            <a:r>
              <a:rPr kumimoji="1" lang="en-US" altLang="ja-JP" sz="1100" dirty="0" err="1"/>
              <a:t>System.out.printf</a:t>
            </a:r>
            <a:r>
              <a:rPr kumimoji="1" lang="en-US" altLang="ja-JP" sz="1100" dirty="0"/>
              <a:t>("%f %f %f %s\n", </a:t>
            </a:r>
            <a:r>
              <a:rPr kumimoji="1" lang="en-US" altLang="ja-JP" sz="1100" dirty="0" err="1"/>
              <a:t>this.x</a:t>
            </a:r>
            <a:r>
              <a:rPr kumimoji="1" lang="en-US" altLang="ja-JP" sz="1100" dirty="0"/>
              <a:t>, </a:t>
            </a:r>
            <a:r>
              <a:rPr kumimoji="1" lang="en-US" altLang="ja-JP" sz="1100" dirty="0" err="1"/>
              <a:t>this.y</a:t>
            </a:r>
            <a:r>
              <a:rPr kumimoji="1" lang="en-US" altLang="ja-JP" sz="1100" dirty="0"/>
              <a:t>, </a:t>
            </a:r>
            <a:r>
              <a:rPr kumimoji="1" lang="en-US" altLang="ja-JP" sz="1100" dirty="0" err="1"/>
              <a:t>this.r</a:t>
            </a:r>
            <a:r>
              <a:rPr kumimoji="1" lang="en-US" altLang="ja-JP" sz="1100" dirty="0"/>
              <a:t>, </a:t>
            </a:r>
            <a:r>
              <a:rPr kumimoji="1" lang="en-US" altLang="ja-JP" sz="1100" dirty="0" err="1"/>
              <a:t>this.color</a:t>
            </a:r>
            <a:r>
              <a:rPr kumimoji="1" lang="en-US" altLang="ja-JP" sz="1100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class Rectangle extends Figure {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double width;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double height;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public Rectangle(double x, double y, double w, double h, String color) {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    super(x, y, color);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    </a:t>
            </a:r>
            <a:r>
              <a:rPr kumimoji="1" lang="en-US" altLang="ja-JP" sz="1100" dirty="0" err="1"/>
              <a:t>this.width</a:t>
            </a:r>
            <a:r>
              <a:rPr kumimoji="1" lang="en-US" altLang="ja-JP" sz="1100" dirty="0"/>
              <a:t> = w;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    </a:t>
            </a:r>
            <a:r>
              <a:rPr kumimoji="1" lang="en-US" altLang="ja-JP" sz="1100" dirty="0" err="1"/>
              <a:t>this.height</a:t>
            </a:r>
            <a:r>
              <a:rPr kumimoji="1" lang="en-US" altLang="ja-JP" sz="1100" dirty="0"/>
              <a:t> = h;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public void printout() {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    </a:t>
            </a:r>
            <a:r>
              <a:rPr kumimoji="1" lang="en-US" altLang="ja-JP" sz="1100" dirty="0" err="1"/>
              <a:t>System.out.printf</a:t>
            </a:r>
            <a:r>
              <a:rPr kumimoji="1" lang="en-US" altLang="ja-JP" sz="1100" dirty="0"/>
              <a:t>("%f %f %f %f %s", </a:t>
            </a:r>
            <a:r>
              <a:rPr kumimoji="1" lang="en-US" altLang="ja-JP" sz="1100" dirty="0" err="1"/>
              <a:t>this.x</a:t>
            </a:r>
            <a:r>
              <a:rPr kumimoji="1" lang="en-US" altLang="ja-JP" sz="1100" dirty="0"/>
              <a:t>, </a:t>
            </a:r>
            <a:r>
              <a:rPr kumimoji="1" lang="en-US" altLang="ja-JP" sz="1100" dirty="0" err="1"/>
              <a:t>this.y</a:t>
            </a:r>
            <a:r>
              <a:rPr kumimoji="1" lang="en-US" altLang="ja-JP" sz="1100" dirty="0"/>
              <a:t>, </a:t>
            </a:r>
            <a:r>
              <a:rPr kumimoji="1" lang="en-US" altLang="ja-JP" sz="1100" dirty="0" err="1"/>
              <a:t>this.width</a:t>
            </a:r>
            <a:r>
              <a:rPr kumimoji="1" lang="en-US" altLang="ja-JP" sz="1100" dirty="0"/>
              <a:t>, </a:t>
            </a:r>
            <a:r>
              <a:rPr kumimoji="1" lang="en-US" altLang="ja-JP" sz="1100" dirty="0" err="1"/>
              <a:t>this.height</a:t>
            </a:r>
            <a:r>
              <a:rPr kumimoji="1" lang="en-US" altLang="ja-JP" sz="1100" dirty="0"/>
              <a:t>, </a:t>
            </a:r>
            <a:r>
              <a:rPr kumimoji="1" lang="en-US" altLang="ja-JP" sz="1100" dirty="0" err="1"/>
              <a:t>this.color</a:t>
            </a:r>
            <a:r>
              <a:rPr kumimoji="1" lang="en-US" altLang="ja-JP" sz="1100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kumimoji="1" lang="en-US" altLang="ja-JP" sz="1100" dirty="0"/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public class </a:t>
            </a:r>
            <a:r>
              <a:rPr kumimoji="1" lang="en-US" altLang="ja-JP" sz="1100" dirty="0" err="1"/>
              <a:t>YourClassNameHere</a:t>
            </a:r>
            <a:r>
              <a:rPr kumimoji="1" lang="en-US" altLang="ja-JP" sz="1100" dirty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public static void main(String[] </a:t>
            </a:r>
            <a:r>
              <a:rPr kumimoji="1" lang="en-US" altLang="ja-JP" sz="1100" dirty="0" err="1"/>
              <a:t>args</a:t>
            </a:r>
            <a:r>
              <a:rPr kumimoji="1" lang="en-US" altLang="ja-JP" sz="1100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    Circle x = new Circle(2, 4, 3, "green");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    Rectangle a = new Rectangle(6, 4, 1, 2, "blue");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    </a:t>
            </a:r>
            <a:r>
              <a:rPr kumimoji="1" lang="en-US" altLang="ja-JP" sz="1100" dirty="0" err="1"/>
              <a:t>x.printout</a:t>
            </a:r>
            <a:r>
              <a:rPr kumimoji="1" lang="en-US" altLang="ja-JP" sz="1100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    </a:t>
            </a:r>
            <a:r>
              <a:rPr kumimoji="1" lang="en-US" altLang="ja-JP" sz="1100" dirty="0" err="1"/>
              <a:t>a.printout</a:t>
            </a:r>
            <a:r>
              <a:rPr kumimoji="1" lang="en-US" altLang="ja-JP" sz="1100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1100" dirty="0"/>
              <a:t>}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C1467DF-52F3-4334-A632-514055942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83666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4DA322-AA0D-48A3-95EB-A5FE80D3C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11-5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2AA0FB-C4F3-4779-81CA-3F177CA0D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en-US" altLang="ja-JP" dirty="0"/>
              <a:t>public class </a:t>
            </a:r>
            <a:r>
              <a:rPr kumimoji="1" lang="en-US" altLang="ja-JP" dirty="0" err="1"/>
              <a:t>YourClassNameHere</a:t>
            </a:r>
            <a:r>
              <a:rPr kumimoji="1" lang="en-US" altLang="ja-JP" dirty="0"/>
              <a:t> {</a:t>
            </a:r>
          </a:p>
          <a:p>
            <a:pPr marL="0" indent="0">
              <a:buNone/>
            </a:pPr>
            <a:r>
              <a:rPr kumimoji="1" lang="en-US" altLang="ja-JP" dirty="0"/>
              <a:t>    public static void main(String[] </a:t>
            </a:r>
            <a:r>
              <a:rPr kumimoji="1" lang="en-US" altLang="ja-JP" dirty="0" err="1"/>
              <a:t>args</a:t>
            </a:r>
            <a:r>
              <a:rPr kumimoji="1" lang="en-US" altLang="ja-JP" dirty="0"/>
              <a:t>) {</a:t>
            </a:r>
          </a:p>
          <a:p>
            <a:pPr marL="0" indent="0">
              <a:buNone/>
            </a:pPr>
            <a:r>
              <a:rPr kumimoji="1" lang="en-US" altLang="ja-JP" dirty="0"/>
              <a:t>        double x[] = {8, 6, 4, 2, 3};</a:t>
            </a:r>
          </a:p>
          <a:p>
            <a:pPr marL="0" indent="0">
              <a:buNone/>
            </a:pPr>
            <a:r>
              <a:rPr kumimoji="1" lang="en-US" altLang="ja-JP" dirty="0"/>
              <a:t>        double y[] = {0, 0, 0, 0, 0};</a:t>
            </a:r>
          </a:p>
          <a:p>
            <a:pPr marL="0" indent="0">
              <a:buNone/>
            </a:pPr>
            <a:r>
              <a:rPr kumimoji="1" lang="en-US" altLang="ja-JP" dirty="0"/>
              <a:t>        int 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;</a:t>
            </a:r>
          </a:p>
          <a:p>
            <a:pPr marL="0" indent="0">
              <a:buNone/>
            </a:pPr>
            <a:r>
              <a:rPr kumimoji="1" lang="en-US" altLang="ja-JP" dirty="0"/>
              <a:t>        for(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=0; 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&lt;=4; 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++) {</a:t>
            </a:r>
          </a:p>
          <a:p>
            <a:pPr marL="0" indent="0">
              <a:buNone/>
            </a:pPr>
            <a:r>
              <a:rPr kumimoji="1" lang="en-US" altLang="ja-JP" dirty="0"/>
              <a:t>            y[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] = x[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] * 1.1;</a:t>
            </a:r>
          </a:p>
          <a:p>
            <a:pPr marL="0" indent="0">
              <a:buNone/>
            </a:pPr>
            <a:r>
              <a:rPr kumimoji="1" lang="en-US" altLang="ja-JP" dirty="0"/>
              <a:t>        }</a:t>
            </a:r>
          </a:p>
          <a:p>
            <a:pPr marL="0" indent="0">
              <a:buNone/>
            </a:pPr>
            <a:r>
              <a:rPr kumimoji="1" lang="en-US" altLang="ja-JP" dirty="0"/>
              <a:t>        for(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=0; 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&lt;=4; 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++) {</a:t>
            </a:r>
          </a:p>
          <a:p>
            <a:pPr marL="0" indent="0">
              <a:buNone/>
            </a:pPr>
            <a:r>
              <a:rPr kumimoji="1" lang="en-US" altLang="ja-JP" dirty="0"/>
              <a:t>            </a:t>
            </a:r>
            <a:r>
              <a:rPr kumimoji="1" lang="en-US" altLang="ja-JP" dirty="0" err="1"/>
              <a:t>System.out.println</a:t>
            </a:r>
            <a:r>
              <a:rPr kumimoji="1" lang="en-US" altLang="ja-JP" dirty="0"/>
              <a:t>(y[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]);</a:t>
            </a:r>
          </a:p>
          <a:p>
            <a:pPr marL="0" indent="0">
              <a:buNone/>
            </a:pPr>
            <a:r>
              <a:rPr kumimoji="1" lang="en-US" altLang="ja-JP" dirty="0"/>
              <a:t>        }</a:t>
            </a:r>
          </a:p>
          <a:p>
            <a:pPr marL="0" indent="0">
              <a:buNone/>
            </a:pPr>
            <a:r>
              <a:rPr kumimoji="1" lang="en-US" altLang="ja-JP" dirty="0"/>
              <a:t>    }</a:t>
            </a:r>
          </a:p>
          <a:p>
            <a:pPr marL="0" indent="0">
              <a:buNone/>
            </a:pPr>
            <a:r>
              <a:rPr kumimoji="1" lang="en-US" altLang="ja-JP" dirty="0"/>
              <a:t>}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7FB417D-6393-4665-B1B5-0BAD857BF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6786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1EDC1B-3767-4144-A28C-885BA3AD0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11-5 </a:t>
            </a:r>
            <a:r>
              <a:rPr kumimoji="1" lang="ja-JP" altLang="en-US" dirty="0"/>
              <a:t>の </a:t>
            </a:r>
            <a:r>
              <a:rPr kumimoji="1" lang="en-US" altLang="ja-JP" dirty="0"/>
              <a:t>2</a:t>
            </a:r>
            <a:r>
              <a:rPr kumimoji="1" lang="ja-JP" altLang="en-US" dirty="0"/>
              <a:t>つめ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548832-D18D-4EC4-8933-E429C56BA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en-US" altLang="ja-JP" dirty="0"/>
              <a:t>import </a:t>
            </a:r>
            <a:r>
              <a:rPr kumimoji="1" lang="en-US" altLang="ja-JP" dirty="0" err="1"/>
              <a:t>java.util.Random</a:t>
            </a:r>
            <a:r>
              <a:rPr kumimoji="1" lang="en-US" altLang="ja-JP" dirty="0"/>
              <a:t>;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public class </a:t>
            </a:r>
            <a:r>
              <a:rPr kumimoji="1" lang="en-US" altLang="ja-JP" dirty="0" err="1"/>
              <a:t>YourClassNameHere</a:t>
            </a:r>
            <a:r>
              <a:rPr kumimoji="1" lang="en-US" altLang="ja-JP" dirty="0"/>
              <a:t> {</a:t>
            </a:r>
          </a:p>
          <a:p>
            <a:pPr marL="0" indent="0">
              <a:buNone/>
            </a:pPr>
            <a:r>
              <a:rPr kumimoji="1" lang="en-US" altLang="ja-JP" dirty="0"/>
              <a:t>    public static void main(String[] </a:t>
            </a:r>
            <a:r>
              <a:rPr kumimoji="1" lang="en-US" altLang="ja-JP" dirty="0" err="1"/>
              <a:t>args</a:t>
            </a:r>
            <a:r>
              <a:rPr kumimoji="1" lang="en-US" altLang="ja-JP" dirty="0"/>
              <a:t>) {</a:t>
            </a:r>
          </a:p>
          <a:p>
            <a:pPr marL="0" indent="0">
              <a:buNone/>
            </a:pPr>
            <a:r>
              <a:rPr kumimoji="1" lang="en-US" altLang="ja-JP" dirty="0"/>
              <a:t>        Random r = new Random();</a:t>
            </a:r>
          </a:p>
          <a:p>
            <a:pPr marL="0" indent="0">
              <a:buNone/>
            </a:pPr>
            <a:r>
              <a:rPr kumimoji="1" lang="en-US" altLang="ja-JP" dirty="0"/>
              <a:t>        int 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, a;</a:t>
            </a:r>
          </a:p>
          <a:p>
            <a:pPr marL="0" indent="0">
              <a:buNone/>
            </a:pPr>
            <a:r>
              <a:rPr kumimoji="1" lang="en-US" altLang="ja-JP" dirty="0"/>
              <a:t>        for(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=0; 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&lt;10; 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++) {</a:t>
            </a:r>
          </a:p>
          <a:p>
            <a:pPr marL="0" indent="0">
              <a:buNone/>
            </a:pPr>
            <a:r>
              <a:rPr kumimoji="1" lang="en-US" altLang="ja-JP" dirty="0"/>
              <a:t>            a = </a:t>
            </a:r>
            <a:r>
              <a:rPr kumimoji="1" lang="en-US" altLang="ja-JP" dirty="0" err="1"/>
              <a:t>r.nextInt</a:t>
            </a:r>
            <a:r>
              <a:rPr kumimoji="1" lang="en-US" altLang="ja-JP" dirty="0"/>
              <a:t>(100);</a:t>
            </a:r>
          </a:p>
          <a:p>
            <a:pPr marL="0" indent="0">
              <a:buNone/>
            </a:pPr>
            <a:r>
              <a:rPr kumimoji="1" lang="en-US" altLang="ja-JP" dirty="0"/>
              <a:t>            </a:t>
            </a:r>
            <a:r>
              <a:rPr kumimoji="1" lang="en-US" altLang="ja-JP" dirty="0" err="1"/>
              <a:t>System.out.println</a:t>
            </a:r>
            <a:r>
              <a:rPr kumimoji="1" lang="en-US" altLang="ja-JP" dirty="0"/>
              <a:t>(a);</a:t>
            </a:r>
          </a:p>
          <a:p>
            <a:pPr marL="0" indent="0">
              <a:buNone/>
            </a:pPr>
            <a:r>
              <a:rPr kumimoji="1" lang="en-US" altLang="ja-JP" dirty="0"/>
              <a:t>        }</a:t>
            </a:r>
          </a:p>
          <a:p>
            <a:pPr marL="0" indent="0">
              <a:buNone/>
            </a:pPr>
            <a:r>
              <a:rPr kumimoji="1" lang="en-US" altLang="ja-JP" dirty="0"/>
              <a:t>    }</a:t>
            </a:r>
          </a:p>
          <a:p>
            <a:pPr marL="0" indent="0">
              <a:buNone/>
            </a:pPr>
            <a:r>
              <a:rPr kumimoji="1" lang="en-US" altLang="ja-JP"/>
              <a:t>}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670F34-0485-49D3-B053-261681C92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637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メソッド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1845" y="3128652"/>
            <a:ext cx="3057247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類似した複数の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endParaRPr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41180" y="1890634"/>
            <a:ext cx="4033500" cy="13849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変数 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を使って，複数の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を１つにまとめる（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抽象化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3604749" y="1251133"/>
            <a:ext cx="497205" cy="4157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71093" y="1197406"/>
            <a:ext cx="122341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* 1.1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99963" y="809673"/>
            <a:ext cx="1624163" cy="267765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* 1.1</a:t>
            </a: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150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* 1.1</a:t>
            </a:r>
            <a:endParaRPr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400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* 1.1</a:t>
            </a:r>
            <a:endParaRPr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右矢印 11"/>
          <p:cNvSpPr/>
          <p:nvPr/>
        </p:nvSpPr>
        <p:spPr>
          <a:xfrm rot="5400000">
            <a:off x="4701043" y="2815144"/>
            <a:ext cx="540098" cy="1801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1635" y="4077798"/>
            <a:ext cx="2346972" cy="1915637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1420468" y="6259811"/>
            <a:ext cx="6798139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a * 1.1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」を含む</a:t>
            </a: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メソッド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foo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定義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し使用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AE97235-A465-41D3-8C92-AB6DC83C1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776" y="4011481"/>
            <a:ext cx="4727818" cy="227659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159667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メソッド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68ACEEDD-A3CE-4FC8-8A21-E10A9A513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7343" y="2750210"/>
            <a:ext cx="7950212" cy="22467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この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メソッド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本体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	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return a * 1.1;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この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メソッド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は，</a:t>
            </a:r>
            <a:r>
              <a:rPr lang="ja-JP" altLang="en-US" sz="2800" u="sng" dirty="0">
                <a:latin typeface="Arial" panose="020B0604020202020204" pitchFamily="34" charset="0"/>
                <a:ea typeface="メイリオ" panose="020B0604030504040204" pitchFamily="50" charset="-128"/>
              </a:rPr>
              <a:t>式「</a:t>
            </a:r>
            <a:r>
              <a:rPr lang="en-US" altLang="ja-JP" sz="28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 a * 1.1</a:t>
            </a:r>
            <a:r>
              <a:rPr lang="ja-JP" altLang="en-US" sz="2800" u="sng" dirty="0">
                <a:latin typeface="Arial" panose="020B0604020202020204" pitchFamily="34" charset="0"/>
                <a:ea typeface="メイリオ" panose="020B0604030504040204" pitchFamily="50" charset="-128"/>
              </a:rPr>
              <a:t>」に，</a:t>
            </a:r>
            <a:r>
              <a:rPr lang="ja-JP" altLang="en-US" sz="28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名前</a:t>
            </a:r>
            <a:r>
              <a:rPr lang="en-US" altLang="ja-JP" sz="28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 foo</a:t>
            </a:r>
            <a:r>
              <a:rPr lang="en-US" altLang="ja-JP" sz="2800" u="sng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u="sng" dirty="0">
                <a:latin typeface="Arial" panose="020B0604020202020204" pitchFamily="34" charset="0"/>
                <a:ea typeface="メイリオ" panose="020B0604030504040204" pitchFamily="50" charset="-128"/>
              </a:rPr>
              <a:t>を付けたもの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と考えることもできる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0A0E865-4777-4235-8235-C0676D194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946" y="931707"/>
            <a:ext cx="8285957" cy="15083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870240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43F311F8-5861-43F0-B661-D38C33B8B7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6102" y="1492209"/>
            <a:ext cx="4397898" cy="1528773"/>
          </a:xfrm>
          <a:prstGeom prst="rect">
            <a:avLst/>
          </a:prstGeom>
        </p:spPr>
      </p:pic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式の抽象化とメソッド</a:t>
            </a:r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47053" y="3611275"/>
            <a:ext cx="2339102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類似した複数の</a:t>
            </a: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97820" y="5159207"/>
            <a:ext cx="126188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実行結果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89988" y="3547226"/>
            <a:ext cx="2877711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メソッド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の定義と使用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918261" y="5069292"/>
            <a:ext cx="2069797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同じ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実行結果になる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508718" y="827052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抽象化前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177185" y="768449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抽象化後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5210031" y="2256595"/>
            <a:ext cx="3154205" cy="4878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974931" y="1666415"/>
            <a:ext cx="2727346" cy="422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AF44E55D-11C7-4B08-85C8-6E945FEFDC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4455" y="4815990"/>
            <a:ext cx="2236640" cy="115285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1A21A9C0-A151-4BDC-A86A-C8986DFD43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79" y="4664525"/>
            <a:ext cx="2507044" cy="164651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4DE37409-4939-4235-A9B1-5210DF4CC8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482171"/>
            <a:ext cx="4681000" cy="1165661"/>
          </a:xfrm>
          <a:prstGeom prst="rect">
            <a:avLst/>
          </a:prstGeom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E06CE84-C06C-439D-9BE2-0C8FBEF0F8A9}"/>
              </a:ext>
            </a:extLst>
          </p:cNvPr>
          <p:cNvSpPr/>
          <p:nvPr/>
        </p:nvSpPr>
        <p:spPr>
          <a:xfrm>
            <a:off x="554819" y="1844724"/>
            <a:ext cx="3154205" cy="4878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7984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5756025"/>
          </a:xfrm>
        </p:spPr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プログラミング</a:t>
            </a:r>
            <a:r>
              <a:rPr lang="ja-JP" altLang="en-US" dirty="0"/>
              <a:t>での</a:t>
            </a:r>
            <a:r>
              <a:rPr lang="ja-JP" altLang="en-US" b="1" dirty="0">
                <a:solidFill>
                  <a:srgbClr val="C00000"/>
                </a:solidFill>
              </a:rPr>
              <a:t>オブジェクト</a:t>
            </a:r>
            <a:r>
              <a:rPr lang="ja-JP" altLang="en-US" dirty="0"/>
              <a:t>は，</a:t>
            </a:r>
            <a:r>
              <a:rPr lang="ja-JP" altLang="en-US" b="1" u="sng" dirty="0">
                <a:solidFill>
                  <a:srgbClr val="FF0000"/>
                </a:solidFill>
              </a:rPr>
              <a:t>コンピュータでの操作や処理の対象となるもの</a:t>
            </a:r>
            <a:r>
              <a:rPr lang="ja-JP" altLang="en-US" dirty="0"/>
              <a:t>のこと</a:t>
            </a:r>
            <a:endParaRPr lang="en-US" altLang="ja-JP" b="1" dirty="0">
              <a:solidFill>
                <a:srgbClr val="C00000"/>
              </a:solidFill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は，</a:t>
            </a:r>
            <a:r>
              <a:rPr lang="ja-JP" altLang="en-US" b="1" u="sng" dirty="0">
                <a:solidFill>
                  <a:srgbClr val="FF0000"/>
                </a:solidFill>
              </a:rPr>
              <a:t>オブジェクトに属する操作や処理</a:t>
            </a:r>
            <a:r>
              <a:rPr lang="ja-JP" altLang="en-US" dirty="0"/>
              <a:t>のこと</a:t>
            </a:r>
            <a:endParaRPr lang="en-US" altLang="ja-JP" dirty="0"/>
          </a:p>
          <a:p>
            <a:r>
              <a:rPr lang="ja-JP" altLang="en-US" dirty="0"/>
              <a:t>次の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は，</a:t>
            </a:r>
            <a:r>
              <a:rPr lang="ja-JP" altLang="en-US" b="1" u="sng" dirty="0"/>
              <a:t>式「</a:t>
            </a:r>
            <a:r>
              <a:rPr lang="en-US" altLang="ja-JP" b="1" u="sng" dirty="0"/>
              <a:t> a * 1.1</a:t>
            </a:r>
            <a:r>
              <a:rPr lang="ja-JP" altLang="en-US" b="1" u="sng" dirty="0"/>
              <a:t>」に，名前</a:t>
            </a:r>
            <a:r>
              <a:rPr lang="en-US" altLang="ja-JP" b="1" u="sng" dirty="0"/>
              <a:t> foo </a:t>
            </a:r>
            <a:r>
              <a:rPr lang="ja-JP" altLang="en-US" b="1" u="sng" dirty="0"/>
              <a:t>を付けたもの</a:t>
            </a:r>
            <a:r>
              <a:rPr lang="ja-JP" altLang="en-US" dirty="0"/>
              <a:t>と考えることもできる</a:t>
            </a:r>
            <a:endParaRPr lang="en-US" altLang="ja-JP" dirty="0"/>
          </a:p>
          <a:p>
            <a:pPr marL="0" indent="0">
              <a:buNone/>
            </a:pPr>
            <a:endParaRPr lang="en-US" altLang="ja-JP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ja-JP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ja-JP" b="1" dirty="0">
              <a:solidFill>
                <a:srgbClr val="C00000"/>
              </a:solidFill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式の抽象化</a:t>
            </a:r>
            <a:r>
              <a:rPr lang="ja-JP" altLang="en-US" dirty="0"/>
              <a:t>とは，</a:t>
            </a:r>
            <a:r>
              <a:rPr lang="ja-JP" altLang="en-US" b="1" dirty="0">
                <a:solidFill>
                  <a:srgbClr val="C00000"/>
                </a:solidFill>
              </a:rPr>
              <a:t>変数</a:t>
            </a:r>
            <a:r>
              <a:rPr lang="ja-JP" altLang="en-US" dirty="0"/>
              <a:t>を使って，複数の</a:t>
            </a:r>
            <a:r>
              <a:rPr lang="ja-JP" altLang="en-US" b="1" dirty="0">
                <a:solidFill>
                  <a:srgbClr val="C00000"/>
                </a:solidFill>
              </a:rPr>
              <a:t>式</a:t>
            </a:r>
            <a:r>
              <a:rPr lang="ja-JP" altLang="en-US" dirty="0"/>
              <a:t>を１つにまとめること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9</a:t>
            </a:fld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3520F12-E452-4C99-920E-77514B6F8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805" y="3819024"/>
            <a:ext cx="8285957" cy="15083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40816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2598</TotalTime>
  <Words>3889</Words>
  <Application>Microsoft Office PowerPoint</Application>
  <PresentationFormat>画面に合わせる (4:3)</PresentationFormat>
  <Paragraphs>680</Paragraphs>
  <Slides>59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59</vt:i4>
      </vt:variant>
    </vt:vector>
  </HeadingPairs>
  <TitlesOfParts>
    <vt:vector size="65" baseType="lpstr">
      <vt:lpstr>メイリオ</vt:lpstr>
      <vt:lpstr>游ゴシック</vt:lpstr>
      <vt:lpstr>Arial</vt:lpstr>
      <vt:lpstr>Calibri</vt:lpstr>
      <vt:lpstr>Times New Roman</vt:lpstr>
      <vt:lpstr>Office テーマ</vt:lpstr>
      <vt:lpstr>pi-11. 今までの総まとめ</vt:lpstr>
      <vt:lpstr>アウトライン</vt:lpstr>
      <vt:lpstr>11-1. メソッド</vt:lpstr>
      <vt:lpstr>オブジェクトとメソッド</vt:lpstr>
      <vt:lpstr>式の抽象化</vt:lpstr>
      <vt:lpstr>メソッド</vt:lpstr>
      <vt:lpstr>メソッド</vt:lpstr>
      <vt:lpstr>式の抽象化とメソッド</vt:lpstr>
      <vt:lpstr>まとめ</vt:lpstr>
      <vt:lpstr>PowerPoint プレゼンテーション</vt:lpstr>
      <vt:lpstr>PowerPoint プレゼンテーション</vt:lpstr>
      <vt:lpstr>11-2. クラス</vt:lpstr>
      <vt:lpstr>クラス</vt:lpstr>
      <vt:lpstr>PowerPoint プレゼンテーション</vt:lpstr>
      <vt:lpstr>Java のオブジェクトの生成</vt:lpstr>
      <vt:lpstr>クラス定義，コンストラクタ</vt:lpstr>
      <vt:lpstr>まとめ</vt:lpstr>
      <vt:lpstr>PowerPoint プレゼンテーション</vt:lpstr>
      <vt:lpstr>PowerPoint プレゼンテーション</vt:lpstr>
      <vt:lpstr>メソッドと クラス</vt:lpstr>
      <vt:lpstr>属性やメソッドのアクセス</vt:lpstr>
      <vt:lpstr>属性アクセス</vt:lpstr>
      <vt:lpstr>メソッド内での属性アクセス</vt:lpstr>
      <vt:lpstr>まとめ</vt:lpstr>
      <vt:lpstr>11-3. スーパークラス，サブクラス，継承</vt:lpstr>
      <vt:lpstr>スーパークラス，サブクラス</vt:lpstr>
      <vt:lpstr>継承の例</vt:lpstr>
      <vt:lpstr>クラスの類似性</vt:lpstr>
      <vt:lpstr>スーパークラス，サブクラス</vt:lpstr>
      <vt:lpstr>クラス Figure の定義</vt:lpstr>
      <vt:lpstr>Java でのクラスの親子関係の書き方</vt:lpstr>
      <vt:lpstr>スーパークラス、サブクラスのためのキーワード</vt:lpstr>
      <vt:lpstr>PowerPoint プレゼンテーション</vt:lpstr>
      <vt:lpstr>PowerPoint プレゼンテーション</vt:lpstr>
      <vt:lpstr>PowerPoint プレゼンテーション</vt:lpstr>
      <vt:lpstr>まとめ</vt:lpstr>
      <vt:lpstr>２つのクラスのプログラム （親子関係にしない場合）</vt:lpstr>
      <vt:lpstr>２つのクラスのプログラム 親子関係にしない場合とする場合の比較</vt:lpstr>
      <vt:lpstr>11-4. クラスの抽象化</vt:lpstr>
      <vt:lpstr>PowerPoint プレゼンテーション</vt:lpstr>
      <vt:lpstr>クラスの類似性</vt:lpstr>
      <vt:lpstr>クラス</vt:lpstr>
      <vt:lpstr>クラスの抽象化</vt:lpstr>
      <vt:lpstr>Java のオブジェクトの生成</vt:lpstr>
      <vt:lpstr>クラス階層は何のため？　</vt:lpstr>
      <vt:lpstr>PowerPoint プレゼンテーション</vt:lpstr>
      <vt:lpstr>PowerPoint プレゼンテーション</vt:lpstr>
      <vt:lpstr>PowerPoint プレゼンテーション</vt:lpstr>
      <vt:lpstr>11-5. Java プログラム例</vt:lpstr>
      <vt:lpstr>配列と繰り返し</vt:lpstr>
      <vt:lpstr>PowerPoint プレゼンテーション</vt:lpstr>
      <vt:lpstr>疑似乱数を１０個作る</vt:lpstr>
      <vt:lpstr>PowerPoint プレゼンテーション</vt:lpstr>
      <vt:lpstr>11-1</vt:lpstr>
      <vt:lpstr>11-2</vt:lpstr>
      <vt:lpstr>11-3</vt:lpstr>
      <vt:lpstr>11-4</vt:lpstr>
      <vt:lpstr>11-5</vt:lpstr>
      <vt:lpstr>11-5 の 2つめ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の基本</dc:title>
  <dc:creator>金子　邦彦</dc:creator>
  <cp:lastModifiedBy>金子　邦彦</cp:lastModifiedBy>
  <cp:revision>317</cp:revision>
  <cp:lastPrinted>2019-11-14T03:03:22Z</cp:lastPrinted>
  <dcterms:created xsi:type="dcterms:W3CDTF">2018-05-08T02:37:35Z</dcterms:created>
  <dcterms:modified xsi:type="dcterms:W3CDTF">2022-02-21T13:42:16Z</dcterms:modified>
</cp:coreProperties>
</file>