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964" r:id="rId2"/>
    <p:sldId id="1383" r:id="rId3"/>
    <p:sldId id="1380" r:id="rId4"/>
    <p:sldId id="1043" r:id="rId5"/>
    <p:sldId id="1394" r:id="rId6"/>
    <p:sldId id="1347" r:id="rId7"/>
    <p:sldId id="419" r:id="rId8"/>
    <p:sldId id="1331" r:id="rId9"/>
    <p:sldId id="1376" r:id="rId10"/>
    <p:sldId id="1375" r:id="rId11"/>
    <p:sldId id="1332" r:id="rId12"/>
    <p:sldId id="555" r:id="rId13"/>
    <p:sldId id="1335" r:id="rId14"/>
    <p:sldId id="1399" r:id="rId15"/>
    <p:sldId id="1400" r:id="rId16"/>
    <p:sldId id="1354" r:id="rId17"/>
    <p:sldId id="1384" r:id="rId18"/>
    <p:sldId id="594" r:id="rId19"/>
    <p:sldId id="1401" r:id="rId20"/>
    <p:sldId id="1402" r:id="rId21"/>
    <p:sldId id="1323" r:id="rId22"/>
    <p:sldId id="720" r:id="rId23"/>
    <p:sldId id="660" r:id="rId24"/>
    <p:sldId id="855" r:id="rId25"/>
    <p:sldId id="856" r:id="rId26"/>
    <p:sldId id="1334" r:id="rId27"/>
    <p:sldId id="1349" r:id="rId28"/>
    <p:sldId id="1351" r:id="rId29"/>
    <p:sldId id="1352" r:id="rId30"/>
    <p:sldId id="644" r:id="rId31"/>
    <p:sldId id="1398" r:id="rId32"/>
    <p:sldId id="1382" r:id="rId33"/>
    <p:sldId id="1378" r:id="rId34"/>
    <p:sldId id="1318" r:id="rId35"/>
    <p:sldId id="803" r:id="rId36"/>
    <p:sldId id="571" r:id="rId37"/>
    <p:sldId id="1301" r:id="rId38"/>
    <p:sldId id="1302" r:id="rId39"/>
    <p:sldId id="1303" r:id="rId40"/>
    <p:sldId id="1304" r:id="rId41"/>
    <p:sldId id="1305" r:id="rId42"/>
    <p:sldId id="1306" r:id="rId43"/>
    <p:sldId id="627" r:id="rId44"/>
    <p:sldId id="629" r:id="rId45"/>
    <p:sldId id="630" r:id="rId46"/>
    <p:sldId id="631" r:id="rId47"/>
    <p:sldId id="632" r:id="rId48"/>
    <p:sldId id="633" r:id="rId49"/>
    <p:sldId id="634" r:id="rId50"/>
    <p:sldId id="635" r:id="rId51"/>
    <p:sldId id="636" r:id="rId52"/>
    <p:sldId id="637" r:id="rId53"/>
    <p:sldId id="638" r:id="rId54"/>
    <p:sldId id="552" r:id="rId55"/>
    <p:sldId id="1397" r:id="rId56"/>
    <p:sldId id="1386" r:id="rId57"/>
    <p:sldId id="1396" r:id="rId5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601" autoAdjust="0"/>
    <p:restoredTop sz="94660"/>
  </p:normalViewPr>
  <p:slideViewPr>
    <p:cSldViewPr snapToGrid="0">
      <p:cViewPr varScale="1">
        <p:scale>
          <a:sx n="63" d="100"/>
          <a:sy n="63" d="100"/>
        </p:scale>
        <p:origin x="500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68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82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49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38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79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EB970A4-CA61-4D43-BD8B-7F54E9E7C54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kkaneko.jp/pro/po/index.html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codecombat.com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codecombat.com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kaneko.jp/pro/pf/index.html" TargetMode="External"/><Relationship Id="rId7" Type="http://schemas.openxmlformats.org/officeDocument/2006/relationships/hyperlink" Target="https://www.kkaneko.jp/ai/deepim/index.html" TargetMode="External"/><Relationship Id="rId2" Type="http://schemas.openxmlformats.org/officeDocument/2006/relationships/hyperlink" Target="https://www.kkaneko.jp/tools/man/pytho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kkaneko.jp/ai/ni/index.html" TargetMode="External"/><Relationship Id="rId5" Type="http://schemas.openxmlformats.org/officeDocument/2006/relationships/hyperlink" Target="https://www.kkaneko.jp/pro/python/index.html" TargetMode="External"/><Relationship Id="rId4" Type="http://schemas.openxmlformats.org/officeDocument/2006/relationships/hyperlink" Target="https://www.kkaneko.jp/pro/po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B743759-250A-4CA4-A37F-4E7983A1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82376D-EA5A-4EB5-B560-13402A85E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タイトル 1">
            <a:extLst>
              <a:ext uri="{FF2B5EF4-FFF2-40B4-BE49-F238E27FC236}">
                <a16:creationId xmlns:a16="http://schemas.microsoft.com/office/drawing/2014/main" id="{38FEEB8D-B090-4B29-8808-094DF7AF3E3C}"/>
              </a:ext>
            </a:extLst>
          </p:cNvPr>
          <p:cNvSpPr txBox="1">
            <a:spLocks/>
          </p:cNvSpPr>
          <p:nvPr/>
        </p:nvSpPr>
        <p:spPr>
          <a:xfrm>
            <a:off x="192389" y="575001"/>
            <a:ext cx="5390563" cy="185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216000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ja-JP" sz="3600" dirty="0">
                <a:solidFill>
                  <a:srgbClr val="C00000"/>
                </a:solidFill>
              </a:rPr>
              <a:t>po-2. </a:t>
            </a:r>
            <a:r>
              <a:rPr lang="en-US" altLang="ja-JP" sz="3600" b="1" dirty="0">
                <a:solidFill>
                  <a:srgbClr val="C00000"/>
                </a:solidFill>
              </a:rPr>
              <a:t>Python </a:t>
            </a:r>
            <a:r>
              <a:rPr lang="ja-JP" altLang="en-US" sz="3600" b="1" dirty="0">
                <a:solidFill>
                  <a:srgbClr val="C00000"/>
                </a:solidFill>
              </a:rPr>
              <a:t>プログラミングの基本</a:t>
            </a:r>
            <a:endParaRPr lang="ja-JP" altLang="en-US" sz="2800" dirty="0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859CCDBF-9651-46AF-8354-4C080E716D9E}"/>
              </a:ext>
            </a:extLst>
          </p:cNvPr>
          <p:cNvSpPr txBox="1">
            <a:spLocks/>
          </p:cNvSpPr>
          <p:nvPr/>
        </p:nvSpPr>
        <p:spPr>
          <a:xfrm>
            <a:off x="1049885" y="5314663"/>
            <a:ext cx="3437681" cy="75254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3600" dirty="0">
                <a:solidFill>
                  <a:schemeClr val="tx1"/>
                </a:solidFill>
                <a:latin typeface="メイリオ" panose="020B0604030504040204" pitchFamily="50" charset="-128"/>
              </a:rPr>
              <a:t>金子邦彦</a:t>
            </a:r>
            <a:endParaRPr lang="ja-JP" altLang="en-US" sz="3600" dirty="0"/>
          </a:p>
        </p:txBody>
      </p:sp>
      <p:pic>
        <p:nvPicPr>
          <p:cNvPr id="9" name="Picture 2" descr="https://mirrors.creativecommons.org/presskit/buttons/88x31/png/by-nc-sa.eu.png">
            <a:extLst>
              <a:ext uri="{FF2B5EF4-FFF2-40B4-BE49-F238E27FC236}">
                <a16:creationId xmlns:a16="http://schemas.microsoft.com/office/drawing/2014/main" id="{FB093CEA-1F83-4E94-BF85-682B97E40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30" y="6283000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タイトル 1">
            <a:extLst>
              <a:ext uri="{FF2B5EF4-FFF2-40B4-BE49-F238E27FC236}">
                <a16:creationId xmlns:a16="http://schemas.microsoft.com/office/drawing/2014/main" id="{34228F5D-B8DA-4C70-A1BB-FB639B49FF68}"/>
              </a:ext>
            </a:extLst>
          </p:cNvPr>
          <p:cNvSpPr txBox="1">
            <a:spLocks/>
          </p:cNvSpPr>
          <p:nvPr/>
        </p:nvSpPr>
        <p:spPr>
          <a:xfrm>
            <a:off x="192389" y="2944832"/>
            <a:ext cx="5334428" cy="185965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1800" dirty="0">
                <a:solidFill>
                  <a:schemeClr val="tx1"/>
                </a:solidFill>
              </a:rPr>
              <a:t>トピックス： オブジェクトとメソッド，引数，代入，データの種類，制御，コードコンバット（</a:t>
            </a:r>
            <a:r>
              <a:rPr lang="en-US" altLang="ja-JP" sz="1800" dirty="0">
                <a:solidFill>
                  <a:schemeClr val="tx1"/>
                </a:solidFill>
              </a:rPr>
              <a:t>Code Combat</a:t>
            </a:r>
            <a:r>
              <a:rPr lang="ja-JP" altLang="en-US" sz="1800" dirty="0">
                <a:solidFill>
                  <a:schemeClr val="tx1"/>
                </a:solidFill>
              </a:rPr>
              <a:t>）の紹介</a:t>
            </a:r>
            <a:endParaRPr lang="en-US" altLang="ja-JP" sz="18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ja-JP" sz="1800" dirty="0">
                <a:solidFill>
                  <a:schemeClr val="tx1"/>
                </a:solidFill>
              </a:rPr>
              <a:t>URL: </a:t>
            </a:r>
            <a:r>
              <a:rPr lang="en-US" altLang="ja-JP" sz="1800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en-US" altLang="ja-JP" sz="1800" dirty="0" err="1">
                <a:solidFill>
                  <a:schemeClr val="tx1"/>
                </a:solidFill>
                <a:hlinkClick r:id="rId4"/>
              </a:rPr>
              <a:t>www.kkaneko.jp</a:t>
            </a:r>
            <a:r>
              <a:rPr lang="en-US" altLang="ja-JP" sz="1800" dirty="0">
                <a:solidFill>
                  <a:schemeClr val="tx1"/>
                </a:solidFill>
                <a:hlinkClick r:id="rId4"/>
              </a:rPr>
              <a:t>/pro/</a:t>
            </a:r>
            <a:r>
              <a:rPr lang="en-US" altLang="ja-JP" sz="1800" dirty="0" err="1">
                <a:solidFill>
                  <a:schemeClr val="tx1"/>
                </a:solidFill>
                <a:hlinkClick r:id="rId4"/>
              </a:rPr>
              <a:t>po</a:t>
            </a:r>
            <a:r>
              <a:rPr lang="en-US" altLang="ja-JP" sz="1800" dirty="0">
                <a:solidFill>
                  <a:schemeClr val="tx1"/>
                </a:solidFill>
                <a:hlinkClick r:id="rId4"/>
              </a:rPr>
              <a:t>/</a:t>
            </a:r>
            <a:r>
              <a:rPr lang="en-US" altLang="ja-JP" sz="1800" dirty="0" err="1">
                <a:solidFill>
                  <a:schemeClr val="tx1"/>
                </a:solidFill>
                <a:hlinkClick r:id="rId4"/>
              </a:rPr>
              <a:t>index.html</a:t>
            </a:r>
            <a:endParaRPr lang="en-US" altLang="ja-JP" sz="18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ja-JP" altLang="en-US" sz="1800" dirty="0">
                <a:solidFill>
                  <a:schemeClr val="tx1"/>
                </a:solidFill>
              </a:rPr>
              <a:t>（</a:t>
            </a:r>
            <a:r>
              <a:rPr lang="en-US" altLang="ja-JP" sz="1800" b="1" dirty="0">
                <a:solidFill>
                  <a:schemeClr val="tx1"/>
                </a:solidFill>
              </a:rPr>
              <a:t>Python </a:t>
            </a:r>
            <a:r>
              <a:rPr lang="ja-JP" altLang="en-US" sz="1800" b="1" smtClean="0">
                <a:solidFill>
                  <a:schemeClr val="tx1"/>
                </a:solidFill>
              </a:rPr>
              <a:t>プログラミング</a:t>
            </a:r>
            <a:r>
              <a:rPr lang="ja-JP" altLang="en-US" sz="1800" b="1">
                <a:solidFill>
                  <a:schemeClr val="tx1"/>
                </a:solidFill>
              </a:rPr>
              <a:t>の基本</a:t>
            </a:r>
            <a:r>
              <a:rPr lang="ja-JP" altLang="en-US" sz="1800" smtClean="0">
                <a:solidFill>
                  <a:schemeClr val="tx1"/>
                </a:solidFill>
              </a:rPr>
              <a:t>）</a:t>
            </a:r>
            <a:endParaRPr lang="en-US" altLang="ja-JP" sz="1800" dirty="0">
              <a:solidFill>
                <a:schemeClr val="tx1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ja-JP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9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1529" y="3429000"/>
            <a:ext cx="8461208" cy="3070410"/>
          </a:xfrm>
        </p:spPr>
        <p:txBody>
          <a:bodyPr>
            <a:normAutofit/>
          </a:bodyPr>
          <a:lstStyle/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に属する操作や処理</a:t>
            </a:r>
            <a:r>
              <a:rPr lang="ja-JP" altLang="en-US" sz="2400" dirty="0"/>
              <a:t>．</a:t>
            </a:r>
            <a:endParaRPr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呼び出しでは，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を指定することがある．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（ひきすう）は，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に渡す値のこと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</a:t>
            </a:r>
            <a:r>
              <a:rPr lang="en-US" altLang="ja-JP" sz="2400" b="1" dirty="0" err="1"/>
              <a:t>Hero.attack</a:t>
            </a:r>
            <a:r>
              <a:rPr lang="en-US" altLang="ja-JP" sz="2400" b="1" dirty="0"/>
              <a:t>("fence", 36, 26)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kumimoji="1" lang="en-US" altLang="ja-JP" sz="2400" dirty="0"/>
          </a:p>
          <a:p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EFE0467-0962-4A2C-8D46-82FDAD73C311}"/>
              </a:ext>
            </a:extLst>
          </p:cNvPr>
          <p:cNvSpPr/>
          <p:nvPr/>
        </p:nvSpPr>
        <p:spPr>
          <a:xfrm>
            <a:off x="1304986" y="730395"/>
            <a:ext cx="6494925" cy="2246769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	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	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hero.moveDown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		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hero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			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		</a:t>
            </a:r>
            <a:r>
              <a:rPr kumimoji="0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moveDown</a:t>
            </a: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() 	</a:t>
            </a: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メソッド</a:t>
            </a:r>
            <a:endParaRPr kumimoji="0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		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間を「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.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」で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区切って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いる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AF223E-1579-421F-AD51-C18E72DA0A4C}"/>
              </a:ext>
            </a:extLst>
          </p:cNvPr>
          <p:cNvSpPr txBox="1"/>
          <p:nvPr/>
        </p:nvSpPr>
        <p:spPr>
          <a:xfrm>
            <a:off x="5292635" y="830483"/>
            <a:ext cx="2507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</p:spTree>
    <p:extLst>
      <p:ext uri="{BB962C8B-B14F-4D97-AF65-F5344CB8AC3E}">
        <p14:creationId xmlns:p14="http://schemas.microsoft.com/office/powerpoint/2010/main" val="136522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オブジェクトとメソッド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46C50EA-EF05-4A64-8EE7-28FF330D8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08" y="1474648"/>
            <a:ext cx="4174214" cy="187085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23159" y="3655745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DCF96C7-ACE6-4C31-9DE1-34862987E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" y="1408943"/>
            <a:ext cx="4238243" cy="216296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543121" y="386289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383281" y="1620733"/>
            <a:ext cx="2146376" cy="804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81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F38329-A5B5-40FA-BEDE-A1AD942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68" y="1387244"/>
            <a:ext cx="4122696" cy="234625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546522" y="3644849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312569" y="392184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1949260"/>
            <a:ext cx="2146376" cy="706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B249719-547F-44E8-A6F7-D90ED1D185F7}"/>
              </a:ext>
            </a:extLst>
          </p:cNvPr>
          <p:cNvSpPr/>
          <p:nvPr/>
        </p:nvSpPr>
        <p:spPr>
          <a:xfrm>
            <a:off x="1812374" y="1949260"/>
            <a:ext cx="803936" cy="16152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E3E55D8-18AA-46EB-A933-219433BFA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558" y="1387244"/>
            <a:ext cx="3890374" cy="20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FBA522-E2E3-4CDA-AF45-568B247B5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4" y="1503394"/>
            <a:ext cx="4147540" cy="228014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7A5FEDC-F0EF-4EAB-AA2B-9D1DEC5B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メソッドの引数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56B3F-F4CC-431A-ADCC-5802534E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8E832F-FD47-4546-8791-D31FC85AA709}"/>
              </a:ext>
            </a:extLst>
          </p:cNvPr>
          <p:cNvSpPr txBox="1"/>
          <p:nvPr/>
        </p:nvSpPr>
        <p:spPr>
          <a:xfrm>
            <a:off x="5085123" y="4718673"/>
            <a:ext cx="35702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オブジェクトとメソッド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830ACA-3FAE-4472-AFDD-C409F18CCE1B}"/>
              </a:ext>
            </a:extLst>
          </p:cNvPr>
          <p:cNvSpPr txBox="1"/>
          <p:nvPr/>
        </p:nvSpPr>
        <p:spPr>
          <a:xfrm>
            <a:off x="1143413" y="387443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実行画面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DA5203D-D268-4DD8-B26D-A0B4A2A5C0CF}"/>
              </a:ext>
            </a:extLst>
          </p:cNvPr>
          <p:cNvSpPr/>
          <p:nvPr/>
        </p:nvSpPr>
        <p:spPr>
          <a:xfrm>
            <a:off x="469933" y="221836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7EA273-57E4-46F7-82A8-4A9DA5175915}"/>
              </a:ext>
            </a:extLst>
          </p:cNvPr>
          <p:cNvSpPr txBox="1"/>
          <p:nvPr/>
        </p:nvSpPr>
        <p:spPr>
          <a:xfrm>
            <a:off x="1543121" y="99053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オブジェクトが動く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23AF4FE-EF80-46D6-BF72-EF429BC215D1}"/>
              </a:ext>
            </a:extLst>
          </p:cNvPr>
          <p:cNvSpPr/>
          <p:nvPr/>
        </p:nvSpPr>
        <p:spPr>
          <a:xfrm>
            <a:off x="2495654" y="3256929"/>
            <a:ext cx="1638115" cy="344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BACD433-F1A3-45B9-AAA7-14A463BB583E}"/>
              </a:ext>
            </a:extLst>
          </p:cNvPr>
          <p:cNvSpPr/>
          <p:nvPr/>
        </p:nvSpPr>
        <p:spPr>
          <a:xfrm>
            <a:off x="1832059" y="1705509"/>
            <a:ext cx="971371" cy="3303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1090138-FD19-4080-9800-A67DF188F661}"/>
              </a:ext>
            </a:extLst>
          </p:cNvPr>
          <p:cNvSpPr/>
          <p:nvPr/>
        </p:nvSpPr>
        <p:spPr>
          <a:xfrm>
            <a:off x="1793728" y="1683609"/>
            <a:ext cx="347170" cy="906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AAFAA14-98EE-463B-9A1F-F0B701828C07}"/>
              </a:ext>
            </a:extLst>
          </p:cNvPr>
          <p:cNvSpPr/>
          <p:nvPr/>
        </p:nvSpPr>
        <p:spPr>
          <a:xfrm>
            <a:off x="2477532" y="1683609"/>
            <a:ext cx="347170" cy="1972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56DC53-5A06-4ED7-A4AF-24DAF54F6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986" y="1504531"/>
            <a:ext cx="3892060" cy="3069915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8AEC289-91BA-4409-9B17-D88BE55F1304}"/>
              </a:ext>
            </a:extLst>
          </p:cNvPr>
          <p:cNvSpPr txBox="1"/>
          <p:nvPr/>
        </p:nvSpPr>
        <p:spPr>
          <a:xfrm>
            <a:off x="5201396" y="5732267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引数がある場合もあれば，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ない場合もある．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784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mtClean="0"/>
              <a:t>Python </a:t>
            </a:r>
            <a:r>
              <a:rPr lang="ja-JP" altLang="en-US" smtClean="0"/>
              <a:t>の変数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変数</a:t>
            </a:r>
            <a:r>
              <a:rPr lang="ja-JP" altLang="en-US" dirty="0" smtClean="0"/>
              <a:t>：</a:t>
            </a:r>
            <a:r>
              <a:rPr lang="ja-JP" altLang="en-US" b="1" dirty="0" smtClean="0"/>
              <a:t>名前の付いたオブジェクト</a:t>
            </a:r>
            <a:r>
              <a:rPr lang="ja-JP" altLang="en-US" dirty="0" smtClean="0"/>
              <a:t>には，</a:t>
            </a:r>
            <a:r>
              <a:rPr lang="ja-JP" altLang="en-US" b="1" dirty="0" smtClean="0">
                <a:solidFill>
                  <a:srgbClr val="FF0000"/>
                </a:solidFill>
              </a:rPr>
              <a:t>変数</a:t>
            </a:r>
            <a:r>
              <a:rPr lang="ja-JP" altLang="en-US" dirty="0" smtClean="0"/>
              <a:t>，</a:t>
            </a:r>
            <a:r>
              <a:rPr lang="ja-JP" altLang="en-US" b="1" dirty="0" smtClean="0">
                <a:solidFill>
                  <a:srgbClr val="FF0000"/>
                </a:solidFill>
              </a:rPr>
              <a:t>関数</a:t>
            </a:r>
            <a:r>
              <a:rPr lang="ja-JP" altLang="en-US" dirty="0" smtClean="0"/>
              <a:t>などがある（変数や関数は，数学の変数や関数とは</a:t>
            </a:r>
            <a:r>
              <a:rPr lang="ja-JP" altLang="en-US" b="1" dirty="0" smtClean="0"/>
              <a:t>違う意味</a:t>
            </a:r>
            <a:r>
              <a:rPr lang="ja-JP" altLang="en-US" dirty="0" smtClean="0"/>
              <a:t>）</a:t>
            </a:r>
            <a:endParaRPr lang="en-US" altLang="ja-JP" dirty="0" smtClean="0"/>
          </a:p>
          <a:p>
            <a:r>
              <a:rPr lang="ja-JP" altLang="en-US" b="1" dirty="0" smtClean="0">
                <a:solidFill>
                  <a:srgbClr val="FF0000"/>
                </a:solidFill>
              </a:rPr>
              <a:t>変数</a:t>
            </a:r>
            <a:r>
              <a:rPr lang="ja-JP" altLang="en-US" dirty="0" smtClean="0"/>
              <a:t>は， 「</a:t>
            </a:r>
            <a:r>
              <a:rPr lang="ja-JP" altLang="en-US" b="1" dirty="0" smtClean="0"/>
              <a:t>値をコンピュータに覚えさせておくもの</a:t>
            </a:r>
            <a:r>
              <a:rPr lang="ja-JP" altLang="en-US" dirty="0" smtClean="0"/>
              <a:t>」として使うことができる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14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246054-BABA-424A-9E06-D87A7147C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55" y="3282111"/>
            <a:ext cx="4404843" cy="2704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F4ED60-E652-41F8-A294-FED1857C4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128" y="3282111"/>
            <a:ext cx="4076343" cy="2704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/>
          <p:cNvSpPr txBox="1"/>
          <p:nvPr/>
        </p:nvSpPr>
        <p:spPr>
          <a:xfrm>
            <a:off x="2561331" y="6179419"/>
            <a:ext cx="387798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kumimoji="1" lang="ja-JP" altLang="en-US" sz="2400" dirty="0" smtClean="0">
                <a:latin typeface="Arial" panose="020B0604020202020204" pitchFamily="34" charset="0"/>
                <a:ea typeface="メイリオ" panose="020B0604030504040204" pitchFamily="50" charset="-128"/>
              </a:rPr>
              <a:t>変数には，値を代入できる</a:t>
            </a:r>
            <a:endParaRPr kumimoji="1"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4726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式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式</a:t>
            </a:r>
            <a:r>
              <a:rPr lang="ja-JP" altLang="en-US" dirty="0" smtClean="0"/>
              <a:t>から</a:t>
            </a:r>
            <a:r>
              <a:rPr lang="ja-JP" altLang="en-US" i="1" dirty="0" smtClean="0"/>
              <a:t>値</a:t>
            </a:r>
            <a:r>
              <a:rPr lang="ja-JP" altLang="en-US" dirty="0" smtClean="0"/>
              <a:t>が求まる（コンピュータを使って，計算などができる）</a:t>
            </a:r>
            <a:endParaRPr lang="en-US" altLang="ja-JP" dirty="0" smtClean="0"/>
          </a:p>
          <a:p>
            <a:r>
              <a:rPr lang="ja-JP" altLang="en-US" b="1" dirty="0" smtClean="0">
                <a:solidFill>
                  <a:srgbClr val="FF0000"/>
                </a:solidFill>
              </a:rPr>
              <a:t>式</a:t>
            </a:r>
            <a:r>
              <a:rPr lang="ja-JP" altLang="en-US" dirty="0" smtClean="0"/>
              <a:t>は</a:t>
            </a:r>
            <a:r>
              <a:rPr lang="ja-JP" altLang="en-US" b="1" i="1" dirty="0" smtClean="0">
                <a:solidFill>
                  <a:srgbClr val="FF0000"/>
                </a:solidFill>
              </a:rPr>
              <a:t>変数</a:t>
            </a:r>
            <a:r>
              <a:rPr lang="ja-JP" altLang="en-US" dirty="0" smtClean="0"/>
              <a:t>を含むことができる</a:t>
            </a:r>
            <a:endParaRPr lang="en-US" altLang="ja-JP" dirty="0" smtClean="0"/>
          </a:p>
          <a:p>
            <a:endParaRPr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15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713ADF9-EF76-42D0-9BBA-3EB42071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19" y="2459225"/>
            <a:ext cx="3928562" cy="19367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C9EFC3-4C5F-4004-9C75-69DDC0360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19" y="4620276"/>
            <a:ext cx="3826802" cy="21738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2476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代入</a:t>
            </a: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071041" cy="5333166"/>
          </a:xfrm>
        </p:spPr>
        <p:txBody>
          <a:bodyPr>
            <a:no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代入</a:t>
            </a:r>
            <a:r>
              <a:rPr lang="ja-JP" altLang="en-US" dirty="0"/>
              <a:t>：プログラムで，「</a:t>
            </a:r>
            <a:r>
              <a:rPr lang="en-US" altLang="ja-JP" b="1" u="sng" dirty="0"/>
              <a:t>x = 100</a:t>
            </a:r>
            <a:r>
              <a:rPr lang="ja-JP" altLang="en-US" dirty="0"/>
              <a:t>」のように書くと，</a:t>
            </a:r>
            <a:r>
              <a:rPr lang="en-US" altLang="ja-JP" b="1" u="sng" dirty="0">
                <a:solidFill>
                  <a:srgbClr val="FF0000"/>
                </a:solidFill>
              </a:rPr>
              <a:t>x </a:t>
            </a:r>
            <a:r>
              <a:rPr lang="ja-JP" altLang="en-US" b="1" u="sng" dirty="0">
                <a:solidFill>
                  <a:srgbClr val="FF0000"/>
                </a:solidFill>
              </a:rPr>
              <a:t>の値が </a:t>
            </a:r>
            <a:r>
              <a:rPr lang="en-US" altLang="ja-JP" b="1" u="sng" dirty="0">
                <a:solidFill>
                  <a:srgbClr val="FF0000"/>
                </a:solidFill>
              </a:rPr>
              <a:t>100 </a:t>
            </a:r>
            <a:r>
              <a:rPr lang="ja-JP" altLang="en-US" b="1" u="sng" dirty="0">
                <a:solidFill>
                  <a:srgbClr val="FF0000"/>
                </a:solidFill>
              </a:rPr>
              <a:t>に変化</a:t>
            </a:r>
            <a:r>
              <a:rPr lang="ja-JP" altLang="en-US" dirty="0"/>
              <a:t>する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16</a:t>
            </a:fld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05159AD-BFE1-4935-89AE-D3102D172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992" y="2160233"/>
            <a:ext cx="2039369" cy="184514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19B562-EFA2-7883-01F5-273807847632}"/>
              </a:ext>
            </a:extLst>
          </p:cNvPr>
          <p:cNvSpPr txBox="1"/>
          <p:nvPr/>
        </p:nvSpPr>
        <p:spPr>
          <a:xfrm>
            <a:off x="2449278" y="4235582"/>
            <a:ext cx="1092205" cy="3601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プログラム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6787C6-77A3-9F39-1C68-4C1FBF1AA35C}"/>
              </a:ext>
            </a:extLst>
          </p:cNvPr>
          <p:cNvSpPr txBox="1"/>
          <p:nvPr/>
        </p:nvSpPr>
        <p:spPr>
          <a:xfrm>
            <a:off x="6841305" y="4235582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実行結果</a:t>
            </a:r>
          </a:p>
        </p:txBody>
      </p:sp>
      <p:sp>
        <p:nvSpPr>
          <p:cNvPr id="8" name="右矢印 12">
            <a:extLst>
              <a:ext uri="{FF2B5EF4-FFF2-40B4-BE49-F238E27FC236}">
                <a16:creationId xmlns:a16="http://schemas.microsoft.com/office/drawing/2014/main" id="{E7351D7D-59E5-BD42-C4E6-9DFAF1B8959B}"/>
              </a:ext>
            </a:extLst>
          </p:cNvPr>
          <p:cNvSpPr/>
          <p:nvPr/>
        </p:nvSpPr>
        <p:spPr>
          <a:xfrm>
            <a:off x="5700608" y="3082803"/>
            <a:ext cx="333500" cy="415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38D3CED-EBAE-F354-AF60-E4A459ABF57C}"/>
              </a:ext>
            </a:extLst>
          </p:cNvPr>
          <p:cNvSpPr txBox="1"/>
          <p:nvPr/>
        </p:nvSpPr>
        <p:spPr>
          <a:xfrm>
            <a:off x="1136318" y="3029076"/>
            <a:ext cx="3987359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2800" b="1" dirty="0"/>
              <a:t>x = 100</a:t>
            </a:r>
          </a:p>
        </p:txBody>
      </p:sp>
    </p:spTree>
    <p:extLst>
      <p:ext uri="{BB962C8B-B14F-4D97-AF65-F5344CB8AC3E}">
        <p14:creationId xmlns:p14="http://schemas.microsoft.com/office/powerpoint/2010/main" val="1178975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370D47-DED3-49AB-BA11-61B5E724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メソッドアクセス，代入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4EB492-B2F9-46BC-95A8-BF634642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1" y="2826286"/>
            <a:ext cx="8896349" cy="30701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sz="2600" dirty="0"/>
          </a:p>
          <a:p>
            <a:r>
              <a:rPr lang="ja-JP" altLang="en-US" sz="2600" b="1" dirty="0">
                <a:solidFill>
                  <a:srgbClr val="C00000"/>
                </a:solidFill>
              </a:rPr>
              <a:t>代入</a:t>
            </a:r>
            <a:r>
              <a:rPr lang="ja-JP" altLang="en-US" sz="2600" dirty="0"/>
              <a:t>：</a:t>
            </a:r>
            <a:r>
              <a:rPr lang="ja-JP" altLang="en-US" sz="2600" b="1" dirty="0"/>
              <a:t>オブジェクト名 </a:t>
            </a:r>
            <a:r>
              <a:rPr lang="ja-JP" altLang="en-US" sz="2600" dirty="0"/>
              <a:t>＋ 「</a:t>
            </a:r>
            <a:r>
              <a:rPr lang="en-US" altLang="ja-JP" sz="2600" b="1" dirty="0">
                <a:solidFill>
                  <a:srgbClr val="C00000"/>
                </a:solidFill>
              </a:rPr>
              <a:t>=</a:t>
            </a:r>
            <a:r>
              <a:rPr lang="ja-JP" altLang="en-US" sz="2600" dirty="0"/>
              <a:t>」　</a:t>
            </a:r>
            <a:endParaRPr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	      </a:t>
            </a:r>
            <a:r>
              <a:rPr lang="ja-JP" altLang="en-US" sz="2600" dirty="0"/>
              <a:t>＋ 式または値またはメソッド呼び出し</a:t>
            </a:r>
            <a:endParaRPr lang="en-US" altLang="ja-JP" sz="2600" dirty="0"/>
          </a:p>
          <a:p>
            <a:r>
              <a:rPr kumimoji="1" lang="ja-JP" altLang="en-US" sz="2600" b="1" dirty="0">
                <a:solidFill>
                  <a:srgbClr val="C00000"/>
                </a:solidFill>
              </a:rPr>
              <a:t>メソッド</a:t>
            </a:r>
            <a:r>
              <a:rPr lang="ja-JP" altLang="en-US" sz="2600" b="1" dirty="0">
                <a:solidFill>
                  <a:srgbClr val="C00000"/>
                </a:solidFill>
              </a:rPr>
              <a:t>アクセス</a:t>
            </a:r>
            <a:r>
              <a:rPr lang="ja-JP" altLang="en-US" sz="2600" dirty="0"/>
              <a:t>：</a:t>
            </a:r>
            <a:r>
              <a:rPr lang="ja-JP" altLang="en-US" sz="2600" b="1" dirty="0"/>
              <a:t>オブジェクト名 </a:t>
            </a:r>
            <a:r>
              <a:rPr lang="ja-JP" altLang="en-US" sz="2600" dirty="0"/>
              <a:t> ＋ 「</a:t>
            </a:r>
            <a:r>
              <a:rPr lang="en-US" altLang="ja-JP" sz="2600" b="1" dirty="0">
                <a:solidFill>
                  <a:srgbClr val="C00000"/>
                </a:solidFill>
              </a:rPr>
              <a:t>.</a:t>
            </a:r>
            <a:r>
              <a:rPr lang="ja-JP" altLang="en-US" sz="2600" dirty="0"/>
              <a:t>」</a:t>
            </a:r>
            <a:endParaRPr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	      </a:t>
            </a:r>
            <a:r>
              <a:rPr lang="ja-JP" altLang="en-US" sz="2600" dirty="0"/>
              <a:t>＋ </a:t>
            </a:r>
            <a:r>
              <a:rPr lang="ja-JP" altLang="en-US" sz="2600" b="1" dirty="0"/>
              <a:t>メソッド名 </a:t>
            </a:r>
            <a:r>
              <a:rPr lang="ja-JP" altLang="en-US" sz="2600" dirty="0"/>
              <a:t>＋「</a:t>
            </a:r>
            <a:r>
              <a:rPr lang="en-US" altLang="ja-JP" sz="2600" b="1" dirty="0">
                <a:solidFill>
                  <a:srgbClr val="C00000"/>
                </a:solidFill>
              </a:rPr>
              <a:t>()</a:t>
            </a:r>
            <a:r>
              <a:rPr lang="ja-JP" altLang="en-US" sz="2600" dirty="0"/>
              <a:t>」 （引数を付けることも）</a:t>
            </a:r>
            <a:endParaRPr lang="en-US" altLang="ja-JP" sz="2600" dirty="0"/>
          </a:p>
          <a:p>
            <a:pPr marL="0" indent="0">
              <a:buNone/>
            </a:pPr>
            <a:endParaRPr kumimoji="1"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91DED0-E5AB-4654-958A-7913142D9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3FF33B2-AEBC-2739-FBE6-7F724E1FA137}"/>
              </a:ext>
            </a:extLst>
          </p:cNvPr>
          <p:cNvSpPr txBox="1"/>
          <p:nvPr/>
        </p:nvSpPr>
        <p:spPr>
          <a:xfrm>
            <a:off x="1117599" y="1214262"/>
            <a:ext cx="7156450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2800" b="1" dirty="0"/>
              <a:t>x = 100</a:t>
            </a:r>
          </a:p>
          <a:p>
            <a:pPr marL="0" indent="0">
              <a:buNone/>
            </a:pPr>
            <a:r>
              <a:rPr lang="en-US" altLang="ja-JP" sz="2800" b="1" dirty="0"/>
              <a:t>a = x + 200</a:t>
            </a:r>
          </a:p>
          <a:p>
            <a:pPr marL="0" indent="0">
              <a:buNone/>
            </a:pPr>
            <a:r>
              <a:rPr lang="en-US" altLang="ja-JP" sz="2800" b="1" dirty="0"/>
              <a:t>enermy1 = </a:t>
            </a:r>
            <a:r>
              <a:rPr lang="en-US" altLang="ja-JP" sz="2800" b="1" dirty="0" err="1"/>
              <a:t>hero.findNearestEnemy</a:t>
            </a:r>
            <a:r>
              <a:rPr lang="en-US" altLang="ja-JP" sz="2800" b="1" dirty="0"/>
              <a:t>()</a:t>
            </a:r>
          </a:p>
          <a:p>
            <a:pPr marL="0" indent="0">
              <a:buNone/>
            </a:pPr>
            <a:r>
              <a:rPr lang="en-US" altLang="ja-JP" sz="2800" b="1" dirty="0" err="1"/>
              <a:t>hero.attack</a:t>
            </a:r>
            <a:r>
              <a:rPr lang="en-US" altLang="ja-JP" sz="2800" b="1" dirty="0"/>
              <a:t>(enemy1)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B4AE5CB-D3F1-C7A3-5BFB-86A32538115F}"/>
              </a:ext>
            </a:extLst>
          </p:cNvPr>
          <p:cNvSpPr txBox="1"/>
          <p:nvPr/>
        </p:nvSpPr>
        <p:spPr>
          <a:xfrm>
            <a:off x="2730500" y="752597"/>
            <a:ext cx="3297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Python </a:t>
            </a:r>
            <a:r>
              <a:rPr kumimoji="1" lang="ja-JP" altLang="en-US" sz="2400" dirty="0"/>
              <a:t>プログラムの例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F6AC4F-78A0-3D6E-41DB-FE152783AA7E}"/>
              </a:ext>
            </a:extLst>
          </p:cNvPr>
          <p:cNvSpPr txBox="1"/>
          <p:nvPr/>
        </p:nvSpPr>
        <p:spPr>
          <a:xfrm>
            <a:off x="268006" y="5643738"/>
            <a:ext cx="8222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/>
              <a:t>Python </a:t>
            </a:r>
            <a:r>
              <a:rPr lang="ja-JP" altLang="en-US" sz="2400" dirty="0"/>
              <a:t>プログラムでは，その他にも，属性アクセス，関数呼び出し，制御，「</a:t>
            </a:r>
            <a:r>
              <a:rPr lang="en-US" altLang="ja-JP" sz="2400" dirty="0"/>
              <a:t>*</a:t>
            </a:r>
            <a:r>
              <a:rPr lang="ja-JP" altLang="en-US" sz="2400" dirty="0"/>
              <a:t>」</a:t>
            </a:r>
            <a:r>
              <a:rPr lang="en-US" altLang="ja-JP" sz="2400" dirty="0"/>
              <a:t>, </a:t>
            </a:r>
            <a:r>
              <a:rPr lang="ja-JP" altLang="en-US" sz="2400" dirty="0"/>
              <a:t>「</a:t>
            </a:r>
            <a:r>
              <a:rPr lang="en-US" altLang="ja-JP" sz="2400" dirty="0"/>
              <a:t>+</a:t>
            </a:r>
            <a:r>
              <a:rPr lang="ja-JP" altLang="en-US" sz="2400" dirty="0"/>
              <a:t>」などの演算子，コマンド，定義など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5953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19919" y="1122363"/>
            <a:ext cx="859999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2-2</a:t>
            </a:r>
            <a:r>
              <a:rPr lang="ja-JP" altLang="en-US" dirty="0"/>
              <a:t>．データの種類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9831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データの種類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文字データ</a:t>
            </a: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ja-JP" altLang="en-US" dirty="0"/>
              <a:t>数値</a:t>
            </a:r>
            <a:r>
              <a:rPr lang="ja-JP" altLang="en-US" dirty="0" smtClean="0"/>
              <a:t>データ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  <a:p>
            <a:r>
              <a:rPr kumimoji="1" lang="ja-JP" altLang="en-US" dirty="0"/>
              <a:t>その他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35" y="934890"/>
            <a:ext cx="3992636" cy="144571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58" y="2581964"/>
            <a:ext cx="3890242" cy="142310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434" y="4206430"/>
            <a:ext cx="4002531" cy="137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オブジェクト，変数，メソッド，代入，変数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5333166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r>
              <a:rPr kumimoji="1" lang="ja-JP" altLang="en-US" sz="2400" dirty="0"/>
              <a:t>のこと</a:t>
            </a: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：</a:t>
            </a:r>
            <a:r>
              <a:rPr lang="ja-JP" altLang="en-US" sz="2400" b="1" u="sng" dirty="0">
                <a:solidFill>
                  <a:srgbClr val="FF0000"/>
                </a:solidFill>
              </a:rPr>
              <a:t>名前の付いたオブジェクト</a:t>
            </a:r>
            <a:r>
              <a:rPr lang="ja-JP" altLang="en-US" sz="2400" dirty="0"/>
              <a:t>には，</a:t>
            </a:r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，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関数</a:t>
            </a:r>
            <a:r>
              <a:rPr lang="ja-JP" altLang="en-US" sz="2400" dirty="0" smtClean="0"/>
              <a:t>，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モジュール</a:t>
            </a:r>
            <a:r>
              <a:rPr lang="ja-JP" altLang="en-US" sz="2400" dirty="0" smtClean="0"/>
              <a:t>など</a:t>
            </a:r>
            <a:r>
              <a:rPr lang="ja-JP" altLang="en-US" sz="2400" dirty="0"/>
              <a:t>がある</a:t>
            </a:r>
            <a:r>
              <a:rPr lang="ja-JP" altLang="en-US" sz="2400" dirty="0" smtClean="0"/>
              <a:t>（変数や関数は</a:t>
            </a:r>
            <a:r>
              <a:rPr lang="ja-JP" altLang="en-US" sz="2400" dirty="0"/>
              <a:t>，数学の</a:t>
            </a:r>
            <a:r>
              <a:rPr lang="ja-JP" altLang="en-US" sz="2400" dirty="0" smtClean="0"/>
              <a:t>変数や関数と</a:t>
            </a:r>
            <a:r>
              <a:rPr lang="ja-JP" altLang="en-US" sz="2400" dirty="0"/>
              <a:t>は</a:t>
            </a:r>
            <a:r>
              <a:rPr lang="ja-JP" altLang="en-US" sz="2400" b="1" dirty="0"/>
              <a:t>違う意味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に属する操作や処理</a:t>
            </a:r>
            <a:r>
              <a:rPr lang="ja-JP" altLang="en-US" sz="2400" dirty="0"/>
              <a:t>．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呼び出しでは，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を指定することがある．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（ひきすう）は，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に渡す値のこと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</a:t>
            </a:r>
            <a:r>
              <a:rPr lang="en-US" altLang="ja-JP" sz="2400" b="1" dirty="0" err="1"/>
              <a:t>Hero.attack</a:t>
            </a:r>
            <a:r>
              <a:rPr lang="en-US" altLang="ja-JP" sz="2400" b="1" dirty="0"/>
              <a:t>("fence", 36, 26)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代入</a:t>
            </a:r>
            <a:r>
              <a:rPr lang="ja-JP" altLang="en-US" sz="2400" dirty="0"/>
              <a:t>：「</a:t>
            </a:r>
            <a:r>
              <a:rPr lang="en-US" altLang="ja-JP" sz="2400" dirty="0"/>
              <a:t>=</a:t>
            </a:r>
            <a:r>
              <a:rPr lang="ja-JP" altLang="en-US" sz="2400" dirty="0"/>
              <a:t>」を使用．オブジェクトの</a:t>
            </a:r>
            <a:r>
              <a:rPr lang="ja-JP" altLang="en-US" sz="2400" b="1" u="sng" dirty="0">
                <a:solidFill>
                  <a:srgbClr val="FF0000"/>
                </a:solidFill>
              </a:rPr>
              <a:t>値が変化</a:t>
            </a:r>
            <a:r>
              <a:rPr lang="ja-JP" altLang="en-US" sz="2400" dirty="0"/>
              <a:t>する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b = a + 100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5023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3C0052-AEEA-4AF7-ABF4-28D076C1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mtClean="0"/>
              <a:t>Python </a:t>
            </a:r>
            <a:r>
              <a:rPr lang="ja-JP" altLang="en-US" smtClean="0"/>
              <a:t>の主なデータの種類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206C79-242F-453B-8F11-AE1F2884D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60633D6A-F6FD-4154-9FB7-448455E0DC9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978" y="860489"/>
          <a:ext cx="8740942" cy="5760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3671">
                  <a:extLst>
                    <a:ext uri="{9D8B030D-6E8A-4147-A177-3AD203B41FA5}">
                      <a16:colId xmlns:a16="http://schemas.microsoft.com/office/drawing/2014/main" val="3666770419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54342290"/>
                    </a:ext>
                  </a:extLst>
                </a:gridCol>
                <a:gridCol w="4218071">
                  <a:extLst>
                    <a:ext uri="{9D8B030D-6E8A-4147-A177-3AD203B41FA5}">
                      <a16:colId xmlns:a16="http://schemas.microsoft.com/office/drawing/2014/main" val="1322073426"/>
                    </a:ext>
                  </a:extLst>
                </a:gridCol>
              </a:tblGrid>
              <a:tr h="358549">
                <a:tc>
                  <a:txBody>
                    <a:bodyPr/>
                    <a:lstStyle/>
                    <a:p>
                      <a:r>
                        <a:rPr kumimoji="1" lang="ja-JP" altLang="en-US" sz="24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データの種類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クラス名</a:t>
                      </a:r>
                      <a:endParaRPr kumimoji="1" lang="ja-JP" altLang="en-U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Python</a:t>
                      </a:r>
                      <a:r>
                        <a:rPr kumimoji="1" lang="ja-JP" altLang="en-US" sz="20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 プログラムでの書き方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210796"/>
                  </a:ext>
                </a:extLst>
              </a:tr>
              <a:tr h="358549">
                <a:tc rowSpan="2">
                  <a:txBody>
                    <a:bodyPr/>
                    <a:lstStyle/>
                    <a:p>
                      <a:r>
                        <a:rPr kumimoji="1" lang="ja-JP" altLang="en-US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整数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int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10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373149"/>
                  </a:ext>
                </a:extLst>
              </a:tr>
              <a:tr h="358549">
                <a:tc vMerge="1">
                  <a:txBody>
                    <a:bodyPr/>
                    <a:lstStyle/>
                    <a:p>
                      <a:endParaRPr kumimoji="1" lang="ja-JP" altLang="en-US" sz="2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Decimal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import decimal</a:t>
                      </a:r>
                    </a:p>
                    <a:p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decimal.Decimal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(10)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795852"/>
                  </a:ext>
                </a:extLst>
              </a:tr>
              <a:tr h="358549">
                <a:tc rowSpan="2">
                  <a:txBody>
                    <a:bodyPr/>
                    <a:lstStyle/>
                    <a:p>
                      <a:r>
                        <a:rPr kumimoji="1" lang="ja-JP" altLang="en-US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浮動小数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float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1.23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0526560"/>
                  </a:ext>
                </a:extLst>
              </a:tr>
              <a:tr h="358549">
                <a:tc vMerge="1">
                  <a:txBody>
                    <a:bodyPr/>
                    <a:lstStyle/>
                    <a:p>
                      <a:endParaRPr kumimoji="1" lang="ja-JP" altLang="en-US" sz="2400" b="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complex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4299547"/>
                  </a:ext>
                </a:extLst>
              </a:tr>
              <a:tr h="358549">
                <a:tc>
                  <a:txBody>
                    <a:bodyPr/>
                    <a:lstStyle/>
                    <a:p>
                      <a:r>
                        <a:rPr kumimoji="1" lang="ja-JP" altLang="en-US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文字列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str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"Hello, World\n"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077003"/>
                  </a:ext>
                </a:extLst>
              </a:tr>
              <a:tr h="358549">
                <a:tc>
                  <a:txBody>
                    <a:bodyPr/>
                    <a:lstStyle/>
                    <a:p>
                      <a:r>
                        <a:rPr kumimoji="1" lang="en-US" altLang="ja-JP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true/false</a:t>
                      </a:r>
                      <a:endParaRPr kumimoji="1" lang="ja-JP" altLang="en-US" sz="2400" b="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bool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True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673855"/>
                  </a:ext>
                </a:extLst>
              </a:tr>
              <a:tr h="346588">
                <a:tc>
                  <a:txBody>
                    <a:bodyPr/>
                    <a:lstStyle/>
                    <a:p>
                      <a:r>
                        <a:rPr kumimoji="1" lang="ja-JP" altLang="en-US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日時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err="1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datetime.datetime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import datetime as dt</a:t>
                      </a:r>
                    </a:p>
                    <a:p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dt.datetime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(2022, 12, 1, 1, 23, 45)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6233992"/>
                  </a:ext>
                </a:extLst>
              </a:tr>
              <a:tr h="358549">
                <a:tc>
                  <a:txBody>
                    <a:bodyPr/>
                    <a:lstStyle/>
                    <a:p>
                      <a:r>
                        <a:rPr kumimoji="1" lang="ja-JP" altLang="en-US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リスト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List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[1, 2, 3]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473764"/>
                  </a:ext>
                </a:extLst>
              </a:tr>
              <a:tr h="358549">
                <a:tc>
                  <a:txBody>
                    <a:bodyPr/>
                    <a:lstStyle/>
                    <a:p>
                      <a:r>
                        <a:rPr kumimoji="1" lang="ja-JP" altLang="en-US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レンジ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range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range(1, 4)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4746101"/>
                  </a:ext>
                </a:extLst>
              </a:tr>
              <a:tr h="358549">
                <a:tc>
                  <a:txBody>
                    <a:bodyPr/>
                    <a:lstStyle/>
                    <a:p>
                      <a:r>
                        <a:rPr kumimoji="1" lang="ja-JP" altLang="en-US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辞書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err="1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dict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fr-FR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{1: "orange", 2: "apple", 3: "apple"}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094425"/>
                  </a:ext>
                </a:extLst>
              </a:tr>
              <a:tr h="358549">
                <a:tc>
                  <a:txBody>
                    <a:bodyPr/>
                    <a:lstStyle/>
                    <a:p>
                      <a:r>
                        <a:rPr kumimoji="1" lang="en-US" altLang="ja-JP" sz="2400" b="0" dirty="0" err="1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numpy</a:t>
                      </a:r>
                      <a:r>
                        <a:rPr kumimoji="1" lang="en-US" altLang="ja-JP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 </a:t>
                      </a:r>
                      <a:r>
                        <a:rPr kumimoji="1" lang="ja-JP" altLang="en-US" sz="2400" b="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配列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 err="1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numpy.ndarray</a:t>
                      </a:r>
                      <a:endParaRPr kumimoji="1" lang="ja-JP" altLang="en-US" sz="1800" b="1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import </a:t>
                      </a:r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numpy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 as np</a:t>
                      </a:r>
                    </a:p>
                    <a:p>
                      <a:r>
                        <a:rPr kumimoji="1" lang="en-US" altLang="ja-JP" sz="1800" dirty="0" err="1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np.array</a:t>
                      </a:r>
                      <a:r>
                        <a:rPr kumimoji="1" lang="en-US" altLang="ja-JP" sz="1800" dirty="0">
                          <a:latin typeface="Arial" panose="020B0604020202020204" pitchFamily="34" charset="0"/>
                          <a:ea typeface="メイリオ" panose="020B0604030504040204" pitchFamily="50" charset="-128"/>
                        </a:rPr>
                        <a:t>([1, 2, 3])</a:t>
                      </a:r>
                      <a:endParaRPr kumimoji="1" lang="ja-JP" altLang="en-US" sz="1800" dirty="0">
                        <a:latin typeface="Arial" panose="020B0604020202020204" pitchFamily="34" charset="0"/>
                        <a:ea typeface="メイリオ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3850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469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dirty="0"/>
              <a:t>資料</a:t>
            </a:r>
            <a:r>
              <a:rPr lang="ja-JP" altLang="en-US" sz="2400" dirty="0" smtClean="0"/>
              <a:t>：</a:t>
            </a:r>
            <a:r>
              <a:rPr lang="en-US" altLang="ja-JP" sz="2400" b="1" dirty="0" smtClean="0"/>
              <a:t>22</a:t>
            </a:r>
            <a:r>
              <a:rPr lang="ja-JP" altLang="en-US" sz="2400" b="1" dirty="0" smtClean="0"/>
              <a:t> </a:t>
            </a:r>
            <a:r>
              <a:rPr lang="ja-JP" altLang="en-US" sz="2400" b="1" dirty="0"/>
              <a:t>～ </a:t>
            </a:r>
            <a:r>
              <a:rPr lang="en-US" altLang="ja-JP" sz="2400" b="1" dirty="0" smtClean="0"/>
              <a:t>25</a:t>
            </a:r>
            <a:endParaRPr lang="en-US" altLang="ja-JP" sz="2400" b="1" dirty="0"/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データの種類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ja-JP" altLang="en-US" b="1" dirty="0"/>
              <a:t>変数</a:t>
            </a:r>
            <a:endParaRPr lang="en-US" altLang="ja-JP" b="1" dirty="0"/>
          </a:p>
          <a:p>
            <a:pPr marL="457200" lvl="1" indent="0">
              <a:spcAft>
                <a:spcPts val="600"/>
              </a:spcAft>
              <a:buNone/>
            </a:pPr>
            <a:endParaRPr lang="en-US" altLang="ja-JP" sz="17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059393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変数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26184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/>
              <a:t>① </a:t>
            </a:r>
            <a:r>
              <a:rPr lang="en-US" altLang="ja-JP" dirty="0"/>
              <a:t>Python Tutor </a:t>
            </a:r>
            <a:r>
              <a:rPr lang="ja-JP" altLang="en-US" dirty="0"/>
              <a:t>のエディタで次のプログラムを入れる．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	</a:t>
            </a:r>
            <a:r>
              <a:rPr lang="ja-JP" altLang="en-US" b="1" dirty="0"/>
              <a:t>整数を使ってみる．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b="1" dirty="0"/>
              <a:t>	</a:t>
            </a:r>
            <a:r>
              <a:rPr lang="ja-JP" altLang="en-US" b="1" dirty="0"/>
              <a:t>変数 </a:t>
            </a:r>
            <a:r>
              <a:rPr lang="en-US" altLang="ja-JP" b="1" dirty="0"/>
              <a:t>x</a:t>
            </a:r>
            <a:r>
              <a:rPr lang="ja-JP" altLang="en-US" b="1" dirty="0"/>
              <a:t> の値</a:t>
            </a:r>
            <a:r>
              <a:rPr lang="ja-JP" altLang="en-US" dirty="0"/>
              <a:t>を </a:t>
            </a:r>
            <a:r>
              <a:rPr lang="en-US" altLang="ja-JP" b="1" dirty="0"/>
              <a:t>100</a:t>
            </a:r>
            <a:r>
              <a:rPr lang="ja-JP" altLang="en-US" b="1" dirty="0"/>
              <a:t> に変化</a:t>
            </a:r>
            <a:r>
              <a:rPr lang="ja-JP" altLang="en-US" dirty="0"/>
              <a:t>させる．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	</a:t>
            </a:r>
            <a:r>
              <a:rPr lang="ja-JP" altLang="en-US" dirty="0"/>
              <a:t>次のように「</a:t>
            </a:r>
            <a:r>
              <a:rPr lang="en-US" altLang="ja-JP" b="1" dirty="0"/>
              <a:t>x = 100</a:t>
            </a:r>
            <a:r>
              <a:rPr lang="ja-JP" altLang="en-US" dirty="0"/>
              <a:t>」を入れる．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2180788" y="4025744"/>
            <a:ext cx="2391212" cy="37761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30C52E4-D0A9-D335-F08C-4E3FDAE8E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13" y="3862110"/>
            <a:ext cx="5470657" cy="204803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377311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33">
            <a:extLst>
              <a:ext uri="{FF2B5EF4-FFF2-40B4-BE49-F238E27FC236}">
                <a16:creationId xmlns:a16="http://schemas.microsoft.com/office/drawing/2014/main" id="{5994C311-C88E-4DB7-02DC-47B62F4C9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978" y="2168279"/>
            <a:ext cx="2983705" cy="248072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56863C2-CD55-A5CA-CDF1-DDB7CF102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537" y="1904236"/>
            <a:ext cx="2057210" cy="164123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F32BA38-D29E-6128-312E-A8BFDE6C5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53" y="2072760"/>
            <a:ext cx="2494405" cy="3356108"/>
          </a:xfrm>
          <a:prstGeom prst="rect">
            <a:avLst/>
          </a:prstGeom>
        </p:spPr>
      </p:pic>
      <p:sp>
        <p:nvSpPr>
          <p:cNvPr id="8" name="タイトル 7">
            <a:extLst>
              <a:ext uri="{FF2B5EF4-FFF2-40B4-BE49-F238E27FC236}">
                <a16:creationId xmlns:a16="http://schemas.microsoft.com/office/drawing/2014/main" id="{B0BE3A78-3C58-494E-8E9F-5713A1BAD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97286" y="857828"/>
            <a:ext cx="8148214" cy="12758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② 実行し，結果を確認する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「</a:t>
            </a:r>
            <a:r>
              <a:rPr lang="en-US" altLang="ja-JP" b="1" dirty="0"/>
              <a:t>x 100</a:t>
            </a:r>
            <a:r>
              <a:rPr lang="ja-JP" altLang="en-US" dirty="0"/>
              <a:t>」となっている．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3033" y="5010150"/>
            <a:ext cx="1470967" cy="47625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2635658" y="2994945"/>
            <a:ext cx="379640" cy="864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67357" y="2317988"/>
            <a:ext cx="948693" cy="27916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300040" y="4012872"/>
            <a:ext cx="917643" cy="4687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579048" y="2875057"/>
            <a:ext cx="1139502" cy="4754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右矢印 20"/>
          <p:cNvSpPr/>
          <p:nvPr/>
        </p:nvSpPr>
        <p:spPr>
          <a:xfrm>
            <a:off x="6460771" y="2992576"/>
            <a:ext cx="379640" cy="864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4" name="右矢印 23"/>
          <p:cNvSpPr/>
          <p:nvPr/>
        </p:nvSpPr>
        <p:spPr>
          <a:xfrm rot="5400000">
            <a:off x="7655646" y="3369749"/>
            <a:ext cx="379640" cy="864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389030" y="5128037"/>
            <a:ext cx="948681" cy="30083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E825E5B-C7AC-3CBD-22F8-8923E0657C21}"/>
              </a:ext>
            </a:extLst>
          </p:cNvPr>
          <p:cNvSpPr/>
          <p:nvPr/>
        </p:nvSpPr>
        <p:spPr>
          <a:xfrm>
            <a:off x="467357" y="5941234"/>
            <a:ext cx="7810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「</a:t>
            </a:r>
            <a:r>
              <a:rPr lang="en-US" altLang="ja-JP" b="1" dirty="0"/>
              <a:t>Visual Execution</a:t>
            </a:r>
            <a:r>
              <a:rPr lang="ja-JP" altLang="en-US" dirty="0"/>
              <a:t>」をクリック．そして「</a:t>
            </a:r>
            <a:r>
              <a:rPr lang="en-US" altLang="ja-JP" b="1" dirty="0"/>
              <a:t>Last</a:t>
            </a:r>
            <a:r>
              <a:rPr lang="ja-JP" altLang="en-US" dirty="0"/>
              <a:t>」をクリック．結果を確認． 「</a:t>
            </a:r>
            <a:r>
              <a:rPr lang="en-US" altLang="ja-JP" b="1" dirty="0"/>
              <a:t>Edit this code</a:t>
            </a:r>
            <a:r>
              <a:rPr lang="ja-JP" altLang="en-US" dirty="0"/>
              <a:t>」をクリックすると，エディタの画面に戻る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C01E212F-9444-8503-36CC-13DBD0F95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0411" y="4165600"/>
            <a:ext cx="2237835" cy="1454077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B564FF6-4287-1D1C-B5F5-CA9AA052C30D}"/>
              </a:ext>
            </a:extLst>
          </p:cNvPr>
          <p:cNvSpPr/>
          <p:nvPr/>
        </p:nvSpPr>
        <p:spPr>
          <a:xfrm>
            <a:off x="7114359" y="5191122"/>
            <a:ext cx="1426526" cy="4963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5574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変数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1409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b="1" dirty="0"/>
              <a:t>③ </a:t>
            </a:r>
            <a:r>
              <a:rPr lang="en-US" altLang="ja-JP" dirty="0"/>
              <a:t>Python Tutor </a:t>
            </a:r>
            <a:r>
              <a:rPr lang="ja-JP" altLang="en-US" dirty="0"/>
              <a:t>のエディタで次のプログラムを入れる．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1" dirty="0"/>
              <a:t>	</a:t>
            </a:r>
            <a:r>
              <a:rPr lang="ja-JP" altLang="en-US" b="1" dirty="0"/>
              <a:t>今度は、</a:t>
            </a:r>
            <a:r>
              <a:rPr lang="ja-JP" altLang="en-US" b="1" dirty="0">
                <a:solidFill>
                  <a:srgbClr val="C00000"/>
                </a:solidFill>
              </a:rPr>
              <a:t>文字列</a:t>
            </a:r>
            <a:r>
              <a:rPr lang="ja-JP" altLang="en-US" b="1" dirty="0"/>
              <a:t>を使ってみる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24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CE7D1BC-458A-D1C3-FAE9-C49B20F97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02" y="2799404"/>
            <a:ext cx="5663924" cy="18031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72980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51010365-A3EA-ACA4-1D3D-E0AEF1E82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34" y="1596043"/>
            <a:ext cx="2701774" cy="3588529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200209"/>
            <a:ext cx="8461208" cy="2219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④ 実行し，結果を確認する．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「</a:t>
            </a:r>
            <a:r>
              <a:rPr lang="en-US" altLang="ja-JP" b="1" dirty="0"/>
              <a:t>s "Hello"</a:t>
            </a:r>
            <a:r>
              <a:rPr lang="ja-JP" altLang="en-US" dirty="0"/>
              <a:t>」となっている．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8366" y="4708188"/>
            <a:ext cx="1498060" cy="5537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2781579" y="2333385"/>
            <a:ext cx="379640" cy="864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09031" y="1793114"/>
            <a:ext cx="1291915" cy="5402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7707472-8CC5-5F6E-98E1-407D57616108}"/>
              </a:ext>
            </a:extLst>
          </p:cNvPr>
          <p:cNvSpPr/>
          <p:nvPr/>
        </p:nvSpPr>
        <p:spPr>
          <a:xfrm>
            <a:off x="447942" y="5963501"/>
            <a:ext cx="7810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「</a:t>
            </a:r>
            <a:r>
              <a:rPr lang="en-US" altLang="ja-JP" b="1" dirty="0"/>
              <a:t>Visual Execution</a:t>
            </a:r>
            <a:r>
              <a:rPr lang="ja-JP" altLang="en-US" dirty="0"/>
              <a:t>」をクリック．そして「</a:t>
            </a:r>
            <a:r>
              <a:rPr lang="en-US" altLang="ja-JP" b="1" dirty="0"/>
              <a:t>Last</a:t>
            </a:r>
            <a:r>
              <a:rPr lang="ja-JP" altLang="en-US" dirty="0"/>
              <a:t>」をクリック．結果を確認． 「</a:t>
            </a:r>
            <a:r>
              <a:rPr lang="en-US" altLang="ja-JP" b="1" dirty="0"/>
              <a:t>Edit this code</a:t>
            </a:r>
            <a:r>
              <a:rPr lang="ja-JP" altLang="en-US" dirty="0"/>
              <a:t>」をクリックすると，エディタの画面に戻る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C33FA6A-D7CE-4AC3-250A-626D24602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027" y="4227841"/>
            <a:ext cx="1788026" cy="14956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3A9B266-C322-C9CA-C7E4-3C3274477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92" y="1423806"/>
            <a:ext cx="1992255" cy="201497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716F234-9C95-B5FA-DF59-83A09BBB4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666" y="2213922"/>
            <a:ext cx="2820259" cy="26499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866D817-3EEE-C031-7CA9-689490CF254E}"/>
              </a:ext>
            </a:extLst>
          </p:cNvPr>
          <p:cNvSpPr/>
          <p:nvPr/>
        </p:nvSpPr>
        <p:spPr>
          <a:xfrm>
            <a:off x="5249693" y="4255620"/>
            <a:ext cx="917643" cy="4687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E049B91-3EB8-6FB1-FE3F-05310860AADD}"/>
              </a:ext>
            </a:extLst>
          </p:cNvPr>
          <p:cNvSpPr/>
          <p:nvPr/>
        </p:nvSpPr>
        <p:spPr>
          <a:xfrm>
            <a:off x="7243257" y="2875057"/>
            <a:ext cx="1475293" cy="47549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右矢印 20">
            <a:extLst>
              <a:ext uri="{FF2B5EF4-FFF2-40B4-BE49-F238E27FC236}">
                <a16:creationId xmlns:a16="http://schemas.microsoft.com/office/drawing/2014/main" id="{2E4B61C1-792D-06BB-A42A-A3FCDFCDA74C}"/>
              </a:ext>
            </a:extLst>
          </p:cNvPr>
          <p:cNvSpPr/>
          <p:nvPr/>
        </p:nvSpPr>
        <p:spPr>
          <a:xfrm>
            <a:off x="6460771" y="2992576"/>
            <a:ext cx="379640" cy="864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右矢印 23">
            <a:extLst>
              <a:ext uri="{FF2B5EF4-FFF2-40B4-BE49-F238E27FC236}">
                <a16:creationId xmlns:a16="http://schemas.microsoft.com/office/drawing/2014/main" id="{A5D8BE9D-A1D3-00AC-D7AA-1195EAA8FFAA}"/>
              </a:ext>
            </a:extLst>
          </p:cNvPr>
          <p:cNvSpPr/>
          <p:nvPr/>
        </p:nvSpPr>
        <p:spPr>
          <a:xfrm rot="5400000">
            <a:off x="7655646" y="3369749"/>
            <a:ext cx="379640" cy="864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7C8752AC-63A4-22DB-1524-CCD8CE2CB4C3}"/>
              </a:ext>
            </a:extLst>
          </p:cNvPr>
          <p:cNvSpPr/>
          <p:nvPr/>
        </p:nvSpPr>
        <p:spPr>
          <a:xfrm>
            <a:off x="7200508" y="5311008"/>
            <a:ext cx="1372803" cy="49631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4425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2-3. </a:t>
            </a:r>
            <a:r>
              <a:rPr lang="ja-JP" altLang="en-US" sz="4000" dirty="0"/>
              <a:t>制御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1920BFB-2B02-D5EC-8C44-C45D980F47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5725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C4C836-2D91-E921-81AA-17130F209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制御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C7C4453-F096-F9FA-B30B-0827DF368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プログラムは，上から順に実行（逐次実行）が基本である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条件分岐では，</a:t>
            </a:r>
            <a:r>
              <a:rPr kumimoji="1" lang="ja-JP" altLang="en-US" b="1" dirty="0"/>
              <a:t>「実行される部分」と「実行されない部分」がある</a:t>
            </a:r>
            <a:endParaRPr kumimoji="1" lang="en-US" altLang="ja-JP" b="1" dirty="0"/>
          </a:p>
          <a:p>
            <a:endParaRPr lang="en-US" altLang="ja-JP" dirty="0"/>
          </a:p>
          <a:p>
            <a:r>
              <a:rPr kumimoji="1" lang="ja-JP" altLang="en-US" dirty="0"/>
              <a:t>繰り返し（ループ）では，</a:t>
            </a:r>
            <a:r>
              <a:rPr kumimoji="1" lang="ja-JP" altLang="en-US" b="1" dirty="0"/>
              <a:t>同じ部分が繰り返し実行</a:t>
            </a:r>
            <a:r>
              <a:rPr kumimoji="1" lang="ja-JP" altLang="en-US" dirty="0"/>
              <a:t>される</a:t>
            </a:r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5FD6AC-9946-1F16-062C-55A505A6B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285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条件分岐</a:t>
            </a: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071041" cy="998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dirty="0"/>
              <a:t>条件分岐では，</a:t>
            </a:r>
            <a:r>
              <a:rPr kumimoji="1" lang="ja-JP" altLang="en-US" b="1" dirty="0"/>
              <a:t>「実行される部分」と「実行されない部分」がある</a:t>
            </a:r>
            <a:endParaRPr kumimoji="1" lang="en-US" altLang="ja-JP" b="1" dirty="0"/>
          </a:p>
          <a:p>
            <a:pPr marL="0" indent="0">
              <a:buNone/>
            </a:pPr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b="1" u="sng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28</a:t>
            </a:fld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16DF49-33B8-4AC0-902A-9AD3E1F3140A}"/>
              </a:ext>
            </a:extLst>
          </p:cNvPr>
          <p:cNvSpPr txBox="1"/>
          <p:nvPr/>
        </p:nvSpPr>
        <p:spPr>
          <a:xfrm>
            <a:off x="1580081" y="4541283"/>
            <a:ext cx="1092205" cy="3601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プログラム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D132F0-5981-3D31-9B3D-8C9B7BB8E651}"/>
              </a:ext>
            </a:extLst>
          </p:cNvPr>
          <p:cNvSpPr txBox="1"/>
          <p:nvPr/>
        </p:nvSpPr>
        <p:spPr>
          <a:xfrm>
            <a:off x="6228818" y="4098060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実行結果</a:t>
            </a:r>
          </a:p>
        </p:txBody>
      </p:sp>
      <p:sp>
        <p:nvSpPr>
          <p:cNvPr id="3" name="右矢印 12">
            <a:extLst>
              <a:ext uri="{FF2B5EF4-FFF2-40B4-BE49-F238E27FC236}">
                <a16:creationId xmlns:a16="http://schemas.microsoft.com/office/drawing/2014/main" id="{EB876D66-DF58-54C7-281B-DC879C8439F3}"/>
              </a:ext>
            </a:extLst>
          </p:cNvPr>
          <p:cNvSpPr/>
          <p:nvPr/>
        </p:nvSpPr>
        <p:spPr>
          <a:xfrm>
            <a:off x="4782313" y="2989184"/>
            <a:ext cx="333500" cy="415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9EF6DF3-BA5E-1505-AB4B-A0CE851FD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037" y="2198910"/>
            <a:ext cx="3684328" cy="214101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0894949-0D63-0477-8DCF-31576F7A7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8660" y="2474175"/>
            <a:ext cx="2954226" cy="151498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0C78774-D898-BA0F-A2A2-038948005D52}"/>
              </a:ext>
            </a:extLst>
          </p:cNvPr>
          <p:cNvSpPr/>
          <p:nvPr/>
        </p:nvSpPr>
        <p:spPr>
          <a:xfrm>
            <a:off x="1420388" y="3034036"/>
            <a:ext cx="2886142" cy="470182"/>
          </a:xfrm>
          <a:prstGeom prst="rect">
            <a:avLst/>
          </a:prstGeom>
          <a:noFill/>
          <a:ln w="76200"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3C252D6-48CE-8EC0-3012-CF20585EECA9}"/>
              </a:ext>
            </a:extLst>
          </p:cNvPr>
          <p:cNvSpPr/>
          <p:nvPr/>
        </p:nvSpPr>
        <p:spPr>
          <a:xfrm>
            <a:off x="1420388" y="3858710"/>
            <a:ext cx="2886142" cy="470182"/>
          </a:xfrm>
          <a:prstGeom prst="rect">
            <a:avLst/>
          </a:prstGeom>
          <a:noFill/>
          <a:ln w="76200"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535F931-7A46-5EC1-0180-1DA75BDBAC7F}"/>
              </a:ext>
            </a:extLst>
          </p:cNvPr>
          <p:cNvSpPr txBox="1">
            <a:spLocks/>
          </p:cNvSpPr>
          <p:nvPr/>
        </p:nvSpPr>
        <p:spPr>
          <a:xfrm>
            <a:off x="673037" y="5044395"/>
            <a:ext cx="4193931" cy="171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dirty="0"/>
              <a:t>x &gt; 20 </a:t>
            </a:r>
            <a:r>
              <a:rPr lang="ja-JP" altLang="en-US" sz="2000" dirty="0"/>
              <a:t>のとき</a:t>
            </a:r>
            <a:r>
              <a:rPr lang="ja-JP" altLang="en-US" sz="2000" b="1" dirty="0"/>
              <a:t>のみ</a:t>
            </a:r>
            <a:endParaRPr lang="en-US" altLang="ja-JP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dirty="0"/>
              <a:t>print("big") </a:t>
            </a:r>
            <a:r>
              <a:rPr lang="ja-JP" altLang="en-US" sz="2000" dirty="0"/>
              <a:t>が実行される</a:t>
            </a:r>
            <a:endParaRPr lang="en-US" altLang="ja-JP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dirty="0"/>
              <a:t>x </a:t>
            </a:r>
            <a:r>
              <a:rPr lang="ja-JP" altLang="en-US" sz="2000" b="1" dirty="0"/>
              <a:t>≦</a:t>
            </a:r>
            <a:r>
              <a:rPr lang="en-US" altLang="ja-JP" sz="2000" b="1" dirty="0"/>
              <a:t> 20 </a:t>
            </a:r>
            <a:r>
              <a:rPr lang="ja-JP" altLang="en-US" sz="2000" dirty="0"/>
              <a:t>のとき</a:t>
            </a:r>
            <a:r>
              <a:rPr lang="ja-JP" altLang="en-US" sz="2000" b="1" dirty="0"/>
              <a:t>のみ</a:t>
            </a:r>
            <a:endParaRPr lang="en-US" altLang="ja-JP" sz="20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dirty="0"/>
              <a:t>print("small") </a:t>
            </a:r>
            <a:r>
              <a:rPr lang="ja-JP" altLang="en-US" sz="2000" dirty="0"/>
              <a:t>が実行される</a:t>
            </a:r>
            <a:endParaRPr lang="en-US" altLang="ja-JP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000" dirty="0"/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47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DF67F20-AFBD-4BBA-6E56-AECCE307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62" y="2379440"/>
            <a:ext cx="4248060" cy="180409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繰り返し（ループ）</a:t>
            </a: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071041" cy="998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dirty="0"/>
              <a:t>繰り返し（ループ）では，</a:t>
            </a:r>
            <a:r>
              <a:rPr kumimoji="1" lang="ja-JP" altLang="en-US" b="1" dirty="0"/>
              <a:t>同じ部分が繰り返し実行</a:t>
            </a:r>
            <a:r>
              <a:rPr kumimoji="1" lang="ja-JP" altLang="en-US" dirty="0"/>
              <a:t>される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29</a:t>
            </a:fld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16DF49-33B8-4AC0-902A-9AD3E1F3140A}"/>
              </a:ext>
            </a:extLst>
          </p:cNvPr>
          <p:cNvSpPr txBox="1"/>
          <p:nvPr/>
        </p:nvSpPr>
        <p:spPr>
          <a:xfrm>
            <a:off x="1580081" y="4541283"/>
            <a:ext cx="1092205" cy="36010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プログラム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CD132F0-5981-3D31-9B3D-8C9B7BB8E651}"/>
              </a:ext>
            </a:extLst>
          </p:cNvPr>
          <p:cNvSpPr txBox="1"/>
          <p:nvPr/>
        </p:nvSpPr>
        <p:spPr>
          <a:xfrm>
            <a:off x="6228818" y="4098060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ja-JP" altLang="en-US" sz="2400" b="1" dirty="0">
                <a:latin typeface="Arial" panose="020B0604020202020204" pitchFamily="34" charset="0"/>
                <a:ea typeface="メイリオ" panose="020B0604030504040204" pitchFamily="50" charset="-128"/>
              </a:rPr>
              <a:t>実行結果</a:t>
            </a:r>
          </a:p>
        </p:txBody>
      </p:sp>
      <p:sp>
        <p:nvSpPr>
          <p:cNvPr id="3" name="右矢印 12">
            <a:extLst>
              <a:ext uri="{FF2B5EF4-FFF2-40B4-BE49-F238E27FC236}">
                <a16:creationId xmlns:a16="http://schemas.microsoft.com/office/drawing/2014/main" id="{EB876D66-DF58-54C7-281B-DC879C8439F3}"/>
              </a:ext>
            </a:extLst>
          </p:cNvPr>
          <p:cNvSpPr/>
          <p:nvPr/>
        </p:nvSpPr>
        <p:spPr>
          <a:xfrm>
            <a:off x="4989952" y="3013234"/>
            <a:ext cx="333500" cy="415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kumimoji="1" lang="ja-JP" altLang="en-US" sz="135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3C252D6-48CE-8EC0-3012-CF20585EECA9}"/>
              </a:ext>
            </a:extLst>
          </p:cNvPr>
          <p:cNvSpPr/>
          <p:nvPr/>
        </p:nvSpPr>
        <p:spPr>
          <a:xfrm>
            <a:off x="1097541" y="3269127"/>
            <a:ext cx="2886142" cy="470182"/>
          </a:xfrm>
          <a:prstGeom prst="rect">
            <a:avLst/>
          </a:prstGeom>
          <a:noFill/>
          <a:ln w="76200">
            <a:solidFill>
              <a:srgbClr val="FF0000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E7252BC-601A-C419-37BA-7403457B6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140" y="2623566"/>
            <a:ext cx="2807127" cy="1315840"/>
          </a:xfrm>
          <a:prstGeom prst="rect">
            <a:avLst/>
          </a:prstGeom>
        </p:spPr>
      </p:pic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9730E214-472A-8951-B558-5EC513F6308A}"/>
              </a:ext>
            </a:extLst>
          </p:cNvPr>
          <p:cNvSpPr txBox="1">
            <a:spLocks/>
          </p:cNvSpPr>
          <p:nvPr/>
        </p:nvSpPr>
        <p:spPr>
          <a:xfrm>
            <a:off x="673037" y="5044395"/>
            <a:ext cx="3898963" cy="919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足し算の </a:t>
            </a:r>
            <a:r>
              <a:rPr lang="en-US" altLang="ja-JP" sz="2000" dirty="0"/>
              <a:t>5</a:t>
            </a:r>
            <a:r>
              <a:rPr lang="ja-JP" altLang="en-US" sz="2000" dirty="0"/>
              <a:t>回繰り返し</a:t>
            </a:r>
            <a:endParaRPr lang="en-US" altLang="ja-JP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dirty="0"/>
              <a:t>0 + 1, 1 + 2, 3 + 3, 6 + 4, 10 + 5</a:t>
            </a: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42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77764"/>
            <a:ext cx="8461208" cy="353178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条件分岐，繰り返し（ループ）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09" y="596510"/>
            <a:ext cx="7978936" cy="6031251"/>
          </a:xfrm>
        </p:spPr>
        <p:txBody>
          <a:bodyPr>
            <a:noAutofit/>
          </a:bodyPr>
          <a:lstStyle/>
          <a:p>
            <a:r>
              <a:rPr lang="ja-JP" altLang="en-US" dirty="0"/>
              <a:t>条件分岐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繰り返し（ループ）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D22FDB5-D1F7-960A-D1D3-3476183E36E7}"/>
              </a:ext>
            </a:extLst>
          </p:cNvPr>
          <p:cNvGrpSpPr/>
          <p:nvPr/>
        </p:nvGrpSpPr>
        <p:grpSpPr>
          <a:xfrm>
            <a:off x="742155" y="1152843"/>
            <a:ext cx="2768599" cy="1519565"/>
            <a:chOff x="673037" y="2198910"/>
            <a:chExt cx="3684328" cy="2141013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1EEDCA0-7DED-3FE9-A55C-EBAD38B2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037" y="2198910"/>
              <a:ext cx="3684328" cy="214101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3F697995-B7B6-8D19-8AC2-BDF89D49828D}"/>
                </a:ext>
              </a:extLst>
            </p:cNvPr>
            <p:cNvSpPr/>
            <p:nvPr/>
          </p:nvSpPr>
          <p:spPr>
            <a:xfrm>
              <a:off x="1420388" y="3034036"/>
              <a:ext cx="2886142" cy="470182"/>
            </a:xfrm>
            <a:prstGeom prst="rect">
              <a:avLst/>
            </a:prstGeom>
            <a:noFill/>
            <a:ln w="76200"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273CF11-FD6E-AAD1-66D7-FB06B424816A}"/>
                </a:ext>
              </a:extLst>
            </p:cNvPr>
            <p:cNvSpPr/>
            <p:nvPr/>
          </p:nvSpPr>
          <p:spPr>
            <a:xfrm>
              <a:off x="1420388" y="3858710"/>
              <a:ext cx="2886142" cy="470182"/>
            </a:xfrm>
            <a:prstGeom prst="rect">
              <a:avLst/>
            </a:prstGeom>
            <a:noFill/>
            <a:ln w="76200"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BCA676AB-F15C-B137-B373-7D85451400C2}"/>
              </a:ext>
            </a:extLst>
          </p:cNvPr>
          <p:cNvSpPr txBox="1">
            <a:spLocks/>
          </p:cNvSpPr>
          <p:nvPr/>
        </p:nvSpPr>
        <p:spPr>
          <a:xfrm>
            <a:off x="3853240" y="1005289"/>
            <a:ext cx="4881917" cy="171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b="1" dirty="0"/>
              <a:t>x &gt; 20 </a:t>
            </a:r>
            <a:r>
              <a:rPr lang="ja-JP" altLang="en-US" sz="2400" dirty="0"/>
              <a:t>のとき</a:t>
            </a:r>
            <a:r>
              <a:rPr lang="ja-JP" altLang="en-US" sz="2400" b="1" dirty="0"/>
              <a:t>のみ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print("big") </a:t>
            </a:r>
            <a:r>
              <a:rPr lang="ja-JP" altLang="en-US" sz="2400" dirty="0"/>
              <a:t>が実行される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b="1" dirty="0"/>
              <a:t>x </a:t>
            </a:r>
            <a:r>
              <a:rPr lang="ja-JP" altLang="en-US" sz="2400" b="1" dirty="0"/>
              <a:t>≦</a:t>
            </a:r>
            <a:r>
              <a:rPr lang="en-US" altLang="ja-JP" sz="2400" b="1" dirty="0"/>
              <a:t> 20 </a:t>
            </a:r>
            <a:r>
              <a:rPr lang="ja-JP" altLang="en-US" sz="2400" dirty="0"/>
              <a:t>のとき</a:t>
            </a:r>
            <a:r>
              <a:rPr lang="ja-JP" altLang="en-US" sz="2400" b="1" dirty="0"/>
              <a:t>のみ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print("small") </a:t>
            </a:r>
            <a:r>
              <a:rPr lang="ja-JP" altLang="en-US" sz="2400" dirty="0"/>
              <a:t>が実行される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b="1" u="sng" dirty="0">
              <a:solidFill>
                <a:srgbClr val="FF0000"/>
              </a:solidFill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5C32082-4F31-F2F0-CCC9-EE20DCB82C0F}"/>
              </a:ext>
            </a:extLst>
          </p:cNvPr>
          <p:cNvSpPr txBox="1">
            <a:spLocks/>
          </p:cNvSpPr>
          <p:nvPr/>
        </p:nvSpPr>
        <p:spPr>
          <a:xfrm>
            <a:off x="111882" y="5938147"/>
            <a:ext cx="8600989" cy="919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足し算の </a:t>
            </a:r>
            <a:r>
              <a:rPr lang="en-US" altLang="ja-JP" sz="2400" dirty="0"/>
              <a:t>5</a:t>
            </a:r>
            <a:r>
              <a:rPr lang="ja-JP" altLang="en-US" sz="2400" dirty="0"/>
              <a:t>回繰り返し（</a:t>
            </a:r>
            <a:r>
              <a:rPr lang="en-US" altLang="ja-JP" sz="2400" dirty="0"/>
              <a:t>0 + 1, 1 + 2, 3 + 3, 6 + 4, 10 + 5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同じ結果 </a:t>
            </a:r>
            <a:r>
              <a:rPr lang="en-US" altLang="ja-JP" sz="2400" dirty="0"/>
              <a:t>15 </a:t>
            </a:r>
            <a:r>
              <a:rPr lang="ja-JP" altLang="en-US" sz="2400" dirty="0"/>
              <a:t>が得られる</a:t>
            </a:r>
            <a:endParaRPr lang="en-US" altLang="ja-JP" sz="2400" dirty="0"/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b="1" u="sng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D9C802-DCD2-BFBB-E2D2-5E8CB63E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75617"/>
            <a:ext cx="3431818" cy="1424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矢印: 左右 5">
            <a:extLst>
              <a:ext uri="{FF2B5EF4-FFF2-40B4-BE49-F238E27FC236}">
                <a16:creationId xmlns:a16="http://schemas.microsoft.com/office/drawing/2014/main" id="{F39B505D-AB5D-44EA-77F5-FCF3E924D64C}"/>
              </a:ext>
            </a:extLst>
          </p:cNvPr>
          <p:cNvSpPr/>
          <p:nvPr/>
        </p:nvSpPr>
        <p:spPr>
          <a:xfrm>
            <a:off x="3638190" y="4648451"/>
            <a:ext cx="634193" cy="333954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527F88F-F4B3-5350-5BA4-2E692854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41" y="3921827"/>
            <a:ext cx="2402379" cy="19308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89937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EEC02A-E0CC-4399-BD2B-692166C2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3600" dirty="0"/>
              <a:t>繰り返し（ループ</a:t>
            </a:r>
            <a:r>
              <a:rPr kumimoji="1" lang="ja-JP" altLang="en-US" dirty="0"/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E44EBF-2D45-478B-BCC7-41ED2A6D8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875" y="3357819"/>
            <a:ext cx="5471180" cy="710440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同じ処理や操作を繰り返す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0AF377-D05E-4707-A3C7-DCC7C134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CF3B8D3-B5BC-41E9-89D4-1F351A9BCB28}"/>
              </a:ext>
            </a:extLst>
          </p:cNvPr>
          <p:cNvSpPr/>
          <p:nvPr/>
        </p:nvSpPr>
        <p:spPr>
          <a:xfrm>
            <a:off x="1891768" y="1319224"/>
            <a:ext cx="4572000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while True: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hero.moveRight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()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</a:t>
            </a:r>
            <a:r>
              <a:rPr kumimoji="0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hero.moveLeft</a:t>
            </a:r>
            <a:r>
              <a:rPr kumimoji="0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()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349A45-1C26-4834-8DBC-0135B39B7A81}"/>
              </a:ext>
            </a:extLst>
          </p:cNvPr>
          <p:cNvSpPr txBox="1"/>
          <p:nvPr/>
        </p:nvSpPr>
        <p:spPr>
          <a:xfrm>
            <a:off x="6578806" y="2019542"/>
            <a:ext cx="2059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ABAF4CA-FDB2-4337-9FBF-CFE79DC7065D}"/>
              </a:ext>
            </a:extLst>
          </p:cNvPr>
          <p:cNvSpPr txBox="1"/>
          <p:nvPr/>
        </p:nvSpPr>
        <p:spPr>
          <a:xfrm>
            <a:off x="958021" y="4676966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これをマスターしておく．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他の多くのプログラミング言語でも応用がきく．</a:t>
            </a:r>
          </a:p>
        </p:txBody>
      </p:sp>
    </p:spTree>
    <p:extLst>
      <p:ext uri="{BB962C8B-B14F-4D97-AF65-F5344CB8AC3E}">
        <p14:creationId xmlns:p14="http://schemas.microsoft.com/office/powerpoint/2010/main" val="752269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オブジェクト，変数，メソッド，代入，変数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5333166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r>
              <a:rPr kumimoji="1" lang="ja-JP" altLang="en-US" sz="2400" dirty="0"/>
              <a:t>のこと</a:t>
            </a: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：</a:t>
            </a:r>
            <a:r>
              <a:rPr lang="ja-JP" altLang="en-US" sz="2400" b="1" u="sng" dirty="0">
                <a:solidFill>
                  <a:srgbClr val="FF0000"/>
                </a:solidFill>
              </a:rPr>
              <a:t>名前の付いたオブジェクト</a:t>
            </a:r>
            <a:r>
              <a:rPr lang="ja-JP" altLang="en-US" sz="2400" dirty="0"/>
              <a:t>には，</a:t>
            </a:r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，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関数</a:t>
            </a:r>
            <a:r>
              <a:rPr lang="ja-JP" altLang="en-US" sz="2400" dirty="0" smtClean="0"/>
              <a:t>，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モジュール</a:t>
            </a:r>
            <a:r>
              <a:rPr lang="ja-JP" altLang="en-US" sz="2400" dirty="0" smtClean="0"/>
              <a:t>など</a:t>
            </a:r>
            <a:r>
              <a:rPr lang="ja-JP" altLang="en-US" sz="2400" dirty="0"/>
              <a:t>がある</a:t>
            </a:r>
            <a:r>
              <a:rPr lang="ja-JP" altLang="en-US" sz="2400" dirty="0" smtClean="0"/>
              <a:t>（変数や関数は</a:t>
            </a:r>
            <a:r>
              <a:rPr lang="ja-JP" altLang="en-US" sz="2400" dirty="0"/>
              <a:t>，数学の</a:t>
            </a:r>
            <a:r>
              <a:rPr lang="ja-JP" altLang="en-US" sz="2400" dirty="0" smtClean="0"/>
              <a:t>変数や関数と</a:t>
            </a:r>
            <a:r>
              <a:rPr lang="ja-JP" altLang="en-US" sz="2400" dirty="0"/>
              <a:t>は</a:t>
            </a:r>
            <a:r>
              <a:rPr lang="ja-JP" altLang="en-US" sz="2400" b="1" dirty="0"/>
              <a:t>違う意味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に属する操作や処理</a:t>
            </a:r>
            <a:r>
              <a:rPr lang="ja-JP" altLang="en-US" sz="2400" dirty="0"/>
              <a:t>．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呼び出しでは，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を指定することがある．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（ひきすう）は，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に渡す値のこと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</a:t>
            </a:r>
            <a:r>
              <a:rPr lang="en-US" altLang="ja-JP" sz="2400" b="1" dirty="0" err="1"/>
              <a:t>Hero.attack</a:t>
            </a:r>
            <a:r>
              <a:rPr lang="en-US" altLang="ja-JP" sz="2400" b="1" dirty="0"/>
              <a:t>("fence", 36, 26)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代入</a:t>
            </a:r>
            <a:r>
              <a:rPr lang="ja-JP" altLang="en-US" sz="2400" dirty="0"/>
              <a:t>：「</a:t>
            </a:r>
            <a:r>
              <a:rPr lang="en-US" altLang="ja-JP" sz="2400" dirty="0"/>
              <a:t>=</a:t>
            </a:r>
            <a:r>
              <a:rPr lang="ja-JP" altLang="en-US" sz="2400" dirty="0"/>
              <a:t>」を使用．オブジェクトの</a:t>
            </a:r>
            <a:r>
              <a:rPr lang="ja-JP" altLang="en-US" sz="2400" b="1" u="sng" dirty="0">
                <a:solidFill>
                  <a:srgbClr val="FF0000"/>
                </a:solidFill>
              </a:rPr>
              <a:t>値が変化</a:t>
            </a:r>
            <a:r>
              <a:rPr lang="ja-JP" altLang="en-US" sz="2400" dirty="0"/>
              <a:t>する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b = a + 100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2918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77764"/>
            <a:ext cx="8461208" cy="353178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条件分岐，繰り返し（ループ）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09" y="596510"/>
            <a:ext cx="7978936" cy="6031251"/>
          </a:xfrm>
        </p:spPr>
        <p:txBody>
          <a:bodyPr>
            <a:noAutofit/>
          </a:bodyPr>
          <a:lstStyle/>
          <a:p>
            <a:r>
              <a:rPr lang="ja-JP" altLang="en-US" dirty="0"/>
              <a:t>条件分岐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繰り返し（ループ）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D22FDB5-D1F7-960A-D1D3-3476183E36E7}"/>
              </a:ext>
            </a:extLst>
          </p:cNvPr>
          <p:cNvGrpSpPr/>
          <p:nvPr/>
        </p:nvGrpSpPr>
        <p:grpSpPr>
          <a:xfrm>
            <a:off x="742155" y="1152843"/>
            <a:ext cx="2768599" cy="1519565"/>
            <a:chOff x="673037" y="2198910"/>
            <a:chExt cx="3684328" cy="2141013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1EEDCA0-7DED-3FE9-A55C-EBAD38B2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037" y="2198910"/>
              <a:ext cx="3684328" cy="214101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3F697995-B7B6-8D19-8AC2-BDF89D49828D}"/>
                </a:ext>
              </a:extLst>
            </p:cNvPr>
            <p:cNvSpPr/>
            <p:nvPr/>
          </p:nvSpPr>
          <p:spPr>
            <a:xfrm>
              <a:off x="1420388" y="3034036"/>
              <a:ext cx="2886142" cy="470182"/>
            </a:xfrm>
            <a:prstGeom prst="rect">
              <a:avLst/>
            </a:prstGeom>
            <a:noFill/>
            <a:ln w="76200"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273CF11-FD6E-AAD1-66D7-FB06B424816A}"/>
                </a:ext>
              </a:extLst>
            </p:cNvPr>
            <p:cNvSpPr/>
            <p:nvPr/>
          </p:nvSpPr>
          <p:spPr>
            <a:xfrm>
              <a:off x="1420388" y="3858710"/>
              <a:ext cx="2886142" cy="470182"/>
            </a:xfrm>
            <a:prstGeom prst="rect">
              <a:avLst/>
            </a:prstGeom>
            <a:noFill/>
            <a:ln w="76200"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BCA676AB-F15C-B137-B373-7D85451400C2}"/>
              </a:ext>
            </a:extLst>
          </p:cNvPr>
          <p:cNvSpPr txBox="1">
            <a:spLocks/>
          </p:cNvSpPr>
          <p:nvPr/>
        </p:nvSpPr>
        <p:spPr>
          <a:xfrm>
            <a:off x="3853240" y="1005289"/>
            <a:ext cx="4881917" cy="171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b="1" dirty="0"/>
              <a:t>x &gt; 20 </a:t>
            </a:r>
            <a:r>
              <a:rPr lang="ja-JP" altLang="en-US" sz="2400" dirty="0"/>
              <a:t>のとき</a:t>
            </a:r>
            <a:r>
              <a:rPr lang="ja-JP" altLang="en-US" sz="2400" b="1" dirty="0"/>
              <a:t>のみ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print("big") </a:t>
            </a:r>
            <a:r>
              <a:rPr lang="ja-JP" altLang="en-US" sz="2400" dirty="0"/>
              <a:t>が実行される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b="1" dirty="0"/>
              <a:t>x </a:t>
            </a:r>
            <a:r>
              <a:rPr lang="ja-JP" altLang="en-US" sz="2400" b="1" dirty="0"/>
              <a:t>≦</a:t>
            </a:r>
            <a:r>
              <a:rPr lang="en-US" altLang="ja-JP" sz="2400" b="1" dirty="0"/>
              <a:t> 20 </a:t>
            </a:r>
            <a:r>
              <a:rPr lang="ja-JP" altLang="en-US" sz="2400" dirty="0"/>
              <a:t>のとき</a:t>
            </a:r>
            <a:r>
              <a:rPr lang="ja-JP" altLang="en-US" sz="2400" b="1" dirty="0"/>
              <a:t>のみ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print("small") </a:t>
            </a:r>
            <a:r>
              <a:rPr lang="ja-JP" altLang="en-US" sz="2400" dirty="0"/>
              <a:t>が実行される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b="1" u="sng" dirty="0">
              <a:solidFill>
                <a:srgbClr val="FF0000"/>
              </a:solidFill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5C32082-4F31-F2F0-CCC9-EE20DCB82C0F}"/>
              </a:ext>
            </a:extLst>
          </p:cNvPr>
          <p:cNvSpPr txBox="1">
            <a:spLocks/>
          </p:cNvSpPr>
          <p:nvPr/>
        </p:nvSpPr>
        <p:spPr>
          <a:xfrm>
            <a:off x="111882" y="5938147"/>
            <a:ext cx="8600989" cy="919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足し算の </a:t>
            </a:r>
            <a:r>
              <a:rPr lang="en-US" altLang="ja-JP" sz="2400" dirty="0"/>
              <a:t>5</a:t>
            </a:r>
            <a:r>
              <a:rPr lang="ja-JP" altLang="en-US" sz="2400" dirty="0"/>
              <a:t>回繰り返し（</a:t>
            </a:r>
            <a:r>
              <a:rPr lang="en-US" altLang="ja-JP" sz="2400" dirty="0"/>
              <a:t>0 + 1, 1 + 2, 3 + 3, 6 + 4, 10 + 5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同じ結果 </a:t>
            </a:r>
            <a:r>
              <a:rPr lang="en-US" altLang="ja-JP" sz="2400" dirty="0"/>
              <a:t>15 </a:t>
            </a:r>
            <a:r>
              <a:rPr lang="ja-JP" altLang="en-US" sz="2400" dirty="0"/>
              <a:t>が得られる</a:t>
            </a:r>
            <a:endParaRPr lang="en-US" altLang="ja-JP" sz="2400" dirty="0"/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b="1" u="sng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D9C802-DCD2-BFBB-E2D2-5E8CB63E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75617"/>
            <a:ext cx="3431818" cy="1424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矢印: 左右 5">
            <a:extLst>
              <a:ext uri="{FF2B5EF4-FFF2-40B4-BE49-F238E27FC236}">
                <a16:creationId xmlns:a16="http://schemas.microsoft.com/office/drawing/2014/main" id="{F39B505D-AB5D-44EA-77F5-FCF3E924D64C}"/>
              </a:ext>
            </a:extLst>
          </p:cNvPr>
          <p:cNvSpPr/>
          <p:nvPr/>
        </p:nvSpPr>
        <p:spPr>
          <a:xfrm>
            <a:off x="3638190" y="4648451"/>
            <a:ext cx="634193" cy="333954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527F88F-F4B3-5350-5BA4-2E692854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41" y="3921827"/>
            <a:ext cx="2402379" cy="19308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322198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1387" y="1122363"/>
            <a:ext cx="8751084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2-4.</a:t>
            </a:r>
            <a:r>
              <a:rPr lang="ja-JP" altLang="en-US" sz="4000" dirty="0"/>
              <a:t> </a:t>
            </a:r>
            <a:r>
              <a:rPr kumimoji="1" lang="ja-JP" altLang="en-US" sz="4000" dirty="0"/>
              <a:t>コードコンバット（</a:t>
            </a:r>
            <a:r>
              <a:rPr kumimoji="1" lang="en-US" altLang="ja-JP" sz="4000" dirty="0"/>
              <a:t>Code Combat</a:t>
            </a:r>
            <a:r>
              <a:rPr kumimoji="1" lang="ja-JP" altLang="en-US" sz="4000" dirty="0"/>
              <a:t>）の紹介</a:t>
            </a:r>
            <a:r>
              <a:rPr lang="en-US" altLang="ja-JP" sz="3600" dirty="0"/>
              <a:t/>
            </a:r>
            <a:br>
              <a:rPr lang="en-US" altLang="ja-JP" sz="3600" dirty="0"/>
            </a:b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A793F25-BB79-E393-B4A5-95F4D9161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3253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9E41A-25D5-4A32-BA84-9DFD6FDD2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Python </a:t>
            </a:r>
            <a:r>
              <a:rPr kumimoji="1" lang="ja-JP" altLang="en-US" dirty="0"/>
              <a:t>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06EAB5-98C2-4D60-8487-C7D00ACC0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r>
              <a:rPr lang="ja-JP" altLang="en-US" b="1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 err="1"/>
              <a:t>hero.moveDown</a:t>
            </a:r>
            <a:r>
              <a:rPr lang="en-US" altLang="ja-JP" b="1" dirty="0"/>
              <a:t>()</a:t>
            </a:r>
          </a:p>
          <a:p>
            <a:pPr marL="457200" lvl="1" indent="0">
              <a:buNone/>
            </a:pPr>
            <a:r>
              <a:rPr lang="en-US" altLang="ja-JP" dirty="0"/>
              <a:t>hero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オブジェクト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dirty="0" err="1"/>
              <a:t>moveDown</a:t>
            </a:r>
            <a:r>
              <a:rPr lang="en-US" altLang="ja-JP" dirty="0"/>
              <a:t>() </a:t>
            </a:r>
            <a:r>
              <a:rPr lang="ja-JP" altLang="en-US" dirty="0"/>
              <a:t>は</a:t>
            </a:r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文字列</a:t>
            </a:r>
            <a:r>
              <a:rPr lang="ja-JP" altLang="en-US" dirty="0"/>
              <a:t>は「</a:t>
            </a:r>
            <a:r>
              <a:rPr lang="en-US" altLang="ja-JP" dirty="0"/>
              <a:t>"</a:t>
            </a:r>
            <a:r>
              <a:rPr lang="ja-JP" altLang="en-US" dirty="0"/>
              <a:t>」または「</a:t>
            </a:r>
            <a:r>
              <a:rPr lang="en-US" altLang="ja-JP" dirty="0"/>
              <a:t>'</a:t>
            </a:r>
            <a:r>
              <a:rPr lang="ja-JP" altLang="en-US" dirty="0"/>
              <a:t>」で</a:t>
            </a:r>
            <a:r>
              <a:rPr lang="ja-JP" altLang="en-US" b="1" dirty="0"/>
              <a:t>囲む</a:t>
            </a:r>
            <a:endParaRPr lang="en-US" altLang="ja-JP" b="1" dirty="0"/>
          </a:p>
          <a:p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r>
              <a:rPr lang="ja-JP" altLang="en-US" dirty="0"/>
              <a:t>呼び出しでは，</a:t>
            </a:r>
            <a:r>
              <a:rPr lang="ja-JP" altLang="en-US" b="1" dirty="0">
                <a:solidFill>
                  <a:srgbClr val="C00000"/>
                </a:solidFill>
              </a:rPr>
              <a:t>引数</a:t>
            </a:r>
            <a:r>
              <a:rPr lang="ja-JP" altLang="en-US" dirty="0"/>
              <a:t>を指定することがある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("fence", 36, 26)</a:t>
            </a:r>
          </a:p>
          <a:p>
            <a:pPr marL="457200" lvl="1" indent="0">
              <a:buNone/>
            </a:pPr>
            <a:r>
              <a:rPr lang="en-US" altLang="ja-JP" b="1" dirty="0" err="1"/>
              <a:t>hero.attack</a:t>
            </a:r>
            <a:r>
              <a:rPr lang="en-US" altLang="ja-JP" b="1" dirty="0"/>
              <a:t>(enemy1)</a:t>
            </a:r>
          </a:p>
          <a:p>
            <a:r>
              <a:rPr lang="ja-JP" altLang="en-US" b="1" dirty="0">
                <a:solidFill>
                  <a:srgbClr val="C00000"/>
                </a:solidFill>
              </a:rPr>
              <a:t>変数</a:t>
            </a:r>
            <a:r>
              <a:rPr lang="ja-JP" altLang="en-US" dirty="0"/>
              <a:t>と</a:t>
            </a:r>
            <a:r>
              <a:rPr lang="ja-JP" altLang="en-US" b="1" dirty="0">
                <a:solidFill>
                  <a:srgbClr val="C00000"/>
                </a:solidFill>
              </a:rPr>
              <a:t>代入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/>
              <a:t>x = "Door"</a:t>
            </a:r>
          </a:p>
          <a:p>
            <a:r>
              <a:rPr lang="ja-JP" altLang="en-US" b="1" dirty="0">
                <a:solidFill>
                  <a:srgbClr val="C00000"/>
                </a:solidFill>
              </a:rPr>
              <a:t>メソッド</a:t>
            </a:r>
            <a:r>
              <a:rPr lang="ja-JP" altLang="en-US" dirty="0"/>
              <a:t>の結果を，</a:t>
            </a:r>
            <a:r>
              <a:rPr lang="ja-JP" altLang="en-US" b="1" dirty="0">
                <a:solidFill>
                  <a:srgbClr val="C00000"/>
                </a:solidFill>
              </a:rPr>
              <a:t>変数</a:t>
            </a:r>
            <a:r>
              <a:rPr lang="ja-JP" altLang="en-US" dirty="0"/>
              <a:t>に</a:t>
            </a:r>
            <a:r>
              <a:rPr lang="ja-JP" altLang="en-US" b="1" dirty="0">
                <a:solidFill>
                  <a:srgbClr val="C00000"/>
                </a:solidFill>
              </a:rPr>
              <a:t>代入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sz="2000" b="1" dirty="0"/>
              <a:t>enermy1 = </a:t>
            </a:r>
            <a:r>
              <a:rPr lang="en-US" altLang="ja-JP" sz="2000" b="1" dirty="0" err="1"/>
              <a:t>hero.findNearestEnemy</a:t>
            </a:r>
            <a:r>
              <a:rPr lang="en-US" altLang="ja-JP" sz="2000" b="1" dirty="0"/>
              <a:t>()</a:t>
            </a:r>
          </a:p>
          <a:p>
            <a:r>
              <a:rPr lang="ja-JP" altLang="en-US" b="1" dirty="0">
                <a:solidFill>
                  <a:srgbClr val="C00000"/>
                </a:solidFill>
              </a:rPr>
              <a:t>繰り返し（ループ）</a:t>
            </a:r>
            <a:endParaRPr lang="en-US" altLang="ja-JP" b="1" dirty="0">
              <a:solidFill>
                <a:srgbClr val="C00000"/>
              </a:solidFill>
            </a:endParaRPr>
          </a:p>
          <a:p>
            <a:pPr marL="457200" lvl="1" indent="0">
              <a:buNone/>
            </a:pPr>
            <a:r>
              <a:rPr lang="en-US" altLang="ja-JP" b="1" dirty="0"/>
              <a:t>while True:</a:t>
            </a:r>
          </a:p>
          <a:p>
            <a:pPr marL="457200" lvl="1" indent="0">
              <a:buNone/>
            </a:pPr>
            <a:r>
              <a:rPr lang="en-US" altLang="ja-JP" b="1" dirty="0"/>
              <a:t>    </a:t>
            </a:r>
            <a:r>
              <a:rPr lang="en-US" altLang="ja-JP" b="1" dirty="0" err="1"/>
              <a:t>hero.moveRight</a:t>
            </a:r>
            <a:r>
              <a:rPr lang="en-US" altLang="ja-JP" b="1" dirty="0"/>
              <a:t>()</a:t>
            </a:r>
          </a:p>
          <a:p>
            <a:pPr marL="457200" lvl="1" indent="0">
              <a:buNone/>
            </a:pPr>
            <a:r>
              <a:rPr lang="en-US" altLang="ja-JP" b="1" dirty="0"/>
              <a:t>    </a:t>
            </a:r>
            <a:r>
              <a:rPr lang="en-US" altLang="ja-JP" b="1" dirty="0" err="1"/>
              <a:t>hero.moveLeft</a:t>
            </a:r>
            <a:r>
              <a:rPr lang="en-US" altLang="ja-JP" b="1" dirty="0"/>
              <a:t>()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5FA11C-DC6E-4065-9F66-D5CEB94BD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95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コードコンバット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62417"/>
            <a:ext cx="7977203" cy="5333166"/>
          </a:xfrm>
        </p:spPr>
        <p:txBody>
          <a:bodyPr>
            <a:noAutofit/>
          </a:bodyPr>
          <a:lstStyle/>
          <a:p>
            <a:r>
              <a:rPr lang="ja-JP" altLang="en-US" sz="2400" b="1" dirty="0"/>
              <a:t>コードコンバット</a:t>
            </a:r>
            <a:r>
              <a:rPr lang="ja-JP" altLang="en-US" sz="2400" dirty="0"/>
              <a:t>は，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 プログラムの実習</a:t>
            </a:r>
            <a:r>
              <a:rPr lang="ja-JP" altLang="en-US" sz="2400" dirty="0"/>
              <a:t>ができるオンラインサービス</a:t>
            </a:r>
            <a:endParaRPr lang="en-US" altLang="ja-JP" sz="2400" dirty="0"/>
          </a:p>
          <a:p>
            <a:endParaRPr lang="en-US" altLang="ja-JP" sz="2400" dirty="0"/>
          </a:p>
          <a:p>
            <a:pPr lvl="1"/>
            <a:r>
              <a:rPr lang="ja-JP" altLang="en-US" dirty="0"/>
              <a:t>オブジェクト</a:t>
            </a:r>
            <a:endParaRPr lang="en-US" altLang="ja-JP" dirty="0"/>
          </a:p>
          <a:p>
            <a:pPr lvl="1"/>
            <a:r>
              <a:rPr lang="ja-JP" altLang="en-US" dirty="0"/>
              <a:t>メソッド</a:t>
            </a:r>
            <a:endParaRPr lang="en-US" altLang="ja-JP" dirty="0"/>
          </a:p>
          <a:p>
            <a:pPr lvl="1"/>
            <a:r>
              <a:rPr lang="ja-JP" altLang="en-US" dirty="0"/>
              <a:t>文字列</a:t>
            </a:r>
            <a:endParaRPr lang="en-US" altLang="ja-JP" dirty="0"/>
          </a:p>
          <a:p>
            <a:pPr lvl="1"/>
            <a:r>
              <a:rPr lang="ja-JP" altLang="en-US" dirty="0"/>
              <a:t>引数</a:t>
            </a:r>
            <a:endParaRPr lang="en-US" altLang="ja-JP" dirty="0"/>
          </a:p>
          <a:p>
            <a:pPr lvl="1"/>
            <a:r>
              <a:rPr lang="ja-JP" altLang="en-US" dirty="0"/>
              <a:t>変数と代入</a:t>
            </a:r>
            <a:endParaRPr lang="en-US" altLang="ja-JP" dirty="0"/>
          </a:p>
          <a:p>
            <a:pPr lvl="1"/>
            <a:r>
              <a:rPr lang="ja-JP" altLang="en-US" dirty="0"/>
              <a:t>繰り返し（ループ）</a:t>
            </a:r>
            <a:endParaRPr lang="en-US" altLang="ja-JP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0A2DC27-0293-4D8E-BCBA-9B4463637E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517" y="2414567"/>
            <a:ext cx="4664954" cy="1862279"/>
          </a:xfrm>
          <a:prstGeom prst="rect">
            <a:avLst/>
          </a:prstGeom>
        </p:spPr>
      </p:pic>
      <p:sp>
        <p:nvSpPr>
          <p:cNvPr id="6" name="右中かっこ 5">
            <a:extLst>
              <a:ext uri="{FF2B5EF4-FFF2-40B4-BE49-F238E27FC236}">
                <a16:creationId xmlns:a16="http://schemas.microsoft.com/office/drawing/2014/main" id="{B3B16075-1748-45D5-A42C-898D8876CCD0}"/>
              </a:ext>
            </a:extLst>
          </p:cNvPr>
          <p:cNvSpPr/>
          <p:nvPr/>
        </p:nvSpPr>
        <p:spPr>
          <a:xfrm rot="5400000">
            <a:off x="7712493" y="3811550"/>
            <a:ext cx="365126" cy="18541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871424A9-3CFC-4DEA-A71B-10342A5E4012}"/>
              </a:ext>
            </a:extLst>
          </p:cNvPr>
          <p:cNvSpPr/>
          <p:nvPr/>
        </p:nvSpPr>
        <p:spPr>
          <a:xfrm rot="5400000">
            <a:off x="5278160" y="3441182"/>
            <a:ext cx="395417" cy="26372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2C70704-87B9-499B-B6DA-D746521BE78D}"/>
              </a:ext>
            </a:extLst>
          </p:cNvPr>
          <p:cNvSpPr txBox="1"/>
          <p:nvPr/>
        </p:nvSpPr>
        <p:spPr>
          <a:xfrm>
            <a:off x="6625416" y="5113147"/>
            <a:ext cx="2402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プログラム編集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の画面など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789F70-C772-428A-B9BF-8B39F1D9FE98}"/>
              </a:ext>
            </a:extLst>
          </p:cNvPr>
          <p:cNvSpPr txBox="1"/>
          <p:nvPr/>
        </p:nvSpPr>
        <p:spPr>
          <a:xfrm>
            <a:off x="3594100" y="5050879"/>
            <a:ext cx="3034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プログラム実行結果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がビジュアルに表示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される画面など</a:t>
            </a:r>
          </a:p>
        </p:txBody>
      </p:sp>
    </p:spTree>
    <p:extLst>
      <p:ext uri="{BB962C8B-B14F-4D97-AF65-F5344CB8AC3E}">
        <p14:creationId xmlns:p14="http://schemas.microsoft.com/office/powerpoint/2010/main" val="1698134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9759" y="20396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コードコンバットを使うには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762417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400" dirty="0"/>
              <a:t>URL: </a:t>
            </a:r>
            <a:r>
              <a:rPr lang="en-US" altLang="ja-JP" sz="2400" dirty="0">
                <a:hlinkClick r:id="rId2"/>
              </a:rPr>
              <a:t>https://codecombat.com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各自で</a:t>
            </a:r>
            <a:r>
              <a:rPr lang="ja-JP" altLang="en-US" sz="2400" b="1" dirty="0"/>
              <a:t>会員登録</a:t>
            </a:r>
            <a:r>
              <a:rPr lang="ja-JP" altLang="en-US" sz="2400" dirty="0"/>
              <a:t>することも</a:t>
            </a:r>
            <a:r>
              <a:rPr lang="ja-JP" altLang="en-US" sz="2400" b="1" u="sng" dirty="0"/>
              <a:t>できる</a:t>
            </a:r>
            <a:r>
              <a:rPr lang="ja-JP" altLang="en-US" sz="2400" dirty="0"/>
              <a:t>（メリット：課金アイテムを買うことができる．履歴が残る）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・メールアドレス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・パスワードは，コードコンバット専用の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パスワードを自分で考える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・誕生日</a:t>
            </a:r>
            <a:endParaRPr lang="en-US" altLang="ja-JP" sz="2400" dirty="0"/>
          </a:p>
          <a:p>
            <a:r>
              <a:rPr lang="ja-JP" altLang="en-US" sz="2400" b="1" u="sng" dirty="0"/>
              <a:t>課金のメッセージ</a:t>
            </a:r>
            <a:r>
              <a:rPr lang="ja-JP" altLang="en-US" sz="2400" dirty="0"/>
              <a:t>がでたら，注意深く対処する</a:t>
            </a:r>
            <a:endParaRPr lang="en-US" altLang="ja-JP" sz="2400" dirty="0"/>
          </a:p>
          <a:p>
            <a:r>
              <a:rPr lang="ja-JP" altLang="en-US" sz="2400" dirty="0"/>
              <a:t>この資料では，</a:t>
            </a:r>
            <a:r>
              <a:rPr lang="ja-JP" altLang="en-US" sz="2400" b="1" u="sng" dirty="0"/>
              <a:t>会員登録しない</a:t>
            </a:r>
            <a:r>
              <a:rPr lang="ja-JP" altLang="en-US" sz="2400" dirty="0"/>
              <a:t>として説明する</a:t>
            </a:r>
            <a:endParaRPr lang="en-US" altLang="ja-JP" sz="2400" dirty="0"/>
          </a:p>
          <a:p>
            <a:r>
              <a:rPr lang="ja-JP" altLang="en-US" sz="2400" dirty="0"/>
              <a:t>最初のダンジョンのクリア：目安は１から３時間</a:t>
            </a:r>
            <a:endParaRPr lang="en-US" altLang="ja-JP" sz="2400" dirty="0"/>
          </a:p>
          <a:p>
            <a:endParaRPr lang="en-US" altLang="ja-JP" sz="2400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215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① </a:t>
            </a:r>
            <a:r>
              <a:rPr lang="en-US" altLang="ja-JP" dirty="0"/>
              <a:t>Web </a:t>
            </a:r>
            <a:r>
              <a:rPr lang="ja-JP" altLang="en-US" dirty="0"/>
              <a:t>ブラウザを使う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dirty="0">
                <a:hlinkClick r:id="rId2"/>
              </a:rPr>
              <a:t>https://codecombat.com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0852" y="1763767"/>
            <a:ext cx="6464891" cy="23083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「課金のメッセージ」などで心配なことが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あるときは，無理に使い続けないこと</a:t>
            </a:r>
          </a:p>
        </p:txBody>
      </p:sp>
      <p:pic>
        <p:nvPicPr>
          <p:cNvPr id="7" name="図 6" descr="電子機器, ブルー が含まれている画像&#10;&#10;自動的に生成された説明">
            <a:extLst>
              <a:ext uri="{FF2B5EF4-FFF2-40B4-BE49-F238E27FC236}">
                <a16:creationId xmlns:a16="http://schemas.microsoft.com/office/drawing/2014/main" id="{DE7FC9E6-BC5A-4B28-91ED-25A89314A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49" y="3276047"/>
            <a:ext cx="4966864" cy="17690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DEB3F78-8E56-4941-9C1E-56A61BC4102A}"/>
              </a:ext>
            </a:extLst>
          </p:cNvPr>
          <p:cNvSpPr txBox="1"/>
          <p:nvPr/>
        </p:nvSpPr>
        <p:spPr>
          <a:xfrm>
            <a:off x="2412565" y="524642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課金のメッセージの例</a:t>
            </a:r>
          </a:p>
        </p:txBody>
      </p:sp>
    </p:spTree>
    <p:extLst>
      <p:ext uri="{BB962C8B-B14F-4D97-AF65-F5344CB8AC3E}">
        <p14:creationId xmlns:p14="http://schemas.microsoft.com/office/powerpoint/2010/main" val="4238030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DF5D1CB-B1DA-4B9D-A393-979080A26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44" y="1878521"/>
            <a:ext cx="6946232" cy="350931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② 「今すぐプレイ」をクリック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8689046" cy="5333166"/>
          </a:xfrm>
        </p:spPr>
        <p:txBody>
          <a:bodyPr>
            <a:noAutofit/>
          </a:bodyPr>
          <a:lstStyle/>
          <a:p>
            <a:r>
              <a:rPr lang="ja-JP" altLang="en-US" sz="2400" dirty="0"/>
              <a:t>「</a:t>
            </a:r>
            <a:r>
              <a:rPr lang="ja-JP" altLang="en-US" sz="2400" b="1" dirty="0"/>
              <a:t>日本語</a:t>
            </a:r>
            <a:r>
              <a:rPr lang="ja-JP" altLang="en-US" sz="2400" dirty="0"/>
              <a:t>」になっていない場合には，日本語に変える</a:t>
            </a:r>
            <a:endParaRPr lang="en-US" altLang="ja-JP" sz="2400" dirty="0"/>
          </a:p>
          <a:p>
            <a:r>
              <a:rPr lang="ja-JP" altLang="en-US" sz="2400" dirty="0"/>
              <a:t>アカウント登録やログインは行わないことにする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226658" y="4705349"/>
            <a:ext cx="1621045" cy="4544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782702" y="2233696"/>
            <a:ext cx="828210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6281239" y="1840029"/>
            <a:ext cx="150019" cy="3718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86498BC-6D26-4AF2-9A97-26C3EF7E4F97}"/>
              </a:ext>
            </a:extLst>
          </p:cNvPr>
          <p:cNvSpPr/>
          <p:nvPr/>
        </p:nvSpPr>
        <p:spPr>
          <a:xfrm>
            <a:off x="2547468" y="1828695"/>
            <a:ext cx="1846006" cy="385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CF8D629-D06C-4535-9AB0-70698300F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471" y="3512836"/>
            <a:ext cx="4781964" cy="3246401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956BF3A-539B-49F2-AAE5-BE7B0ADC7DF9}"/>
              </a:ext>
            </a:extLst>
          </p:cNvPr>
          <p:cNvSpPr/>
          <p:nvPr/>
        </p:nvSpPr>
        <p:spPr>
          <a:xfrm>
            <a:off x="6319563" y="5788747"/>
            <a:ext cx="1546965" cy="4404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36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③ キースガードのダンジョンを選んでみる。「ゲームスタート」をクリック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BEC644F-0A21-2DA6-C035-64479E559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27" y="1107941"/>
            <a:ext cx="8649145" cy="5188217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172BF93-D44F-E1ED-17AB-1D1E0A84AE53}"/>
              </a:ext>
            </a:extLst>
          </p:cNvPr>
          <p:cNvSpPr/>
          <p:nvPr/>
        </p:nvSpPr>
        <p:spPr>
          <a:xfrm>
            <a:off x="490059" y="4083049"/>
            <a:ext cx="1230792" cy="54610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38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18FDC3-320E-49BA-8C71-7EB11C87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アウトライン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518F35-AB0F-44DF-B602-7CF970C3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A3FD3D0F-5D91-4BBF-966F-1252F6E1C1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213204"/>
              </p:ext>
            </p:extLst>
          </p:nvPr>
        </p:nvGraphicFramePr>
        <p:xfrm>
          <a:off x="789070" y="1033512"/>
          <a:ext cx="7741397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905">
                  <a:extLst>
                    <a:ext uri="{9D8B030D-6E8A-4147-A177-3AD203B41FA5}">
                      <a16:colId xmlns:a16="http://schemas.microsoft.com/office/drawing/2014/main" val="1637907391"/>
                    </a:ext>
                  </a:extLst>
                </a:gridCol>
                <a:gridCol w="6409492">
                  <a:extLst>
                    <a:ext uri="{9D8B030D-6E8A-4147-A177-3AD203B41FA5}">
                      <a16:colId xmlns:a16="http://schemas.microsoft.com/office/drawing/2014/main" val="31591682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項目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740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復習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230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2-1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オブジェクトとメソッド，引数</a:t>
                      </a:r>
                      <a:r>
                        <a:rPr kumimoji="1" lang="ja-JP" altLang="en-US" sz="2800" dirty="0" smtClean="0"/>
                        <a:t>，変数，代入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628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2-2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/>
                        <a:t>データの種類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34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2-3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800" dirty="0"/>
                        <a:t>制御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95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2-4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コードコンバット（</a:t>
                      </a:r>
                      <a:r>
                        <a:rPr kumimoji="1" lang="en-US" altLang="ja-JP" sz="2800" dirty="0"/>
                        <a:t>Code Combat</a:t>
                      </a:r>
                      <a:r>
                        <a:rPr kumimoji="1" lang="ja-JP" altLang="en-US" sz="2800" dirty="0"/>
                        <a:t>）の紹介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4855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5773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7B83359A-B5E0-B463-17B2-BA50930DD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1659612"/>
            <a:ext cx="7662577" cy="462688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241"/>
            <a:ext cx="8161254" cy="560390"/>
          </a:xfrm>
        </p:spPr>
        <p:txBody>
          <a:bodyPr>
            <a:noAutofit/>
          </a:bodyPr>
          <a:lstStyle/>
          <a:p>
            <a:r>
              <a:rPr lang="ja-JP" altLang="en-US" dirty="0"/>
              <a:t>④ 「キースガードのダンジョン」の最初のダンジョンを選ぶ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D5CC236-2E3C-4AD4-BB3D-6694DD2151CE}"/>
              </a:ext>
            </a:extLst>
          </p:cNvPr>
          <p:cNvSpPr txBox="1"/>
          <p:nvPr/>
        </p:nvSpPr>
        <p:spPr>
          <a:xfrm>
            <a:off x="123431" y="645348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最初のダンジョン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FF15EF-0100-4873-9BBC-209915FB677C}"/>
              </a:ext>
            </a:extLst>
          </p:cNvPr>
          <p:cNvSpPr txBox="1"/>
          <p:nvPr/>
        </p:nvSpPr>
        <p:spPr>
          <a:xfrm>
            <a:off x="7879811" y="349907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ゴール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89EF22-FF6A-4006-8E8E-4F0E81BB0DD4}"/>
              </a:ext>
            </a:extLst>
          </p:cNvPr>
          <p:cNvSpPr txBox="1"/>
          <p:nvPr/>
        </p:nvSpPr>
        <p:spPr>
          <a:xfrm>
            <a:off x="7847085" y="4408041"/>
            <a:ext cx="13388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課金なしで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ゴールに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行ける</a:t>
            </a: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7C849ADC-73E6-FD0D-E82E-2A819BF3E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149090"/>
            <a:ext cx="8180805" cy="5603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音声が出るので、このとき、各自で「</a:t>
            </a:r>
            <a:r>
              <a:rPr lang="ja-JP" altLang="en-US" sz="2400" b="1" dirty="0"/>
              <a:t>音量</a:t>
            </a:r>
            <a:r>
              <a:rPr lang="ja-JP" altLang="en-US" sz="2400" dirty="0"/>
              <a:t>」を調整 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071ABE0-37CB-E498-F419-58B239AF3494}"/>
              </a:ext>
            </a:extLst>
          </p:cNvPr>
          <p:cNvSpPr/>
          <p:nvPr/>
        </p:nvSpPr>
        <p:spPr>
          <a:xfrm>
            <a:off x="615951" y="4235450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5660828-D34F-AA89-649F-4837DE603338}"/>
              </a:ext>
            </a:extLst>
          </p:cNvPr>
          <p:cNvSpPr/>
          <p:nvPr/>
        </p:nvSpPr>
        <p:spPr>
          <a:xfrm>
            <a:off x="6742185" y="3206035"/>
            <a:ext cx="1104900" cy="10477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926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⑤ 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EDC632-6AD0-C8BC-17A4-440951974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79" y="1088356"/>
            <a:ext cx="8591992" cy="5181866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56EF421-0C15-C4E2-62BA-E8CB94FBF7E5}"/>
              </a:ext>
            </a:extLst>
          </p:cNvPr>
          <p:cNvSpPr/>
          <p:nvPr/>
        </p:nvSpPr>
        <p:spPr>
          <a:xfrm>
            <a:off x="1085349" y="3823149"/>
            <a:ext cx="1524501" cy="4948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578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014577E-864C-4B09-C07B-0B296C8D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9" y="1168134"/>
            <a:ext cx="8569765" cy="518821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⑥ 「</a:t>
            </a:r>
            <a:r>
              <a:rPr lang="en-US" altLang="ja-JP" dirty="0"/>
              <a:t>Python</a:t>
            </a:r>
            <a:r>
              <a:rPr lang="ja-JP" altLang="en-US" dirty="0"/>
              <a:t>（デフォルト）」を選び、「次へ」をクリック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CEF779-E7BF-B4E6-8957-387C11374AFE}"/>
              </a:ext>
            </a:extLst>
          </p:cNvPr>
          <p:cNvSpPr/>
          <p:nvPr/>
        </p:nvSpPr>
        <p:spPr>
          <a:xfrm>
            <a:off x="2413000" y="4368800"/>
            <a:ext cx="2889250" cy="5968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7324C0-F255-F41B-C8DD-CBA5D5D031EB}"/>
              </a:ext>
            </a:extLst>
          </p:cNvPr>
          <p:cNvSpPr/>
          <p:nvPr/>
        </p:nvSpPr>
        <p:spPr>
          <a:xfrm>
            <a:off x="5440446" y="4260850"/>
            <a:ext cx="1444625" cy="8001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97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009355" cy="758422"/>
          </a:xfrm>
        </p:spPr>
        <p:txBody>
          <a:bodyPr>
            <a:noAutofit/>
          </a:bodyPr>
          <a:lstStyle/>
          <a:p>
            <a:r>
              <a:rPr lang="ja-JP" altLang="en-US" dirty="0"/>
              <a:t>⑦ 使用可能なアイテムを選ぶ（</a:t>
            </a:r>
            <a:r>
              <a:rPr lang="ja-JP" altLang="en-US" b="1" dirty="0"/>
              <a:t>ダブルクリック</a:t>
            </a:r>
            <a:r>
              <a:rPr lang="ja-JP" altLang="en-US" dirty="0"/>
              <a:t>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DEC5B04-7116-07D4-EB10-D84411B9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1085719"/>
            <a:ext cx="8623743" cy="511836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4E68BAE-339D-7BF4-0BD2-85203BFB08FA}"/>
              </a:ext>
            </a:extLst>
          </p:cNvPr>
          <p:cNvSpPr/>
          <p:nvPr/>
        </p:nvSpPr>
        <p:spPr>
          <a:xfrm>
            <a:off x="3706116" y="2343599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175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⑧「ゲームスタート」をクリック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727A2D-315E-792D-C91A-39E2DC929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85" y="849180"/>
            <a:ext cx="8620568" cy="515964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CAAC998-D63B-5AAC-7E8F-C7EE95F82EB8}"/>
              </a:ext>
            </a:extLst>
          </p:cNvPr>
          <p:cNvSpPr/>
          <p:nvPr/>
        </p:nvSpPr>
        <p:spPr>
          <a:xfrm>
            <a:off x="3667615" y="4143523"/>
            <a:ext cx="1454651" cy="60915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348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⑨ 「レベルスタート」をクリック 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4603062-DEB8-B4AA-7E1D-33C20B8F6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53" y="838067"/>
            <a:ext cx="8630094" cy="5181866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D053D82F-E93A-EFD1-9B3C-0760E81E6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0990D09-16F9-B633-AE5B-82A7116C51AD}"/>
              </a:ext>
            </a:extLst>
          </p:cNvPr>
          <p:cNvSpPr/>
          <p:nvPr/>
        </p:nvSpPr>
        <p:spPr>
          <a:xfrm>
            <a:off x="5149515" y="5091764"/>
            <a:ext cx="3542097" cy="731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106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76388"/>
            <a:ext cx="7301063" cy="528387"/>
          </a:xfrm>
        </p:spPr>
        <p:txBody>
          <a:bodyPr>
            <a:noAutofit/>
          </a:bodyPr>
          <a:lstStyle/>
          <a:p>
            <a:r>
              <a:rPr lang="ja-JP" altLang="en-US" b="1" dirty="0"/>
              <a:t>ヒント</a:t>
            </a:r>
            <a:r>
              <a:rPr lang="ja-JP" altLang="en-US" dirty="0"/>
              <a:t>を見たいときは、「ヒント」をクリック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246EA34-027A-60DC-EF5D-BBC017767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15" y="1168134"/>
            <a:ext cx="8636444" cy="518821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9B9C9F-8623-5969-5E96-B9C419DBECDE}"/>
              </a:ext>
            </a:extLst>
          </p:cNvPr>
          <p:cNvSpPr/>
          <p:nvPr/>
        </p:nvSpPr>
        <p:spPr>
          <a:xfrm>
            <a:off x="7921592" y="1068404"/>
            <a:ext cx="1020879" cy="55826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97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582328"/>
            <a:ext cx="7994082" cy="505327"/>
          </a:xfrm>
        </p:spPr>
        <p:txBody>
          <a:bodyPr>
            <a:noAutofit/>
          </a:bodyPr>
          <a:lstStyle/>
          <a:p>
            <a:r>
              <a:rPr lang="ja-JP" altLang="en-US" b="1" dirty="0"/>
              <a:t>メソッドの説明を見たい</a:t>
            </a:r>
            <a:r>
              <a:rPr lang="ja-JP" altLang="en-US" dirty="0"/>
              <a:t>ときは、「メソッド」の下のリストの中から、説明を見たいメソッドをクリック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E55F69-7991-229B-91A9-4A4F98381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29" y="1469756"/>
            <a:ext cx="8687246" cy="525172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EA3787C-CDED-0124-F5CA-F7EBAE93895F}"/>
              </a:ext>
            </a:extLst>
          </p:cNvPr>
          <p:cNvSpPr/>
          <p:nvPr/>
        </p:nvSpPr>
        <p:spPr>
          <a:xfrm flipH="1" flipV="1">
            <a:off x="3936733" y="1915427"/>
            <a:ext cx="1347536" cy="8277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1170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714442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⑩ 編集画面で、試しに、「</a:t>
            </a:r>
            <a:r>
              <a:rPr lang="en-US" altLang="ja-JP" dirty="0" err="1"/>
              <a:t>hero.moveDown</a:t>
            </a:r>
            <a:r>
              <a:rPr lang="en-US" altLang="ja-JP" dirty="0"/>
              <a:t>()</a:t>
            </a:r>
            <a:r>
              <a:rPr lang="ja-JP" altLang="en-US" dirty="0"/>
              <a:t>」と追加して、「</a:t>
            </a:r>
            <a:r>
              <a:rPr lang="ja-JP" altLang="en-US" b="1" dirty="0"/>
              <a:t>実行</a:t>
            </a:r>
            <a:r>
              <a:rPr lang="ja-JP" altLang="en-US" dirty="0"/>
              <a:t>」をクリックしてみる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F8F569B-E3AE-3E2C-4A5D-C5477065A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742" y="1602225"/>
            <a:ext cx="6406214" cy="5119251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D758331-D77C-7E1D-BF0B-F417FCD567FE}"/>
              </a:ext>
            </a:extLst>
          </p:cNvPr>
          <p:cNvSpPr/>
          <p:nvPr/>
        </p:nvSpPr>
        <p:spPr>
          <a:xfrm flipV="1">
            <a:off x="1260909" y="3031957"/>
            <a:ext cx="2194560" cy="397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861E468-DFEB-F1E6-A2A4-9CE35B4BEADD}"/>
              </a:ext>
            </a:extLst>
          </p:cNvPr>
          <p:cNvSpPr/>
          <p:nvPr/>
        </p:nvSpPr>
        <p:spPr>
          <a:xfrm flipV="1">
            <a:off x="1260910" y="5996538"/>
            <a:ext cx="3051208" cy="72493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672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351960"/>
            <a:ext cx="8061459" cy="533564"/>
          </a:xfrm>
        </p:spPr>
        <p:txBody>
          <a:bodyPr>
            <a:noAutofit/>
          </a:bodyPr>
          <a:lstStyle/>
          <a:p>
            <a:r>
              <a:rPr lang="ja-JP" altLang="en-US" dirty="0"/>
              <a:t>⑪ 「実行」で，キャラクタが動くので確認する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023185"/>
            <a:ext cx="8461208" cy="53331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dirty="0" err="1"/>
              <a:t>hero.moveRight</a:t>
            </a:r>
            <a:r>
              <a:rPr lang="en-US" altLang="ja-JP" dirty="0"/>
              <a:t>() </a:t>
            </a:r>
            <a:r>
              <a:rPr lang="ja-JP" altLang="en-US" dirty="0"/>
              <a:t>で右に動き、</a:t>
            </a:r>
            <a:r>
              <a:rPr lang="en-US" altLang="ja-JP" dirty="0" err="1"/>
              <a:t>hero.moveDown</a:t>
            </a:r>
            <a:r>
              <a:rPr lang="en-US" altLang="ja-JP" dirty="0"/>
              <a:t>() </a:t>
            </a:r>
            <a:r>
              <a:rPr lang="ja-JP" altLang="en-US" dirty="0"/>
              <a:t>で下に動く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68B6550-C6DE-63B4-E9FB-72E281180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24" y="2007550"/>
            <a:ext cx="7830452" cy="471392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3686918-F0D8-4C47-EDC4-557C08792AB4}"/>
              </a:ext>
            </a:extLst>
          </p:cNvPr>
          <p:cNvSpPr/>
          <p:nvPr/>
        </p:nvSpPr>
        <p:spPr>
          <a:xfrm flipV="1">
            <a:off x="466524" y="2319687"/>
            <a:ext cx="3393207" cy="228118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731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mtClean="0"/>
              <a:t>ソースコード </a:t>
            </a:r>
            <a:r>
              <a:rPr lang="en-US" altLang="ja-JP" smtClean="0"/>
              <a:t>(source code)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プログラム</a:t>
            </a:r>
            <a:r>
              <a:rPr lang="ja-JP" altLang="en-US" dirty="0" smtClean="0"/>
              <a:t>を，何らかの</a:t>
            </a:r>
            <a:r>
              <a:rPr lang="ja-JP" altLang="en-US" dirty="0" smtClean="0">
                <a:solidFill>
                  <a:srgbClr val="FF0000"/>
                </a:solidFill>
              </a:rPr>
              <a:t>プログラミング言語</a:t>
            </a:r>
            <a:r>
              <a:rPr lang="ja-JP" altLang="en-US" dirty="0" smtClean="0"/>
              <a:t>で書いたもの</a:t>
            </a:r>
            <a:endParaRPr lang="en-US" altLang="ja-JP" dirty="0" smtClean="0"/>
          </a:p>
          <a:p>
            <a:r>
              <a:rPr lang="ja-JP" altLang="en-US" dirty="0"/>
              <a:t>「</a:t>
            </a:r>
            <a:r>
              <a:rPr lang="ja-JP" altLang="en-US" b="1" dirty="0"/>
              <a:t>ソフトウエアの設計図</a:t>
            </a:r>
            <a:r>
              <a:rPr lang="ja-JP" altLang="en-US" dirty="0"/>
              <a:t>」ということも．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ja-JP" altLang="en-US" b="1" u="sng" dirty="0">
                <a:solidFill>
                  <a:srgbClr val="FF0000"/>
                </a:solidFill>
              </a:rPr>
              <a:t>人間も読み書き，編集できる</a:t>
            </a:r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lvl="0"/>
            <a:fld id="{E205D82C-95A1-431E-8E38-AA614A14CDCF}" type="slidenum">
              <a:rPr lang="ja-JP" altLang="en-US" noProof="0" smtClean="0"/>
              <a:pPr lvl="0"/>
              <a:t>5</a:t>
            </a:fld>
            <a:endParaRPr lang="ja-JP" altLang="en-US" noProof="0"/>
          </a:p>
        </p:txBody>
      </p:sp>
      <p:sp>
        <p:nvSpPr>
          <p:cNvPr id="5" name="正方形/長方形 4"/>
          <p:cNvSpPr/>
          <p:nvPr/>
        </p:nvSpPr>
        <p:spPr>
          <a:xfrm>
            <a:off x="1544855" y="3577411"/>
            <a:ext cx="5486399" cy="156966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Courier New" panose="02070309020205020404" pitchFamily="49" charset="0"/>
              </a:rPr>
              <a:t>import picamera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Courier New" panose="02070309020205020404" pitchFamily="49" charset="0"/>
              </a:rPr>
              <a:t>camera = picamera.PiCamera()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Courier New" panose="02070309020205020404" pitchFamily="49" charset="0"/>
              </a:rPr>
              <a:t>camera.capture("1.jpg")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Courier New" panose="02070309020205020404" pitchFamily="49" charset="0"/>
              </a:rPr>
              <a:t>exit()</a:t>
            </a:r>
            <a:endParaRPr kumimoji="0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Courier New" panose="02070309020205020404" pitchFamily="49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68203" y="5338584"/>
            <a:ext cx="5416868" cy="120032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</a:rPr>
              <a:t>Raspberry Pi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</a:rPr>
              <a:t>で，カメラを使って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</a:rPr>
              <a:t>撮影し，画像を保存するプログラムの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</a:rPr>
              <a:t>ソースコード</a:t>
            </a:r>
            <a:r>
              <a:rPr kumimoji="1"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（</a:t>
            </a:r>
            <a:r>
              <a:rPr kumimoji="1" lang="en-US" altLang="ja-JP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Python </a:t>
            </a:r>
            <a:r>
              <a:rPr kumimoji="1" lang="ja-JP" altLang="en-US" sz="2400" dirty="0">
                <a:solidFill>
                  <a:prstClr val="black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言語）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563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1396" y="429410"/>
            <a:ext cx="7526824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迷ったら，「ミッション（目標）」や「ヒント」を確認する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1396" y="1100635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プログラミングの練習だけでなく，</a:t>
            </a:r>
            <a:r>
              <a:rPr lang="ja-JP" altLang="en-US" b="1" dirty="0"/>
              <a:t>ゲーム要素（パズル）</a:t>
            </a:r>
            <a:r>
              <a:rPr lang="ja-JP" altLang="en-US" dirty="0"/>
              <a:t>もある．楽しんで解く．</a:t>
            </a:r>
            <a:endParaRPr lang="en-US" altLang="ja-JP" dirty="0"/>
          </a:p>
          <a:p>
            <a:r>
              <a:rPr lang="ja-JP" altLang="en-US" dirty="0"/>
              <a:t>ヒントや説明が，英語で表示される場合がある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（日本語版が無いときは英語表示）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7" y="3260166"/>
            <a:ext cx="8099990" cy="33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73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4450" y="422535"/>
            <a:ext cx="8461208" cy="469865"/>
          </a:xfrm>
        </p:spPr>
        <p:txBody>
          <a:bodyPr>
            <a:noAutofit/>
          </a:bodyPr>
          <a:lstStyle/>
          <a:p>
            <a:r>
              <a:rPr lang="ja-JP" altLang="en-US" dirty="0"/>
              <a:t>⑫「目標：成功！」になるまで、編集画面を書き換えて、「実行」を繰り返す。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4450" y="1093760"/>
            <a:ext cx="8461208" cy="5333166"/>
          </a:xfrm>
        </p:spPr>
        <p:txBody>
          <a:bodyPr>
            <a:noAutofit/>
          </a:bodyPr>
          <a:lstStyle/>
          <a:p>
            <a:r>
              <a:rPr lang="ja-JP" altLang="en-US" dirty="0"/>
              <a:t>「目標：成功！」になったら「完了」をクリック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3" y="2186666"/>
            <a:ext cx="8674421" cy="350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411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⑬　完了の確認．「</a:t>
            </a:r>
            <a:r>
              <a:rPr lang="ja-JP" altLang="en-US" b="1" dirty="0"/>
              <a:t>続ける</a:t>
            </a:r>
            <a:r>
              <a:rPr lang="ja-JP" altLang="en-US" dirty="0"/>
              <a:t>」をクリック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5" y="833622"/>
            <a:ext cx="8254888" cy="538932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810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ダンジョンのゴールを目指す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赤い旗</a:t>
            </a:r>
            <a:r>
              <a:rPr lang="ja-JP" altLang="en-US" dirty="0"/>
              <a:t>をたどり，</a:t>
            </a:r>
            <a:r>
              <a:rPr lang="ja-JP" altLang="en-US" b="1" u="sng" dirty="0">
                <a:solidFill>
                  <a:srgbClr val="FF0000"/>
                </a:solidFill>
              </a:rPr>
              <a:t>ダンジョンのゴール</a:t>
            </a:r>
            <a:r>
              <a:rPr lang="ja-JP" altLang="en-US" dirty="0"/>
              <a:t>を目指す</a:t>
            </a:r>
            <a:endParaRPr lang="en-US" altLang="ja-JP" dirty="0"/>
          </a:p>
          <a:p>
            <a:r>
              <a:rPr lang="ja-JP" altLang="en-US" dirty="0"/>
              <a:t>有料のダンジョンもある．支払いをしない場合は，有料のダンジョンは</a:t>
            </a:r>
            <a:r>
              <a:rPr lang="ja-JP" altLang="en-US" u="sng" dirty="0"/>
              <a:t>選べない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屋内, テーブル, 椅子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47A48CE7-620E-42C2-B3C6-F71DC0CEFE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27" y="2419659"/>
            <a:ext cx="1250954" cy="172054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1FB230-365C-491A-9FEA-E45D14F86F5A}"/>
              </a:ext>
            </a:extLst>
          </p:cNvPr>
          <p:cNvSpPr txBox="1"/>
          <p:nvPr/>
        </p:nvSpPr>
        <p:spPr>
          <a:xfrm>
            <a:off x="115195" y="4230507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赤い旗をたどる</a:t>
            </a:r>
          </a:p>
        </p:txBody>
      </p:sp>
      <p:pic>
        <p:nvPicPr>
          <p:cNvPr id="12" name="図 11" descr="屋内, テーブル, 座る, イエロー が含まれている画像&#10;&#10;自動的に生成された説明">
            <a:extLst>
              <a:ext uri="{FF2B5EF4-FFF2-40B4-BE49-F238E27FC236}">
                <a16:creationId xmlns:a16="http://schemas.microsoft.com/office/drawing/2014/main" id="{7493A390-F083-448C-9C03-E30E98D99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54" y="4803226"/>
            <a:ext cx="842625" cy="159633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FFB315B-4D16-4EA9-8081-941AB909943B}"/>
              </a:ext>
            </a:extLst>
          </p:cNvPr>
          <p:cNvSpPr txBox="1"/>
          <p:nvPr/>
        </p:nvSpPr>
        <p:spPr>
          <a:xfrm>
            <a:off x="115195" y="645213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青い旗は有料のことも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2F84C6C-D75C-03A3-15DC-33C229055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807" y="2339499"/>
            <a:ext cx="6081600" cy="36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55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EAE8DC1D-308A-3B74-0147-D82AEBA62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4" y="905530"/>
            <a:ext cx="8760470" cy="52898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⑭ ダンジョンの出口を目指す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684584" y="2765473"/>
            <a:ext cx="949654" cy="6635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1437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98702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オブジェクト，変数，メソッド，代入，変数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843" y="845876"/>
            <a:ext cx="7978936" cy="5333166"/>
          </a:xfrm>
        </p:spPr>
        <p:txBody>
          <a:bodyPr>
            <a:noAutofit/>
          </a:bodyPr>
          <a:lstStyle/>
          <a:p>
            <a:r>
              <a:rPr kumimoji="1" lang="ja-JP" altLang="en-US" sz="24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：コンピュータでの</a:t>
            </a:r>
            <a:r>
              <a:rPr kumimoji="1" lang="ja-JP" altLang="en-US" sz="2400" b="1" u="sng" dirty="0">
                <a:solidFill>
                  <a:srgbClr val="FF0000"/>
                </a:solidFill>
              </a:rPr>
              <a:t>操作や処理の対象となるもの</a:t>
            </a:r>
            <a:r>
              <a:rPr kumimoji="1" lang="ja-JP" altLang="en-US" sz="2400" dirty="0"/>
              <a:t>のこと</a:t>
            </a: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：</a:t>
            </a:r>
            <a:r>
              <a:rPr lang="ja-JP" altLang="en-US" sz="2400" b="1" u="sng" dirty="0">
                <a:solidFill>
                  <a:srgbClr val="FF0000"/>
                </a:solidFill>
              </a:rPr>
              <a:t>名前の付いたオブジェクト</a:t>
            </a:r>
            <a:r>
              <a:rPr lang="ja-JP" altLang="en-US" sz="2400" dirty="0"/>
              <a:t>には，</a:t>
            </a:r>
            <a:r>
              <a:rPr lang="ja-JP" altLang="en-US" sz="2400" b="1" dirty="0">
                <a:solidFill>
                  <a:srgbClr val="C00000"/>
                </a:solidFill>
              </a:rPr>
              <a:t>変数</a:t>
            </a:r>
            <a:r>
              <a:rPr lang="ja-JP" altLang="en-US" sz="2400" dirty="0"/>
              <a:t>，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関数</a:t>
            </a:r>
            <a:r>
              <a:rPr lang="ja-JP" altLang="en-US" sz="2400" dirty="0" smtClean="0"/>
              <a:t>，</a:t>
            </a:r>
            <a:r>
              <a:rPr lang="ja-JP" altLang="en-US" sz="2400" b="1" dirty="0" smtClean="0">
                <a:solidFill>
                  <a:srgbClr val="C00000"/>
                </a:solidFill>
              </a:rPr>
              <a:t>モジュール</a:t>
            </a:r>
            <a:r>
              <a:rPr lang="ja-JP" altLang="en-US" sz="2400" dirty="0" smtClean="0"/>
              <a:t>など</a:t>
            </a:r>
            <a:r>
              <a:rPr lang="ja-JP" altLang="en-US" sz="2400" dirty="0"/>
              <a:t>がある</a:t>
            </a:r>
            <a:r>
              <a:rPr lang="ja-JP" altLang="en-US" sz="2400" dirty="0" smtClean="0"/>
              <a:t>（変数や関数は</a:t>
            </a:r>
            <a:r>
              <a:rPr lang="ja-JP" altLang="en-US" sz="2400" dirty="0"/>
              <a:t>，数学の</a:t>
            </a:r>
            <a:r>
              <a:rPr lang="ja-JP" altLang="en-US" sz="2400" dirty="0" smtClean="0"/>
              <a:t>変数や関数と</a:t>
            </a:r>
            <a:r>
              <a:rPr lang="ja-JP" altLang="en-US" sz="2400" dirty="0"/>
              <a:t>は</a:t>
            </a:r>
            <a:r>
              <a:rPr lang="ja-JP" altLang="en-US" sz="2400" b="1" dirty="0"/>
              <a:t>違う意味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en-US" altLang="ja-JP" sz="2400" b="1" dirty="0">
                <a:solidFill>
                  <a:srgbClr val="C00000"/>
                </a:solidFill>
              </a:rPr>
              <a:t>:</a:t>
            </a:r>
            <a:r>
              <a:rPr lang="ja-JP" altLang="en-US" sz="2400" b="1" dirty="0">
                <a:solidFill>
                  <a:srgbClr val="C00000"/>
                </a:solidFill>
              </a:rPr>
              <a:t> 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400" dirty="0"/>
              <a:t>に属する操作や処理</a:t>
            </a:r>
            <a:r>
              <a:rPr lang="ja-JP" altLang="en-US" sz="2400" dirty="0"/>
              <a:t>．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呼び出しでは，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を指定することがある．</a:t>
            </a:r>
            <a:r>
              <a:rPr lang="ja-JP" altLang="en-US" sz="2400" b="1" dirty="0">
                <a:solidFill>
                  <a:srgbClr val="C00000"/>
                </a:solidFill>
              </a:rPr>
              <a:t>引数</a:t>
            </a:r>
            <a:r>
              <a:rPr lang="ja-JP" altLang="en-US" sz="2400" dirty="0"/>
              <a:t>（ひきすう）は，</a:t>
            </a:r>
            <a:r>
              <a:rPr lang="ja-JP" altLang="en-US" sz="2400" b="1" dirty="0">
                <a:solidFill>
                  <a:srgbClr val="C00000"/>
                </a:solidFill>
              </a:rPr>
              <a:t>メソッド</a:t>
            </a:r>
            <a:r>
              <a:rPr lang="ja-JP" altLang="en-US" sz="2400" dirty="0"/>
              <a:t>に渡す値のこと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</a:t>
            </a:r>
            <a:r>
              <a:rPr lang="en-US" altLang="ja-JP" sz="2400" b="1" dirty="0" err="1"/>
              <a:t>Hero.attack</a:t>
            </a:r>
            <a:r>
              <a:rPr lang="en-US" altLang="ja-JP" sz="2400" b="1" dirty="0"/>
              <a:t>("fence", 36, 26)</a:t>
            </a:r>
            <a:endParaRPr lang="en-US" altLang="ja-JP" sz="2400" b="1" dirty="0">
              <a:solidFill>
                <a:srgbClr val="C00000"/>
              </a:solidFill>
            </a:endParaRPr>
          </a:p>
          <a:p>
            <a:r>
              <a:rPr lang="ja-JP" altLang="en-US" sz="2400" b="1" dirty="0">
                <a:solidFill>
                  <a:srgbClr val="C00000"/>
                </a:solidFill>
              </a:rPr>
              <a:t>代入</a:t>
            </a:r>
            <a:r>
              <a:rPr lang="ja-JP" altLang="en-US" sz="2400" dirty="0"/>
              <a:t>：「</a:t>
            </a:r>
            <a:r>
              <a:rPr lang="en-US" altLang="ja-JP" sz="2400" dirty="0"/>
              <a:t>=</a:t>
            </a:r>
            <a:r>
              <a:rPr lang="ja-JP" altLang="en-US" sz="2400" dirty="0"/>
              <a:t>」を使用．オブジェクトの</a:t>
            </a:r>
            <a:r>
              <a:rPr lang="ja-JP" altLang="en-US" sz="2400" b="1" u="sng" dirty="0">
                <a:solidFill>
                  <a:srgbClr val="FF0000"/>
                </a:solidFill>
              </a:rPr>
              <a:t>値が変化</a:t>
            </a:r>
            <a:r>
              <a:rPr lang="ja-JP" altLang="en-US" sz="2400" dirty="0"/>
              <a:t>する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dirty="0"/>
              <a:t>      b = a + 100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6659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132ED0-DF85-4BA1-8BDC-2F71B2B94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49" y="177764"/>
            <a:ext cx="8461208" cy="353178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条件分岐，繰り返し（ループ）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400BA-D1FA-4C88-99DD-99B9EFF6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909" y="596510"/>
            <a:ext cx="7978936" cy="6031251"/>
          </a:xfrm>
        </p:spPr>
        <p:txBody>
          <a:bodyPr>
            <a:noAutofit/>
          </a:bodyPr>
          <a:lstStyle/>
          <a:p>
            <a:r>
              <a:rPr lang="ja-JP" altLang="en-US" dirty="0"/>
              <a:t>条件分岐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繰り返し（ループ）</a:t>
            </a: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7D4A4FB-CA78-4DC9-B60F-2F7EB373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D22FDB5-D1F7-960A-D1D3-3476183E36E7}"/>
              </a:ext>
            </a:extLst>
          </p:cNvPr>
          <p:cNvGrpSpPr/>
          <p:nvPr/>
        </p:nvGrpSpPr>
        <p:grpSpPr>
          <a:xfrm>
            <a:off x="742155" y="1152843"/>
            <a:ext cx="2768599" cy="1519565"/>
            <a:chOff x="673037" y="2198910"/>
            <a:chExt cx="3684328" cy="2141013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21EEDCA0-7DED-3FE9-A55C-EBAD38B2C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037" y="2198910"/>
              <a:ext cx="3684328" cy="214101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3F697995-B7B6-8D19-8AC2-BDF89D49828D}"/>
                </a:ext>
              </a:extLst>
            </p:cNvPr>
            <p:cNvSpPr/>
            <p:nvPr/>
          </p:nvSpPr>
          <p:spPr>
            <a:xfrm>
              <a:off x="1420388" y="3034036"/>
              <a:ext cx="2886142" cy="470182"/>
            </a:xfrm>
            <a:prstGeom prst="rect">
              <a:avLst/>
            </a:prstGeom>
            <a:noFill/>
            <a:ln w="76200"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3273CF11-FD6E-AAD1-66D7-FB06B424816A}"/>
                </a:ext>
              </a:extLst>
            </p:cNvPr>
            <p:cNvSpPr/>
            <p:nvPr/>
          </p:nvSpPr>
          <p:spPr>
            <a:xfrm>
              <a:off x="1420388" y="3858710"/>
              <a:ext cx="2886142" cy="470182"/>
            </a:xfrm>
            <a:prstGeom prst="rect">
              <a:avLst/>
            </a:prstGeom>
            <a:noFill/>
            <a:ln w="76200">
              <a:solidFill>
                <a:srgbClr val="FF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BCA676AB-F15C-B137-B373-7D85451400C2}"/>
              </a:ext>
            </a:extLst>
          </p:cNvPr>
          <p:cNvSpPr txBox="1">
            <a:spLocks/>
          </p:cNvSpPr>
          <p:nvPr/>
        </p:nvSpPr>
        <p:spPr>
          <a:xfrm>
            <a:off x="3853240" y="1005289"/>
            <a:ext cx="4881917" cy="171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b="1" dirty="0"/>
              <a:t>x &gt; 20 </a:t>
            </a:r>
            <a:r>
              <a:rPr lang="ja-JP" altLang="en-US" sz="2400" dirty="0"/>
              <a:t>のとき</a:t>
            </a:r>
            <a:r>
              <a:rPr lang="ja-JP" altLang="en-US" sz="2400" b="1" dirty="0"/>
              <a:t>のみ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print("big") </a:t>
            </a:r>
            <a:r>
              <a:rPr lang="ja-JP" altLang="en-US" sz="2400" dirty="0"/>
              <a:t>が実行される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b="1" dirty="0"/>
              <a:t>x </a:t>
            </a:r>
            <a:r>
              <a:rPr lang="ja-JP" altLang="en-US" sz="2400" b="1" dirty="0"/>
              <a:t>≦</a:t>
            </a:r>
            <a:r>
              <a:rPr lang="en-US" altLang="ja-JP" sz="2400" b="1" dirty="0"/>
              <a:t> 20 </a:t>
            </a:r>
            <a:r>
              <a:rPr lang="ja-JP" altLang="en-US" sz="2400" dirty="0"/>
              <a:t>のとき</a:t>
            </a:r>
            <a:r>
              <a:rPr lang="ja-JP" altLang="en-US" sz="2400" b="1" dirty="0"/>
              <a:t>のみ</a:t>
            </a:r>
            <a:endParaRPr lang="en-US" altLang="ja-JP" sz="2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400" dirty="0"/>
              <a:t>print("small") </a:t>
            </a:r>
            <a:r>
              <a:rPr lang="ja-JP" altLang="en-US" sz="2400" dirty="0"/>
              <a:t>が実行される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2400" dirty="0"/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b="1" u="sng" dirty="0">
              <a:solidFill>
                <a:srgbClr val="FF0000"/>
              </a:solidFill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85C32082-4F31-F2F0-CCC9-EE20DCB82C0F}"/>
              </a:ext>
            </a:extLst>
          </p:cNvPr>
          <p:cNvSpPr txBox="1">
            <a:spLocks/>
          </p:cNvSpPr>
          <p:nvPr/>
        </p:nvSpPr>
        <p:spPr>
          <a:xfrm>
            <a:off x="111882" y="5938147"/>
            <a:ext cx="8600989" cy="919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足し算の </a:t>
            </a:r>
            <a:r>
              <a:rPr lang="en-US" altLang="ja-JP" sz="2400" dirty="0"/>
              <a:t>5</a:t>
            </a:r>
            <a:r>
              <a:rPr lang="ja-JP" altLang="en-US" sz="2400" dirty="0"/>
              <a:t>回繰り返し（</a:t>
            </a:r>
            <a:r>
              <a:rPr lang="en-US" altLang="ja-JP" sz="2400" dirty="0"/>
              <a:t>0 + 1, 1 + 2, 3 + 3, 6 + 4, 10 + 5</a:t>
            </a:r>
            <a:r>
              <a:rPr lang="ja-JP" altLang="en-US" sz="2400" dirty="0"/>
              <a:t>）</a:t>
            </a:r>
            <a:endParaRPr lang="en-US" altLang="ja-JP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同じ結果 </a:t>
            </a:r>
            <a:r>
              <a:rPr lang="en-US" altLang="ja-JP" sz="2400" dirty="0"/>
              <a:t>15 </a:t>
            </a:r>
            <a:r>
              <a:rPr lang="ja-JP" altLang="en-US" sz="2400" dirty="0"/>
              <a:t>が得られる</a:t>
            </a:r>
            <a:endParaRPr lang="en-US" altLang="ja-JP" sz="2400" dirty="0"/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endParaRPr lang="en-US" altLang="ja-JP" sz="3200" b="1" u="sng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3200" b="1" u="sng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D9C802-DCD2-BFBB-E2D2-5E8CB63E0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75617"/>
            <a:ext cx="3431818" cy="14248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矢印: 左右 5">
            <a:extLst>
              <a:ext uri="{FF2B5EF4-FFF2-40B4-BE49-F238E27FC236}">
                <a16:creationId xmlns:a16="http://schemas.microsoft.com/office/drawing/2014/main" id="{F39B505D-AB5D-44EA-77F5-FCF3E924D64C}"/>
              </a:ext>
            </a:extLst>
          </p:cNvPr>
          <p:cNvSpPr/>
          <p:nvPr/>
        </p:nvSpPr>
        <p:spPr>
          <a:xfrm>
            <a:off x="3638190" y="4648451"/>
            <a:ext cx="634193" cy="333954"/>
          </a:xfrm>
          <a:prstGeom prst="left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527F88F-F4B3-5350-5BA4-2E6928543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41" y="3921827"/>
            <a:ext cx="2402379" cy="19308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19483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334986-D45B-4CDB-BE82-8C4998464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mtClean="0"/>
              <a:t>Python </a:t>
            </a:r>
            <a:r>
              <a:rPr lang="ja-JP" altLang="en-US" smtClean="0"/>
              <a:t>関連ページ</a:t>
            </a:r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1DE0C9-830C-4DC0-BB92-703530C92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ja-JP" sz="2000" dirty="0" smtClean="0"/>
              <a:t>Python </a:t>
            </a:r>
            <a:r>
              <a:rPr lang="ja-JP" altLang="en-US" sz="2000" dirty="0" smtClean="0"/>
              <a:t>まとめページ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>
                <a:hlinkClick r:id="rId2"/>
              </a:rPr>
              <a:t>https://www.kkaneko.jp/tools/man/python.html</a:t>
            </a:r>
            <a:endParaRPr lang="en-US" altLang="ja-JP" sz="2000" dirty="0" smtClean="0"/>
          </a:p>
          <a:p>
            <a:r>
              <a:rPr lang="en-US" altLang="ja-JP" sz="2000" dirty="0" smtClean="0"/>
              <a:t>Python </a:t>
            </a:r>
            <a:r>
              <a:rPr lang="ja-JP" altLang="en-US" sz="2000" dirty="0"/>
              <a:t>入門（スライド資料とプログラム例）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>
                <a:hlinkClick r:id="rId3"/>
              </a:rPr>
              <a:t>https://</a:t>
            </a:r>
            <a:r>
              <a:rPr lang="en-US" altLang="ja-JP" sz="2000" dirty="0" smtClean="0">
                <a:hlinkClick r:id="rId3"/>
              </a:rPr>
              <a:t>www.kkaneko.jp/pro/pf/index.html</a:t>
            </a:r>
            <a:endParaRPr lang="en-US" altLang="ja-JP" sz="2000" dirty="0" smtClean="0"/>
          </a:p>
          <a:p>
            <a:r>
              <a:rPr lang="en-US" altLang="ja-JP" sz="2000" dirty="0" smtClean="0"/>
              <a:t>Python </a:t>
            </a:r>
            <a:r>
              <a:rPr lang="ja-JP" altLang="en-US" sz="2000" dirty="0" smtClean="0"/>
              <a:t>プログラミングの</a:t>
            </a:r>
            <a:r>
              <a:rPr lang="ja-JP" altLang="en-US" sz="2000" dirty="0"/>
              <a:t>基本（スライド資料とプログラム例）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>
                <a:hlinkClick r:id="rId4"/>
              </a:rPr>
              <a:t>https://www.kkaneko.jp/pro/po/index.html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Python </a:t>
            </a:r>
            <a:r>
              <a:rPr lang="ja-JP" altLang="en-US" sz="2000" dirty="0" smtClean="0"/>
              <a:t>プログラム例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>
                <a:hlinkClick r:id="rId5"/>
              </a:rPr>
              <a:t>https://www.kkaneko.jp/pro/python/index.html</a:t>
            </a:r>
            <a:endParaRPr lang="en-US" altLang="ja-JP" sz="2000" dirty="0" smtClean="0"/>
          </a:p>
          <a:p>
            <a:r>
              <a:rPr lang="ja-JP" altLang="en-US" sz="2000" dirty="0" smtClean="0"/>
              <a:t>人工知能の実行（</a:t>
            </a:r>
            <a:r>
              <a:rPr lang="en-US" altLang="ja-JP" sz="2000" dirty="0" smtClean="0"/>
              <a:t>Google </a:t>
            </a:r>
            <a:r>
              <a:rPr lang="en-US" altLang="ja-JP" sz="2000" dirty="0" err="1" smtClean="0"/>
              <a:t>Colaboratory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を使用）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>
                <a:hlinkClick r:id="rId6"/>
              </a:rPr>
              <a:t>https://www.kkaneko.jp/ai/ni/index.html</a:t>
            </a:r>
            <a:endParaRPr lang="en-US" altLang="ja-JP" sz="2000" dirty="0" smtClean="0"/>
          </a:p>
          <a:p>
            <a:r>
              <a:rPr lang="ja-JP" altLang="en-US" sz="2000" dirty="0" smtClean="0"/>
              <a:t>人工知能の実行（</a:t>
            </a:r>
            <a:r>
              <a:rPr lang="en-US" altLang="ja-JP" sz="2000" dirty="0" smtClean="0"/>
              <a:t>Python </a:t>
            </a:r>
            <a:r>
              <a:rPr lang="ja-JP" altLang="en-US" sz="2000" dirty="0" smtClean="0"/>
              <a:t>を使用）（</a:t>
            </a:r>
            <a:r>
              <a:rPr lang="en-US" altLang="ja-JP" sz="2000" dirty="0" smtClean="0"/>
              <a:t>Windows </a:t>
            </a:r>
            <a:r>
              <a:rPr lang="ja-JP" altLang="en-US" sz="2000" dirty="0" smtClean="0"/>
              <a:t>上）</a:t>
            </a:r>
            <a:endParaRPr lang="en-US" altLang="ja-JP" sz="2000" dirty="0" smtClean="0"/>
          </a:p>
          <a:p>
            <a:pPr marL="0" indent="0">
              <a:buNone/>
            </a:pPr>
            <a:r>
              <a:rPr lang="en-US" altLang="ja-JP" sz="2000" dirty="0" smtClean="0">
                <a:hlinkClick r:id="rId7"/>
              </a:rPr>
              <a:t>https://www.kkaneko.jp/ai/deepim/index.html</a:t>
            </a:r>
            <a:endParaRPr lang="en-US" altLang="ja-JP" sz="2000" dirty="0" smtClean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7942EC-4696-4A8A-9FA2-4B1323E8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57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6678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プログラミング</a:t>
            </a:r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42136" y="745963"/>
            <a:ext cx="8620626" cy="5836719"/>
          </a:xfrm>
        </p:spPr>
        <p:txBody>
          <a:bodyPr>
            <a:noAutofit/>
          </a:bodyPr>
          <a:lstStyle/>
          <a:p>
            <a:r>
              <a:rPr kumimoji="0" lang="ja-JP" altLang="en-US" dirty="0">
                <a:solidFill>
                  <a:prstClr val="black"/>
                </a:solidFill>
              </a:rPr>
              <a:t>コンピュータによりさまざまな問題を解くとき</a:t>
            </a:r>
            <a:r>
              <a:rPr kumimoji="0" lang="ja-JP" altLang="en-US" dirty="0">
                <a:solidFill>
                  <a:srgbClr val="FF0000"/>
                </a:solidFill>
              </a:rPr>
              <a:t>，</a:t>
            </a:r>
            <a:r>
              <a:rPr kumimoji="0" lang="ja-JP" altLang="en-US" b="1" dirty="0">
                <a:solidFill>
                  <a:srgbClr val="FF0000"/>
                </a:solidFill>
              </a:rPr>
              <a:t>プログラミングが</a:t>
            </a:r>
            <a:r>
              <a:rPr kumimoji="0" lang="ja-JP" altLang="en-US" b="1" dirty="0" smtClean="0">
                <a:solidFill>
                  <a:srgbClr val="FF0000"/>
                </a:solidFill>
              </a:rPr>
              <a:t>役立つ</a:t>
            </a:r>
            <a:endParaRPr lang="en-US" altLang="ja-JP" sz="2800" dirty="0" smtClean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/>
          </a:p>
          <a:p>
            <a:r>
              <a:rPr lang="ja-JP" altLang="en-US" sz="2800" dirty="0" smtClean="0">
                <a:latin typeface="Arial" panose="020B0604020202020204" pitchFamily="34" charset="0"/>
                <a:ea typeface="メイリオ" panose="020B0604030504040204" pitchFamily="50" charset="-128"/>
              </a:rPr>
              <a:t>コンピュータ</a:t>
            </a:r>
            <a:r>
              <a:rPr lang="ja-JP" altLang="en-US" sz="2800" dirty="0">
                <a:latin typeface="Arial" panose="020B0604020202020204" pitchFamily="34" charset="0"/>
                <a:ea typeface="メイリオ" panose="020B0604030504040204" pitchFamily="50" charset="-128"/>
              </a:rPr>
              <a:t>を使うからといって，</a:t>
            </a:r>
            <a:r>
              <a:rPr lang="ja-JP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計算が完璧に正確</a:t>
            </a:r>
            <a:r>
              <a:rPr lang="ja-JP" altLang="en-US" sz="2800" dirty="0">
                <a:latin typeface="Arial" panose="020B0604020202020204" pitchFamily="34" charset="0"/>
                <a:ea typeface="メイリオ" panose="020B0604030504040204" pitchFamily="50" charset="-128"/>
              </a:rPr>
              <a:t>というわけでは</a:t>
            </a:r>
            <a:r>
              <a:rPr lang="ja-JP" altLang="en-US" sz="2800" b="1" u="sng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</a:rPr>
              <a:t>ない</a:t>
            </a:r>
            <a:endParaRPr lang="en-US" altLang="ja-JP" sz="2800" b="1" u="sng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b="1" u="sng" dirty="0">
              <a:solidFill>
                <a:srgbClr val="FF0000"/>
              </a:solidFill>
            </a:endParaRPr>
          </a:p>
          <a:p>
            <a:endParaRPr lang="en-US" altLang="ja-JP" sz="2800" b="1" u="sng" dirty="0">
              <a:solidFill>
                <a:srgbClr val="FF0000"/>
              </a:solidFill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r>
              <a:rPr lang="ja-JP" altLang="en-US" b="1" dirty="0">
                <a:solidFill>
                  <a:srgbClr val="FF0000"/>
                </a:solidFill>
              </a:rPr>
              <a:t>さまざまなプログラミング言語がある</a:t>
            </a:r>
            <a:r>
              <a:rPr lang="ja-JP" altLang="en-US" dirty="0"/>
              <a:t>．用途や状況に応じて使い分ける</a:t>
            </a:r>
            <a:endParaRPr lang="en-US" altLang="ja-JP" dirty="0"/>
          </a:p>
          <a:p>
            <a:r>
              <a:rPr lang="ja-JP" altLang="en-US" dirty="0"/>
              <a:t>「１つを知っていれば，</a:t>
            </a:r>
            <a:r>
              <a:rPr lang="ja-JP" altLang="en-US" b="1" dirty="0"/>
              <a:t>どの言語も大体似ている</a:t>
            </a:r>
            <a:r>
              <a:rPr lang="ja-JP" altLang="en-US" dirty="0"/>
              <a:t>ので，</a:t>
            </a:r>
            <a:r>
              <a:rPr lang="ja-JP" altLang="en-US" b="1" dirty="0"/>
              <a:t>応用が利く</a:t>
            </a:r>
            <a:r>
              <a:rPr lang="ja-JP" altLang="en-US" dirty="0"/>
              <a:t>」という考え方もある</a:t>
            </a:r>
            <a:endParaRPr lang="en-US" altLang="ja-JP" sz="2800" dirty="0">
              <a:latin typeface="Arial" panose="020B0604020202020204" pitchFamily="34" charset="0"/>
              <a:ea typeface="メイリオ" panose="020B0604030504040204" pitchFamily="50" charset="-128"/>
            </a:endParaRPr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6</a:t>
            </a:fld>
            <a:endParaRPr lang="ja-JP" altLang="en-US"/>
          </a:p>
        </p:txBody>
      </p:sp>
      <p:sp>
        <p:nvSpPr>
          <p:cNvPr id="6" name="右矢印 20">
            <a:extLst>
              <a:ext uri="{FF2B5EF4-FFF2-40B4-BE49-F238E27FC236}">
                <a16:creationId xmlns:a16="http://schemas.microsoft.com/office/drawing/2014/main" id="{ABFAB75E-F8F2-4191-80C9-D92D88C2F763}"/>
              </a:ext>
            </a:extLst>
          </p:cNvPr>
          <p:cNvSpPr/>
          <p:nvPr/>
        </p:nvSpPr>
        <p:spPr>
          <a:xfrm>
            <a:off x="5269254" y="3386036"/>
            <a:ext cx="281342" cy="734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6B1A5E-C5C9-406A-A624-AF949EFC5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127" y="3143973"/>
            <a:ext cx="2597027" cy="111519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9950F8E-D655-4C03-B056-DD0FD3F67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783" y="3298581"/>
            <a:ext cx="3950704" cy="7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1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プログラムが役に立つ理由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5858" y="918677"/>
            <a:ext cx="8786613" cy="50206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/>
              <a:t>① プログラム</a:t>
            </a:r>
            <a:r>
              <a:rPr lang="ja-JP" altLang="en-US" dirty="0"/>
              <a:t>次第で，様々な処理が可能．</a:t>
            </a: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プログラム</a:t>
            </a:r>
            <a:r>
              <a:rPr lang="ja-JP" altLang="en-US" dirty="0"/>
              <a:t>は，コンピュータでの様々な</a:t>
            </a:r>
            <a:r>
              <a:rPr lang="ja-JP" altLang="en-US" b="1" dirty="0"/>
              <a:t>処理</a:t>
            </a:r>
            <a:r>
              <a:rPr lang="ja-JP" altLang="en-US" dirty="0"/>
              <a:t>を</a:t>
            </a:r>
            <a:r>
              <a:rPr lang="ja-JP" altLang="en-US" b="1" u="sng" dirty="0">
                <a:solidFill>
                  <a:srgbClr val="FF0000"/>
                </a:solidFill>
              </a:rPr>
              <a:t>自動化</a:t>
            </a:r>
            <a:r>
              <a:rPr lang="ja-JP" altLang="en-US" dirty="0"/>
              <a:t>する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③ </a:t>
            </a:r>
            <a:r>
              <a:rPr lang="ja-JP" altLang="en-US" b="1" dirty="0"/>
              <a:t>プログラム</a:t>
            </a:r>
            <a:r>
              <a:rPr lang="ja-JP" altLang="en-US" dirty="0"/>
              <a:t>の</a:t>
            </a:r>
            <a:r>
              <a:rPr lang="ja-JP" altLang="en-US" b="1" dirty="0"/>
              <a:t>ソースコード</a:t>
            </a:r>
            <a:r>
              <a:rPr lang="ja-JP" altLang="en-US" dirty="0"/>
              <a:t>は，</a:t>
            </a:r>
            <a:r>
              <a:rPr lang="ja-JP" altLang="en-US" b="1" u="sng" dirty="0">
                <a:solidFill>
                  <a:srgbClr val="FF0000"/>
                </a:solidFill>
              </a:rPr>
              <a:t>作業記録</a:t>
            </a:r>
            <a:r>
              <a:rPr lang="ja-JP" altLang="en-US" dirty="0"/>
              <a:t>としても使うことができる．</a:t>
            </a:r>
            <a:r>
              <a:rPr lang="ja-JP" altLang="en-US" b="1" u="sng" dirty="0">
                <a:solidFill>
                  <a:srgbClr val="FF0000"/>
                </a:solidFill>
              </a:rPr>
              <a:t>いつでも再現できる</a:t>
            </a:r>
            <a:r>
              <a:rPr lang="ja-JP" altLang="en-US" dirty="0"/>
              <a:t>．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④ </a:t>
            </a:r>
            <a:r>
              <a:rPr lang="ja-JP" altLang="en-US" b="1" dirty="0"/>
              <a:t>プログラム</a:t>
            </a:r>
            <a:r>
              <a:rPr lang="ja-JP" altLang="en-US" dirty="0"/>
              <a:t>中の</a:t>
            </a:r>
            <a:r>
              <a:rPr lang="ja-JP" altLang="en-US" b="1" u="sng" dirty="0">
                <a:solidFill>
                  <a:srgbClr val="FF0000"/>
                </a:solidFill>
              </a:rPr>
              <a:t>値などを変えて再実行</a:t>
            </a:r>
            <a:r>
              <a:rPr lang="ja-JP" altLang="en-US" dirty="0"/>
              <a:t>も簡単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43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91387" y="1122363"/>
            <a:ext cx="8751084" cy="2387600"/>
          </a:xfrm>
        </p:spPr>
        <p:txBody>
          <a:bodyPr>
            <a:noAutofit/>
          </a:bodyPr>
          <a:lstStyle/>
          <a:p>
            <a:r>
              <a:rPr lang="en-US" altLang="ja-JP" sz="4000" dirty="0"/>
              <a:t>2-1. </a:t>
            </a:r>
            <a:r>
              <a:rPr lang="ja-JP" altLang="en-US" sz="4000" dirty="0"/>
              <a:t>オブジェクトとメソッド，引数</a:t>
            </a:r>
            <a:r>
              <a:rPr lang="ja-JP" altLang="en-US" sz="4000" dirty="0" smtClean="0"/>
              <a:t>，変数，代入</a:t>
            </a:r>
            <a:r>
              <a:rPr lang="en-US" altLang="ja-JP" sz="4000" dirty="0"/>
              <a:t/>
            </a:r>
            <a:br>
              <a:rPr lang="en-US" altLang="ja-JP" sz="4000" dirty="0"/>
            </a:b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A793F25-BB79-E393-B4A5-95F4D91615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21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D028DAD-16EE-6734-C583-E0A5C058A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オブジェクト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4AC9A9-1A0A-6410-78F4-31585C121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z="2800" b="1" i="1" dirty="0">
                <a:solidFill>
                  <a:srgbClr val="C00000"/>
                </a:solidFill>
              </a:rPr>
              <a:t>オブジェクト</a:t>
            </a:r>
            <a:r>
              <a:rPr kumimoji="1" lang="ja-JP" altLang="en-US" sz="2800" dirty="0"/>
              <a:t>：コンピュータでの</a:t>
            </a:r>
            <a:r>
              <a:rPr kumimoji="1" lang="ja-JP" altLang="en-US" sz="2800" b="1" u="sng" dirty="0">
                <a:solidFill>
                  <a:srgbClr val="FF0000"/>
                </a:solidFill>
              </a:rPr>
              <a:t>操作や処理の対象となるもの</a:t>
            </a:r>
            <a:r>
              <a:rPr kumimoji="1" lang="ja-JP" altLang="en-US" sz="2800" dirty="0"/>
              <a:t>のこと</a:t>
            </a:r>
            <a:endParaRPr kumimoji="1" lang="en-US" altLang="ja-JP" sz="2800" dirty="0"/>
          </a:p>
          <a:p>
            <a:endParaRPr lang="en-US" altLang="ja-JP" dirty="0"/>
          </a:p>
          <a:p>
            <a:r>
              <a:rPr kumimoji="1" lang="ja-JP" altLang="en-US" sz="2800" b="1" dirty="0"/>
              <a:t>名前の付いたオブジェクト</a:t>
            </a:r>
            <a:r>
              <a:rPr kumimoji="1" lang="ja-JP" altLang="en-US" sz="2800" dirty="0"/>
              <a:t>には，</a:t>
            </a:r>
            <a:r>
              <a:rPr kumimoji="1" lang="ja-JP" altLang="en-US" sz="2800" b="1" dirty="0">
                <a:solidFill>
                  <a:srgbClr val="C00000"/>
                </a:solidFill>
              </a:rPr>
              <a:t>変数</a:t>
            </a:r>
            <a:r>
              <a:rPr kumimoji="1" lang="ja-JP" altLang="en-US" sz="2800" dirty="0"/>
              <a:t>，</a:t>
            </a:r>
            <a:r>
              <a:rPr kumimoji="1" lang="ja-JP" altLang="en-US" sz="2800" b="1" dirty="0">
                <a:solidFill>
                  <a:srgbClr val="C00000"/>
                </a:solidFill>
              </a:rPr>
              <a:t>関数</a:t>
            </a:r>
            <a:r>
              <a:rPr kumimoji="1" lang="ja-JP" altLang="en-US" sz="2800" dirty="0"/>
              <a:t>，</a:t>
            </a:r>
            <a:r>
              <a:rPr kumimoji="1" lang="ja-JP" altLang="en-US" sz="2800" b="1" dirty="0">
                <a:solidFill>
                  <a:srgbClr val="C00000"/>
                </a:solidFill>
              </a:rPr>
              <a:t>モジュール</a:t>
            </a:r>
            <a:r>
              <a:rPr kumimoji="1" lang="ja-JP" altLang="en-US" sz="2800" dirty="0"/>
              <a:t>など</a:t>
            </a:r>
            <a:r>
              <a:rPr lang="ja-JP" altLang="en-US" dirty="0"/>
              <a:t>がある．</a:t>
            </a:r>
            <a:endParaRPr kumimoji="1" lang="en-US" altLang="ja-JP" sz="280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0483F6A-1795-DFC6-CD4C-D027BEF3E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871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2071</TotalTime>
  <Words>2239</Words>
  <Application>Microsoft Office PowerPoint</Application>
  <PresentationFormat>画面に合わせる (4:3)</PresentationFormat>
  <Paragraphs>442</Paragraphs>
  <Slides>57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4" baseType="lpstr">
      <vt:lpstr>メイリオ</vt:lpstr>
      <vt:lpstr>游ゴシック</vt:lpstr>
      <vt:lpstr>Arial</vt:lpstr>
      <vt:lpstr>Calibri</vt:lpstr>
      <vt:lpstr>Courier New</vt:lpstr>
      <vt:lpstr>Segoe UI</vt:lpstr>
      <vt:lpstr>Office テーマ</vt:lpstr>
      <vt:lpstr>PowerPoint プレゼンテーション</vt:lpstr>
      <vt:lpstr>オブジェクト，変数，メソッド，代入，変数</vt:lpstr>
      <vt:lpstr>条件分岐，繰り返し（ループ）</vt:lpstr>
      <vt:lpstr>アウトライン</vt:lpstr>
      <vt:lpstr>ソースコード (source code)</vt:lpstr>
      <vt:lpstr>プログラミング</vt:lpstr>
      <vt:lpstr>プログラムが役に立つ理由</vt:lpstr>
      <vt:lpstr>2-1. オブジェクトとメソッド，引数，変数，代入 </vt:lpstr>
      <vt:lpstr>オブジェクト</vt:lpstr>
      <vt:lpstr>オブジェクトとメソッド</vt:lpstr>
      <vt:lpstr>オブジェクトとメソッド</vt:lpstr>
      <vt:lpstr>PowerPoint プレゼンテーション</vt:lpstr>
      <vt:lpstr>メソッドの引数</vt:lpstr>
      <vt:lpstr>Python の変数</vt:lpstr>
      <vt:lpstr>式</vt:lpstr>
      <vt:lpstr>代入</vt:lpstr>
      <vt:lpstr>メソッドアクセス，代入</vt:lpstr>
      <vt:lpstr>2-2．データの種類</vt:lpstr>
      <vt:lpstr>データの種類</vt:lpstr>
      <vt:lpstr>Python の主なデータの種類</vt:lpstr>
      <vt:lpstr>演習</vt:lpstr>
      <vt:lpstr>変数</vt:lpstr>
      <vt:lpstr>PowerPoint プレゼンテーション</vt:lpstr>
      <vt:lpstr>変数</vt:lpstr>
      <vt:lpstr>PowerPoint プレゼンテーション</vt:lpstr>
      <vt:lpstr>2-3. 制御</vt:lpstr>
      <vt:lpstr>制御</vt:lpstr>
      <vt:lpstr>条件分岐</vt:lpstr>
      <vt:lpstr>繰り返し（ループ）</vt:lpstr>
      <vt:lpstr>繰り返し（ループ）</vt:lpstr>
      <vt:lpstr>オブジェクト，変数，メソッド，代入，変数</vt:lpstr>
      <vt:lpstr>条件分岐，繰り返し（ループ）</vt:lpstr>
      <vt:lpstr>2-4. コードコンバット（Code Combat）の紹介 </vt:lpstr>
      <vt:lpstr>Python まとめ</vt:lpstr>
      <vt:lpstr>コードコンバット</vt:lpstr>
      <vt:lpstr>コードコンバットを使うには</vt:lpstr>
      <vt:lpstr>① Web ブラウザを使う</vt:lpstr>
      <vt:lpstr>② 「今すぐプレイ」をクリック </vt:lpstr>
      <vt:lpstr>③ キースガードのダンジョンを選んでみる。「ゲームスタート」をクリック </vt:lpstr>
      <vt:lpstr>④ 「キースガードのダンジョン」の最初のダンジョンを選ぶ </vt:lpstr>
      <vt:lpstr>⑤ 「ゲームスタート」をクリック </vt:lpstr>
      <vt:lpstr>⑥ 「Python（デフォルト）」を選び、「次へ」をクリック </vt:lpstr>
      <vt:lpstr>⑦ 使用可能なアイテムを選ぶ（ダブルクリック）</vt:lpstr>
      <vt:lpstr>⑧「ゲームスタート」をクリック </vt:lpstr>
      <vt:lpstr>⑨ 「レベルスタート」をクリック  </vt:lpstr>
      <vt:lpstr>ヒントを見たいときは、「ヒント」をクリック </vt:lpstr>
      <vt:lpstr>メソッドの説明を見たいときは、「メソッド」の下のリストの中から、説明を見たいメソッドをクリック </vt:lpstr>
      <vt:lpstr>⑩ 編集画面で、試しに、「hero.moveDown()」と追加して、「実行」をクリックしてみる </vt:lpstr>
      <vt:lpstr>⑪ 「実行」で，キャラクタが動くので確認する</vt:lpstr>
      <vt:lpstr>迷ったら，「ミッション（目標）」や「ヒント」を確認する</vt:lpstr>
      <vt:lpstr>⑫「目標：成功！」になるまで、編集画面を書き換えて、「実行」を繰り返す。 </vt:lpstr>
      <vt:lpstr>⑬　完了の確認．「続ける」をクリック</vt:lpstr>
      <vt:lpstr>ダンジョンのゴールを目指す</vt:lpstr>
      <vt:lpstr>⑭ ダンジョンの出口を目指す</vt:lpstr>
      <vt:lpstr>オブジェクト，変数，メソッド，代入，変数</vt:lpstr>
      <vt:lpstr>条件分岐，繰り返し（ループ）</vt:lpstr>
      <vt:lpstr>Python 関連ページ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プログラミングを学ぶ</dc:title>
  <dc:creator>金子　邦彦</dc:creator>
  <cp:lastModifiedBy>user</cp:lastModifiedBy>
  <cp:revision>278</cp:revision>
  <cp:lastPrinted>2019-04-19T03:13:15Z</cp:lastPrinted>
  <dcterms:created xsi:type="dcterms:W3CDTF">2018-05-08T02:37:35Z</dcterms:created>
  <dcterms:modified xsi:type="dcterms:W3CDTF">2023-01-29T11:55:42Z</dcterms:modified>
</cp:coreProperties>
</file>