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1337" r:id="rId2"/>
    <p:sldId id="1380" r:id="rId3"/>
    <p:sldId id="1314" r:id="rId4"/>
    <p:sldId id="1396" r:id="rId5"/>
    <p:sldId id="1397" r:id="rId6"/>
    <p:sldId id="1388" r:id="rId7"/>
    <p:sldId id="1350" r:id="rId8"/>
    <p:sldId id="1351" r:id="rId9"/>
    <p:sldId id="1352" r:id="rId10"/>
    <p:sldId id="1353" r:id="rId11"/>
    <p:sldId id="831" r:id="rId12"/>
    <p:sldId id="728" r:id="rId13"/>
    <p:sldId id="1315" r:id="rId14"/>
    <p:sldId id="1398" r:id="rId15"/>
    <p:sldId id="1399" r:id="rId16"/>
    <p:sldId id="1354" r:id="rId17"/>
    <p:sldId id="1347" r:id="rId18"/>
    <p:sldId id="1318" r:id="rId19"/>
    <p:sldId id="835" r:id="rId20"/>
    <p:sldId id="1294" r:id="rId21"/>
    <p:sldId id="1295" r:id="rId22"/>
    <p:sldId id="1319" r:id="rId23"/>
    <p:sldId id="1343" r:id="rId24"/>
    <p:sldId id="1406" r:id="rId25"/>
    <p:sldId id="1400" r:id="rId26"/>
    <p:sldId id="1401" r:id="rId27"/>
    <p:sldId id="1402" r:id="rId28"/>
    <p:sldId id="1403" r:id="rId29"/>
    <p:sldId id="1404" r:id="rId30"/>
    <p:sldId id="1405" r:id="rId31"/>
    <p:sldId id="1382" r:id="rId32"/>
    <p:sldId id="1313" r:id="rId33"/>
    <p:sldId id="1386" r:id="rId34"/>
    <p:sldId id="773" r:id="rId35"/>
    <p:sldId id="1394" r:id="rId36"/>
    <p:sldId id="1395" r:id="rId37"/>
    <p:sldId id="850" r:id="rId38"/>
    <p:sldId id="1385" r:id="rId39"/>
    <p:sldId id="910" r:id="rId40"/>
    <p:sldId id="774" r:id="rId41"/>
    <p:sldId id="775" r:id="rId42"/>
    <p:sldId id="851" r:id="rId43"/>
    <p:sldId id="815" r:id="rId44"/>
    <p:sldId id="817" r:id="rId45"/>
    <p:sldId id="819" r:id="rId46"/>
    <p:sldId id="1381" r:id="rId47"/>
    <p:sldId id="1407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7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1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98891-EDEB-43A6-A565-6F7F2C6738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5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98891-EDEB-43A6-A565-6F7F2C6738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4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0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2B34F7E-101C-4216-8169-664811D48D1E}" type="slidenum">
              <a:rPr lang="en-US" altLang="ja-JP" smtClean="0"/>
              <a:pPr/>
              <a:t>34</a:t>
            </a:fld>
            <a:endParaRPr lang="en-US" altLang="ja-JP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6464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2B34F7E-101C-4216-8169-664811D48D1E}" type="slidenum">
              <a:rPr lang="en-US" altLang="ja-JP" smtClean="0"/>
              <a:pPr/>
              <a:t>35</a:t>
            </a:fld>
            <a:endParaRPr lang="en-US" altLang="ja-JP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9426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98891-EDEB-43A6-A565-6F7F2C6738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19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4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5351FFE-B870-4107-BC2F-4A2D6517FC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po-3. </a:t>
            </a:r>
            <a:r>
              <a:rPr lang="ja-JP" altLang="en-US" sz="3600" b="1" dirty="0">
                <a:solidFill>
                  <a:srgbClr val="C00000"/>
                </a:solidFill>
              </a:rPr>
              <a:t>式の抽象化と関数</a:t>
            </a:r>
            <a:r>
              <a:rPr lang="ja-JP" altLang="en-US" sz="2800" b="1" dirty="0"/>
              <a:t/>
            </a: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8596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 式，変数，式の抽象化と関数，関数定義，</a:t>
            </a:r>
            <a:r>
              <a:rPr lang="en-US" altLang="ja-JP" sz="1800" dirty="0">
                <a:solidFill>
                  <a:schemeClr val="tx1"/>
                </a:solidFill>
              </a:rPr>
              <a:t>def</a:t>
            </a:r>
            <a:r>
              <a:rPr lang="ja-JP" altLang="en-US" sz="1800" dirty="0" err="1">
                <a:solidFill>
                  <a:schemeClr val="tx1"/>
                </a:solidFill>
              </a:rPr>
              <a:t>，</a:t>
            </a:r>
            <a:r>
              <a:rPr lang="ja-JP" altLang="en-US" sz="1800" dirty="0">
                <a:solidFill>
                  <a:schemeClr val="tx1"/>
                </a:solidFill>
              </a:rPr>
              <a:t>関数呼び出し（</a:t>
            </a:r>
            <a:r>
              <a:rPr lang="en-US" altLang="ja-JP" sz="1800" dirty="0">
                <a:solidFill>
                  <a:schemeClr val="tx1"/>
                </a:solidFill>
              </a:rPr>
              <a:t>Python Tutor </a:t>
            </a:r>
            <a:r>
              <a:rPr lang="ja-JP" altLang="en-US" sz="1800" dirty="0">
                <a:solidFill>
                  <a:schemeClr val="tx1"/>
                </a:solidFill>
              </a:rPr>
              <a:t>による演習）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 smtClean="0">
                <a:solidFill>
                  <a:schemeClr val="tx1"/>
                </a:solidFill>
              </a:rPr>
              <a:t>URL: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://www.kkaneko.jp/pro/po/index.html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3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62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3-1.</a:t>
            </a:r>
            <a:r>
              <a:rPr lang="ja-JP" altLang="en-US" sz="4000" dirty="0"/>
              <a:t> 式，変数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26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E1709-7BF0-4C61-9A0C-1C0A7F2A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4" y="2614172"/>
            <a:ext cx="3086100" cy="1397000"/>
          </a:xfrm>
        </p:spPr>
        <p:txBody>
          <a:bodyPr/>
          <a:lstStyle/>
          <a:p>
            <a:r>
              <a:rPr lang="ja-JP" altLang="en-US" dirty="0"/>
              <a:t>いまから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行うこと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で，</a:t>
            </a: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変数</a:t>
            </a:r>
            <a:r>
              <a:rPr lang="ja-JP" altLang="en-US" dirty="0"/>
              <a:t>や計算に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上達する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192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式の実行結果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796D168-6102-43DA-994D-F4EE59AC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00" y="1665711"/>
            <a:ext cx="2751512" cy="14316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853178" y="3443304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6346805" y="3413735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3" name="右矢印 12">
            <a:extLst>
              <a:ext uri="{FF2B5EF4-FFF2-40B4-BE49-F238E27FC236}">
                <a16:creationId xmlns:a16="http://schemas.microsoft.com/office/drawing/2014/main" id="{EB876D66-DF58-54C7-281B-DC879C8439F3}"/>
              </a:ext>
            </a:extLst>
          </p:cNvPr>
          <p:cNvSpPr/>
          <p:nvPr/>
        </p:nvSpPr>
        <p:spPr>
          <a:xfrm>
            <a:off x="4900300" y="2304859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6F0473-50CF-536A-59AF-5B2B9A587A03}"/>
              </a:ext>
            </a:extLst>
          </p:cNvPr>
          <p:cNvSpPr txBox="1"/>
          <p:nvPr/>
        </p:nvSpPr>
        <p:spPr>
          <a:xfrm>
            <a:off x="617393" y="2251132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print(100 * 200)</a:t>
            </a:r>
          </a:p>
        </p:txBody>
      </p:sp>
    </p:spTree>
    <p:extLst>
      <p:ext uri="{BB962C8B-B14F-4D97-AF65-F5344CB8AC3E}">
        <p14:creationId xmlns:p14="http://schemas.microsoft.com/office/powerpoint/2010/main" val="83993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の変数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：</a:t>
            </a:r>
            <a:r>
              <a:rPr lang="ja-JP" altLang="en-US" b="1" dirty="0" smtClean="0"/>
              <a:t>名前の付いたオブジェクト</a:t>
            </a:r>
            <a:r>
              <a:rPr lang="ja-JP" altLang="en-US" dirty="0" smtClean="0"/>
              <a:t>には，</a:t>
            </a:r>
            <a:r>
              <a:rPr lang="ja-JP" altLang="en-US" b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，</a:t>
            </a:r>
            <a:r>
              <a:rPr lang="ja-JP" altLang="en-US" b="1" dirty="0" smtClean="0">
                <a:solidFill>
                  <a:srgbClr val="FF0000"/>
                </a:solidFill>
              </a:rPr>
              <a:t>関数</a:t>
            </a:r>
            <a:r>
              <a:rPr lang="ja-JP" altLang="en-US" dirty="0" smtClean="0"/>
              <a:t>などがある（変数や関数は，数学の変数や関数とは</a:t>
            </a:r>
            <a:r>
              <a:rPr lang="ja-JP" altLang="en-US" b="1" dirty="0" smtClean="0"/>
              <a:t>違う意味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は， 「</a:t>
            </a:r>
            <a:r>
              <a:rPr lang="ja-JP" altLang="en-US" b="1" dirty="0" smtClean="0"/>
              <a:t>値をコンピュータに覚えさせておくもの</a:t>
            </a:r>
            <a:r>
              <a:rPr lang="ja-JP" altLang="en-US" dirty="0" smtClean="0"/>
              <a:t>」として使うことができる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246054-BABA-424A-9E06-D87A7147C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55" y="3282111"/>
            <a:ext cx="4404843" cy="270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DF4ED60-E652-41F8-A294-FED1857C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28" y="3282111"/>
            <a:ext cx="4076343" cy="2704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561331" y="6179419"/>
            <a:ext cx="387798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変数には，値を代入できる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1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式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式</a:t>
            </a:r>
            <a:r>
              <a:rPr lang="ja-JP" altLang="en-US" dirty="0" smtClean="0"/>
              <a:t>から</a:t>
            </a:r>
            <a:r>
              <a:rPr lang="ja-JP" altLang="en-US" i="1" dirty="0" smtClean="0"/>
              <a:t>値</a:t>
            </a:r>
            <a:r>
              <a:rPr lang="ja-JP" altLang="en-US" dirty="0" smtClean="0"/>
              <a:t>が求まる（コンピュータを使って，計算などができる）</a:t>
            </a:r>
            <a:endParaRPr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式</a:t>
            </a:r>
            <a:r>
              <a:rPr lang="ja-JP" altLang="en-US" dirty="0" smtClean="0"/>
              <a:t>は</a:t>
            </a:r>
            <a:r>
              <a:rPr lang="ja-JP" altLang="en-US" b="1" i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を含むことができる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713ADF9-EF76-42D0-9BBA-3EB42071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19" y="2459225"/>
            <a:ext cx="3928562" cy="1936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C9EFC3-4C5F-4004-9C75-69DDC036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19" y="4620276"/>
            <a:ext cx="3826802" cy="2173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2819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05159AD-BFE1-4935-89AE-D3102D17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92" y="2160233"/>
            <a:ext cx="2039369" cy="1845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449278" y="42355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841305" y="423558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8" name="右矢印 12">
            <a:extLst>
              <a:ext uri="{FF2B5EF4-FFF2-40B4-BE49-F238E27FC236}">
                <a16:creationId xmlns:a16="http://schemas.microsoft.com/office/drawing/2014/main" id="{E7351D7D-59E5-BD42-C4E6-9DFAF1B8959B}"/>
              </a:ext>
            </a:extLst>
          </p:cNvPr>
          <p:cNvSpPr/>
          <p:nvPr/>
        </p:nvSpPr>
        <p:spPr>
          <a:xfrm>
            <a:off x="5700608" y="30828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8D3CED-EBAE-F354-AF60-E4A459ABF57C}"/>
              </a:ext>
            </a:extLst>
          </p:cNvPr>
          <p:cNvSpPr txBox="1"/>
          <p:nvPr/>
        </p:nvSpPr>
        <p:spPr>
          <a:xfrm>
            <a:off x="1136318" y="3029076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 smtClean="0"/>
              <a:t>18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dirty="0" smtClean="0"/>
              <a:t>21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式と変数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右矢印 20"/>
          <p:cNvSpPr/>
          <p:nvPr/>
        </p:nvSpPr>
        <p:spPr>
          <a:xfrm>
            <a:off x="5310579" y="2639221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93" y="2182063"/>
            <a:ext cx="2896914" cy="1982606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6AA3A7-41D0-4608-954E-6ABD46A38905}"/>
              </a:ext>
            </a:extLst>
          </p:cNvPr>
          <p:cNvSpPr txBox="1"/>
          <p:nvPr/>
        </p:nvSpPr>
        <p:spPr>
          <a:xfrm>
            <a:off x="5869276" y="4220178"/>
            <a:ext cx="2528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300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47B14B-C1A8-0772-0B41-9495F5FDDCDD}"/>
              </a:ext>
            </a:extLst>
          </p:cNvPr>
          <p:cNvSpPr txBox="1"/>
          <p:nvPr/>
        </p:nvSpPr>
        <p:spPr>
          <a:xfrm>
            <a:off x="839323" y="2379168"/>
            <a:ext cx="398735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altLang="ja-JP" sz="2800" b="1" dirty="0"/>
              <a:t>x = 100</a:t>
            </a:r>
          </a:p>
          <a:p>
            <a:pPr marL="0" indent="0">
              <a:buNone/>
            </a:pPr>
            <a:r>
              <a:rPr lang="es-ES" altLang="ja-JP" sz="2800" b="1" dirty="0"/>
              <a:t>y = 200</a:t>
            </a:r>
          </a:p>
          <a:p>
            <a:pPr marL="0" indent="0">
              <a:buNone/>
            </a:pPr>
            <a:r>
              <a:rPr lang="es-ES" altLang="ja-JP" sz="2800" b="1" dirty="0"/>
              <a:t>print(x + y)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80973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660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②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545" y="2129805"/>
            <a:ext cx="1861156" cy="2469611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029F94DD-85D2-4D41-8766-81D56546298A}"/>
              </a:ext>
            </a:extLst>
          </p:cNvPr>
          <p:cNvSpPr/>
          <p:nvPr/>
        </p:nvSpPr>
        <p:spPr>
          <a:xfrm>
            <a:off x="5290367" y="2703594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D383A6-0828-4A9C-A821-CD8C79965587}"/>
              </a:ext>
            </a:extLst>
          </p:cNvPr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241A5-1371-4494-97A7-573057B4B761}"/>
              </a:ext>
            </a:extLst>
          </p:cNvPr>
          <p:cNvSpPr txBox="1"/>
          <p:nvPr/>
        </p:nvSpPr>
        <p:spPr>
          <a:xfrm>
            <a:off x="5869276" y="4410110"/>
            <a:ext cx="2893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20000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0A13B8-731E-42A2-BC27-4E9C86F1B740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6180A0-AC9B-01AC-4C96-1507613E1628}"/>
              </a:ext>
            </a:extLst>
          </p:cNvPr>
          <p:cNvSpPr txBox="1"/>
          <p:nvPr/>
        </p:nvSpPr>
        <p:spPr>
          <a:xfrm>
            <a:off x="896347" y="2330901"/>
            <a:ext cx="398735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altLang="ja-JP" sz="2800" b="1" dirty="0"/>
              <a:t>x = 100</a:t>
            </a:r>
          </a:p>
          <a:p>
            <a:pPr marL="0" indent="0">
              <a:buNone/>
            </a:pPr>
            <a:r>
              <a:rPr lang="es-ES" altLang="ja-JP" sz="2800" b="1" dirty="0"/>
              <a:t>y = 200</a:t>
            </a:r>
          </a:p>
          <a:p>
            <a:pPr marL="0" indent="0">
              <a:buNone/>
            </a:pPr>
            <a:r>
              <a:rPr lang="es-ES" altLang="ja-JP" sz="2800" b="1" dirty="0"/>
              <a:t>print(x * y)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44916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977CE-0607-F5AA-EA14-C9A80663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式の抽象化と関数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F0967A-E61A-366E-C0D3-CEB4B34E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A75717-936D-3565-E4D3-F52941DFADC2}"/>
              </a:ext>
            </a:extLst>
          </p:cNvPr>
          <p:cNvSpPr txBox="1"/>
          <p:nvPr/>
        </p:nvSpPr>
        <p:spPr>
          <a:xfrm>
            <a:off x="1642634" y="2118666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CB482C-49AC-91C1-7783-9307CDD5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25" y="762224"/>
            <a:ext cx="3615454" cy="1178664"/>
          </a:xfrm>
          <a:prstGeom prst="rect">
            <a:avLst/>
          </a:prstGeom>
        </p:spPr>
      </p:pic>
      <p:sp>
        <p:nvSpPr>
          <p:cNvPr id="7" name="右矢印 12">
            <a:extLst>
              <a:ext uri="{FF2B5EF4-FFF2-40B4-BE49-F238E27FC236}">
                <a16:creationId xmlns:a16="http://schemas.microsoft.com/office/drawing/2014/main" id="{E22D9EC8-38E8-30C8-DB25-85F24F9C9EB5}"/>
              </a:ext>
            </a:extLst>
          </p:cNvPr>
          <p:cNvSpPr/>
          <p:nvPr/>
        </p:nvSpPr>
        <p:spPr>
          <a:xfrm>
            <a:off x="4539775" y="1256189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CC91C7-9398-8ED6-3859-213479133868}"/>
              </a:ext>
            </a:extLst>
          </p:cNvPr>
          <p:cNvSpPr txBox="1"/>
          <p:nvPr/>
        </p:nvSpPr>
        <p:spPr>
          <a:xfrm>
            <a:off x="5902975" y="247877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8D3562-AF0F-1F41-1022-FA08BA24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34" y="644893"/>
            <a:ext cx="3146659" cy="177370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6A1DF9-1FC7-C8AB-690B-E5EDF3D2968F}"/>
              </a:ext>
            </a:extLst>
          </p:cNvPr>
          <p:cNvSpPr txBox="1"/>
          <p:nvPr/>
        </p:nvSpPr>
        <p:spPr>
          <a:xfrm>
            <a:off x="1036929" y="5862118"/>
            <a:ext cx="3151532" cy="931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」を含む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定義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14E9D81-EC0B-CCC2-70A2-80EEFA11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947" y="3067408"/>
            <a:ext cx="2592336" cy="12694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CCB3DF6-C390-44E7-C196-6683949B8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45" y="3067408"/>
            <a:ext cx="4175545" cy="214382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127BF9-30C7-6BC7-374B-0A358E90230F}"/>
              </a:ext>
            </a:extLst>
          </p:cNvPr>
          <p:cNvSpPr/>
          <p:nvPr/>
        </p:nvSpPr>
        <p:spPr>
          <a:xfrm>
            <a:off x="1036929" y="3165978"/>
            <a:ext cx="3593019" cy="74182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2">
            <a:extLst>
              <a:ext uri="{FF2B5EF4-FFF2-40B4-BE49-F238E27FC236}">
                <a16:creationId xmlns:a16="http://schemas.microsoft.com/office/drawing/2014/main" id="{3B1A7B17-F7C2-EF56-A320-7C26F6ACC40B}"/>
              </a:ext>
            </a:extLst>
          </p:cNvPr>
          <p:cNvSpPr/>
          <p:nvPr/>
        </p:nvSpPr>
        <p:spPr>
          <a:xfrm>
            <a:off x="4525566" y="42237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5A3BB-5F4D-5139-49E6-226E88ACE404}"/>
              </a:ext>
            </a:extLst>
          </p:cNvPr>
          <p:cNvSpPr txBox="1"/>
          <p:nvPr/>
        </p:nvSpPr>
        <p:spPr>
          <a:xfrm>
            <a:off x="5855780" y="463977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E97E1-CF48-9AAC-834D-DA6F0005338D}"/>
              </a:ext>
            </a:extLst>
          </p:cNvPr>
          <p:cNvSpPr txBox="1"/>
          <p:nvPr/>
        </p:nvSpPr>
        <p:spPr>
          <a:xfrm>
            <a:off x="5023947" y="5194649"/>
            <a:ext cx="3739797" cy="1634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+mn-ea"/>
              </a:rPr>
              <a:t>110.00000000000001</a:t>
            </a:r>
          </a:p>
          <a:p>
            <a:r>
              <a:rPr lang="en-US" altLang="ja-JP" sz="2400" dirty="0">
                <a:latin typeface="+mn-ea"/>
              </a:rPr>
              <a:t>440.00000000000006</a:t>
            </a:r>
          </a:p>
          <a:p>
            <a:r>
              <a:rPr lang="ja-JP" altLang="en-US" sz="2400" dirty="0">
                <a:latin typeface="+mn-ea"/>
              </a:rPr>
              <a:t>は計算誤差を含む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（誤作動やミスではない）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641E760-96CB-894F-870F-CFA77D08D36E}"/>
              </a:ext>
            </a:extLst>
          </p:cNvPr>
          <p:cNvSpPr txBox="1"/>
          <p:nvPr/>
        </p:nvSpPr>
        <p:spPr>
          <a:xfrm>
            <a:off x="771560" y="5309798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３つの式を１つにまとめる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05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9293" y="562630"/>
            <a:ext cx="8461209" cy="2660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③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0B59881-D699-45D6-803C-4158A860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399" y="2222342"/>
            <a:ext cx="1504091" cy="218776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029F94DD-85D2-4D41-8766-81D56546298A}"/>
              </a:ext>
            </a:extLst>
          </p:cNvPr>
          <p:cNvSpPr/>
          <p:nvPr/>
        </p:nvSpPr>
        <p:spPr>
          <a:xfrm>
            <a:off x="5376501" y="2604400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D383A6-0828-4A9C-A821-CD8C79965587}"/>
              </a:ext>
            </a:extLst>
          </p:cNvPr>
          <p:cNvSpPr/>
          <p:nvPr/>
        </p:nvSpPr>
        <p:spPr>
          <a:xfrm>
            <a:off x="6132898" y="2330901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241A5-1371-4494-97A7-573057B4B761}"/>
              </a:ext>
            </a:extLst>
          </p:cNvPr>
          <p:cNvSpPr txBox="1"/>
          <p:nvPr/>
        </p:nvSpPr>
        <p:spPr>
          <a:xfrm>
            <a:off x="5869276" y="4410110"/>
            <a:ext cx="2893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22000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0A13B8-731E-42A2-BC27-4E9C86F1B740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9F67FA-4829-480D-9210-3FE9688B1347}"/>
              </a:ext>
            </a:extLst>
          </p:cNvPr>
          <p:cNvSpPr txBox="1"/>
          <p:nvPr/>
        </p:nvSpPr>
        <p:spPr>
          <a:xfrm>
            <a:off x="896347" y="2330901"/>
            <a:ext cx="398735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altLang="ja-JP" sz="2800" b="1" dirty="0"/>
              <a:t>x = 100</a:t>
            </a:r>
          </a:p>
          <a:p>
            <a:pPr marL="0" indent="0">
              <a:buNone/>
            </a:pPr>
            <a:r>
              <a:rPr lang="es-ES" altLang="ja-JP" sz="2800" b="1" dirty="0"/>
              <a:t>y = 200</a:t>
            </a:r>
          </a:p>
          <a:p>
            <a:pPr marL="0" indent="0">
              <a:buNone/>
            </a:pPr>
            <a:r>
              <a:rPr lang="es-ES" altLang="ja-JP" sz="2800" b="1" dirty="0"/>
              <a:t>print((x + 10) * y)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153157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0717" y="363179"/>
            <a:ext cx="8461209" cy="2660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④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3CD4CD-8CE8-4205-9FC2-8DC83D3C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748" y="2897383"/>
            <a:ext cx="1423602" cy="209226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029F94DD-85D2-4D41-8766-81D56546298A}"/>
              </a:ext>
            </a:extLst>
          </p:cNvPr>
          <p:cNvSpPr/>
          <p:nvPr/>
        </p:nvSpPr>
        <p:spPr>
          <a:xfrm>
            <a:off x="5364220" y="3283281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D383A6-0828-4A9C-A821-CD8C79965587}"/>
              </a:ext>
            </a:extLst>
          </p:cNvPr>
          <p:cNvSpPr/>
          <p:nvPr/>
        </p:nvSpPr>
        <p:spPr>
          <a:xfrm>
            <a:off x="6202748" y="2941432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241A5-1371-4494-97A7-573057B4B761}"/>
              </a:ext>
            </a:extLst>
          </p:cNvPr>
          <p:cNvSpPr txBox="1"/>
          <p:nvPr/>
        </p:nvSpPr>
        <p:spPr>
          <a:xfrm>
            <a:off x="5970876" y="5006993"/>
            <a:ext cx="2624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6.25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0A13B8-731E-42A2-BC27-4E9C86F1B740}"/>
              </a:ext>
            </a:extLst>
          </p:cNvPr>
          <p:cNvSpPr/>
          <p:nvPr/>
        </p:nvSpPr>
        <p:spPr>
          <a:xfrm>
            <a:off x="546046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5A43CF46-E21E-492C-9E33-F6B43079E3A1}"/>
              </a:ext>
            </a:extLst>
          </p:cNvPr>
          <p:cNvSpPr txBox="1">
            <a:spLocks/>
          </p:cNvSpPr>
          <p:nvPr/>
        </p:nvSpPr>
        <p:spPr>
          <a:xfrm>
            <a:off x="779045" y="1661066"/>
            <a:ext cx="7044155" cy="10079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底辺が</a:t>
            </a:r>
            <a:r>
              <a:rPr lang="ja-JP" altLang="en-US" b="1">
                <a:solidFill>
                  <a:srgbClr val="C00000"/>
                </a:solidFill>
              </a:rPr>
              <a:t>２．５</a:t>
            </a:r>
            <a:r>
              <a:rPr lang="ja-JP" altLang="en-US"/>
              <a:t>で，高さが</a:t>
            </a:r>
            <a:r>
              <a:rPr lang="ja-JP" altLang="en-US" b="1">
                <a:solidFill>
                  <a:srgbClr val="C00000"/>
                </a:solidFill>
              </a:rPr>
              <a:t>５</a:t>
            </a:r>
            <a:r>
              <a:rPr lang="ja-JP" altLang="en-US"/>
              <a:t>のとき，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     三角形の面積は，面積： </a:t>
            </a:r>
            <a:r>
              <a:rPr lang="ja-JP" altLang="en-US" b="1">
                <a:solidFill>
                  <a:srgbClr val="C00000"/>
                </a:solidFill>
              </a:rPr>
              <a:t>６．２５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5AC914-7A62-E6FE-67E2-0E24389CC24C}"/>
              </a:ext>
            </a:extLst>
          </p:cNvPr>
          <p:cNvSpPr txBox="1"/>
          <p:nvPr/>
        </p:nvSpPr>
        <p:spPr>
          <a:xfrm>
            <a:off x="866850" y="3023227"/>
            <a:ext cx="398735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altLang="ja-JP" sz="2800" b="1" dirty="0"/>
              <a:t>teihen = 2.5</a:t>
            </a:r>
          </a:p>
          <a:p>
            <a:pPr marL="0" indent="0">
              <a:buNone/>
            </a:pPr>
            <a:r>
              <a:rPr lang="fi-FI" altLang="ja-JP" sz="2800" b="1" dirty="0"/>
              <a:t>takasa = 5</a:t>
            </a:r>
          </a:p>
          <a:p>
            <a:pPr marL="0" indent="0">
              <a:buNone/>
            </a:pPr>
            <a:r>
              <a:rPr lang="fi-FI" altLang="ja-JP" sz="2800" b="1" dirty="0"/>
              <a:t>print(teihen * takasa / 2)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93252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62417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の実行結果として，</a:t>
            </a:r>
            <a:r>
              <a:rPr lang="ja-JP" altLang="en-US" b="1" u="sng" dirty="0">
                <a:solidFill>
                  <a:srgbClr val="FF0000"/>
                </a:solidFill>
              </a:rPr>
              <a:t>値が得られる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式</a:t>
            </a:r>
            <a:r>
              <a:rPr lang="ja-JP" altLang="en-US" dirty="0"/>
              <a:t>の中に，</a:t>
            </a:r>
            <a:r>
              <a:rPr lang="ja-JP" altLang="en-US" b="1" dirty="0">
                <a:solidFill>
                  <a:srgbClr val="C00000"/>
                </a:solidFill>
              </a:rPr>
              <a:t>変数名</a:t>
            </a:r>
            <a:r>
              <a:rPr lang="ja-JP" altLang="en-US" dirty="0"/>
              <a:t>を書くことができる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b="1" dirty="0">
              <a:solidFill>
                <a:srgbClr val="C00000"/>
              </a:solidFill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277F89D-CD49-EC23-C02D-FB8060E1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693" y="3429000"/>
            <a:ext cx="2896914" cy="198260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C1C9D9D-B8F8-01B9-C78C-C3B073D47088}"/>
              </a:ext>
            </a:extLst>
          </p:cNvPr>
          <p:cNvSpPr/>
          <p:nvPr/>
        </p:nvSpPr>
        <p:spPr>
          <a:xfrm>
            <a:off x="5764598" y="3577838"/>
            <a:ext cx="834928" cy="487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9A2DB0-CEC4-F60C-C828-05295A2CCDA3}"/>
              </a:ext>
            </a:extLst>
          </p:cNvPr>
          <p:cNvSpPr txBox="1"/>
          <p:nvPr/>
        </p:nvSpPr>
        <p:spPr>
          <a:xfrm>
            <a:off x="471023" y="3626105"/>
            <a:ext cx="398735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altLang="ja-JP" sz="2800" b="1" dirty="0"/>
              <a:t>x = 100</a:t>
            </a:r>
          </a:p>
          <a:p>
            <a:pPr marL="0" indent="0">
              <a:buNone/>
            </a:pPr>
            <a:r>
              <a:rPr lang="es-ES" altLang="ja-JP" sz="2800" b="1" dirty="0"/>
              <a:t>y = 200</a:t>
            </a:r>
          </a:p>
          <a:p>
            <a:pPr marL="0" indent="0">
              <a:buNone/>
            </a:pPr>
            <a:r>
              <a:rPr lang="es-ES" altLang="ja-JP" sz="2800" b="1" dirty="0"/>
              <a:t>print(x + y)</a:t>
            </a:r>
            <a:endParaRPr lang="en-US" altLang="ja-JP" sz="2800" b="1" dirty="0"/>
          </a:p>
        </p:txBody>
      </p:sp>
      <p:sp>
        <p:nvSpPr>
          <p:cNvPr id="17" name="右矢印 20">
            <a:extLst>
              <a:ext uri="{FF2B5EF4-FFF2-40B4-BE49-F238E27FC236}">
                <a16:creationId xmlns:a16="http://schemas.microsoft.com/office/drawing/2014/main" id="{F344A8E4-8E42-3919-249B-8758095327B7}"/>
              </a:ext>
            </a:extLst>
          </p:cNvPr>
          <p:cNvSpPr/>
          <p:nvPr/>
        </p:nvSpPr>
        <p:spPr>
          <a:xfrm>
            <a:off x="4942279" y="3886158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3835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3-2. </a:t>
            </a:r>
            <a:r>
              <a:rPr lang="ja-JP" altLang="en-US" sz="4000" dirty="0"/>
              <a:t>式の抽象化と</a:t>
            </a:r>
            <a:r>
              <a:rPr lang="ja-JP" altLang="en-US" sz="4000" dirty="0" smtClean="0"/>
              <a:t>関数，関数定義，</a:t>
            </a:r>
            <a:r>
              <a:rPr lang="en-US" altLang="ja-JP" sz="4000" dirty="0" err="1" smtClean="0"/>
              <a:t>def</a:t>
            </a: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20BFB-2B02-D5EC-8C44-C45D980F4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5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関数定義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本体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return a * 1.1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式「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」に，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</a:t>
            </a:r>
            <a:r>
              <a:rPr kumimoji="0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を付けたもの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と考えることもできる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C16FAD-248D-4C20-9EC5-4BB01842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8" y="901674"/>
            <a:ext cx="6271693" cy="1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関数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本体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return a * 1.1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式「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」に，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</a:t>
            </a:r>
            <a:r>
              <a:rPr kumimoji="0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を付けたもの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と考えることもできる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9579E26-8B35-4194-80DF-2B8F877E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6" y="1070147"/>
            <a:ext cx="8233056" cy="11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式の抽象化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025" y="4207784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9553" y="3251136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を使って，複数の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を１つにまとめる（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06590" y="2274284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72934" y="2220557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1404477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2871" y="2263140"/>
            <a:ext cx="1975961" cy="1663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087" y="2451440"/>
            <a:ext cx="1823561" cy="16630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 *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1.1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 *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1.1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 *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1.1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90172" y="1819628"/>
            <a:ext cx="2481264" cy="5307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変数を含む式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31562" y="2263140"/>
            <a:ext cx="1975961" cy="1663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75585" y="2867205"/>
            <a:ext cx="1823561" cy="16630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1.1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37161" y="1797368"/>
            <a:ext cx="1706177" cy="4657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8773" y="2263140"/>
            <a:ext cx="3170912" cy="16630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54030" y="2456021"/>
            <a:ext cx="2932745" cy="16630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def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):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return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*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1.1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290058" y="2766138"/>
            <a:ext cx="356216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962067" y="2766138"/>
            <a:ext cx="356216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92372" y="1797368"/>
            <a:ext cx="1706177" cy="4657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17396" y="4050893"/>
            <a:ext cx="3257477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69796" y="4203293"/>
            <a:ext cx="3257477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式「</a:t>
            </a:r>
            <a:r>
              <a:rPr kumimoji="0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」に，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0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</a:t>
            </a:r>
            <a:r>
              <a:rPr kumimoji="0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を付けたもの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と考えることもできる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1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CE4D52D-E1E1-4C7A-AD67-C67F06AFB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86" y="4230687"/>
            <a:ext cx="5317902" cy="26826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関数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1845" y="3128652"/>
            <a:ext cx="305724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1180" y="1890634"/>
            <a:ext cx="4033500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を使って，複数の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を１つにまとめる（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）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604749" y="1251133"/>
            <a:ext cx="497205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1093" y="1197406"/>
            <a:ext cx="122341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9963" y="809673"/>
            <a:ext cx="1624163" cy="2677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150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400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* 1.1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 rot="5400000">
            <a:off x="4701043" y="2815144"/>
            <a:ext cx="540098" cy="1801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67934" y="4162783"/>
            <a:ext cx="3151532" cy="931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」を含む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定義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BA2D3F-BE79-4BF2-ACA9-A98AB3F90832}"/>
              </a:ext>
            </a:extLst>
          </p:cNvPr>
          <p:cNvSpPr txBox="1"/>
          <p:nvPr/>
        </p:nvSpPr>
        <p:spPr>
          <a:xfrm>
            <a:off x="2917407" y="5088466"/>
            <a:ext cx="3161864" cy="4788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を使用．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100, 150, 400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引数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9B208DA-9E06-46EE-9B80-309B2F7290F3}"/>
              </a:ext>
            </a:extLst>
          </p:cNvPr>
          <p:cNvSpPr/>
          <p:nvPr/>
        </p:nvSpPr>
        <p:spPr>
          <a:xfrm>
            <a:off x="978981" y="4317419"/>
            <a:ext cx="3593019" cy="61071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8D2C7F2-B82D-428B-AD18-9C9A50DA9BCC}"/>
              </a:ext>
            </a:extLst>
          </p:cNvPr>
          <p:cNvSpPr/>
          <p:nvPr/>
        </p:nvSpPr>
        <p:spPr>
          <a:xfrm>
            <a:off x="1798160" y="4975017"/>
            <a:ext cx="858230" cy="74287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94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A25732-73E3-4F60-AC76-E3197B799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7" y="1395841"/>
            <a:ext cx="4058617" cy="39748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B6EFB37-2311-48A6-BE7E-E11740146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523" y="1386739"/>
            <a:ext cx="4236122" cy="4702812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式の抽象化と関数</a:t>
            </a:r>
            <a:endParaRPr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10714" y="3177250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類似した複数の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4812" y="4078141"/>
            <a:ext cx="2877711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の定義と使用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21855" y="6053446"/>
            <a:ext cx="206979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同じ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実行結果になる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08718" y="82705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抽象化前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77185" y="76844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抽象化後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5126077" y="2672065"/>
            <a:ext cx="3087734" cy="1364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119792" y="1691224"/>
            <a:ext cx="3729584" cy="944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83E836-2BD6-4B5D-B4F8-0187704B167E}"/>
              </a:ext>
            </a:extLst>
          </p:cNvPr>
          <p:cNvSpPr/>
          <p:nvPr/>
        </p:nvSpPr>
        <p:spPr>
          <a:xfrm>
            <a:off x="632226" y="1696281"/>
            <a:ext cx="3187420" cy="1480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5662" y="5420219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350834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74282"/>
              </p:ext>
            </p:extLst>
          </p:nvPr>
        </p:nvGraphicFramePr>
        <p:xfrm>
          <a:off x="789070" y="1033512"/>
          <a:ext cx="74462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/>
                        <a:t>復習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75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式，変数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式の抽象化と</a:t>
                      </a:r>
                      <a:r>
                        <a:rPr kumimoji="1" lang="ja-JP" altLang="en-US" sz="2800" dirty="0" smtClean="0"/>
                        <a:t>関数，関数定義，</a:t>
                      </a:r>
                      <a:r>
                        <a:rPr kumimoji="1" lang="en-US" altLang="ja-JP" sz="2800" dirty="0" err="1" smtClean="0"/>
                        <a:t>def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演習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64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2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646A6-344E-AEE5-141D-C1228FCD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抽象化がなぜ大切なのか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B0E4F6-533B-6B26-2B7C-9C43BE2E6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プログラミングでの根本問題は何でしょうか？</a:t>
            </a:r>
            <a:endParaRPr lang="en-US" altLang="ja-JP" dirty="0" smtClean="0"/>
          </a:p>
          <a:p>
            <a:pPr lvl="1"/>
            <a:r>
              <a:rPr lang="ja-JP" altLang="en-US" b="1" dirty="0" smtClean="0"/>
              <a:t>誤り（バグ）の無いプログラムの作成</a:t>
            </a:r>
            <a:endParaRPr lang="en-US" altLang="ja-JP" b="1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プログラミングの一番の基礎は何でしょうか？</a:t>
            </a:r>
            <a:endParaRPr lang="en-US" altLang="ja-JP" dirty="0" smtClean="0"/>
          </a:p>
          <a:p>
            <a:pPr lvl="1"/>
            <a:r>
              <a:rPr lang="ja-JP" altLang="en-US" b="1" dirty="0" smtClean="0">
                <a:solidFill>
                  <a:srgbClr val="C00000"/>
                </a:solidFill>
              </a:rPr>
              <a:t>抽象化</a:t>
            </a:r>
            <a:r>
              <a:rPr lang="ja-JP" altLang="en-US" dirty="0" smtClean="0"/>
              <a:t>を行うこと．</a:t>
            </a:r>
            <a:endParaRPr lang="en-US" altLang="ja-JP" dirty="0" smtClean="0"/>
          </a:p>
          <a:p>
            <a:pPr lvl="1"/>
            <a:r>
              <a:rPr lang="ja-JP" altLang="en-US" b="1" dirty="0" smtClean="0">
                <a:solidFill>
                  <a:srgbClr val="C00000"/>
                </a:solidFill>
              </a:rPr>
              <a:t>抽象化</a:t>
            </a:r>
            <a:r>
              <a:rPr lang="ja-JP" altLang="en-US" dirty="0" smtClean="0"/>
              <a:t>により，</a:t>
            </a:r>
            <a:r>
              <a:rPr lang="ja-JP" altLang="en-US" b="1" dirty="0" smtClean="0"/>
              <a:t>繰り返し同じことを書くことが減り，バグを防げる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プログラムの変更も簡単に．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91676B-1FBD-A873-08DA-0F602864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98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 smtClean="0"/>
              <a:t>32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式の抽象化と関数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関数定義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def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75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FC90643C-EEA4-7FC9-641E-A51AF014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293" y="2363449"/>
            <a:ext cx="2717042" cy="130363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516DE0A-8E15-463B-B2A1-DB3B5054AF3B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1053A83-DDDE-46CF-9B92-ACB25D75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93" y="254386"/>
            <a:ext cx="8461209" cy="14185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</a:t>
            </a:r>
            <a:endParaRPr lang="en-US" altLang="ja-JP" dirty="0"/>
          </a:p>
        </p:txBody>
      </p:sp>
      <p:sp>
        <p:nvSpPr>
          <p:cNvPr id="4" name="右矢印 20">
            <a:extLst>
              <a:ext uri="{FF2B5EF4-FFF2-40B4-BE49-F238E27FC236}">
                <a16:creationId xmlns:a16="http://schemas.microsoft.com/office/drawing/2014/main" id="{6A1BB2A8-D329-3C01-1D39-DAC5619A810E}"/>
              </a:ext>
            </a:extLst>
          </p:cNvPr>
          <p:cNvSpPr/>
          <p:nvPr/>
        </p:nvSpPr>
        <p:spPr>
          <a:xfrm>
            <a:off x="5376501" y="2604400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E247065-E801-11FC-675B-7104AEC0BB12}"/>
              </a:ext>
            </a:extLst>
          </p:cNvPr>
          <p:cNvSpPr/>
          <p:nvPr/>
        </p:nvSpPr>
        <p:spPr>
          <a:xfrm>
            <a:off x="5996293" y="2699393"/>
            <a:ext cx="2386690" cy="8648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976341-94A7-A416-FE15-A922E91E6C52}"/>
              </a:ext>
            </a:extLst>
          </p:cNvPr>
          <p:cNvSpPr txBox="1"/>
          <p:nvPr/>
        </p:nvSpPr>
        <p:spPr>
          <a:xfrm>
            <a:off x="6058055" y="374141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C66A28-4D53-6E34-AC78-E31B9E469911}"/>
              </a:ext>
            </a:extLst>
          </p:cNvPr>
          <p:cNvSpPr txBox="1"/>
          <p:nvPr/>
        </p:nvSpPr>
        <p:spPr>
          <a:xfrm>
            <a:off x="949441" y="2212914"/>
            <a:ext cx="398735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def foo(a):</a:t>
            </a:r>
          </a:p>
          <a:p>
            <a:pPr marL="0" indent="0">
              <a:buNone/>
            </a:pPr>
            <a:r>
              <a:rPr lang="en-US" altLang="ja-JP" sz="2800" b="1" dirty="0"/>
              <a:t>    return a * 1.1</a:t>
            </a:r>
          </a:p>
          <a:p>
            <a:pPr marL="0" indent="0">
              <a:buNone/>
            </a:pPr>
            <a:r>
              <a:rPr lang="en-US" altLang="ja-JP" sz="2800" b="1" dirty="0"/>
              <a:t>print(foo(100))</a:t>
            </a:r>
          </a:p>
          <a:p>
            <a:pPr marL="0" indent="0">
              <a:buNone/>
            </a:pPr>
            <a:r>
              <a:rPr lang="en-US" altLang="ja-JP" sz="2800" b="1" dirty="0"/>
              <a:t>print(foo(150))</a:t>
            </a:r>
          </a:p>
          <a:p>
            <a:pPr marL="0" indent="0">
              <a:buNone/>
            </a:pPr>
            <a:r>
              <a:rPr lang="en-US" altLang="ja-JP" sz="2800" b="1" dirty="0"/>
              <a:t>print(foo(400))</a:t>
            </a:r>
            <a:endParaRPr lang="es-ES" altLang="ja-JP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CA7D9B-47E5-2994-C020-AD535CA77D82}"/>
              </a:ext>
            </a:extLst>
          </p:cNvPr>
          <p:cNvSpPr txBox="1"/>
          <p:nvPr/>
        </p:nvSpPr>
        <p:spPr>
          <a:xfrm>
            <a:off x="6058055" y="4387745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（計算誤差がある．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　動作は正常）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EFC50-233E-9F7C-61E5-BCAD6A93AD72}"/>
              </a:ext>
            </a:extLst>
          </p:cNvPr>
          <p:cNvSpPr txBox="1"/>
          <p:nvPr/>
        </p:nvSpPr>
        <p:spPr>
          <a:xfrm>
            <a:off x="754394" y="4623186"/>
            <a:ext cx="528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return a * 1.1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」の行は字下げが必要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94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 smtClean="0"/>
              <a:t>3-3. </a:t>
            </a:r>
            <a:r>
              <a:rPr lang="ja-JP" altLang="en-US" sz="4000" dirty="0"/>
              <a:t>関数呼び出し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20BFB-2B02-D5EC-8C44-C45D980F4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883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関数呼び出し</a:t>
            </a:r>
          </a:p>
        </p:txBody>
      </p:sp>
      <p:sp>
        <p:nvSpPr>
          <p:cNvPr id="1025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159AA7E-E21C-4FFE-9F32-03259CA29DC7}" type="slidenum">
              <a:rPr lang="en-US" altLang="ja-JP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34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244" name="AutoShape 1031"/>
          <p:cNvSpPr>
            <a:spLocks noChangeArrowheads="1"/>
          </p:cNvSpPr>
          <p:nvPr/>
        </p:nvSpPr>
        <p:spPr bwMode="auto">
          <a:xfrm rot="2099221">
            <a:off x="3806933" y="2858797"/>
            <a:ext cx="857250" cy="4000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latin typeface="Arial" panose="020B0604020202020204" pitchFamily="34" charset="0"/>
            </a:endParaRPr>
          </a:p>
        </p:txBody>
      </p:sp>
      <p:sp>
        <p:nvSpPr>
          <p:cNvPr id="10248" name="AutoShape 1039" descr="25%"/>
          <p:cNvSpPr>
            <a:spLocks noChangeArrowheads="1"/>
          </p:cNvSpPr>
          <p:nvPr/>
        </p:nvSpPr>
        <p:spPr bwMode="auto">
          <a:xfrm>
            <a:off x="4758565" y="3146352"/>
            <a:ext cx="1314450" cy="85725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foo</a:t>
            </a:r>
            <a:endParaRPr lang="ja-JP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0251" name="Text Box 1046"/>
          <p:cNvSpPr txBox="1">
            <a:spLocks noChangeArrowheads="1"/>
          </p:cNvSpPr>
          <p:nvPr/>
        </p:nvSpPr>
        <p:spPr bwMode="auto">
          <a:xfrm>
            <a:off x="3071712" y="3375953"/>
            <a:ext cx="13388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呼び出され</a:t>
            </a:r>
          </a:p>
        </p:txBody>
      </p:sp>
      <p:sp>
        <p:nvSpPr>
          <p:cNvPr id="10252" name="Rectangle 1047"/>
          <p:cNvSpPr>
            <a:spLocks noChangeArrowheads="1"/>
          </p:cNvSpPr>
          <p:nvPr/>
        </p:nvSpPr>
        <p:spPr bwMode="auto">
          <a:xfrm>
            <a:off x="1639887" y="1765692"/>
            <a:ext cx="5197793" cy="280630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latin typeface="Arial" panose="020B0604020202020204" pitchFamily="34" charset="0"/>
            </a:endParaRPr>
          </a:p>
        </p:txBody>
      </p:sp>
      <p:sp>
        <p:nvSpPr>
          <p:cNvPr id="20" name="Text Box 1044"/>
          <p:cNvSpPr txBox="1">
            <a:spLocks noChangeArrowheads="1"/>
          </p:cNvSpPr>
          <p:nvPr/>
        </p:nvSpPr>
        <p:spPr bwMode="auto">
          <a:xfrm>
            <a:off x="2444540" y="1879992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呼び出し</a:t>
            </a:r>
          </a:p>
        </p:txBody>
      </p:sp>
      <p:sp>
        <p:nvSpPr>
          <p:cNvPr id="9" name="AutoShape 1039" descr="25%"/>
          <p:cNvSpPr>
            <a:spLocks noChangeArrowheads="1"/>
          </p:cNvSpPr>
          <p:nvPr/>
        </p:nvSpPr>
        <p:spPr bwMode="auto">
          <a:xfrm>
            <a:off x="2309253" y="2255466"/>
            <a:ext cx="1314450" cy="85725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81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8"/>
          <p:cNvSpPr>
            <a:spLocks noChangeArrowheads="1"/>
          </p:cNvSpPr>
          <p:nvPr/>
        </p:nvSpPr>
        <p:spPr bwMode="auto">
          <a:xfrm>
            <a:off x="1222639" y="4971890"/>
            <a:ext cx="58293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プログラムは，しばしば，複数の関数に「分割」される</a:t>
            </a:r>
          </a:p>
        </p:txBody>
      </p:sp>
      <p:sp>
        <p:nvSpPr>
          <p:cNvPr id="10244" name="AutoShape 1031"/>
          <p:cNvSpPr>
            <a:spLocks noChangeArrowheads="1"/>
          </p:cNvSpPr>
          <p:nvPr/>
        </p:nvSpPr>
        <p:spPr bwMode="auto">
          <a:xfrm rot="2099221">
            <a:off x="2157027" y="1672863"/>
            <a:ext cx="857250" cy="4000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</a:endParaRPr>
          </a:p>
        </p:txBody>
      </p:sp>
      <p:sp>
        <p:nvSpPr>
          <p:cNvPr id="10246" name="AutoShape 1037" descr="25%"/>
          <p:cNvSpPr>
            <a:spLocks noChangeArrowheads="1"/>
          </p:cNvSpPr>
          <p:nvPr/>
        </p:nvSpPr>
        <p:spPr bwMode="auto">
          <a:xfrm>
            <a:off x="5473171" y="3172344"/>
            <a:ext cx="1314450" cy="85725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</a:rPr>
              <a:t>関数</a:t>
            </a:r>
            <a:r>
              <a:rPr lang="ja-JP" altLang="en-US" sz="2000" b="1">
                <a:latin typeface="Arial" panose="020B0604020202020204" pitchFamily="34" charset="0"/>
              </a:rPr>
              <a:t>Ｂ</a:t>
            </a:r>
            <a:endParaRPr lang="ja-JP" altLang="en-US" sz="2000">
              <a:latin typeface="Arial" panose="020B0604020202020204" pitchFamily="34" charset="0"/>
            </a:endParaRPr>
          </a:p>
        </p:txBody>
      </p:sp>
      <p:sp>
        <p:nvSpPr>
          <p:cNvPr id="10248" name="AutoShape 1039" descr="25%"/>
          <p:cNvSpPr>
            <a:spLocks noChangeArrowheads="1"/>
          </p:cNvSpPr>
          <p:nvPr/>
        </p:nvSpPr>
        <p:spPr bwMode="auto">
          <a:xfrm>
            <a:off x="3108659" y="1960417"/>
            <a:ext cx="1314450" cy="85725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Arial" panose="020B0604020202020204" pitchFamily="34" charset="0"/>
              </a:rPr>
              <a:t>関数Ａ</a:t>
            </a:r>
          </a:p>
        </p:txBody>
      </p:sp>
      <p:sp>
        <p:nvSpPr>
          <p:cNvPr id="10249" name="Text Box 1044"/>
          <p:cNvSpPr txBox="1">
            <a:spLocks noChangeArrowheads="1"/>
          </p:cNvSpPr>
          <p:nvPr/>
        </p:nvSpPr>
        <p:spPr bwMode="auto">
          <a:xfrm>
            <a:off x="3549121" y="2896966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呼び出し</a:t>
            </a:r>
          </a:p>
        </p:txBody>
      </p:sp>
      <p:sp>
        <p:nvSpPr>
          <p:cNvPr id="10250" name="Text Box 1045"/>
          <p:cNvSpPr txBox="1">
            <a:spLocks noChangeArrowheads="1"/>
          </p:cNvSpPr>
          <p:nvPr/>
        </p:nvSpPr>
        <p:spPr bwMode="auto">
          <a:xfrm>
            <a:off x="4164684" y="3456157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呼び出され</a:t>
            </a:r>
          </a:p>
        </p:txBody>
      </p:sp>
      <p:sp>
        <p:nvSpPr>
          <p:cNvPr id="10251" name="Text Box 1046"/>
          <p:cNvSpPr txBox="1">
            <a:spLocks noChangeArrowheads="1"/>
          </p:cNvSpPr>
          <p:nvPr/>
        </p:nvSpPr>
        <p:spPr bwMode="auto">
          <a:xfrm>
            <a:off x="1838509" y="2236761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呼び出され</a:t>
            </a:r>
          </a:p>
        </p:txBody>
      </p:sp>
      <p:sp>
        <p:nvSpPr>
          <p:cNvPr id="10252" name="Rectangle 1047"/>
          <p:cNvSpPr>
            <a:spLocks noChangeArrowheads="1"/>
          </p:cNvSpPr>
          <p:nvPr/>
        </p:nvSpPr>
        <p:spPr bwMode="auto">
          <a:xfrm>
            <a:off x="1072620" y="1215452"/>
            <a:ext cx="6129338" cy="33147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関数呼び出しの例</a:t>
            </a:r>
          </a:p>
        </p:txBody>
      </p:sp>
      <p:sp>
        <p:nvSpPr>
          <p:cNvPr id="10253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159AA7E-E21C-4FFE-9F32-03259CA29DC7}" type="slidenum">
              <a:rPr lang="en-US" altLang="ja-JP">
                <a:latin typeface="Arial" panose="020B0604020202020204" pitchFamily="34" charset="0"/>
                <a:ea typeface="メイリオ" panose="020B0604030504040204" pitchFamily="50" charset="-128"/>
              </a:rPr>
              <a:pPr/>
              <a:t>35</a:t>
            </a:fld>
            <a:endParaRPr lang="en-US" altLang="ja-JP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AutoShape 1031"/>
          <p:cNvSpPr>
            <a:spLocks noChangeArrowheads="1"/>
          </p:cNvSpPr>
          <p:nvPr/>
        </p:nvSpPr>
        <p:spPr bwMode="auto">
          <a:xfrm rot="2099221">
            <a:off x="4500346" y="2893646"/>
            <a:ext cx="857250" cy="40005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latin typeface="Arial" panose="020B0604020202020204" pitchFamily="34" charset="0"/>
            </a:endParaRPr>
          </a:p>
        </p:txBody>
      </p:sp>
      <p:sp>
        <p:nvSpPr>
          <p:cNvPr id="20" name="Text Box 1044"/>
          <p:cNvSpPr txBox="1">
            <a:spLocks noChangeArrowheads="1"/>
          </p:cNvSpPr>
          <p:nvPr/>
        </p:nvSpPr>
        <p:spPr bwMode="auto">
          <a:xfrm>
            <a:off x="1174538" y="143700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6600"/>
                </a:solidFill>
                <a:latin typeface="Arial" panose="020B0604020202020204" pitchFamily="34" charset="0"/>
              </a:rPr>
              <a:t>呼び出し</a:t>
            </a:r>
          </a:p>
        </p:txBody>
      </p:sp>
    </p:spTree>
    <p:extLst>
      <p:ext uri="{BB962C8B-B14F-4D97-AF65-F5344CB8AC3E}">
        <p14:creationId xmlns:p14="http://schemas.microsoft.com/office/powerpoint/2010/main" val="1042663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関数の中で関数を呼び出す場合　　　　　　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48984" y="1737725"/>
            <a:ext cx="5159981" cy="4042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>
              <a:defRPr/>
            </a:pPr>
            <a:endParaRPr kumimoji="1" lang="ja-JP" altLang="en-US" sz="150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0128" y="1894115"/>
            <a:ext cx="6426617" cy="41066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def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foo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):</a:t>
            </a:r>
          </a:p>
          <a:p>
            <a:pPr lvl="0">
              <a:buNone/>
            </a:pP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   return </a:t>
            </a:r>
            <a:r>
              <a:rPr lang="en-US" altLang="ja-JP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* 1.08</a:t>
            </a:r>
          </a:p>
          <a:p>
            <a:pPr lvl="0">
              <a:buNone/>
            </a:pPr>
            <a:r>
              <a:rPr lang="en-US" altLang="ja-JP" sz="2700" dirty="0" err="1">
                <a:latin typeface="Arial" panose="020B0604020202020204" pitchFamily="34" charset="0"/>
                <a:ea typeface="メイリオ" panose="020B0604030504040204" pitchFamily="50" charset="-128"/>
              </a:rPr>
              <a:t>def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bar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):</a:t>
            </a:r>
          </a:p>
          <a:p>
            <a:pPr lvl="0">
              <a:buNone/>
            </a:pP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   return 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foo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27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) * 100</a:t>
            </a:r>
          </a:p>
          <a:p>
            <a:pPr lvl="0">
              <a:buNone/>
            </a:pP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p = 12</a:t>
            </a:r>
          </a:p>
          <a:p>
            <a:pPr lvl="0">
              <a:buNone/>
            </a:pP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print(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bar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(p))</a:t>
            </a:r>
          </a:p>
          <a:p>
            <a:pPr lvl="0">
              <a:buNone/>
            </a:pP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p = 20</a:t>
            </a:r>
          </a:p>
          <a:p>
            <a:pPr lvl="0">
              <a:buNone/>
            </a:pP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print(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bar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(p))</a:t>
            </a:r>
          </a:p>
          <a:p>
            <a:pPr marL="171450" indent="-171450" defTabSz="685800">
              <a:spcBef>
                <a:spcPts val="750"/>
              </a:spcBef>
              <a:buNone/>
              <a:defRPr/>
            </a:pP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 rot="10800000">
            <a:off x="5363935" y="3004457"/>
            <a:ext cx="693965" cy="20084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カーブ矢印 6"/>
          <p:cNvSpPr/>
          <p:nvPr/>
        </p:nvSpPr>
        <p:spPr>
          <a:xfrm rot="10800000">
            <a:off x="5421085" y="2000249"/>
            <a:ext cx="693965" cy="15675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7947" y="4073978"/>
            <a:ext cx="225414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bar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6115" y="2612041"/>
            <a:ext cx="223651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の呼び出し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86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ステップ実行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ステップ実行</a:t>
            </a:r>
            <a:r>
              <a:rPr lang="ja-JP" altLang="en-US" dirty="0"/>
              <a:t>により、プログラム実行の流れをビジュアルに観察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455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 smtClean="0"/>
              <a:t>39</a:t>
            </a:r>
            <a:r>
              <a:rPr lang="ja-JP" altLang="en-US" sz="2400" b="1" dirty="0" smtClean="0"/>
              <a:t> </a:t>
            </a:r>
            <a:r>
              <a:rPr lang="ja-JP" altLang="en-US" sz="2400" b="1" dirty="0"/>
              <a:t>～ </a:t>
            </a:r>
            <a:r>
              <a:rPr lang="en-US" altLang="ja-JP" sz="2400" b="1" smtClean="0"/>
              <a:t>45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関数呼び出し</a:t>
            </a:r>
            <a:r>
              <a:rPr lang="ja-JP" altLang="en-US" dirty="0"/>
              <a:t>における</a:t>
            </a:r>
            <a:r>
              <a:rPr lang="ja-JP" altLang="en-US" b="1" dirty="0"/>
              <a:t>ジャンプ</a:t>
            </a:r>
            <a:endParaRPr lang="en-US" altLang="ja-JP" b="1" dirty="0"/>
          </a:p>
          <a:p>
            <a:pPr lvl="1"/>
            <a:r>
              <a:rPr lang="ja-JP" altLang="en-US" b="1" dirty="0"/>
              <a:t>関数</a:t>
            </a:r>
            <a:r>
              <a:rPr lang="ja-JP" altLang="ja-JP" dirty="0"/>
              <a:t>内で使用される変数</a:t>
            </a:r>
            <a:r>
              <a:rPr lang="ja-JP" altLang="en-US" dirty="0"/>
              <a:t>が</a:t>
            </a:r>
            <a:r>
              <a:rPr lang="ja-JP" altLang="en-US" b="1" dirty="0"/>
              <a:t>消える</a:t>
            </a:r>
            <a:r>
              <a:rPr lang="ja-JP" altLang="en-US" dirty="0"/>
              <a:t>タイミング</a:t>
            </a:r>
            <a:endParaRPr lang="en-US" altLang="ja-JP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3442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599" y="170383"/>
            <a:ext cx="8315006" cy="92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① </a:t>
            </a:r>
            <a:r>
              <a:rPr lang="en-US" altLang="ja-JP" dirty="0"/>
              <a:t>Python Tutor </a:t>
            </a:r>
            <a:r>
              <a:rPr lang="ja-JP" altLang="en-US" dirty="0"/>
              <a:t>のエディタで次のプログラムを入れ，実行し，結果を確認する（</a:t>
            </a:r>
            <a:r>
              <a:rPr lang="ja-JP" altLang="en-US" dirty="0">
                <a:solidFill>
                  <a:srgbClr val="FF0000"/>
                </a:solidFill>
              </a:rPr>
              <a:t>あとで使うので消さないこと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ADC92D-9046-36E7-AAA2-910A438E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059" y="2068294"/>
            <a:ext cx="2717042" cy="130363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634203-FBD7-6714-52CA-64EC834E844F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6" name="右矢印 20">
            <a:extLst>
              <a:ext uri="{FF2B5EF4-FFF2-40B4-BE49-F238E27FC236}">
                <a16:creationId xmlns:a16="http://schemas.microsoft.com/office/drawing/2014/main" id="{6B65FECF-153C-A1D4-6E30-C89565DD755E}"/>
              </a:ext>
            </a:extLst>
          </p:cNvPr>
          <p:cNvSpPr/>
          <p:nvPr/>
        </p:nvSpPr>
        <p:spPr>
          <a:xfrm>
            <a:off x="5280267" y="2309245"/>
            <a:ext cx="328517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D6CBE3-27DA-13AF-C4AD-28C14284F80E}"/>
              </a:ext>
            </a:extLst>
          </p:cNvPr>
          <p:cNvSpPr/>
          <p:nvPr/>
        </p:nvSpPr>
        <p:spPr>
          <a:xfrm>
            <a:off x="5900059" y="2404238"/>
            <a:ext cx="2386690" cy="8648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1D8451-C2D3-315C-C73C-00EEC38EDE2A}"/>
              </a:ext>
            </a:extLst>
          </p:cNvPr>
          <p:cNvSpPr txBox="1"/>
          <p:nvPr/>
        </p:nvSpPr>
        <p:spPr>
          <a:xfrm>
            <a:off x="5961821" y="344625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</a:t>
            </a:r>
            <a:r>
              <a:rPr lang="ja-JP" altLang="en-US" sz="2800" dirty="0">
                <a:solidFill>
                  <a:srgbClr val="FF0000"/>
                </a:solidFill>
              </a:rPr>
              <a:t>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81B125-3AC1-0A91-8E2F-D0D715F9A965}"/>
              </a:ext>
            </a:extLst>
          </p:cNvPr>
          <p:cNvSpPr txBox="1"/>
          <p:nvPr/>
        </p:nvSpPr>
        <p:spPr>
          <a:xfrm>
            <a:off x="853207" y="1917759"/>
            <a:ext cx="3987359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def foo(a):</a:t>
            </a:r>
          </a:p>
          <a:p>
            <a:pPr marL="0" indent="0">
              <a:buNone/>
            </a:pPr>
            <a:r>
              <a:rPr lang="en-US" altLang="ja-JP" sz="2800" b="1" dirty="0"/>
              <a:t>    return a * 1.1</a:t>
            </a:r>
          </a:p>
          <a:p>
            <a:pPr marL="0" indent="0">
              <a:buNone/>
            </a:pPr>
            <a:r>
              <a:rPr lang="en-US" altLang="ja-JP" sz="2800" b="1" dirty="0"/>
              <a:t>print(foo(100))</a:t>
            </a:r>
          </a:p>
          <a:p>
            <a:pPr marL="0" indent="0">
              <a:buNone/>
            </a:pPr>
            <a:r>
              <a:rPr lang="en-US" altLang="ja-JP" sz="2800" b="1" dirty="0"/>
              <a:t>print(foo(150))</a:t>
            </a:r>
          </a:p>
          <a:p>
            <a:pPr marL="0" indent="0">
              <a:buNone/>
            </a:pPr>
            <a:r>
              <a:rPr lang="en-US" altLang="ja-JP" sz="2800" b="1" dirty="0"/>
              <a:t>print(foo(400))</a:t>
            </a:r>
            <a:endParaRPr lang="es-ES" altLang="ja-JP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7CDC0D-6541-98DA-9D31-5F9F98B88DFB}"/>
              </a:ext>
            </a:extLst>
          </p:cNvPr>
          <p:cNvSpPr txBox="1"/>
          <p:nvPr/>
        </p:nvSpPr>
        <p:spPr>
          <a:xfrm>
            <a:off x="5961821" y="4092590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（計算誤差がある．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　動作は正常）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EBF442-5AA9-AA48-C89B-46AAB330AEC4}"/>
              </a:ext>
            </a:extLst>
          </p:cNvPr>
          <p:cNvSpPr txBox="1"/>
          <p:nvPr/>
        </p:nvSpPr>
        <p:spPr>
          <a:xfrm>
            <a:off x="658160" y="4328031"/>
            <a:ext cx="5281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return a * 1.1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」の行は字下げが必要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ソースコード </a:t>
            </a:r>
            <a:r>
              <a:rPr lang="en-US" altLang="ja-JP" smtClean="0"/>
              <a:t>(source code)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を，何らかの</a:t>
            </a:r>
            <a:r>
              <a:rPr lang="ja-JP" altLang="en-US" dirty="0" smtClean="0">
                <a:solidFill>
                  <a:srgbClr val="FF0000"/>
                </a:solidFill>
              </a:rPr>
              <a:t>プログラミング言語</a:t>
            </a:r>
            <a:r>
              <a:rPr lang="ja-JP" altLang="en-US" dirty="0" smtClean="0"/>
              <a:t>で書いたもの</a:t>
            </a:r>
            <a:endParaRPr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E205D82C-95A1-431E-8E38-AA614A14CDCF}" type="slidenum">
              <a:rPr lang="ja-JP" altLang="en-US" noProof="0" smtClean="0"/>
              <a:pPr lvl="0"/>
              <a:t>4</a:t>
            </a:fld>
            <a:endParaRPr lang="ja-JP" altLang="en-US" noProof="0"/>
          </a:p>
        </p:txBody>
      </p:sp>
      <p:sp>
        <p:nvSpPr>
          <p:cNvPr id="5" name="正方形/長方形 4"/>
          <p:cNvSpPr/>
          <p:nvPr/>
        </p:nvSpPr>
        <p:spPr>
          <a:xfrm>
            <a:off x="1544855" y="3577411"/>
            <a:ext cx="5486399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import picamera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camera = picamera.PiCamera()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camera.capture("1.jpg")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exit()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ourier New" panose="02070309020205020404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8203" y="5338584"/>
            <a:ext cx="5416868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Raspberry Pi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で，カメラを使って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撮影し，画像を保存するプログラムの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</a:t>
            </a:r>
            <a:r>
              <a:rPr kumimoji="1"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言語）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097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8B3FC59-6AF7-82CE-DC09-3C532B40B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85" y="906864"/>
            <a:ext cx="8535065" cy="415127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511" y="278987"/>
            <a:ext cx="8482523" cy="680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」をクリックして，最初に戻る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92785" y="4344931"/>
            <a:ext cx="1080532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236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0A881F-04E1-79A7-127E-9B0E2013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3" y="2027560"/>
            <a:ext cx="8881055" cy="39507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3471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Step 1 of 13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全部で，ステップ数は </a:t>
            </a:r>
            <a:r>
              <a:rPr lang="en-US" altLang="ja-JP" dirty="0"/>
              <a:t>13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 dirty="0"/>
              <a:t>（ステップ数と，プログラムの行数は違うもの）</a:t>
            </a: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2555577" y="5619649"/>
            <a:ext cx="1458877" cy="547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80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7CB9182-56B6-D12F-829E-12F9E0A41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6" y="2039864"/>
            <a:ext cx="8881055" cy="395076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137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最初に戻したので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・すべての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b="1" dirty="0"/>
              <a:t>は消えている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 b="1" dirty="0"/>
              <a:t>赤い矢印</a:t>
            </a:r>
            <a:r>
              <a:rPr lang="ja-JP" altLang="en-US" dirty="0"/>
              <a:t>は</a:t>
            </a:r>
            <a:r>
              <a:rPr lang="ja-JP" altLang="en-US" b="1" dirty="0"/>
              <a:t>先頭</a:t>
            </a:r>
            <a:r>
              <a:rPr lang="ja-JP" altLang="en-US" dirty="0"/>
              <a:t>のところに</a:t>
            </a:r>
            <a:r>
              <a:rPr lang="ja-JP" altLang="en-US" b="1" dirty="0"/>
              <a:t>戻っている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1483845" y="2730775"/>
            <a:ext cx="3088155" cy="234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6123882" y="3584320"/>
            <a:ext cx="2754930" cy="1774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801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01E2DB1-DE6C-CD56-3D19-C596163C5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221" y="2510260"/>
            <a:ext cx="6454668" cy="287775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600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797707" y="4904287"/>
            <a:ext cx="701040" cy="3059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484" y="3995417"/>
            <a:ext cx="2608406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1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との間で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 flipV="1">
            <a:off x="3311720" y="2927131"/>
            <a:ext cx="675712" cy="867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カーブ矢印 9"/>
          <p:cNvSpPr/>
          <p:nvPr/>
        </p:nvSpPr>
        <p:spPr>
          <a:xfrm>
            <a:off x="3422282" y="3215926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238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C4BB109-F643-72C4-14F7-69C09DF1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2816"/>
            <a:ext cx="9017457" cy="411208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終わったら，もう一度，「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」をクリックして，最初に戻る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504048" y="4559136"/>
            <a:ext cx="1080532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482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79A80FB-0BA8-21EB-EE2E-0D508FF3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5" y="2379000"/>
            <a:ext cx="8092387" cy="352919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954" y="224364"/>
            <a:ext cx="8320973" cy="2287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⑦ もう一度，</a:t>
            </a:r>
            <a:r>
              <a:rPr lang="ja-JP" altLang="en-US" b="1" dirty="0"/>
              <a:t>ステップ実行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今度は、</a:t>
            </a:r>
            <a:r>
              <a:rPr lang="ja-JP" altLang="en-US" b="1" dirty="0"/>
              <a:t>緑の矢印</a:t>
            </a:r>
            <a:r>
              <a:rPr lang="ja-JP" altLang="en-US" dirty="0"/>
              <a:t>を見ながら、</a:t>
            </a:r>
            <a:r>
              <a:rPr lang="ja-JP" altLang="en-US" b="1" dirty="0"/>
              <a:t>変数 </a:t>
            </a:r>
            <a:r>
              <a:rPr lang="en-US" altLang="ja-JP" b="1" dirty="0"/>
              <a:t>a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生成</a:t>
            </a:r>
            <a:r>
              <a:rPr lang="ja-JP" altLang="en-US" dirty="0"/>
              <a:t>、</a:t>
            </a:r>
            <a:r>
              <a:rPr lang="ja-JP" altLang="en-US" b="1" dirty="0"/>
              <a:t>消去</a:t>
            </a:r>
            <a:r>
              <a:rPr lang="ja-JP" altLang="en-US" dirty="0"/>
              <a:t>されるタイミングを確認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/>
              <a:t>緑の矢印</a:t>
            </a:r>
            <a:r>
              <a:rPr lang="ja-JP" altLang="en-US" dirty="0"/>
              <a:t>：</a:t>
            </a:r>
            <a:r>
              <a:rPr lang="ja-JP" altLang="en-US" b="1" u="sng" dirty="0">
                <a:solidFill>
                  <a:srgbClr val="FF0000"/>
                </a:solidFill>
              </a:rPr>
              <a:t>いま実行が終わった行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 dirty="0"/>
          </a:p>
        </p:txBody>
      </p:sp>
      <p:sp>
        <p:nvSpPr>
          <p:cNvPr id="12" name="楕円 11"/>
          <p:cNvSpPr/>
          <p:nvPr/>
        </p:nvSpPr>
        <p:spPr>
          <a:xfrm>
            <a:off x="6008038" y="4930815"/>
            <a:ext cx="1509720" cy="959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6623" y="5960272"/>
            <a:ext cx="39100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関数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foo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の実行中は，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変数 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が現れる</a:t>
            </a:r>
          </a:p>
        </p:txBody>
      </p:sp>
    </p:spTree>
    <p:extLst>
      <p:ext uri="{BB962C8B-B14F-4D97-AF65-F5344CB8AC3E}">
        <p14:creationId xmlns:p14="http://schemas.microsoft.com/office/powerpoint/2010/main" val="1098207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977CE-0607-F5AA-EA14-C9A80663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F0967A-E61A-366E-C0D3-CEB4B34E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A75717-936D-3565-E4D3-F52941DFADC2}"/>
              </a:ext>
            </a:extLst>
          </p:cNvPr>
          <p:cNvSpPr txBox="1"/>
          <p:nvPr/>
        </p:nvSpPr>
        <p:spPr>
          <a:xfrm>
            <a:off x="1642634" y="2118666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CB482C-49AC-91C1-7783-9307CDD5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25" y="762224"/>
            <a:ext cx="3615454" cy="1178664"/>
          </a:xfrm>
          <a:prstGeom prst="rect">
            <a:avLst/>
          </a:prstGeom>
        </p:spPr>
      </p:pic>
      <p:sp>
        <p:nvSpPr>
          <p:cNvPr id="7" name="右矢印 12">
            <a:extLst>
              <a:ext uri="{FF2B5EF4-FFF2-40B4-BE49-F238E27FC236}">
                <a16:creationId xmlns:a16="http://schemas.microsoft.com/office/drawing/2014/main" id="{E22D9EC8-38E8-30C8-DB25-85F24F9C9EB5}"/>
              </a:ext>
            </a:extLst>
          </p:cNvPr>
          <p:cNvSpPr/>
          <p:nvPr/>
        </p:nvSpPr>
        <p:spPr>
          <a:xfrm>
            <a:off x="4539775" y="1256189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CC91C7-9398-8ED6-3859-213479133868}"/>
              </a:ext>
            </a:extLst>
          </p:cNvPr>
          <p:cNvSpPr txBox="1"/>
          <p:nvPr/>
        </p:nvSpPr>
        <p:spPr>
          <a:xfrm>
            <a:off x="5902975" y="247877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8D3562-AF0F-1F41-1022-FA08BA24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834" y="644893"/>
            <a:ext cx="3146659" cy="177370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6A1DF9-1FC7-C8AB-690B-E5EDF3D2968F}"/>
              </a:ext>
            </a:extLst>
          </p:cNvPr>
          <p:cNvSpPr txBox="1"/>
          <p:nvPr/>
        </p:nvSpPr>
        <p:spPr>
          <a:xfrm>
            <a:off x="1036929" y="5862118"/>
            <a:ext cx="3151532" cy="9310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」を含む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foo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定義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14E9D81-EC0B-CCC2-70A2-80EEFA115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947" y="3067408"/>
            <a:ext cx="2592336" cy="12694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CCB3DF6-C390-44E7-C196-6683949B8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45" y="3067408"/>
            <a:ext cx="4175545" cy="214382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0127BF9-30C7-6BC7-374B-0A358E90230F}"/>
              </a:ext>
            </a:extLst>
          </p:cNvPr>
          <p:cNvSpPr/>
          <p:nvPr/>
        </p:nvSpPr>
        <p:spPr>
          <a:xfrm>
            <a:off x="1036929" y="3165978"/>
            <a:ext cx="3593019" cy="74182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2">
            <a:extLst>
              <a:ext uri="{FF2B5EF4-FFF2-40B4-BE49-F238E27FC236}">
                <a16:creationId xmlns:a16="http://schemas.microsoft.com/office/drawing/2014/main" id="{3B1A7B17-F7C2-EF56-A320-7C26F6ACC40B}"/>
              </a:ext>
            </a:extLst>
          </p:cNvPr>
          <p:cNvSpPr/>
          <p:nvPr/>
        </p:nvSpPr>
        <p:spPr>
          <a:xfrm>
            <a:off x="4525566" y="42237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5A3BB-5F4D-5139-49E6-226E88ACE404}"/>
              </a:ext>
            </a:extLst>
          </p:cNvPr>
          <p:cNvSpPr txBox="1"/>
          <p:nvPr/>
        </p:nvSpPr>
        <p:spPr>
          <a:xfrm>
            <a:off x="5855780" y="4639779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E97E1-CF48-9AAC-834D-DA6F0005338D}"/>
              </a:ext>
            </a:extLst>
          </p:cNvPr>
          <p:cNvSpPr txBox="1"/>
          <p:nvPr/>
        </p:nvSpPr>
        <p:spPr>
          <a:xfrm>
            <a:off x="5023947" y="5194649"/>
            <a:ext cx="3739797" cy="1634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altLang="ja-JP" sz="2400" dirty="0">
                <a:latin typeface="+mn-ea"/>
              </a:rPr>
              <a:t>110.00000000000001</a:t>
            </a:r>
          </a:p>
          <a:p>
            <a:r>
              <a:rPr lang="en-US" altLang="ja-JP" sz="2400" dirty="0">
                <a:latin typeface="+mn-ea"/>
              </a:rPr>
              <a:t>440.00000000000006</a:t>
            </a:r>
          </a:p>
          <a:p>
            <a:r>
              <a:rPr lang="ja-JP" altLang="en-US" sz="2400" dirty="0">
                <a:latin typeface="+mn-ea"/>
              </a:rPr>
              <a:t>は計算誤差を含む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（誤作動やミスではない）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641E760-96CB-894F-870F-CFA77D08D36E}"/>
              </a:ext>
            </a:extLst>
          </p:cNvPr>
          <p:cNvSpPr txBox="1"/>
          <p:nvPr/>
        </p:nvSpPr>
        <p:spPr>
          <a:xfrm>
            <a:off x="771560" y="5309798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３つの式を１つにまとめる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158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オブジェクト，変数，メソッド，代入，変数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lang="ja-JP" altLang="en-US" sz="2400" b="1" u="sng" dirty="0">
                <a:solidFill>
                  <a:srgbClr val="FF0000"/>
                </a:solidFill>
              </a:rPr>
              <a:t>名前の付いたオブジェクト</a:t>
            </a:r>
            <a:r>
              <a:rPr lang="ja-JP" altLang="en-US" sz="2400" dirty="0"/>
              <a:t>には，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，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関数</a:t>
            </a:r>
            <a:r>
              <a:rPr lang="ja-JP" altLang="en-US" sz="2400" dirty="0" smtClean="0"/>
              <a:t>，</a:t>
            </a:r>
            <a:r>
              <a:rPr lang="ja-JP" altLang="en-US" sz="2400" b="1" dirty="0" smtClean="0">
                <a:solidFill>
                  <a:srgbClr val="C00000"/>
                </a:solidFill>
              </a:rPr>
              <a:t>モジュール</a:t>
            </a:r>
            <a:r>
              <a:rPr lang="ja-JP" altLang="en-US" sz="2400" dirty="0" smtClean="0"/>
              <a:t>など</a:t>
            </a:r>
            <a:r>
              <a:rPr lang="ja-JP" altLang="en-US" sz="2400" dirty="0"/>
              <a:t>がある</a:t>
            </a:r>
            <a:r>
              <a:rPr lang="ja-JP" altLang="en-US" sz="2400" dirty="0" smtClean="0"/>
              <a:t>（変数や関数は</a:t>
            </a:r>
            <a:r>
              <a:rPr lang="ja-JP" altLang="en-US" sz="2400" dirty="0"/>
              <a:t>，数学の</a:t>
            </a:r>
            <a:r>
              <a:rPr lang="ja-JP" altLang="en-US" sz="2400" dirty="0" smtClean="0"/>
              <a:t>変数や関数と</a:t>
            </a:r>
            <a:r>
              <a:rPr lang="ja-JP" altLang="en-US" sz="2400" dirty="0"/>
              <a:t>は</a:t>
            </a:r>
            <a:r>
              <a:rPr lang="ja-JP" altLang="en-US" sz="2400" b="1" dirty="0"/>
              <a:t>違う意味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dirty="0"/>
              <a:t>=</a:t>
            </a:r>
            <a:r>
              <a:rPr lang="ja-JP" altLang="en-US" sz="2400" dirty="0"/>
              <a:t>」を使用．オブジェクトの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b = a + 100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6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メソッドアクセス，代入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329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プログラムでは，その他にも，属性アクセス，関数呼び出し，制御，「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208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212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26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2191</TotalTime>
  <Words>1843</Words>
  <Application>Microsoft Office PowerPoint</Application>
  <PresentationFormat>画面に合わせる (4:3)</PresentationFormat>
  <Paragraphs>379</Paragraphs>
  <Slides>47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ＭＳ Ｐゴシック</vt:lpstr>
      <vt:lpstr>メイリオ</vt:lpstr>
      <vt:lpstr>游ゴシック</vt:lpstr>
      <vt:lpstr>Arial</vt:lpstr>
      <vt:lpstr>Calibri</vt:lpstr>
      <vt:lpstr>Courier New</vt:lpstr>
      <vt:lpstr>Segoe UI</vt:lpstr>
      <vt:lpstr>Times New Roman</vt:lpstr>
      <vt:lpstr>Office テーマ</vt:lpstr>
      <vt:lpstr>PowerPoint プレゼンテーション</vt:lpstr>
      <vt:lpstr>式の抽象化と関数</vt:lpstr>
      <vt:lpstr>アウトライン</vt:lpstr>
      <vt:lpstr>ソースコード (source code)</vt:lpstr>
      <vt:lpstr>オブジェクト，変数，メソッド，代入，変数</vt:lpstr>
      <vt:lpstr>メソッドアクセス，代入</vt:lpstr>
      <vt:lpstr>Python Tutor の起動</vt:lpstr>
      <vt:lpstr>Python Tutor でのプログラム実行手順</vt:lpstr>
      <vt:lpstr>Python Tutor 使用上の注意点①</vt:lpstr>
      <vt:lpstr>Python Tutor 使用上の注意点②</vt:lpstr>
      <vt:lpstr>3-1. 式，変数</vt:lpstr>
      <vt:lpstr>いまから 行うこと</vt:lpstr>
      <vt:lpstr>式の実行結果</vt:lpstr>
      <vt:lpstr>Python の変数</vt:lpstr>
      <vt:lpstr>式</vt:lpstr>
      <vt:lpstr>代入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3-2. 式の抽象化と関数，関数定義，def</vt:lpstr>
      <vt:lpstr>関数定義</vt:lpstr>
      <vt:lpstr>関数</vt:lpstr>
      <vt:lpstr>式の抽象化</vt:lpstr>
      <vt:lpstr>PowerPoint プレゼンテーション</vt:lpstr>
      <vt:lpstr>関数</vt:lpstr>
      <vt:lpstr>式の抽象化と関数</vt:lpstr>
      <vt:lpstr>抽象化がなぜ大切なのか</vt:lpstr>
      <vt:lpstr>演習</vt:lpstr>
      <vt:lpstr>PowerPoint プレゼンテーション</vt:lpstr>
      <vt:lpstr>3-3. 関数呼び出し</vt:lpstr>
      <vt:lpstr>関数呼び出し</vt:lpstr>
      <vt:lpstr>関数呼び出しの例</vt:lpstr>
      <vt:lpstr>PowerPoint プレゼンテーション</vt:lpstr>
      <vt:lpstr>ステップ実行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Python 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304</cp:revision>
  <cp:lastPrinted>2019-10-24T04:17:32Z</cp:lastPrinted>
  <dcterms:created xsi:type="dcterms:W3CDTF">2018-05-08T02:37:35Z</dcterms:created>
  <dcterms:modified xsi:type="dcterms:W3CDTF">2023-01-29T11:56:56Z</dcterms:modified>
</cp:coreProperties>
</file>