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1346" r:id="rId2"/>
    <p:sldId id="1299" r:id="rId3"/>
    <p:sldId id="1294" r:id="rId4"/>
    <p:sldId id="1043" r:id="rId5"/>
    <p:sldId id="1379" r:id="rId6"/>
    <p:sldId id="1350" r:id="rId7"/>
    <p:sldId id="1351" r:id="rId8"/>
    <p:sldId id="1352" r:id="rId9"/>
    <p:sldId id="1353" r:id="rId10"/>
    <p:sldId id="681" r:id="rId11"/>
    <p:sldId id="1382" r:id="rId12"/>
    <p:sldId id="658" r:id="rId13"/>
    <p:sldId id="1296" r:id="rId14"/>
    <p:sldId id="1347" r:id="rId15"/>
    <p:sldId id="900" r:id="rId16"/>
    <p:sldId id="901" r:id="rId17"/>
    <p:sldId id="902" r:id="rId18"/>
    <p:sldId id="903" r:id="rId19"/>
    <p:sldId id="725" r:id="rId20"/>
    <p:sldId id="1298" r:id="rId21"/>
    <p:sldId id="1297" r:id="rId22"/>
    <p:sldId id="1354" r:id="rId23"/>
    <p:sldId id="687" r:id="rId24"/>
    <p:sldId id="905" r:id="rId25"/>
    <p:sldId id="691" r:id="rId26"/>
    <p:sldId id="692" r:id="rId27"/>
    <p:sldId id="693" r:id="rId28"/>
    <p:sldId id="694" r:id="rId29"/>
    <p:sldId id="1300" r:id="rId30"/>
    <p:sldId id="1348" r:id="rId31"/>
    <p:sldId id="842" r:id="rId32"/>
    <p:sldId id="965" r:id="rId33"/>
    <p:sldId id="1380" r:id="rId34"/>
    <p:sldId id="1381" r:id="rId3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601" autoAdjust="0"/>
    <p:restoredTop sz="94660"/>
  </p:normalViewPr>
  <p:slideViewPr>
    <p:cSldViewPr snapToGrid="0">
      <p:cViewPr varScale="1">
        <p:scale>
          <a:sx n="63" d="100"/>
          <a:sy n="63" d="100"/>
        </p:scale>
        <p:origin x="500" y="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4024"/>
    </p:cViewPr>
  </p:sorterViewPr>
  <p:notesViewPr>
    <p:cSldViewPr snapToGrid="0">
      <p:cViewPr varScale="1">
        <p:scale>
          <a:sx n="44" d="100"/>
          <a:sy n="44" d="100"/>
        </p:scale>
        <p:origin x="1882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lang="ja-JP" altLang="en-US" smtClean="0">
                <a:solidFill>
                  <a:prstClr val="black"/>
                </a:solidFill>
              </a:rPr>
              <a:pPr/>
              <a:t>10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401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lang="ja-JP" altLang="en-US" smtClean="0">
                <a:solidFill>
                  <a:prstClr val="black"/>
                </a:solidFill>
              </a:rPr>
              <a:pPr/>
              <a:t>13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541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223C1-63D0-4CA4-8D67-2118CF2CB84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5278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lang="ja-JP" altLang="en-US" smtClean="0">
                <a:solidFill>
                  <a:prstClr val="black"/>
                </a:solidFill>
              </a:rPr>
              <a:pPr/>
              <a:t>19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907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lang="ja-JP" altLang="en-US" smtClean="0">
                <a:solidFill>
                  <a:prstClr val="black"/>
                </a:solidFill>
              </a:rPr>
              <a:pPr/>
              <a:t>30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535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798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EB970A4-CA61-4D43-BD8B-7F54E9E7C54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8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kkaneko.jp/pro/po/index.htm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pro/pf/index.html" TargetMode="External"/><Relationship Id="rId7" Type="http://schemas.openxmlformats.org/officeDocument/2006/relationships/hyperlink" Target="https://www.kkaneko.jp/ai/deepim/index.html" TargetMode="External"/><Relationship Id="rId2" Type="http://schemas.openxmlformats.org/officeDocument/2006/relationships/hyperlink" Target="https://www.kkaneko.jp/tools/man/python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kaneko.jp/ai/ni/index.html" TargetMode="External"/><Relationship Id="rId5" Type="http://schemas.openxmlformats.org/officeDocument/2006/relationships/hyperlink" Target="https://www.kkaneko.jp/pro/python/index.html" TargetMode="External"/><Relationship Id="rId4" Type="http://schemas.openxmlformats.org/officeDocument/2006/relationships/hyperlink" Target="https://www.kkaneko.jp/pro/po/index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B743759-250A-4CA4-A37F-4E7983A1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82376D-EA5A-4EB5-B560-13402A85E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38FEEB8D-B090-4B29-8808-094DF7AF3E3C}"/>
              </a:ext>
            </a:extLst>
          </p:cNvPr>
          <p:cNvSpPr txBox="1">
            <a:spLocks/>
          </p:cNvSpPr>
          <p:nvPr/>
        </p:nvSpPr>
        <p:spPr>
          <a:xfrm>
            <a:off x="192389" y="575001"/>
            <a:ext cx="5334428" cy="185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216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3600">
                <a:solidFill>
                  <a:srgbClr val="C00000"/>
                </a:solidFill>
              </a:rPr>
              <a:t>po-4. </a:t>
            </a:r>
            <a:r>
              <a:rPr lang="ja-JP" altLang="en-US" sz="3600" b="1" dirty="0">
                <a:solidFill>
                  <a:srgbClr val="C00000"/>
                </a:solidFill>
              </a:rPr>
              <a:t>条件分岐，ステップ実行</a:t>
            </a:r>
            <a:r>
              <a:rPr lang="ja-JP" altLang="en-US" sz="2800" dirty="0"/>
              <a:t/>
            </a:r>
            <a:br>
              <a:rPr lang="ja-JP" altLang="en-US" sz="2800" dirty="0"/>
            </a:br>
            <a:endParaRPr lang="ja-JP" altLang="en-US" sz="2800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59CCDBF-9651-46AF-8354-4C080E716D9E}"/>
              </a:ext>
            </a:extLst>
          </p:cNvPr>
          <p:cNvSpPr txBox="1">
            <a:spLocks/>
          </p:cNvSpPr>
          <p:nvPr/>
        </p:nvSpPr>
        <p:spPr>
          <a:xfrm>
            <a:off x="1049885" y="5314663"/>
            <a:ext cx="3437681" cy="75254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3600" dirty="0">
                <a:solidFill>
                  <a:schemeClr val="tx1"/>
                </a:solidFill>
                <a:latin typeface="メイリオ" panose="020B0604030504040204" pitchFamily="50" charset="-128"/>
              </a:rPr>
              <a:t>金子邦彦</a:t>
            </a:r>
            <a:endParaRPr lang="ja-JP" altLang="en-US" sz="3600" dirty="0"/>
          </a:p>
        </p:txBody>
      </p:sp>
      <p:pic>
        <p:nvPicPr>
          <p:cNvPr id="9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FB093CEA-1F83-4E94-BF85-682B97E4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30" y="6283000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34228F5D-B8DA-4C70-A1BB-FB639B49FF68}"/>
              </a:ext>
            </a:extLst>
          </p:cNvPr>
          <p:cNvSpPr txBox="1">
            <a:spLocks/>
          </p:cNvSpPr>
          <p:nvPr/>
        </p:nvSpPr>
        <p:spPr>
          <a:xfrm>
            <a:off x="192389" y="2944832"/>
            <a:ext cx="5334428" cy="1627167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800" dirty="0">
                <a:solidFill>
                  <a:schemeClr val="tx1"/>
                </a:solidFill>
              </a:rPr>
              <a:t>トピックス： 条件分岐，</a:t>
            </a:r>
            <a:r>
              <a:rPr lang="en-US" altLang="ja-JP" sz="1800" dirty="0">
                <a:solidFill>
                  <a:schemeClr val="tx1"/>
                </a:solidFill>
              </a:rPr>
              <a:t>if</a:t>
            </a:r>
            <a:r>
              <a:rPr lang="ja-JP" altLang="en-US" sz="1800" dirty="0">
                <a:solidFill>
                  <a:schemeClr val="tx1"/>
                </a:solidFill>
              </a:rPr>
              <a:t>，</a:t>
            </a:r>
            <a:r>
              <a:rPr lang="en-US" altLang="ja-JP" sz="1800" dirty="0">
                <a:solidFill>
                  <a:schemeClr val="tx1"/>
                </a:solidFill>
              </a:rPr>
              <a:t>else</a:t>
            </a:r>
            <a:r>
              <a:rPr lang="ja-JP" altLang="en-US" sz="1800" dirty="0" err="1">
                <a:solidFill>
                  <a:schemeClr val="tx1"/>
                </a:solidFill>
              </a:rPr>
              <a:t>，</a:t>
            </a:r>
            <a:r>
              <a:rPr lang="ja-JP" altLang="en-US" sz="1800" dirty="0">
                <a:solidFill>
                  <a:schemeClr val="tx1"/>
                </a:solidFill>
              </a:rPr>
              <a:t>ステップ実行（</a:t>
            </a:r>
            <a:r>
              <a:rPr lang="en-US" altLang="ja-JP" sz="1800" dirty="0">
                <a:solidFill>
                  <a:schemeClr val="tx1"/>
                </a:solidFill>
              </a:rPr>
              <a:t>Python Tutor </a:t>
            </a:r>
            <a:r>
              <a:rPr lang="ja-JP" altLang="en-US" sz="1800" dirty="0">
                <a:solidFill>
                  <a:schemeClr val="tx1"/>
                </a:solidFill>
              </a:rPr>
              <a:t>による演習）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1800" dirty="0">
                <a:solidFill>
                  <a:schemeClr val="tx1"/>
                </a:solidFill>
              </a:rPr>
              <a:t>URL: </a:t>
            </a:r>
            <a:r>
              <a:rPr lang="en-US" altLang="ja-JP" sz="1800" dirty="0">
                <a:solidFill>
                  <a:schemeClr val="tx1"/>
                </a:solidFill>
                <a:hlinkClick r:id="rId4"/>
              </a:rPr>
              <a:t>https://</a:t>
            </a:r>
            <a:r>
              <a:rPr lang="en-US" altLang="ja-JP" sz="1800" dirty="0" err="1">
                <a:solidFill>
                  <a:schemeClr val="tx1"/>
                </a:solidFill>
                <a:hlinkClick r:id="rId4"/>
              </a:rPr>
              <a:t>www.kkaneko.jp</a:t>
            </a:r>
            <a:r>
              <a:rPr lang="en-US" altLang="ja-JP" sz="1800" dirty="0">
                <a:solidFill>
                  <a:schemeClr val="tx1"/>
                </a:solidFill>
                <a:hlinkClick r:id="rId4"/>
              </a:rPr>
              <a:t>/pro/</a:t>
            </a:r>
            <a:r>
              <a:rPr lang="en-US" altLang="ja-JP" sz="1800" dirty="0" err="1">
                <a:solidFill>
                  <a:schemeClr val="tx1"/>
                </a:solidFill>
                <a:hlinkClick r:id="rId4"/>
              </a:rPr>
              <a:t>po</a:t>
            </a:r>
            <a:r>
              <a:rPr lang="en-US" altLang="ja-JP" sz="1800" dirty="0">
                <a:solidFill>
                  <a:schemeClr val="tx1"/>
                </a:solidFill>
                <a:hlinkClick r:id="rId4"/>
              </a:rPr>
              <a:t>/</a:t>
            </a:r>
            <a:r>
              <a:rPr lang="en-US" altLang="ja-JP" sz="1800" dirty="0" err="1">
                <a:solidFill>
                  <a:schemeClr val="tx1"/>
                </a:solidFill>
                <a:hlinkClick r:id="rId4"/>
              </a:rPr>
              <a:t>index.html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800" dirty="0">
                <a:solidFill>
                  <a:schemeClr val="tx1"/>
                </a:solidFill>
              </a:rPr>
              <a:t>（</a:t>
            </a:r>
            <a:r>
              <a:rPr lang="en-US" altLang="ja-JP" sz="1800" b="1" dirty="0">
                <a:solidFill>
                  <a:schemeClr val="tx1"/>
                </a:solidFill>
              </a:rPr>
              <a:t>Python </a:t>
            </a:r>
            <a:r>
              <a:rPr lang="ja-JP" altLang="en-US" sz="1800" b="1" smtClean="0">
                <a:solidFill>
                  <a:schemeClr val="tx1"/>
                </a:solidFill>
              </a:rPr>
              <a:t>プログラミング</a:t>
            </a:r>
            <a:r>
              <a:rPr lang="ja-JP" altLang="en-US" sz="1800" b="1">
                <a:solidFill>
                  <a:schemeClr val="tx1"/>
                </a:solidFill>
              </a:rPr>
              <a:t>の基本</a:t>
            </a:r>
            <a:r>
              <a:rPr lang="ja-JP" altLang="en-US" sz="1800" smtClean="0">
                <a:solidFill>
                  <a:schemeClr val="tx1"/>
                </a:solidFill>
              </a:rPr>
              <a:t>）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00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sz="3600" dirty="0"/>
              <a:t>4-1.</a:t>
            </a:r>
            <a:r>
              <a:rPr lang="ja-JP" altLang="en-US" sz="3600" dirty="0"/>
              <a:t> 条件分岐</a:t>
            </a:r>
          </a:p>
        </p:txBody>
      </p:sp>
      <p:sp>
        <p:nvSpPr>
          <p:cNvPr id="7" name="字幕 6">
            <a:extLst>
              <a:ext uri="{FF2B5EF4-FFF2-40B4-BE49-F238E27FC236}">
                <a16:creationId xmlns:a16="http://schemas.microsoft.com/office/drawing/2014/main" id="{46B0A002-CBF2-44CB-8278-BB8970CB73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20101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mtClean="0"/>
              <a:t>条件分岐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b="1" dirty="0" smtClean="0"/>
              <a:t>変数の値</a:t>
            </a:r>
            <a:r>
              <a:rPr lang="ja-JP" altLang="en-US" dirty="0" smtClean="0"/>
              <a:t>によって，</a:t>
            </a:r>
            <a:r>
              <a:rPr lang="ja-JP" altLang="en-US" b="1" dirty="0" smtClean="0"/>
              <a:t>結果が変わる</a:t>
            </a:r>
            <a:r>
              <a:rPr lang="ja-JP" altLang="en-US" dirty="0" smtClean="0"/>
              <a:t>（判断）</a:t>
            </a:r>
            <a:endParaRPr lang="en-US" altLang="ja-JP" dirty="0" smtClean="0"/>
          </a:p>
          <a:p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　　</a:t>
            </a:r>
            <a:r>
              <a:rPr lang="en-US" altLang="ja-JP" dirty="0" smtClean="0"/>
              <a:t>age </a:t>
            </a:r>
            <a:r>
              <a:rPr lang="ja-JP" altLang="en-US" dirty="0" smtClean="0"/>
              <a:t>の値が </a:t>
            </a:r>
            <a:r>
              <a:rPr lang="en-US" altLang="ja-JP" b="1" dirty="0" smtClean="0"/>
              <a:t>12</a:t>
            </a:r>
            <a:r>
              <a:rPr lang="ja-JP" altLang="en-US" b="1" dirty="0" smtClean="0"/>
              <a:t>以下</a:t>
            </a:r>
            <a:r>
              <a:rPr lang="ja-JP" altLang="en-US" dirty="0" smtClean="0"/>
              <a:t>     →  </a:t>
            </a:r>
            <a:r>
              <a:rPr lang="en-US" altLang="ja-JP" b="1" dirty="0" smtClean="0"/>
              <a:t>500</a:t>
            </a:r>
            <a:r>
              <a:rPr lang="en-US" altLang="ja-JP" dirty="0" smtClean="0"/>
              <a:t> </a:t>
            </a:r>
          </a:p>
          <a:p>
            <a:pPr marL="0" indent="0">
              <a:buNone/>
            </a:pPr>
            <a:r>
              <a:rPr lang="en-US" altLang="ja-JP" dirty="0" smtClean="0"/>
              <a:t>                              </a:t>
            </a:r>
            <a:r>
              <a:rPr lang="en-US" altLang="ja-JP" b="1" dirty="0" smtClean="0"/>
              <a:t>13</a:t>
            </a:r>
            <a:r>
              <a:rPr lang="ja-JP" altLang="en-US" b="1" dirty="0" smtClean="0"/>
              <a:t>以上     </a:t>
            </a:r>
            <a:r>
              <a:rPr lang="ja-JP" altLang="en-US" dirty="0" smtClean="0"/>
              <a:t>→  </a:t>
            </a:r>
            <a:r>
              <a:rPr lang="en-US" altLang="ja-JP" b="1" dirty="0" smtClean="0"/>
              <a:t>1800</a:t>
            </a:r>
            <a:r>
              <a:rPr lang="en-US" altLang="ja-JP" dirty="0" smtClean="0"/>
              <a:t> </a:t>
            </a: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538580" y="4755634"/>
            <a:ext cx="5264583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条件式は「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age &lt;= 12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」のようになる</a:t>
            </a:r>
          </a:p>
        </p:txBody>
      </p:sp>
    </p:spTree>
    <p:extLst>
      <p:ext uri="{BB962C8B-B14F-4D97-AF65-F5344CB8AC3E}">
        <p14:creationId xmlns:p14="http://schemas.microsoft.com/office/powerpoint/2010/main" val="1373767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条件分岐のプログラム例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1007938" y="1608575"/>
            <a:ext cx="3475056" cy="2232956"/>
          </a:xfrm>
          <a:prstGeom prst="rect">
            <a:avLst/>
          </a:prstGeom>
        </p:spPr>
        <p:txBody>
          <a:bodyPr vert="horz" lIns="51435" tIns="25718" rIns="51435" bIns="2571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age = 18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if age &lt;= 12: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   print(500)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else: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   print(1800)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32980" y="2592746"/>
            <a:ext cx="3057247" cy="92333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if (age &lt;= 12)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の直後に「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: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</a:t>
            </a:r>
            <a:endParaRPr kumimoji="0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else 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の直後に「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: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</a:t>
            </a:r>
            <a:endParaRPr kumimoji="0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（どちらも，コロン）</a:t>
            </a:r>
            <a:endParaRPr kumimoji="0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57507" y="5325513"/>
            <a:ext cx="6561953" cy="8474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字下げも正確に！</a:t>
            </a:r>
            <a:endParaRPr kumimoji="0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print 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の前に，「タブ 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(Tab)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」を 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1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つだけ</a:t>
            </a:r>
          </a:p>
        </p:txBody>
      </p:sp>
      <p:cxnSp>
        <p:nvCxnSpPr>
          <p:cNvPr id="10" name="直線矢印コネクタ 9"/>
          <p:cNvCxnSpPr/>
          <p:nvPr/>
        </p:nvCxnSpPr>
        <p:spPr>
          <a:xfrm flipH="1" flipV="1">
            <a:off x="3439253" y="2336001"/>
            <a:ext cx="600075" cy="4947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>
            <a:cxnSpLocks/>
          </p:cNvCxnSpPr>
          <p:nvPr/>
        </p:nvCxnSpPr>
        <p:spPr>
          <a:xfrm flipH="1">
            <a:off x="2006080" y="3091783"/>
            <a:ext cx="2033248" cy="3048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525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4-2.</a:t>
            </a:r>
            <a:r>
              <a:rPr lang="ja-JP" altLang="en-US" dirty="0"/>
              <a:t> 演習</a:t>
            </a:r>
          </a:p>
        </p:txBody>
      </p:sp>
      <p:sp>
        <p:nvSpPr>
          <p:cNvPr id="7" name="字幕 6">
            <a:extLst>
              <a:ext uri="{FF2B5EF4-FFF2-40B4-BE49-F238E27FC236}">
                <a16:creationId xmlns:a16="http://schemas.microsoft.com/office/drawing/2014/main" id="{14AA8009-AECB-4E09-89E2-3EB3CAE9A6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33663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 smtClean="0"/>
              <a:t>15</a:t>
            </a:r>
            <a:r>
              <a:rPr lang="ja-JP" altLang="en-US" sz="2400" b="1" dirty="0" smtClean="0"/>
              <a:t> </a:t>
            </a:r>
            <a:r>
              <a:rPr lang="ja-JP" altLang="en-US" sz="2400" b="1" dirty="0"/>
              <a:t>～ </a:t>
            </a:r>
            <a:r>
              <a:rPr lang="en-US" altLang="ja-JP" sz="2400" b="1" dirty="0" smtClean="0"/>
              <a:t>18</a:t>
            </a:r>
            <a:endParaRPr lang="en-US" altLang="ja-JP" sz="2400" b="1" dirty="0"/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条件分岐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if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else</a:t>
            </a:r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43376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49" y="1932706"/>
            <a:ext cx="4827177" cy="2836405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09826" y="3137739"/>
            <a:ext cx="37576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if (age &lt;= 12)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の直後に「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: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」</a:t>
            </a:r>
            <a:endParaRPr kumimoji="1" lang="en-US" altLang="ja-JP" sz="2400" b="1" dirty="0">
              <a:solidFill>
                <a:srgbClr val="FF0000"/>
              </a:solidFill>
            </a:endParaRPr>
          </a:p>
          <a:p>
            <a:r>
              <a:rPr lang="en-US" altLang="ja-JP" sz="2400" b="1" dirty="0">
                <a:solidFill>
                  <a:srgbClr val="FF0000"/>
                </a:solidFill>
              </a:rPr>
              <a:t>else </a:t>
            </a:r>
            <a:r>
              <a:rPr lang="ja-JP" altLang="en-US" sz="2400" b="1" dirty="0">
                <a:solidFill>
                  <a:srgbClr val="FF0000"/>
                </a:solidFill>
              </a:rPr>
              <a:t>の直後に「</a:t>
            </a:r>
            <a:r>
              <a:rPr lang="en-US" altLang="ja-JP" sz="2400" b="1" dirty="0">
                <a:solidFill>
                  <a:srgbClr val="FF0000"/>
                </a:solidFill>
              </a:rPr>
              <a:t>:</a:t>
            </a:r>
            <a:r>
              <a:rPr lang="ja-JP" altLang="en-US" sz="2400" b="1" dirty="0">
                <a:solidFill>
                  <a:srgbClr val="FF0000"/>
                </a:solidFill>
              </a:rPr>
              <a:t>」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r>
              <a:rPr lang="ja-JP" altLang="en-US" sz="2400" b="1" dirty="0">
                <a:solidFill>
                  <a:srgbClr val="FF0000"/>
                </a:solidFill>
              </a:rPr>
              <a:t>（どちらも，コロン）</a:t>
            </a:r>
            <a:endParaRPr kumimoji="1" lang="en-US" altLang="ja-JP" sz="2400" b="1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803395" y="5797030"/>
            <a:ext cx="6389826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solidFill>
                  <a:srgbClr val="FF0000"/>
                </a:solidFill>
              </a:rPr>
              <a:t>字下げも正確に！</a:t>
            </a:r>
            <a:endParaRPr kumimoji="1" lang="en-US" altLang="ja-JP" sz="2800" b="1" dirty="0">
              <a:solidFill>
                <a:srgbClr val="FF0000"/>
              </a:solidFill>
            </a:endParaRPr>
          </a:p>
          <a:p>
            <a:r>
              <a:rPr kumimoji="1" lang="en-US" altLang="ja-JP" sz="2800" b="1" dirty="0">
                <a:solidFill>
                  <a:srgbClr val="FF0000"/>
                </a:solidFill>
              </a:rPr>
              <a:t>print </a:t>
            </a:r>
            <a:r>
              <a:rPr kumimoji="1" lang="ja-JP" altLang="en-US" sz="2800" b="1" dirty="0">
                <a:solidFill>
                  <a:srgbClr val="FF0000"/>
                </a:solidFill>
              </a:rPr>
              <a:t>の前に，「タブ </a:t>
            </a:r>
            <a:r>
              <a:rPr kumimoji="1" lang="en-US" altLang="ja-JP" sz="2800" b="1" dirty="0">
                <a:solidFill>
                  <a:srgbClr val="FF0000"/>
                </a:solidFill>
              </a:rPr>
              <a:t>(Tab)</a:t>
            </a:r>
            <a:r>
              <a:rPr kumimoji="1" lang="ja-JP" altLang="en-US" sz="2800" b="1" dirty="0">
                <a:solidFill>
                  <a:srgbClr val="FF0000"/>
                </a:solidFill>
              </a:rPr>
              <a:t>」を </a:t>
            </a:r>
            <a:r>
              <a:rPr kumimoji="1" lang="en-US" altLang="ja-JP" sz="2800" b="1" dirty="0">
                <a:solidFill>
                  <a:srgbClr val="FF0000"/>
                </a:solidFill>
              </a:rPr>
              <a:t>1</a:t>
            </a:r>
            <a:r>
              <a:rPr kumimoji="1" lang="ja-JP" altLang="en-US" sz="2800" b="1" dirty="0">
                <a:solidFill>
                  <a:srgbClr val="FF0000"/>
                </a:solidFill>
              </a:rPr>
              <a:t>つだけ</a:t>
            </a:r>
          </a:p>
        </p:txBody>
      </p:sp>
      <p:cxnSp>
        <p:nvCxnSpPr>
          <p:cNvPr id="10" name="直線矢印コネクタ 9"/>
          <p:cNvCxnSpPr>
            <a:stCxn id="14" idx="3"/>
          </p:cNvCxnSpPr>
          <p:nvPr/>
        </p:nvCxnSpPr>
        <p:spPr>
          <a:xfrm flipH="1" flipV="1">
            <a:off x="4658751" y="2866363"/>
            <a:ext cx="651075" cy="4845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>
            <a:stCxn id="7" idx="1"/>
          </p:cNvCxnSpPr>
          <p:nvPr/>
        </p:nvCxnSpPr>
        <p:spPr>
          <a:xfrm flipH="1">
            <a:off x="2756896" y="3737904"/>
            <a:ext cx="2552930" cy="1795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553457" y="914435"/>
            <a:ext cx="71681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① 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Python Tutor 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のエディタで次のプログラムを入れる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E298570-CBD5-409A-BB6D-0B85A761B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567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516535" y="5301121"/>
            <a:ext cx="3900266" cy="117225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/>
              <a:t>「</a:t>
            </a:r>
            <a:r>
              <a:rPr lang="en-US" altLang="ja-JP" dirty="0"/>
              <a:t>del</a:t>
            </a:r>
            <a:r>
              <a:rPr lang="ja-JP" altLang="en-US" dirty="0"/>
              <a:t>キー」などを使いながら編集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91486" y="4535056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/>
              <a:t>正しくない字下げ</a:t>
            </a:r>
            <a:endParaRPr kumimoji="1" lang="ja-JP" altLang="en-US" sz="2800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003370" y="4469175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/>
              <a:t>正しい字下げ</a:t>
            </a:r>
            <a:endParaRPr kumimoji="1" lang="ja-JP" altLang="en-US" sz="2800" b="1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31" y="2135981"/>
            <a:ext cx="4532079" cy="216931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8706" y="2135981"/>
            <a:ext cx="3902432" cy="222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95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9550" y="392819"/>
            <a:ext cx="8205246" cy="2660048"/>
          </a:xfrm>
        </p:spPr>
        <p:txBody>
          <a:bodyPr>
            <a:normAutofit/>
          </a:bodyPr>
          <a:lstStyle/>
          <a:p>
            <a:pPr marL="0" indent="0">
              <a:lnSpc>
                <a:spcPct val="95000"/>
              </a:lnSpc>
              <a:buNone/>
            </a:pPr>
            <a:r>
              <a:rPr lang="ja-JP" altLang="en-US" dirty="0"/>
              <a:t>② 実行するために，「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</a:t>
            </a:r>
            <a:endParaRPr lang="en-US" altLang="ja-JP" dirty="0"/>
          </a:p>
          <a:p>
            <a:pPr marL="0" indent="0">
              <a:lnSpc>
                <a:spcPct val="95000"/>
              </a:lnSpc>
              <a:buNone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710" y="1334087"/>
            <a:ext cx="6892067" cy="4178900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1306739" y="1940759"/>
            <a:ext cx="1858977" cy="77091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68BE9C8-3BF2-ED9C-96C0-36C361C0A90D}"/>
              </a:ext>
            </a:extLst>
          </p:cNvPr>
          <p:cNvSpPr txBox="1"/>
          <p:nvPr/>
        </p:nvSpPr>
        <p:spPr>
          <a:xfrm>
            <a:off x="4431664" y="4757288"/>
            <a:ext cx="25282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</a:rPr>
              <a:t>結果の</a:t>
            </a:r>
            <a:endParaRPr kumimoji="1" lang="en-US" altLang="ja-JP" sz="2800" dirty="0">
              <a:solidFill>
                <a:srgbClr val="FF0000"/>
              </a:solidFill>
            </a:endParaRPr>
          </a:p>
          <a:p>
            <a:r>
              <a:rPr lang="ja-JP" altLang="en-US" sz="2800" dirty="0">
                <a:solidFill>
                  <a:srgbClr val="FF0000"/>
                </a:solidFill>
              </a:rPr>
              <a:t>「</a:t>
            </a:r>
            <a:r>
              <a:rPr lang="en-US" altLang="ja-JP" sz="2800" b="1" dirty="0">
                <a:solidFill>
                  <a:srgbClr val="FF0000"/>
                </a:solidFill>
              </a:rPr>
              <a:t>500</a:t>
            </a:r>
            <a:r>
              <a:rPr lang="ja-JP" altLang="en-US" sz="2800" dirty="0">
                <a:solidFill>
                  <a:srgbClr val="FF0000"/>
                </a:solidFill>
              </a:rPr>
              <a:t>」を</a:t>
            </a:r>
            <a:r>
              <a:rPr kumimoji="1" lang="ja-JP" altLang="en-US" sz="2800" dirty="0">
                <a:solidFill>
                  <a:srgbClr val="FF0000"/>
                </a:solidFill>
              </a:rPr>
              <a:t>確認</a:t>
            </a:r>
          </a:p>
        </p:txBody>
      </p:sp>
    </p:spTree>
    <p:extLst>
      <p:ext uri="{BB962C8B-B14F-4D97-AF65-F5344CB8AC3E}">
        <p14:creationId xmlns:p14="http://schemas.microsoft.com/office/powerpoint/2010/main" val="2893483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6392" y="370749"/>
            <a:ext cx="8039086" cy="3879057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③ </a:t>
            </a:r>
            <a:r>
              <a:rPr lang="en-US" altLang="ja-JP" b="1" u="sng" dirty="0">
                <a:solidFill>
                  <a:srgbClr val="FF0000"/>
                </a:solidFill>
              </a:rPr>
              <a:t>10</a:t>
            </a:r>
            <a:r>
              <a:rPr lang="en-US" altLang="ja-JP" u="sng" dirty="0"/>
              <a:t> </a:t>
            </a:r>
            <a:r>
              <a:rPr lang="ja-JP" altLang="en-US" u="sng" dirty="0"/>
              <a:t>を </a:t>
            </a:r>
            <a:r>
              <a:rPr lang="en-US" altLang="ja-JP" b="1" u="sng" dirty="0"/>
              <a:t>30</a:t>
            </a:r>
            <a:r>
              <a:rPr lang="en-US" altLang="ja-JP" u="sng" dirty="0"/>
              <a:t> </a:t>
            </a:r>
            <a:r>
              <a:rPr lang="ja-JP" altLang="en-US" u="sng" dirty="0"/>
              <a:t>に書き換えて</a:t>
            </a:r>
            <a:r>
              <a:rPr lang="ja-JP" altLang="en-US" dirty="0"/>
              <a:t>，実行し，結果を確認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結果は </a:t>
            </a:r>
            <a:r>
              <a:rPr lang="en-US" altLang="ja-JP" b="1" dirty="0"/>
              <a:t>1800</a:t>
            </a:r>
            <a:r>
              <a:rPr lang="en-US" altLang="ja-JP" dirty="0"/>
              <a:t> </a:t>
            </a:r>
            <a:r>
              <a:rPr lang="ja-JP" altLang="en-US" dirty="0"/>
              <a:t>である</a:t>
            </a: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0" y="2310277"/>
            <a:ext cx="4740507" cy="2671626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920706" y="2352215"/>
            <a:ext cx="2219785" cy="687377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6271" y="2041054"/>
            <a:ext cx="2873026" cy="3816821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5859836" y="2628440"/>
            <a:ext cx="2144843" cy="800560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AD3F928-2316-0421-28F1-630440E57A00}"/>
              </a:ext>
            </a:extLst>
          </p:cNvPr>
          <p:cNvSpPr/>
          <p:nvPr/>
        </p:nvSpPr>
        <p:spPr>
          <a:xfrm>
            <a:off x="451747" y="6094264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DD7200C-FC06-3613-B263-34D9D81FD3C7}"/>
              </a:ext>
            </a:extLst>
          </p:cNvPr>
          <p:cNvSpPr txBox="1"/>
          <p:nvPr/>
        </p:nvSpPr>
        <p:spPr>
          <a:xfrm>
            <a:off x="6189870" y="1314763"/>
            <a:ext cx="27109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</a:rPr>
              <a:t>結果の</a:t>
            </a:r>
            <a:endParaRPr kumimoji="1" lang="en-US" altLang="ja-JP" sz="2800" dirty="0">
              <a:solidFill>
                <a:srgbClr val="FF0000"/>
              </a:solidFill>
            </a:endParaRPr>
          </a:p>
          <a:p>
            <a:r>
              <a:rPr lang="ja-JP" altLang="en-US" sz="2800" dirty="0">
                <a:solidFill>
                  <a:srgbClr val="FF0000"/>
                </a:solidFill>
              </a:rPr>
              <a:t>「</a:t>
            </a:r>
            <a:r>
              <a:rPr lang="en-US" altLang="ja-JP" sz="2800" b="1" dirty="0">
                <a:solidFill>
                  <a:srgbClr val="FF0000"/>
                </a:solidFill>
              </a:rPr>
              <a:t>1200</a:t>
            </a:r>
            <a:r>
              <a:rPr lang="ja-JP" altLang="en-US" sz="2800" dirty="0">
                <a:solidFill>
                  <a:srgbClr val="FF0000"/>
                </a:solidFill>
              </a:rPr>
              <a:t>」を</a:t>
            </a:r>
            <a:r>
              <a:rPr kumimoji="1" lang="ja-JP" altLang="en-US" sz="2800" dirty="0">
                <a:solidFill>
                  <a:srgbClr val="FF0000"/>
                </a:solidFill>
              </a:rPr>
              <a:t>確認</a:t>
            </a:r>
          </a:p>
        </p:txBody>
      </p:sp>
    </p:spTree>
    <p:extLst>
      <p:ext uri="{BB962C8B-B14F-4D97-AF65-F5344CB8AC3E}">
        <p14:creationId xmlns:p14="http://schemas.microsoft.com/office/powerpoint/2010/main" val="2762679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4-3.</a:t>
            </a:r>
            <a:r>
              <a:rPr lang="ja-JP" altLang="en-US" dirty="0"/>
              <a:t> 条件分岐のステップ実行</a:t>
            </a:r>
          </a:p>
        </p:txBody>
      </p:sp>
      <p:sp>
        <p:nvSpPr>
          <p:cNvPr id="7" name="字幕 6">
            <a:extLst>
              <a:ext uri="{FF2B5EF4-FFF2-40B4-BE49-F238E27FC236}">
                <a16:creationId xmlns:a16="http://schemas.microsoft.com/office/drawing/2014/main" id="{14AA8009-AECB-4E09-89E2-3EB3CAE9A6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56994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39D5CA0-B89E-8CE3-B0EC-189DDB6B7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F13DD47-425F-646B-0D67-D2AEB456B74D}"/>
              </a:ext>
            </a:extLst>
          </p:cNvPr>
          <p:cNvSpPr txBox="1"/>
          <p:nvPr/>
        </p:nvSpPr>
        <p:spPr>
          <a:xfrm>
            <a:off x="2176470" y="2760995"/>
            <a:ext cx="50664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条件分岐，</a:t>
            </a:r>
            <a:r>
              <a:rPr kumimoji="1" lang="en-US" altLang="ja-JP" sz="2400" dirty="0"/>
              <a:t>age &lt;= 12 </a:t>
            </a:r>
            <a:r>
              <a:rPr kumimoji="1" lang="ja-JP" altLang="en-US" sz="2400" dirty="0"/>
              <a:t>のときは </a:t>
            </a:r>
            <a:r>
              <a:rPr kumimoji="1" lang="en-US" altLang="ja-JP" sz="2400" dirty="0"/>
              <a:t>500</a:t>
            </a:r>
            <a:r>
              <a:rPr kumimoji="1" lang="ja-JP" altLang="en-US" sz="2400" dirty="0"/>
              <a:t>，</a:t>
            </a:r>
            <a:endParaRPr kumimoji="1" lang="en-US" altLang="ja-JP" sz="2400" dirty="0"/>
          </a:p>
          <a:p>
            <a:r>
              <a:rPr kumimoji="1" lang="en-US" altLang="ja-JP" sz="2400" dirty="0"/>
              <a:t>age &gt; 12 </a:t>
            </a:r>
            <a:r>
              <a:rPr kumimoji="1" lang="ja-JP" altLang="en-US" sz="2400" dirty="0"/>
              <a:t>のときは </a:t>
            </a:r>
            <a:r>
              <a:rPr kumimoji="1" lang="en-US" altLang="ja-JP" sz="2400" dirty="0"/>
              <a:t>1200</a:t>
            </a:r>
            <a:endParaRPr kumimoji="1" lang="ja-JP" altLang="en-US" sz="24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207E320-F7CD-23A6-AE4B-602E9D61E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19" y="330033"/>
            <a:ext cx="3813266" cy="224064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B523F32-D15A-485B-B4F4-EF50EAF74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3217" y="422310"/>
            <a:ext cx="3543197" cy="2148364"/>
          </a:xfrm>
          <a:prstGeom prst="rect">
            <a:avLst/>
          </a:prstGeom>
        </p:spPr>
      </p:pic>
      <p:sp>
        <p:nvSpPr>
          <p:cNvPr id="6" name="右矢印 20">
            <a:extLst>
              <a:ext uri="{FF2B5EF4-FFF2-40B4-BE49-F238E27FC236}">
                <a16:creationId xmlns:a16="http://schemas.microsoft.com/office/drawing/2014/main" id="{CA853895-9EB4-41DC-190B-0F6ADFE4CE96}"/>
              </a:ext>
            </a:extLst>
          </p:cNvPr>
          <p:cNvSpPr/>
          <p:nvPr/>
        </p:nvSpPr>
        <p:spPr>
          <a:xfrm>
            <a:off x="4572000" y="1114494"/>
            <a:ext cx="328517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9D8A014A-51A2-CCC2-0A29-B5449D0022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134" y="3782313"/>
            <a:ext cx="3048651" cy="252888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F84AAF6-53FC-B560-6C93-E9217CAD43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0261" y="3880932"/>
            <a:ext cx="2834761" cy="2353552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515893D-DFA0-907E-E427-31287982F0AC}"/>
              </a:ext>
            </a:extLst>
          </p:cNvPr>
          <p:cNvSpPr txBox="1"/>
          <p:nvPr/>
        </p:nvSpPr>
        <p:spPr>
          <a:xfrm>
            <a:off x="1012134" y="6308080"/>
            <a:ext cx="6340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ステップ実行により，ジャンプの様子を観察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1132203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F70334-AF84-48E3-9E80-7A204F5FD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プログラム実行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460BD2F-4078-41B1-8DE0-50424DF59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命令（コマンド</a:t>
            </a:r>
            <a:r>
              <a:rPr lang="ja-JP" altLang="en-US" dirty="0"/>
              <a:t>）は，</a:t>
            </a:r>
            <a:r>
              <a:rPr lang="ja-JP" altLang="en-US" b="1" u="sng" dirty="0">
                <a:solidFill>
                  <a:srgbClr val="FF0000"/>
                </a:solidFill>
              </a:rPr>
              <a:t>順番に並んでいる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dirty="0"/>
          </a:p>
          <a:p>
            <a:r>
              <a:rPr lang="ja-JP" altLang="en-US" dirty="0"/>
              <a:t>通常は，</a:t>
            </a:r>
            <a:r>
              <a:rPr lang="ja-JP" altLang="en-US" b="1" u="sng" dirty="0">
                <a:solidFill>
                  <a:srgbClr val="FF0000"/>
                </a:solidFill>
              </a:rPr>
              <a:t>上から順に１つずつ実行される</a:t>
            </a:r>
            <a:r>
              <a:rPr lang="ja-JP" altLang="en-US" dirty="0"/>
              <a:t>（</a:t>
            </a:r>
            <a:r>
              <a:rPr lang="ja-JP" altLang="en-US" b="1" dirty="0">
                <a:solidFill>
                  <a:srgbClr val="C00000"/>
                </a:solidFill>
              </a:rPr>
              <a:t>逐次実行</a:t>
            </a:r>
            <a:r>
              <a:rPr lang="ja-JP" altLang="en-US" dirty="0"/>
              <a:t>）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条件分岐</a:t>
            </a:r>
            <a:r>
              <a:rPr lang="ja-JP" altLang="en-US" dirty="0"/>
              <a:t>や</a:t>
            </a:r>
            <a:r>
              <a:rPr lang="ja-JP" altLang="en-US" b="1" dirty="0">
                <a:solidFill>
                  <a:srgbClr val="C00000"/>
                </a:solidFill>
              </a:rPr>
              <a:t>繰り返し（ループ）</a:t>
            </a:r>
            <a:r>
              <a:rPr lang="ja-JP" altLang="en-US" dirty="0"/>
              <a:t>では，逐次実行とは</a:t>
            </a:r>
            <a:r>
              <a:rPr lang="ja-JP" altLang="en-US" b="1" u="sng" dirty="0">
                <a:solidFill>
                  <a:srgbClr val="FF0000"/>
                </a:solidFill>
              </a:rPr>
              <a:t>違う実行の流れ</a:t>
            </a:r>
            <a:r>
              <a:rPr lang="ja-JP" altLang="en-US" dirty="0"/>
              <a:t>になる</a:t>
            </a:r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※</a:t>
            </a:r>
            <a:r>
              <a:rPr lang="ja-JP" altLang="en-US" dirty="0"/>
              <a:t>　プログラミング言語の種類によっては，順番に並んでいないという場合もある： </a:t>
            </a:r>
            <a:r>
              <a:rPr lang="en-US" altLang="ja-JP" dirty="0"/>
              <a:t>SQL, Scheme, Prolog</a:t>
            </a:r>
            <a:r>
              <a:rPr lang="ja-JP" altLang="en-US" dirty="0"/>
              <a:t> など　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6462A2C-9CFE-47FF-946C-F8B75DE13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3430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4D457C-3F63-4218-9B9B-7873B3B35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ステップ実行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9498FB5-15BF-487E-B934-1FC540EE3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dirty="0"/>
              <a:t>ステップ実行</a:t>
            </a:r>
            <a:r>
              <a:rPr lang="ja-JP" altLang="en-US" dirty="0"/>
              <a:t>により，</a:t>
            </a:r>
            <a:r>
              <a:rPr lang="ja-JP" altLang="en-US" b="1" dirty="0"/>
              <a:t>プログラム実行の流れ</a:t>
            </a:r>
            <a:r>
              <a:rPr lang="ja-JP" altLang="en-US" dirty="0"/>
              <a:t>を</a:t>
            </a:r>
            <a:r>
              <a:rPr lang="ja-JP" altLang="en-US" b="1" dirty="0"/>
              <a:t>ビジュアルに観察</a:t>
            </a:r>
            <a:endParaRPr lang="en-US" altLang="ja-JP" b="1" dirty="0"/>
          </a:p>
          <a:p>
            <a:endParaRPr lang="en-US" altLang="ja-JP" b="1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35F065D-EE78-4548-8721-E79AFD14B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21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3390132-6F51-B22B-1DE4-DE3092763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894" y="2097186"/>
            <a:ext cx="7278726" cy="3793248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4E62EB6-BFFE-1C96-0370-C525BDB0B146}"/>
              </a:ext>
            </a:extLst>
          </p:cNvPr>
          <p:cNvSpPr/>
          <p:nvPr/>
        </p:nvSpPr>
        <p:spPr>
          <a:xfrm>
            <a:off x="1481959" y="2497257"/>
            <a:ext cx="542334" cy="1627001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BE0484F-C02C-C6B9-BD89-F07813012629}"/>
              </a:ext>
            </a:extLst>
          </p:cNvPr>
          <p:cNvSpPr/>
          <p:nvPr/>
        </p:nvSpPr>
        <p:spPr>
          <a:xfrm>
            <a:off x="920706" y="4967680"/>
            <a:ext cx="3323371" cy="922754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5AA1F9D-DC4C-547E-2FDF-5700DF700903}"/>
              </a:ext>
            </a:extLst>
          </p:cNvPr>
          <p:cNvSpPr/>
          <p:nvPr/>
        </p:nvSpPr>
        <p:spPr>
          <a:xfrm>
            <a:off x="5902609" y="2342688"/>
            <a:ext cx="2245011" cy="2046432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809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23</a:t>
            </a:r>
            <a:r>
              <a:rPr lang="ja-JP" altLang="en-US" sz="2400" b="1" dirty="0"/>
              <a:t> ～ </a:t>
            </a:r>
            <a:r>
              <a:rPr lang="en-US" altLang="ja-JP" sz="2400" b="1" dirty="0"/>
              <a:t>28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/>
            <a:r>
              <a:rPr lang="en-US" altLang="ja-JP" dirty="0"/>
              <a:t>Python Tutor </a:t>
            </a:r>
            <a:r>
              <a:rPr lang="ja-JP" altLang="en-US" dirty="0"/>
              <a:t>でのステップ実行の操作</a:t>
            </a:r>
            <a:endParaRPr lang="en-US" altLang="ja-JP" dirty="0"/>
          </a:p>
          <a:p>
            <a:pPr lvl="1"/>
            <a:r>
              <a:rPr lang="ja-JP" altLang="en-US" dirty="0"/>
              <a:t>変数の値の変化</a:t>
            </a:r>
            <a:endParaRPr lang="en-US" altLang="ja-JP" dirty="0"/>
          </a:p>
          <a:p>
            <a:pPr lvl="1"/>
            <a:r>
              <a:rPr lang="ja-JP" altLang="en-US" dirty="0"/>
              <a:t>実行の流れの変化（ジャンプ）</a:t>
            </a: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22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8687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EBBAE3B-DA88-48E8-86FA-3B5177A55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253" y="1349423"/>
            <a:ext cx="4657712" cy="5138164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396" y="312853"/>
            <a:ext cx="7680099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① まずは，「</a:t>
            </a:r>
            <a:r>
              <a:rPr lang="en-US" altLang="ja-JP" b="1" dirty="0"/>
              <a:t>Visualize Execution</a:t>
            </a:r>
            <a:r>
              <a:rPr lang="ja-JP" altLang="en-US" dirty="0"/>
              <a:t>」をクリックして，実行開始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23</a:t>
            </a:fld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1390606" y="5959382"/>
            <a:ext cx="1764719" cy="57953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1298081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138" y="1683108"/>
            <a:ext cx="4779752" cy="4915422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9549" y="607230"/>
            <a:ext cx="8934451" cy="107587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lnSpc>
                <a:spcPct val="95000"/>
              </a:lnSpc>
              <a:buNone/>
            </a:pPr>
            <a:r>
              <a:rPr lang="ja-JP" altLang="en-US" dirty="0"/>
              <a:t>すでに，</a:t>
            </a:r>
            <a:r>
              <a:rPr lang="ja-JP" altLang="en-US" b="1" u="sng" dirty="0"/>
              <a:t>プログラムを実行中だったとき</a:t>
            </a:r>
            <a:r>
              <a:rPr lang="ja-JP" altLang="en-US" dirty="0"/>
              <a:t>は，「</a:t>
            </a:r>
            <a:r>
              <a:rPr lang="en-US" altLang="ja-JP" b="1" dirty="0"/>
              <a:t>First</a:t>
            </a:r>
            <a:r>
              <a:rPr lang="ja-JP" altLang="en-US" dirty="0"/>
              <a:t>」をクリックして，</a:t>
            </a:r>
            <a:r>
              <a:rPr lang="ja-JP" altLang="en-US" b="1" u="sng" dirty="0"/>
              <a:t>最初の行に戻す</a:t>
            </a:r>
            <a:r>
              <a:rPr lang="ja-JP" altLang="en-US" dirty="0"/>
              <a:t>ことができる</a:t>
            </a:r>
            <a:endParaRPr lang="en-US" altLang="ja-JP" sz="2400" dirty="0"/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/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24</a:t>
            </a:fld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2220139" y="5757235"/>
            <a:ext cx="1450074" cy="53544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1413485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131" y="2448232"/>
            <a:ext cx="4714317" cy="4234740"/>
          </a:xfrm>
          <a:prstGeom prst="rect">
            <a:avLst/>
          </a:prstGeom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F120BF8B-10A4-4F0D-B255-65B35CA94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2088" y="846253"/>
            <a:ext cx="8949321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②「</a:t>
            </a:r>
            <a:r>
              <a:rPr lang="en-US" altLang="ja-JP" b="1" dirty="0"/>
              <a:t>Step 1 of </a:t>
            </a:r>
            <a:r>
              <a:rPr lang="en-US" altLang="ja-JP" b="1" dirty="0">
                <a:solidFill>
                  <a:srgbClr val="FF0000"/>
                </a:solidFill>
              </a:rPr>
              <a:t>3</a:t>
            </a:r>
            <a:r>
              <a:rPr lang="ja-JP" altLang="en-US" dirty="0"/>
              <a:t>」と表示されているので，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全部で，</a:t>
            </a:r>
            <a:r>
              <a:rPr lang="ja-JP" altLang="en-US" b="1" dirty="0">
                <a:solidFill>
                  <a:srgbClr val="C00000"/>
                </a:solidFill>
              </a:rPr>
              <a:t>ステップ数</a:t>
            </a:r>
            <a:r>
              <a:rPr lang="ja-JP" altLang="en-US" dirty="0"/>
              <a:t>は </a:t>
            </a:r>
            <a:r>
              <a:rPr lang="en-US" altLang="ja-JP" b="1" dirty="0">
                <a:solidFill>
                  <a:srgbClr val="FF0000"/>
                </a:solidFill>
              </a:rPr>
              <a:t>3</a:t>
            </a:r>
            <a:r>
              <a:rPr lang="en-US" altLang="ja-JP" dirty="0"/>
              <a:t> </a:t>
            </a:r>
            <a:r>
              <a:rPr lang="ja-JP" altLang="en-US" dirty="0"/>
              <a:t>あることが分かる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sz="2800" dirty="0"/>
              <a:t>         （ステップ数と，プログラムの行数は</a:t>
            </a:r>
            <a:r>
              <a:rPr lang="ja-JP" altLang="en-US" sz="2800" b="1" dirty="0">
                <a:solidFill>
                  <a:srgbClr val="FF0000"/>
                </a:solidFill>
              </a:rPr>
              <a:t>違うもの</a:t>
            </a:r>
            <a:r>
              <a:rPr lang="ja-JP" altLang="en-US" sz="2800" dirty="0"/>
              <a:t>）</a:t>
            </a:r>
          </a:p>
          <a:p>
            <a:pPr marL="0" indent="0">
              <a:buNone/>
            </a:pPr>
            <a:endParaRPr lang="ja-JP" altLang="en-US" dirty="0"/>
          </a:p>
        </p:txBody>
      </p:sp>
      <p:sp>
        <p:nvSpPr>
          <p:cNvPr id="7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25</a:t>
            </a:fld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3083954" y="6324091"/>
            <a:ext cx="1551107" cy="39738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08029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113" y="2297833"/>
            <a:ext cx="3765464" cy="4141117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1847" y="232992"/>
            <a:ext cx="8125226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③ </a:t>
            </a:r>
            <a:r>
              <a:rPr lang="ja-JP" altLang="en-US" b="1" dirty="0"/>
              <a:t>ステップ実行</a:t>
            </a:r>
            <a:r>
              <a:rPr lang="ja-JP" altLang="en-US" dirty="0"/>
              <a:t>したいので，</a:t>
            </a:r>
            <a:r>
              <a:rPr lang="ja-JP" altLang="en-US" u="sng" dirty="0"/>
              <a:t>「</a:t>
            </a:r>
            <a:r>
              <a:rPr lang="en-US" altLang="ja-JP" b="1" u="sng" dirty="0"/>
              <a:t>Next</a:t>
            </a:r>
            <a:r>
              <a:rPr lang="ja-JP" altLang="en-US" u="sng" dirty="0"/>
              <a:t>」をクリックしながら</a:t>
            </a:r>
            <a:r>
              <a:rPr lang="ja-JP" altLang="en-US" dirty="0"/>
              <a:t>，</a:t>
            </a:r>
            <a:r>
              <a:rPr lang="ja-JP" altLang="en-US" b="1" dirty="0"/>
              <a:t>矢印の動きを確認</a:t>
            </a:r>
            <a:r>
              <a:rPr lang="ja-JP" altLang="en-US" dirty="0"/>
              <a:t>．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※</a:t>
            </a:r>
            <a:r>
              <a:rPr lang="ja-JP" altLang="en-US" dirty="0"/>
              <a:t>「</a:t>
            </a:r>
            <a:r>
              <a:rPr lang="en-US" altLang="ja-JP" b="1" dirty="0"/>
              <a:t>Next</a:t>
            </a:r>
            <a:r>
              <a:rPr lang="ja-JP" altLang="en-US" dirty="0"/>
              <a:t>」ボタンを何度か押し，それ以上進めな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くなったら終了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26</a:t>
            </a:fld>
            <a:endParaRPr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6058112" y="5759460"/>
            <a:ext cx="1048983" cy="47107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33533" y="3103121"/>
            <a:ext cx="2669320" cy="10618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u="sng" dirty="0">
                <a:latin typeface="Arial" panose="020B0604020202020204" pitchFamily="34" charset="0"/>
                <a:ea typeface="メイリオ" panose="020B0604030504040204" pitchFamily="50" charset="-128"/>
              </a:rPr>
              <a:t>見どころ</a:t>
            </a:r>
            <a:endParaRPr kumimoji="1" lang="en-US" altLang="ja-JP" sz="2400" u="sng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2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行目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から </a:t>
            </a:r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5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行目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へ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ジャンプ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する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ところ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" name="右カーブ矢印 1"/>
          <p:cNvSpPr/>
          <p:nvPr/>
        </p:nvSpPr>
        <p:spPr>
          <a:xfrm>
            <a:off x="3954538" y="3249277"/>
            <a:ext cx="565150" cy="91567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61160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132" y="1651708"/>
            <a:ext cx="5025250" cy="4857393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396" y="295920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④  最後の行まで達したら，「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」をクリックして，エディタの画面に戻る</a:t>
            </a:r>
          </a:p>
        </p:txBody>
      </p:sp>
      <p:sp>
        <p:nvSpPr>
          <p:cNvPr id="5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27</a:t>
            </a:fld>
            <a:endParaRPr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3379060" y="4176762"/>
            <a:ext cx="2251273" cy="54763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08359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916" y="1414454"/>
            <a:ext cx="4660343" cy="4860222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842" y="262053"/>
            <a:ext cx="7868544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⑤　次のように「</a:t>
            </a:r>
            <a:r>
              <a:rPr lang="en-US" altLang="ja-JP" b="1" dirty="0"/>
              <a:t>age = 10</a:t>
            </a:r>
            <a:r>
              <a:rPr lang="ja-JP" altLang="en-US" dirty="0"/>
              <a:t>」と</a:t>
            </a:r>
            <a:r>
              <a:rPr lang="ja-JP" altLang="en-US" b="1" dirty="0"/>
              <a:t>書き換えて</a:t>
            </a:r>
            <a:r>
              <a:rPr lang="ja-JP" altLang="en-US" dirty="0"/>
              <a:t>，いままでと同じことを行う</a:t>
            </a:r>
            <a:endParaRPr lang="en-US" altLang="ja-JP" dirty="0"/>
          </a:p>
        </p:txBody>
      </p:sp>
      <p:sp>
        <p:nvSpPr>
          <p:cNvPr id="12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28</a:t>
            </a:fld>
            <a:endParaRPr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5972453" y="5395628"/>
            <a:ext cx="1412115" cy="65833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162567" y="2506945"/>
            <a:ext cx="2669320" cy="10618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u="sng" dirty="0">
                <a:latin typeface="Arial" panose="020B0604020202020204" pitchFamily="34" charset="0"/>
                <a:ea typeface="メイリオ" panose="020B0604030504040204" pitchFamily="50" charset="-128"/>
              </a:rPr>
              <a:t>見どころ</a:t>
            </a:r>
            <a:endParaRPr kumimoji="1" lang="en-US" altLang="ja-JP" sz="2400" u="sng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３行目で実行が止まる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34893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0CA389-322E-4FF0-A3F3-220982FA2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全体まとめ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E1AA72A-C0DD-4506-8308-BEE6D26A7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19"/>
          </a:xfrm>
        </p:spPr>
        <p:txBody>
          <a:bodyPr>
            <a:normAutofit lnSpcReduction="10000"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条件分岐</a:t>
            </a:r>
            <a:r>
              <a:rPr lang="ja-JP" altLang="en-US" dirty="0"/>
              <a:t>では，</a:t>
            </a:r>
            <a:r>
              <a:rPr lang="ja-JP" altLang="en-US" b="1" u="sng" dirty="0">
                <a:solidFill>
                  <a:srgbClr val="FF0000"/>
                </a:solidFill>
              </a:rPr>
              <a:t>変数や式の値</a:t>
            </a:r>
            <a:r>
              <a:rPr lang="ja-JP" altLang="en-US" dirty="0"/>
              <a:t>によって</a:t>
            </a:r>
            <a:r>
              <a:rPr lang="ja-JP" altLang="en-US" b="1" u="sng" dirty="0">
                <a:solidFill>
                  <a:srgbClr val="C00000"/>
                </a:solidFill>
              </a:rPr>
              <a:t>結果が変わる</a:t>
            </a:r>
            <a:r>
              <a:rPr lang="ja-JP" altLang="en-US" dirty="0"/>
              <a:t>などの判断を行う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b="1" dirty="0">
                <a:solidFill>
                  <a:srgbClr val="C00000"/>
                </a:solidFill>
              </a:rPr>
              <a:t>	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条件式は「</a:t>
            </a:r>
            <a:r>
              <a:rPr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age &lt;= 12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」のようになる</a:t>
            </a:r>
            <a:endParaRPr lang="en-US" altLang="ja-JP" b="1" dirty="0">
              <a:solidFill>
                <a:srgbClr val="C00000"/>
              </a:solidFill>
            </a:endParaRPr>
          </a:p>
          <a:p>
            <a:endParaRPr lang="en-US" altLang="ja-JP" b="1" dirty="0">
              <a:solidFill>
                <a:srgbClr val="C00000"/>
              </a:solidFill>
            </a:endParaRPr>
          </a:p>
          <a:p>
            <a:r>
              <a:rPr lang="ja-JP" altLang="en-US" dirty="0"/>
              <a:t>プログラムは，通常は，</a:t>
            </a:r>
            <a:r>
              <a:rPr lang="ja-JP" altLang="en-US" b="1" u="sng" dirty="0">
                <a:solidFill>
                  <a:srgbClr val="FF0000"/>
                </a:solidFill>
              </a:rPr>
              <a:t>上から順に１つずつ実行される</a:t>
            </a:r>
            <a:r>
              <a:rPr lang="ja-JP" altLang="en-US" dirty="0"/>
              <a:t>（</a:t>
            </a:r>
            <a:r>
              <a:rPr lang="ja-JP" altLang="en-US" b="1" dirty="0">
                <a:solidFill>
                  <a:srgbClr val="C00000"/>
                </a:solidFill>
              </a:rPr>
              <a:t>逐次実行</a:t>
            </a:r>
            <a:r>
              <a:rPr lang="ja-JP" altLang="en-US" dirty="0"/>
              <a:t>）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条件分岐</a:t>
            </a:r>
            <a:r>
              <a:rPr lang="ja-JP" altLang="en-US" dirty="0"/>
              <a:t>や</a:t>
            </a:r>
            <a:r>
              <a:rPr lang="ja-JP" altLang="en-US" b="1" dirty="0">
                <a:solidFill>
                  <a:srgbClr val="C00000"/>
                </a:solidFill>
              </a:rPr>
              <a:t>繰り返し（ループ）</a:t>
            </a:r>
            <a:r>
              <a:rPr lang="ja-JP" altLang="en-US" dirty="0"/>
              <a:t>では，逐次実行とは</a:t>
            </a:r>
            <a:r>
              <a:rPr lang="ja-JP" altLang="en-US" b="1" u="sng" dirty="0">
                <a:solidFill>
                  <a:srgbClr val="FF0000"/>
                </a:solidFill>
              </a:rPr>
              <a:t>違う実行の流れ</a:t>
            </a:r>
            <a:r>
              <a:rPr lang="ja-JP" altLang="en-US" dirty="0"/>
              <a:t>になる</a:t>
            </a:r>
            <a:endParaRPr lang="en-US" altLang="ja-JP" dirty="0"/>
          </a:p>
          <a:p>
            <a:endParaRPr lang="en-US" altLang="ja-JP" b="1" dirty="0">
              <a:solidFill>
                <a:srgbClr val="C00000"/>
              </a:solidFill>
            </a:endParaRPr>
          </a:p>
          <a:p>
            <a:r>
              <a:rPr lang="ja-JP" altLang="en-US" b="1" dirty="0">
                <a:solidFill>
                  <a:srgbClr val="C00000"/>
                </a:solidFill>
              </a:rPr>
              <a:t>ステップ実行</a:t>
            </a:r>
            <a:r>
              <a:rPr lang="ja-JP" altLang="en-US" dirty="0"/>
              <a:t>により，変数等の変化，プログラム実行の流れを観察できる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C74D060-CD35-4EC8-B07C-3FCC6C2D0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310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0CA389-322E-4FF0-A3F3-220982FA2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全体まとめ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E1AA72A-C0DD-4506-8308-BEE6D26A7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19"/>
          </a:xfrm>
        </p:spPr>
        <p:txBody>
          <a:bodyPr>
            <a:normAutofit lnSpcReduction="10000"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条件分岐</a:t>
            </a:r>
            <a:r>
              <a:rPr lang="ja-JP" altLang="en-US" dirty="0"/>
              <a:t>では，</a:t>
            </a:r>
            <a:r>
              <a:rPr lang="ja-JP" altLang="en-US" b="1" u="sng" dirty="0">
                <a:solidFill>
                  <a:srgbClr val="FF0000"/>
                </a:solidFill>
              </a:rPr>
              <a:t>変数や式の値</a:t>
            </a:r>
            <a:r>
              <a:rPr lang="ja-JP" altLang="en-US" dirty="0"/>
              <a:t>によって</a:t>
            </a:r>
            <a:r>
              <a:rPr lang="ja-JP" altLang="en-US" b="1" u="sng" dirty="0">
                <a:solidFill>
                  <a:srgbClr val="C00000"/>
                </a:solidFill>
              </a:rPr>
              <a:t>結果が変わる</a:t>
            </a:r>
            <a:r>
              <a:rPr lang="ja-JP" altLang="en-US" dirty="0"/>
              <a:t>などの判断を行う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b="1" dirty="0">
                <a:solidFill>
                  <a:srgbClr val="C00000"/>
                </a:solidFill>
              </a:rPr>
              <a:t>	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条件式は「</a:t>
            </a:r>
            <a:r>
              <a:rPr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age &lt;= 12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」のようになる</a:t>
            </a:r>
            <a:endParaRPr lang="en-US" altLang="ja-JP" b="1" dirty="0">
              <a:solidFill>
                <a:srgbClr val="C00000"/>
              </a:solidFill>
            </a:endParaRPr>
          </a:p>
          <a:p>
            <a:endParaRPr lang="en-US" altLang="ja-JP" b="1" dirty="0">
              <a:solidFill>
                <a:srgbClr val="C00000"/>
              </a:solidFill>
            </a:endParaRPr>
          </a:p>
          <a:p>
            <a:r>
              <a:rPr lang="ja-JP" altLang="en-US" dirty="0"/>
              <a:t>プログラムは，通常は，</a:t>
            </a:r>
            <a:r>
              <a:rPr lang="ja-JP" altLang="en-US" b="1" u="sng" dirty="0">
                <a:solidFill>
                  <a:srgbClr val="FF0000"/>
                </a:solidFill>
              </a:rPr>
              <a:t>上から順に１つずつ実行される</a:t>
            </a:r>
            <a:r>
              <a:rPr lang="ja-JP" altLang="en-US" dirty="0"/>
              <a:t>（</a:t>
            </a:r>
            <a:r>
              <a:rPr lang="ja-JP" altLang="en-US" b="1" dirty="0">
                <a:solidFill>
                  <a:srgbClr val="C00000"/>
                </a:solidFill>
              </a:rPr>
              <a:t>逐次実行</a:t>
            </a:r>
            <a:r>
              <a:rPr lang="ja-JP" altLang="en-US" dirty="0"/>
              <a:t>）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条件分岐</a:t>
            </a:r>
            <a:r>
              <a:rPr lang="ja-JP" altLang="en-US" dirty="0"/>
              <a:t>や</a:t>
            </a:r>
            <a:r>
              <a:rPr lang="ja-JP" altLang="en-US" b="1" dirty="0">
                <a:solidFill>
                  <a:srgbClr val="C00000"/>
                </a:solidFill>
              </a:rPr>
              <a:t>繰り返し（ループ）</a:t>
            </a:r>
            <a:r>
              <a:rPr lang="ja-JP" altLang="en-US" dirty="0"/>
              <a:t>では，逐次実行とは</a:t>
            </a:r>
            <a:r>
              <a:rPr lang="ja-JP" altLang="en-US" b="1" u="sng" dirty="0">
                <a:solidFill>
                  <a:srgbClr val="FF0000"/>
                </a:solidFill>
              </a:rPr>
              <a:t>違う実行の流れ</a:t>
            </a:r>
            <a:r>
              <a:rPr lang="ja-JP" altLang="en-US" dirty="0"/>
              <a:t>になる</a:t>
            </a:r>
            <a:endParaRPr lang="en-US" altLang="ja-JP" dirty="0"/>
          </a:p>
          <a:p>
            <a:endParaRPr lang="en-US" altLang="ja-JP" b="1" dirty="0">
              <a:solidFill>
                <a:srgbClr val="C00000"/>
              </a:solidFill>
            </a:endParaRPr>
          </a:p>
          <a:p>
            <a:r>
              <a:rPr lang="ja-JP" altLang="en-US" b="1" dirty="0">
                <a:solidFill>
                  <a:srgbClr val="C00000"/>
                </a:solidFill>
              </a:rPr>
              <a:t>ステップ実行</a:t>
            </a:r>
            <a:r>
              <a:rPr lang="ja-JP" altLang="en-US" dirty="0"/>
              <a:t>により，変数等の変化，プログラム実行の流れを観察できる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C74D060-CD35-4EC8-B07C-3FCC6C2D0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26333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演習問題</a:t>
            </a:r>
          </a:p>
        </p:txBody>
      </p:sp>
      <p:sp>
        <p:nvSpPr>
          <p:cNvPr id="7" name="字幕 6">
            <a:extLst>
              <a:ext uri="{FF2B5EF4-FFF2-40B4-BE49-F238E27FC236}">
                <a16:creationId xmlns:a16="http://schemas.microsoft.com/office/drawing/2014/main" id="{14AA8009-AECB-4E09-89E2-3EB3CAE9A6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071612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条件分岐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次のプログラムを作成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567895" y="1738927"/>
            <a:ext cx="8576105" cy="133169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① 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weight 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と料金の関係は次の通り</a:t>
            </a:r>
            <a:endParaRPr kumimoji="1" lang="en-US" altLang="ja-JP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　　　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weight 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の値が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100</a:t>
            </a:r>
            <a:r>
              <a:rPr lang="ja-JP" altLang="en-US" b="1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以下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    → 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0 </a:t>
            </a:r>
            <a:endParaRPr kumimoji="1" lang="en-US" altLang="ja-JP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                                  100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より大きい     → 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1000 </a:t>
            </a:r>
            <a:endParaRPr kumimoji="1" lang="en-US" altLang="ja-JP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②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weight = 80 </a:t>
            </a:r>
            <a:r>
              <a:rPr lang="ja-JP" altLang="en-US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に設定してテスト実行</a:t>
            </a:r>
            <a:endParaRPr kumimoji="1" lang="en-US" altLang="ja-JP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1879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B5BDF9-43C7-D355-E247-C0A73C9BA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正解の例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9DFB3D2-9C48-80F7-D545-E0E57E744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32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B1DB432-52F3-2E76-0C40-13A7C8A1E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25" y="1089734"/>
            <a:ext cx="8769247" cy="406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627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0CA389-322E-4FF0-A3F3-220982FA2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全体まとめ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E1AA72A-C0DD-4506-8308-BEE6D26A7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19"/>
          </a:xfrm>
        </p:spPr>
        <p:txBody>
          <a:bodyPr>
            <a:normAutofit lnSpcReduction="10000"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条件分岐</a:t>
            </a:r>
            <a:r>
              <a:rPr lang="ja-JP" altLang="en-US" dirty="0"/>
              <a:t>では，</a:t>
            </a:r>
            <a:r>
              <a:rPr lang="ja-JP" altLang="en-US" b="1" u="sng" dirty="0">
                <a:solidFill>
                  <a:srgbClr val="FF0000"/>
                </a:solidFill>
              </a:rPr>
              <a:t>変数や式の値</a:t>
            </a:r>
            <a:r>
              <a:rPr lang="ja-JP" altLang="en-US" dirty="0"/>
              <a:t>によって</a:t>
            </a:r>
            <a:r>
              <a:rPr lang="ja-JP" altLang="en-US" b="1" u="sng" dirty="0">
                <a:solidFill>
                  <a:srgbClr val="C00000"/>
                </a:solidFill>
              </a:rPr>
              <a:t>結果が変わる</a:t>
            </a:r>
            <a:r>
              <a:rPr lang="ja-JP" altLang="en-US" dirty="0"/>
              <a:t>などの判断を行う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b="1" dirty="0">
                <a:solidFill>
                  <a:srgbClr val="C00000"/>
                </a:solidFill>
              </a:rPr>
              <a:t>	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条件式は「</a:t>
            </a:r>
            <a:r>
              <a:rPr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age &lt;= 12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」のようになる</a:t>
            </a:r>
            <a:endParaRPr lang="en-US" altLang="ja-JP" b="1" dirty="0">
              <a:solidFill>
                <a:srgbClr val="C00000"/>
              </a:solidFill>
            </a:endParaRPr>
          </a:p>
          <a:p>
            <a:endParaRPr lang="en-US" altLang="ja-JP" b="1" dirty="0">
              <a:solidFill>
                <a:srgbClr val="C00000"/>
              </a:solidFill>
            </a:endParaRPr>
          </a:p>
          <a:p>
            <a:r>
              <a:rPr lang="ja-JP" altLang="en-US" dirty="0"/>
              <a:t>プログラムは，通常は，</a:t>
            </a:r>
            <a:r>
              <a:rPr lang="ja-JP" altLang="en-US" b="1" u="sng" dirty="0">
                <a:solidFill>
                  <a:srgbClr val="FF0000"/>
                </a:solidFill>
              </a:rPr>
              <a:t>上から順に１つずつ実行される</a:t>
            </a:r>
            <a:r>
              <a:rPr lang="ja-JP" altLang="en-US" dirty="0"/>
              <a:t>（</a:t>
            </a:r>
            <a:r>
              <a:rPr lang="ja-JP" altLang="en-US" b="1" dirty="0">
                <a:solidFill>
                  <a:srgbClr val="C00000"/>
                </a:solidFill>
              </a:rPr>
              <a:t>逐次実行</a:t>
            </a:r>
            <a:r>
              <a:rPr lang="ja-JP" altLang="en-US" dirty="0"/>
              <a:t>）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条件分岐</a:t>
            </a:r>
            <a:r>
              <a:rPr lang="ja-JP" altLang="en-US" dirty="0"/>
              <a:t>や</a:t>
            </a:r>
            <a:r>
              <a:rPr lang="ja-JP" altLang="en-US" b="1" dirty="0">
                <a:solidFill>
                  <a:srgbClr val="C00000"/>
                </a:solidFill>
              </a:rPr>
              <a:t>繰り返し（ループ）</a:t>
            </a:r>
            <a:r>
              <a:rPr lang="ja-JP" altLang="en-US" dirty="0"/>
              <a:t>では，逐次実行とは</a:t>
            </a:r>
            <a:r>
              <a:rPr lang="ja-JP" altLang="en-US" b="1" u="sng" dirty="0">
                <a:solidFill>
                  <a:srgbClr val="FF0000"/>
                </a:solidFill>
              </a:rPr>
              <a:t>違う実行の流れ</a:t>
            </a:r>
            <a:r>
              <a:rPr lang="ja-JP" altLang="en-US" dirty="0"/>
              <a:t>になる</a:t>
            </a:r>
            <a:endParaRPr lang="en-US" altLang="ja-JP" dirty="0"/>
          </a:p>
          <a:p>
            <a:endParaRPr lang="en-US" altLang="ja-JP" b="1" dirty="0">
              <a:solidFill>
                <a:srgbClr val="C00000"/>
              </a:solidFill>
            </a:endParaRPr>
          </a:p>
          <a:p>
            <a:r>
              <a:rPr lang="ja-JP" altLang="en-US" b="1" dirty="0">
                <a:solidFill>
                  <a:srgbClr val="C00000"/>
                </a:solidFill>
              </a:rPr>
              <a:t>ステップ実行</a:t>
            </a:r>
            <a:r>
              <a:rPr lang="ja-JP" altLang="en-US" dirty="0"/>
              <a:t>により，変数等の変化，プログラム実行の流れを観察できる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C74D060-CD35-4EC8-B07C-3FCC6C2D0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00171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334986-D45B-4CDB-BE82-8C4998464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mtClean="0"/>
              <a:t>Python </a:t>
            </a:r>
            <a:r>
              <a:rPr lang="ja-JP" altLang="en-US" smtClean="0"/>
              <a:t>関連ページ</a:t>
            </a:r>
            <a:endParaRPr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1DE0C9-830C-4DC0-BB92-703530C92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sz="2000" dirty="0" smtClean="0"/>
              <a:t>Python </a:t>
            </a:r>
            <a:r>
              <a:rPr lang="ja-JP" altLang="en-US" sz="2000" dirty="0" smtClean="0"/>
              <a:t>まとめページ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2000" dirty="0" smtClean="0">
                <a:hlinkClick r:id="rId2"/>
              </a:rPr>
              <a:t>https://www.kkaneko.jp/tools/man/python.html</a:t>
            </a:r>
            <a:endParaRPr lang="en-US" altLang="ja-JP" sz="2000" dirty="0" smtClean="0"/>
          </a:p>
          <a:p>
            <a:r>
              <a:rPr lang="en-US" altLang="ja-JP" sz="2000" dirty="0" smtClean="0"/>
              <a:t>Python </a:t>
            </a:r>
            <a:r>
              <a:rPr lang="ja-JP" altLang="en-US" sz="2000" dirty="0"/>
              <a:t>入門（スライド資料とプログラム例）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2000" dirty="0">
                <a:hlinkClick r:id="rId3"/>
              </a:rPr>
              <a:t>https://</a:t>
            </a:r>
            <a:r>
              <a:rPr lang="en-US" altLang="ja-JP" sz="2000" dirty="0" smtClean="0">
                <a:hlinkClick r:id="rId3"/>
              </a:rPr>
              <a:t>www.kkaneko.jp/pro/pf/index.html</a:t>
            </a:r>
            <a:endParaRPr lang="en-US" altLang="ja-JP" sz="2000" dirty="0" smtClean="0"/>
          </a:p>
          <a:p>
            <a:r>
              <a:rPr lang="en-US" altLang="ja-JP" sz="2000" dirty="0" smtClean="0"/>
              <a:t>Python </a:t>
            </a:r>
            <a:r>
              <a:rPr lang="ja-JP" altLang="en-US" sz="2000" dirty="0" smtClean="0"/>
              <a:t>プログラミングの</a:t>
            </a:r>
            <a:r>
              <a:rPr lang="ja-JP" altLang="en-US" sz="2000" dirty="0"/>
              <a:t>基本（スライド資料とプログラム例）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2000" dirty="0" smtClean="0">
                <a:hlinkClick r:id="rId4"/>
              </a:rPr>
              <a:t>https://www.kkaneko.jp/pro/po/index.html</a:t>
            </a:r>
            <a:endParaRPr lang="en-US" altLang="ja-JP" sz="2000" dirty="0" smtClean="0"/>
          </a:p>
          <a:p>
            <a:endParaRPr lang="en-US" altLang="ja-JP" sz="2000" dirty="0" smtClean="0"/>
          </a:p>
          <a:p>
            <a:r>
              <a:rPr lang="en-US" altLang="ja-JP" sz="2000" dirty="0" smtClean="0"/>
              <a:t>Python </a:t>
            </a:r>
            <a:r>
              <a:rPr lang="ja-JP" altLang="en-US" sz="2000" dirty="0" smtClean="0"/>
              <a:t>プログラム例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2000" dirty="0" smtClean="0">
                <a:hlinkClick r:id="rId5"/>
              </a:rPr>
              <a:t>https://www.kkaneko.jp/pro/python/index.html</a:t>
            </a:r>
            <a:endParaRPr lang="en-US" altLang="ja-JP" sz="2000" dirty="0" smtClean="0"/>
          </a:p>
          <a:p>
            <a:r>
              <a:rPr lang="ja-JP" altLang="en-US" sz="2000" dirty="0" smtClean="0"/>
              <a:t>人工知能の実行（</a:t>
            </a:r>
            <a:r>
              <a:rPr lang="en-US" altLang="ja-JP" sz="2000" dirty="0" smtClean="0"/>
              <a:t>Google </a:t>
            </a:r>
            <a:r>
              <a:rPr lang="en-US" altLang="ja-JP" sz="2000" dirty="0" err="1" smtClean="0"/>
              <a:t>Colaboratory</a:t>
            </a:r>
            <a:r>
              <a:rPr lang="en-US" altLang="ja-JP" sz="2000" dirty="0" smtClean="0"/>
              <a:t> </a:t>
            </a:r>
            <a:r>
              <a:rPr lang="ja-JP" altLang="en-US" sz="2000" dirty="0" smtClean="0"/>
              <a:t>を使用）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2000" dirty="0" smtClean="0">
                <a:hlinkClick r:id="rId6"/>
              </a:rPr>
              <a:t>https://www.kkaneko.jp/ai/ni/index.html</a:t>
            </a:r>
            <a:endParaRPr lang="en-US" altLang="ja-JP" sz="2000" dirty="0" smtClean="0"/>
          </a:p>
          <a:p>
            <a:r>
              <a:rPr lang="ja-JP" altLang="en-US" sz="2000" dirty="0" smtClean="0"/>
              <a:t>人工知能の実行（</a:t>
            </a:r>
            <a:r>
              <a:rPr lang="en-US" altLang="ja-JP" sz="2000" dirty="0" smtClean="0"/>
              <a:t>Python </a:t>
            </a:r>
            <a:r>
              <a:rPr lang="ja-JP" altLang="en-US" sz="2000" dirty="0" smtClean="0"/>
              <a:t>を使用）（</a:t>
            </a:r>
            <a:r>
              <a:rPr lang="en-US" altLang="ja-JP" sz="2000" dirty="0" smtClean="0"/>
              <a:t>Windows </a:t>
            </a:r>
            <a:r>
              <a:rPr lang="ja-JP" altLang="en-US" sz="2000" dirty="0" smtClean="0"/>
              <a:t>上）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2000" dirty="0" smtClean="0">
                <a:hlinkClick r:id="rId7"/>
              </a:rPr>
              <a:t>https://www.kkaneko.jp/ai/deepim/index.html</a:t>
            </a:r>
            <a:endParaRPr lang="en-US" altLang="ja-JP" sz="2000" dirty="0" smtClean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7942EC-4696-4A8A-9FA2-4B1323E8D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3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18FDC3-320E-49BA-8C71-7EB11C878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アウトライン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5518F35-AB0F-44DF-B602-7CF970C35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</a:t>
            </a:fld>
            <a:endParaRPr kumimoji="1"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A3FD3D0F-5D91-4BBF-966F-1252F6E1C1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421075"/>
              </p:ext>
            </p:extLst>
          </p:nvPr>
        </p:nvGraphicFramePr>
        <p:xfrm>
          <a:off x="789070" y="1033512"/>
          <a:ext cx="7446209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1118">
                  <a:extLst>
                    <a:ext uri="{9D8B030D-6E8A-4147-A177-3AD203B41FA5}">
                      <a16:colId xmlns:a16="http://schemas.microsoft.com/office/drawing/2014/main" val="1637907391"/>
                    </a:ext>
                  </a:extLst>
                </a:gridCol>
                <a:gridCol w="6165091">
                  <a:extLst>
                    <a:ext uri="{9D8B030D-6E8A-4147-A177-3AD203B41FA5}">
                      <a16:colId xmlns:a16="http://schemas.microsoft.com/office/drawing/2014/main" val="31591682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項目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740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復習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2752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4-1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条件分岐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628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4-2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演習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195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4-3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条件分岐のステップ実行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485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7140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370D47-DED3-49AB-BA11-61B5E724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メソッドアクセス，代入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64EB492-B2F9-46BC-95A8-BF634642E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1" y="2826286"/>
            <a:ext cx="8896349" cy="30701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sz="2600" dirty="0"/>
          </a:p>
          <a:p>
            <a:r>
              <a:rPr lang="ja-JP" altLang="en-US" sz="2600" b="1" dirty="0">
                <a:solidFill>
                  <a:srgbClr val="C00000"/>
                </a:solidFill>
              </a:rPr>
              <a:t>代入</a:t>
            </a:r>
            <a:r>
              <a:rPr lang="ja-JP" altLang="en-US" sz="2600" dirty="0"/>
              <a:t>：</a:t>
            </a:r>
            <a:r>
              <a:rPr lang="ja-JP" altLang="en-US" sz="2600" b="1" dirty="0"/>
              <a:t>オブジェクト名 </a:t>
            </a:r>
            <a:r>
              <a:rPr lang="ja-JP" altLang="en-US" sz="2600" dirty="0"/>
              <a:t>＋ 「</a:t>
            </a:r>
            <a:r>
              <a:rPr lang="en-US" altLang="ja-JP" sz="2600" b="1" dirty="0">
                <a:solidFill>
                  <a:srgbClr val="C00000"/>
                </a:solidFill>
              </a:rPr>
              <a:t>=</a:t>
            </a:r>
            <a:r>
              <a:rPr lang="ja-JP" altLang="en-US" sz="2600" dirty="0"/>
              <a:t>」　</a:t>
            </a:r>
            <a:endParaRPr lang="en-US" altLang="ja-JP" sz="2600" dirty="0"/>
          </a:p>
          <a:p>
            <a:pPr marL="0" indent="0">
              <a:buNone/>
            </a:pPr>
            <a:r>
              <a:rPr lang="en-US" altLang="ja-JP" sz="2600" dirty="0"/>
              <a:t>	      </a:t>
            </a:r>
            <a:r>
              <a:rPr lang="ja-JP" altLang="en-US" sz="2600" dirty="0"/>
              <a:t>＋ 式または値またはメソッド呼び出し</a:t>
            </a:r>
            <a:endParaRPr lang="en-US" altLang="ja-JP" sz="2600" dirty="0"/>
          </a:p>
          <a:p>
            <a:r>
              <a:rPr kumimoji="1" lang="ja-JP" altLang="en-US" sz="2600" b="1" dirty="0">
                <a:solidFill>
                  <a:srgbClr val="C00000"/>
                </a:solidFill>
              </a:rPr>
              <a:t>メソッド</a:t>
            </a:r>
            <a:r>
              <a:rPr lang="ja-JP" altLang="en-US" sz="2600" b="1" dirty="0">
                <a:solidFill>
                  <a:srgbClr val="C00000"/>
                </a:solidFill>
              </a:rPr>
              <a:t>アクセス</a:t>
            </a:r>
            <a:r>
              <a:rPr lang="ja-JP" altLang="en-US" sz="2600" dirty="0"/>
              <a:t>：</a:t>
            </a:r>
            <a:r>
              <a:rPr lang="ja-JP" altLang="en-US" sz="2600" b="1" dirty="0"/>
              <a:t>オブジェクト名 </a:t>
            </a:r>
            <a:r>
              <a:rPr lang="ja-JP" altLang="en-US" sz="2600" dirty="0"/>
              <a:t> ＋ 「</a:t>
            </a:r>
            <a:r>
              <a:rPr lang="en-US" altLang="ja-JP" sz="2600" b="1" dirty="0">
                <a:solidFill>
                  <a:srgbClr val="C00000"/>
                </a:solidFill>
              </a:rPr>
              <a:t>.</a:t>
            </a:r>
            <a:r>
              <a:rPr lang="ja-JP" altLang="en-US" sz="2600" dirty="0"/>
              <a:t>」</a:t>
            </a:r>
            <a:endParaRPr lang="en-US" altLang="ja-JP" sz="2600" dirty="0"/>
          </a:p>
          <a:p>
            <a:pPr marL="0" indent="0">
              <a:buNone/>
            </a:pPr>
            <a:r>
              <a:rPr lang="en-US" altLang="ja-JP" sz="2600" dirty="0"/>
              <a:t>	      </a:t>
            </a:r>
            <a:r>
              <a:rPr lang="ja-JP" altLang="en-US" sz="2600" dirty="0"/>
              <a:t>＋ </a:t>
            </a:r>
            <a:r>
              <a:rPr lang="ja-JP" altLang="en-US" sz="2600" b="1" dirty="0"/>
              <a:t>メソッド名 </a:t>
            </a:r>
            <a:r>
              <a:rPr lang="ja-JP" altLang="en-US" sz="2600" dirty="0"/>
              <a:t>＋「</a:t>
            </a:r>
            <a:r>
              <a:rPr lang="en-US" altLang="ja-JP" sz="2600" b="1" dirty="0">
                <a:solidFill>
                  <a:srgbClr val="C00000"/>
                </a:solidFill>
              </a:rPr>
              <a:t>()</a:t>
            </a:r>
            <a:r>
              <a:rPr lang="ja-JP" altLang="en-US" sz="2600" dirty="0"/>
              <a:t>」 （引数を付けることも）</a:t>
            </a:r>
            <a:endParaRPr lang="en-US" altLang="ja-JP" sz="2600" dirty="0"/>
          </a:p>
          <a:p>
            <a:pPr marL="0" indent="0">
              <a:buNone/>
            </a:pPr>
            <a:endParaRPr kumimoji="1" lang="en-US" altLang="ja-JP" b="1" dirty="0">
              <a:solidFill>
                <a:srgbClr val="C0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091DED0-E5AB-4654-958A-7913142D9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3FF33B2-AEBC-2739-FBE6-7F724E1FA137}"/>
              </a:ext>
            </a:extLst>
          </p:cNvPr>
          <p:cNvSpPr txBox="1"/>
          <p:nvPr/>
        </p:nvSpPr>
        <p:spPr>
          <a:xfrm>
            <a:off x="1117599" y="1214262"/>
            <a:ext cx="7156450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ja-JP" sz="2800" b="1" dirty="0"/>
              <a:t>x = 100</a:t>
            </a:r>
          </a:p>
          <a:p>
            <a:pPr marL="0" indent="0">
              <a:buNone/>
            </a:pPr>
            <a:r>
              <a:rPr lang="en-US" altLang="ja-JP" sz="2800" b="1" dirty="0"/>
              <a:t>a = x + 200</a:t>
            </a:r>
          </a:p>
          <a:p>
            <a:pPr marL="0" indent="0">
              <a:buNone/>
            </a:pPr>
            <a:r>
              <a:rPr lang="en-US" altLang="ja-JP" sz="2800" b="1" dirty="0"/>
              <a:t>enermy1 = </a:t>
            </a:r>
            <a:r>
              <a:rPr lang="en-US" altLang="ja-JP" sz="2800" b="1" dirty="0" err="1"/>
              <a:t>hero.findNearestEnemy</a:t>
            </a:r>
            <a:r>
              <a:rPr lang="en-US" altLang="ja-JP" sz="2800" b="1" dirty="0"/>
              <a:t>()</a:t>
            </a:r>
          </a:p>
          <a:p>
            <a:pPr marL="0" indent="0">
              <a:buNone/>
            </a:pPr>
            <a:r>
              <a:rPr lang="en-US" altLang="ja-JP" sz="2800" b="1" dirty="0" err="1"/>
              <a:t>hero.attack</a:t>
            </a:r>
            <a:r>
              <a:rPr lang="en-US" altLang="ja-JP" sz="2800" b="1" dirty="0"/>
              <a:t>(enemy1)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B4AE5CB-D3F1-C7A3-5BFB-86A32538115F}"/>
              </a:ext>
            </a:extLst>
          </p:cNvPr>
          <p:cNvSpPr txBox="1"/>
          <p:nvPr/>
        </p:nvSpPr>
        <p:spPr>
          <a:xfrm>
            <a:off x="2730500" y="752597"/>
            <a:ext cx="3297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Python </a:t>
            </a:r>
            <a:r>
              <a:rPr kumimoji="1" lang="ja-JP" altLang="en-US" sz="2400" dirty="0"/>
              <a:t>プログラムの例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CF6AC4F-78A0-3D6E-41DB-FE152783AA7E}"/>
              </a:ext>
            </a:extLst>
          </p:cNvPr>
          <p:cNvSpPr txBox="1"/>
          <p:nvPr/>
        </p:nvSpPr>
        <p:spPr>
          <a:xfrm>
            <a:off x="268006" y="5643738"/>
            <a:ext cx="82227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/>
              <a:t>Python </a:t>
            </a:r>
            <a:r>
              <a:rPr lang="ja-JP" altLang="en-US" sz="2400" dirty="0"/>
              <a:t>プログラムでは，その他にも，属性アクセス，関数呼び出し，制御，「</a:t>
            </a:r>
            <a:r>
              <a:rPr lang="en-US" altLang="ja-JP" sz="2400" dirty="0"/>
              <a:t>*</a:t>
            </a:r>
            <a:r>
              <a:rPr lang="ja-JP" altLang="en-US" sz="2400" dirty="0"/>
              <a:t>」</a:t>
            </a:r>
            <a:r>
              <a:rPr lang="en-US" altLang="ja-JP" sz="2400" dirty="0"/>
              <a:t>, </a:t>
            </a:r>
            <a:r>
              <a:rPr lang="ja-JP" altLang="en-US" sz="2400" dirty="0"/>
              <a:t>「</a:t>
            </a:r>
            <a:r>
              <a:rPr lang="en-US" altLang="ja-JP" sz="2400" dirty="0"/>
              <a:t>+</a:t>
            </a:r>
            <a:r>
              <a:rPr lang="ja-JP" altLang="en-US" sz="2400" dirty="0"/>
              <a:t>」などの演算子，コマンド，定義など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88478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38091E3-F014-4EED-8E4F-719BE045C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156" y="4381196"/>
            <a:ext cx="5452712" cy="225131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Python Tutor </a:t>
            </a:r>
            <a:r>
              <a:rPr lang="ja-JP" altLang="en-US" dirty="0"/>
              <a:t>の起動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395" y="971195"/>
            <a:ext cx="8678719" cy="50068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ja-JP" altLang="en-US" b="1" dirty="0"/>
              <a:t>ウェブブラウザ</a:t>
            </a:r>
            <a:r>
              <a:rPr lang="ja-JP" altLang="en-US" dirty="0"/>
              <a:t>を起動する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</a:t>
            </a:r>
            <a:r>
              <a:rPr lang="en-US" altLang="ja-JP" b="1" dirty="0"/>
              <a:t>Python Tutor </a:t>
            </a:r>
            <a:r>
              <a:rPr lang="ja-JP" altLang="en-US" dirty="0"/>
              <a:t>を使いたいので，次の </a:t>
            </a:r>
            <a:r>
              <a:rPr lang="en-US" altLang="ja-JP" dirty="0"/>
              <a:t>URL </a:t>
            </a:r>
            <a:r>
              <a:rPr lang="ja-JP" altLang="en-US" dirty="0"/>
              <a:t>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/>
              <a:t>http://</a:t>
            </a:r>
            <a:r>
              <a:rPr lang="en-US" altLang="ja-JP" b="1" dirty="0" err="1"/>
              <a:t>www.pythontutor.com</a:t>
            </a:r>
            <a:r>
              <a:rPr lang="en-US" altLang="ja-JP" b="1" dirty="0"/>
              <a:t>/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③ 「</a:t>
            </a:r>
            <a:r>
              <a:rPr lang="en-US" altLang="ja-JP" b="1" dirty="0"/>
              <a:t>Python</a:t>
            </a:r>
            <a:r>
              <a:rPr lang="ja-JP" altLang="en-US" dirty="0"/>
              <a:t>」をクリック　⇒ </a:t>
            </a:r>
            <a:r>
              <a:rPr lang="ja-JP" altLang="en-US" b="1" dirty="0"/>
              <a:t>編集画面</a:t>
            </a:r>
            <a:r>
              <a:rPr lang="ja-JP" altLang="en-US" dirty="0"/>
              <a:t>が開く　　</a:t>
            </a:r>
            <a:endParaRPr lang="en-US" altLang="ja-JP" dirty="0"/>
          </a:p>
        </p:txBody>
      </p:sp>
      <p:sp>
        <p:nvSpPr>
          <p:cNvPr id="10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ED950E6-79B1-88B3-39D0-D6A663465B5D}"/>
              </a:ext>
            </a:extLst>
          </p:cNvPr>
          <p:cNvSpPr/>
          <p:nvPr/>
        </p:nvSpPr>
        <p:spPr>
          <a:xfrm>
            <a:off x="2529914" y="5506851"/>
            <a:ext cx="970777" cy="3799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2126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3840F43E-4E1B-424B-8CAF-821CA90F6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7174" y="4587893"/>
            <a:ext cx="3092584" cy="139681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C73EF71A-BDE0-46A5-8623-515877BEF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79" y="710289"/>
            <a:ext cx="2495831" cy="30596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3DCE27DF-BE3A-412C-9249-1F6BCE31F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7799" y="1160396"/>
            <a:ext cx="2948991" cy="1902197"/>
          </a:xfrm>
          <a:prstGeom prst="rect">
            <a:avLst/>
          </a:prstGeom>
        </p:spPr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Python Tutor </a:t>
            </a:r>
            <a:r>
              <a:rPr lang="ja-JP" altLang="en-US" dirty="0" err="1"/>
              <a:t>での</a:t>
            </a:r>
            <a:r>
              <a:rPr lang="ja-JP" altLang="en-US" dirty="0"/>
              <a:t>プログラム実行手順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75247" y="3429001"/>
            <a:ext cx="1395664" cy="3409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4087149" y="1614948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879343" y="934175"/>
            <a:ext cx="1214151" cy="62993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964288" y="2574817"/>
            <a:ext cx="726361" cy="31977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右矢印 20"/>
          <p:cNvSpPr/>
          <p:nvPr/>
        </p:nvSpPr>
        <p:spPr>
          <a:xfrm>
            <a:off x="8123063" y="1614948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6964288" y="5301817"/>
            <a:ext cx="1447652" cy="39578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26739" y="3844210"/>
            <a:ext cx="4767836" cy="706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(1)</a:t>
            </a:r>
            <a:r>
              <a:rPr lang="ja-JP" altLang="en-US" sz="2400" dirty="0">
                <a:latin typeface="Arial" panose="020B0604020202020204" pitchFamily="34" charset="0"/>
              </a:rPr>
              <a:t>「</a:t>
            </a:r>
            <a:r>
              <a:rPr lang="en-US" altLang="ja-JP" sz="2400" b="1" dirty="0">
                <a:latin typeface="Arial" panose="020B0604020202020204" pitchFamily="34" charset="0"/>
              </a:rPr>
              <a:t>Visualize Execution</a:t>
            </a:r>
            <a:r>
              <a:rPr lang="ja-JP" altLang="en-US" sz="2400" dirty="0">
                <a:latin typeface="Arial" panose="020B0604020202020204" pitchFamily="34" charset="0"/>
              </a:rPr>
              <a:t>」をクリックして</a:t>
            </a:r>
            <a:r>
              <a:rPr lang="ja-JP" altLang="en-US" sz="2400" b="1" dirty="0">
                <a:latin typeface="Arial" panose="020B0604020202020204" pitchFamily="34" charset="0"/>
              </a:rPr>
              <a:t>実行画面</a:t>
            </a:r>
            <a:r>
              <a:rPr lang="ja-JP" altLang="en-US" sz="2400" dirty="0">
                <a:latin typeface="Arial" panose="020B0604020202020204" pitchFamily="34" charset="0"/>
              </a:rPr>
              <a:t>に切り替える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5060115" y="3900275"/>
            <a:ext cx="4288086" cy="7906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(2)</a:t>
            </a:r>
            <a:r>
              <a:rPr lang="ja-JP" altLang="en-US" sz="2400" dirty="0">
                <a:latin typeface="Arial" panose="020B0604020202020204" pitchFamily="34" charset="0"/>
              </a:rPr>
              <a:t>「</a:t>
            </a:r>
            <a:r>
              <a:rPr lang="en-US" altLang="ja-JP" sz="2400" b="1" dirty="0">
                <a:latin typeface="Arial" panose="020B0604020202020204" pitchFamily="34" charset="0"/>
              </a:rPr>
              <a:t>Last</a:t>
            </a:r>
            <a:r>
              <a:rPr lang="ja-JP" altLang="en-US" sz="2400" dirty="0">
                <a:latin typeface="Arial" panose="020B0604020202020204" pitchFamily="34" charset="0"/>
              </a:rPr>
              <a:t>」をクリック．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879344" y="6296476"/>
            <a:ext cx="3535591" cy="555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(3)</a:t>
            </a:r>
            <a:r>
              <a:rPr lang="ja-JP" altLang="en-US" sz="2400" dirty="0">
                <a:latin typeface="Arial" panose="020B0604020202020204" pitchFamily="34" charset="0"/>
              </a:rPr>
              <a:t> </a:t>
            </a:r>
            <a:r>
              <a:rPr lang="ja-JP" altLang="en-US" sz="2400" b="1" u="sng" dirty="0">
                <a:latin typeface="Arial" panose="020B0604020202020204" pitchFamily="34" charset="0"/>
              </a:rPr>
              <a:t>実行結果を確認</a:t>
            </a:r>
            <a:r>
              <a:rPr lang="ja-JP" altLang="en-US" sz="2400" dirty="0">
                <a:latin typeface="Arial" panose="020B0604020202020204" pitchFamily="34" charset="0"/>
              </a:rPr>
              <a:t>する．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23" name="右矢印 22"/>
          <p:cNvSpPr/>
          <p:nvPr/>
        </p:nvSpPr>
        <p:spPr>
          <a:xfrm>
            <a:off x="4414935" y="4889607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" name="右矢印 25"/>
          <p:cNvSpPr/>
          <p:nvPr/>
        </p:nvSpPr>
        <p:spPr>
          <a:xfrm>
            <a:off x="730619" y="4889607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B03CA64-8A7B-4BAF-8186-CFF3A92AE959}"/>
              </a:ext>
            </a:extLst>
          </p:cNvPr>
          <p:cNvSpPr txBox="1"/>
          <p:nvPr/>
        </p:nvSpPr>
        <p:spPr>
          <a:xfrm>
            <a:off x="5472223" y="60817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9F44D06-D09A-4A57-8467-778ED6D28523}"/>
              </a:ext>
            </a:extLst>
          </p:cNvPr>
          <p:cNvSpPr txBox="1"/>
          <p:nvPr/>
        </p:nvSpPr>
        <p:spPr>
          <a:xfrm>
            <a:off x="4414935" y="6081730"/>
            <a:ext cx="4052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(4)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Edit this code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」をクリックして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編集画面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に戻る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F0C5DE02-0A8B-4B69-8705-8459B22950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6082" y="4656622"/>
            <a:ext cx="1673441" cy="151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473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B75E73-17EC-4008-BD5F-EDC650E90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/>
              <a:t>Python Tutor </a:t>
            </a:r>
            <a:r>
              <a:rPr kumimoji="1" lang="ja-JP" altLang="en-US" dirty="0"/>
              <a:t>使用上の注意点</a:t>
            </a:r>
            <a:r>
              <a:rPr lang="ja-JP" altLang="en-US" dirty="0"/>
              <a:t>①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BF3833-AD59-4C44-ABF0-F8B10806C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1741559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 b="1" dirty="0"/>
              <a:t>実行画面で，次のような</a:t>
            </a:r>
            <a:r>
              <a:rPr kumimoji="1" lang="ja-JP" altLang="en-US" b="1" dirty="0">
                <a:solidFill>
                  <a:srgbClr val="FF0000"/>
                </a:solidFill>
              </a:rPr>
              <a:t>赤の表示</a:t>
            </a:r>
            <a:r>
              <a:rPr kumimoji="1" lang="ja-JP" altLang="en-US" b="1" dirty="0"/>
              <a:t>が出ることがある </a:t>
            </a:r>
            <a:r>
              <a:rPr kumimoji="1" lang="ja-JP" altLang="en-US" dirty="0"/>
              <a:t>→ </a:t>
            </a:r>
            <a:r>
              <a:rPr kumimoji="1" lang="ja-JP" altLang="en-US" b="1" dirty="0">
                <a:solidFill>
                  <a:srgbClr val="FF0000"/>
                </a:solidFill>
              </a:rPr>
              <a:t>無視</a:t>
            </a:r>
            <a:r>
              <a:rPr kumimoji="1" lang="ja-JP" altLang="en-US" dirty="0">
                <a:solidFill>
                  <a:srgbClr val="FF0000"/>
                </a:solidFill>
              </a:rPr>
              <a:t>してよい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　過去の文法ミスに関する確認表示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邪魔なときは「</a:t>
            </a:r>
            <a:r>
              <a:rPr kumimoji="1" lang="en-US" altLang="ja-JP" b="1" dirty="0"/>
              <a:t>Close</a:t>
            </a:r>
            <a:r>
              <a:rPr kumimoji="1" lang="ja-JP" altLang="en-US" dirty="0"/>
              <a:t>」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33C99B2-FC80-4BA6-A115-D6CAD7B3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2AB45E8-8779-4074-BC11-4DECB7169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02" y="2789172"/>
            <a:ext cx="8536655" cy="3222575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62FABD7-2395-4A95-A40C-45CECA55D610}"/>
              </a:ext>
            </a:extLst>
          </p:cNvPr>
          <p:cNvSpPr/>
          <p:nvPr/>
        </p:nvSpPr>
        <p:spPr>
          <a:xfrm>
            <a:off x="5743083" y="5552633"/>
            <a:ext cx="726361" cy="31977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4266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4239A4B1-734B-45FA-8670-F0AC88082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476" y="1217954"/>
            <a:ext cx="2583488" cy="275063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4328F8E-7664-46D7-944C-A75EEF0A5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Python Tutor </a:t>
            </a:r>
            <a:r>
              <a:rPr lang="ja-JP" altLang="en-US" dirty="0"/>
              <a:t>使用上の注意点②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8E8C34-FBE7-42F1-841F-E6B4B35C3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268" y="762416"/>
            <a:ext cx="8672744" cy="595905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dirty="0"/>
              <a:t>「</a:t>
            </a:r>
            <a:r>
              <a:rPr kumimoji="1" lang="en-US" altLang="ja-JP" b="1" dirty="0"/>
              <a:t>please wait ... executing</a:t>
            </a:r>
            <a:r>
              <a:rPr kumimoji="1" lang="ja-JP" altLang="en-US" dirty="0"/>
              <a:t>」のとき，</a:t>
            </a:r>
            <a:r>
              <a:rPr kumimoji="1" lang="ja-JP" altLang="en-US" b="1" dirty="0"/>
              <a:t>１０秒ほど待つ</a:t>
            </a:r>
            <a:r>
              <a:rPr kumimoji="1" lang="ja-JP" altLang="en-US" dirty="0"/>
              <a:t>．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→　</a:t>
            </a:r>
            <a:r>
              <a:rPr kumimoji="1" lang="ja-JP" altLang="en-US" b="1" dirty="0"/>
              <a:t>混雑しているとき</a:t>
            </a:r>
            <a:r>
              <a:rPr kumimoji="1" lang="ja-JP" altLang="en-US" dirty="0"/>
              <a:t>は，</a:t>
            </a:r>
            <a:r>
              <a:rPr lang="ja-JP" altLang="en-US" b="1" u="sng" dirty="0"/>
              <a:t> 「</a:t>
            </a:r>
            <a:r>
              <a:rPr lang="en-US" altLang="ja-JP" b="1" u="sng" dirty="0"/>
              <a:t>Server Busy</a:t>
            </a:r>
            <a:r>
              <a:rPr lang="ja-JP" altLang="en-US" b="1" u="sng" dirty="0"/>
              <a:t>・・・」 </a:t>
            </a:r>
            <a:endParaRPr lang="en-US" altLang="ja-JP" b="1" u="sng" dirty="0"/>
          </a:p>
          <a:p>
            <a:pPr marL="0" indent="0">
              <a:buNone/>
            </a:pPr>
            <a:r>
              <a:rPr lang="en-US" altLang="ja-JP" b="1" dirty="0"/>
              <a:t>    </a:t>
            </a:r>
            <a:r>
              <a:rPr lang="ja-JP" altLang="en-US" b="1" u="sng" dirty="0"/>
              <a:t>というメッセージが出る</a:t>
            </a:r>
            <a:r>
              <a:rPr lang="ja-JP" altLang="en-US" dirty="0"/>
              <a:t>ことがある．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混雑している．</a:t>
            </a:r>
            <a:r>
              <a:rPr lang="ja-JP" altLang="en-US" b="1" u="sng" dirty="0"/>
              <a:t>少し（数秒から数十秒）待つ</a:t>
            </a:r>
            <a:r>
              <a:rPr lang="ja-JP" altLang="en-US" dirty="0"/>
              <a:t>と自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動で表示が変わる（変わらない場合には，操作を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もう一度行ってみる）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DC11EB9-25EF-45CB-8BAD-5C1F3AEF8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5215409-9D0D-4022-AC4D-A709E353F770}"/>
              </a:ext>
            </a:extLst>
          </p:cNvPr>
          <p:cNvSpPr/>
          <p:nvPr/>
        </p:nvSpPr>
        <p:spPr>
          <a:xfrm>
            <a:off x="2343444" y="1435445"/>
            <a:ext cx="2926388" cy="2730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7625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1724</TotalTime>
  <Words>944</Words>
  <Application>Microsoft Office PowerPoint</Application>
  <PresentationFormat>画面に合わせる (4:3)</PresentationFormat>
  <Paragraphs>224</Paragraphs>
  <Slides>34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34</vt:i4>
      </vt:variant>
    </vt:vector>
  </HeadingPairs>
  <TitlesOfParts>
    <vt:vector size="40" baseType="lpstr">
      <vt:lpstr>メイリオ</vt:lpstr>
      <vt:lpstr>游ゴシック</vt:lpstr>
      <vt:lpstr>Arial</vt:lpstr>
      <vt:lpstr>Calibri</vt:lpstr>
      <vt:lpstr>Segoe UI</vt:lpstr>
      <vt:lpstr>Office テーマ</vt:lpstr>
      <vt:lpstr>PowerPoint プレゼンテーション</vt:lpstr>
      <vt:lpstr>PowerPoint プレゼンテーション</vt:lpstr>
      <vt:lpstr>全体まとめ</vt:lpstr>
      <vt:lpstr>アウトライン</vt:lpstr>
      <vt:lpstr>メソッドアクセス，代入</vt:lpstr>
      <vt:lpstr>Python Tutor の起動</vt:lpstr>
      <vt:lpstr>Python Tutor でのプログラム実行手順</vt:lpstr>
      <vt:lpstr>Python Tutor 使用上の注意点①</vt:lpstr>
      <vt:lpstr>Python Tutor 使用上の注意点②</vt:lpstr>
      <vt:lpstr>4-1. 条件分岐</vt:lpstr>
      <vt:lpstr>条件分岐</vt:lpstr>
      <vt:lpstr>条件分岐のプログラム例</vt:lpstr>
      <vt:lpstr>4-2. 演習</vt:lpstr>
      <vt:lpstr>演習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4-3. 条件分岐のステップ実行</vt:lpstr>
      <vt:lpstr>プログラム実行</vt:lpstr>
      <vt:lpstr>ステップ実行</vt:lpstr>
      <vt:lpstr>演習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全体まとめ</vt:lpstr>
      <vt:lpstr>演習問題</vt:lpstr>
      <vt:lpstr>条件分岐</vt:lpstr>
      <vt:lpstr>正解の例</vt:lpstr>
      <vt:lpstr>全体まとめ</vt:lpstr>
      <vt:lpstr>Python 関連ページ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プログラミングを学ぶ</dc:title>
  <dc:creator>金子　邦彦</dc:creator>
  <cp:lastModifiedBy>user</cp:lastModifiedBy>
  <cp:revision>265</cp:revision>
  <cp:lastPrinted>2019-04-19T03:13:15Z</cp:lastPrinted>
  <dcterms:created xsi:type="dcterms:W3CDTF">2018-05-08T02:37:35Z</dcterms:created>
  <dcterms:modified xsi:type="dcterms:W3CDTF">2023-01-29T11:57:49Z</dcterms:modified>
</cp:coreProperties>
</file>