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964" r:id="rId2"/>
    <p:sldId id="1298" r:id="rId3"/>
    <p:sldId id="974" r:id="rId4"/>
    <p:sldId id="1302" r:id="rId5"/>
    <p:sldId id="1043" r:id="rId6"/>
    <p:sldId id="1379" r:id="rId7"/>
    <p:sldId id="820" r:id="rId8"/>
    <p:sldId id="896" r:id="rId9"/>
    <p:sldId id="907" r:id="rId10"/>
    <p:sldId id="908" r:id="rId11"/>
    <p:sldId id="722" r:id="rId12"/>
    <p:sldId id="965" r:id="rId13"/>
    <p:sldId id="1347" r:id="rId14"/>
    <p:sldId id="911" r:id="rId15"/>
    <p:sldId id="723" r:id="rId16"/>
    <p:sldId id="1300" r:id="rId17"/>
    <p:sldId id="781" r:id="rId18"/>
    <p:sldId id="1348" r:id="rId19"/>
    <p:sldId id="783" r:id="rId20"/>
    <p:sldId id="987" r:id="rId21"/>
    <p:sldId id="797" r:id="rId22"/>
    <p:sldId id="798" r:id="rId23"/>
    <p:sldId id="799" r:id="rId24"/>
    <p:sldId id="800" r:id="rId25"/>
    <p:sldId id="789" r:id="rId26"/>
    <p:sldId id="985" r:id="rId27"/>
    <p:sldId id="843" r:id="rId28"/>
    <p:sldId id="1349" r:id="rId29"/>
    <p:sldId id="844" r:id="rId30"/>
    <p:sldId id="845" r:id="rId31"/>
    <p:sldId id="846" r:id="rId32"/>
    <p:sldId id="1306" r:id="rId33"/>
    <p:sldId id="1307" r:id="rId34"/>
    <p:sldId id="1380" r:id="rId3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599" autoAdjust="0"/>
    <p:restoredTop sz="94660"/>
  </p:normalViewPr>
  <p:slideViewPr>
    <p:cSldViewPr snapToGrid="0">
      <p:cViewPr varScale="1">
        <p:scale>
          <a:sx n="63" d="100"/>
          <a:sy n="63" d="100"/>
        </p:scale>
        <p:origin x="384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8754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B405A699-99A3-4A52-9CDC-C30447050A96}" type="slidenum">
              <a:rPr lang="en-US" altLang="ja-JP" sz="1200" smtClean="0"/>
              <a:pPr/>
              <a:t>12</a:t>
            </a:fld>
            <a:endParaRPr lang="en-US" altLang="ja-JP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40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85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4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425BE12-C5BF-4229-BDF8-B434CE6C0D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o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go.net/ja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7" Type="http://schemas.openxmlformats.org/officeDocument/2006/relationships/hyperlink" Target="https://www.kkaneko.jp/ai/deepim/index.html" TargetMode="External"/><Relationship Id="rId2" Type="http://schemas.openxmlformats.org/officeDocument/2006/relationships/hyperlink" Target="https://www.kkaneko.jp/tools/man/pytho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kaneko.jp/ai/ni/index.html" TargetMode="External"/><Relationship Id="rId5" Type="http://schemas.openxmlformats.org/officeDocument/2006/relationships/hyperlink" Target="https://www.kkaneko.jp/pro/python/index.html" TargetMode="External"/><Relationship Id="rId4" Type="http://schemas.openxmlformats.org/officeDocument/2006/relationships/hyperlink" Target="https://www.kkaneko.jp/pro/po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3600" dirty="0">
                <a:solidFill>
                  <a:srgbClr val="C00000"/>
                </a:solidFill>
              </a:rPr>
              <a:t>po-5. </a:t>
            </a:r>
            <a:r>
              <a:rPr lang="ja-JP" altLang="en-US" sz="3600" b="1" dirty="0">
                <a:solidFill>
                  <a:srgbClr val="C00000"/>
                </a:solidFill>
              </a:rPr>
              <a:t>リスト，辞書</a:t>
            </a:r>
            <a:r>
              <a:rPr lang="ja-JP" altLang="en-US" sz="2800" dirty="0"/>
              <a:t/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3"/>
            <a:ext cx="5334428" cy="163874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 リスト，辞書（</a:t>
            </a:r>
            <a:r>
              <a:rPr lang="en-US" altLang="ja-JP" sz="1800" dirty="0">
                <a:solidFill>
                  <a:schemeClr val="tx1"/>
                </a:solidFill>
              </a:rPr>
              <a:t>Python Tutor </a:t>
            </a:r>
            <a:r>
              <a:rPr lang="ja-JP" altLang="en-US" sz="1800" dirty="0">
                <a:solidFill>
                  <a:schemeClr val="tx1"/>
                </a:solidFill>
              </a:rPr>
              <a:t>による演習）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po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b="1" dirty="0">
                <a:solidFill>
                  <a:schemeClr val="tx1"/>
                </a:solidFill>
              </a:rPr>
              <a:t>Python </a:t>
            </a:r>
            <a:r>
              <a:rPr lang="ja-JP" altLang="en-US" sz="1800" b="1" smtClean="0">
                <a:solidFill>
                  <a:schemeClr val="tx1"/>
                </a:solidFill>
              </a:rPr>
              <a:t>プログラミング</a:t>
            </a:r>
            <a:r>
              <a:rPr lang="ja-JP" altLang="en-US" sz="1800" b="1">
                <a:solidFill>
                  <a:schemeClr val="tx1"/>
                </a:solidFill>
              </a:rPr>
              <a:t>の基本</a:t>
            </a:r>
            <a:r>
              <a:rPr lang="ja-JP" altLang="en-US" sz="1800" smtClean="0">
                <a:solidFill>
                  <a:schemeClr val="tx1"/>
                </a:solidFill>
              </a:rPr>
              <a:t>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239A4B1-734B-45FA-8670-F0AC88082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76" y="1217954"/>
            <a:ext cx="2583488" cy="27506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343444" y="1435445"/>
            <a:ext cx="2926388" cy="2730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5-1. </a:t>
            </a:r>
            <a:r>
              <a:rPr lang="ja-JP" altLang="en-US" sz="3600" dirty="0"/>
              <a:t>リスト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7FC867FD-C9C0-44FC-B840-20CB576F5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88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477" y="295975"/>
            <a:ext cx="5829300" cy="672704"/>
          </a:xfrm>
        </p:spPr>
        <p:txBody>
          <a:bodyPr/>
          <a:lstStyle/>
          <a:p>
            <a:pPr eaLnBrk="1" hangingPunct="1"/>
            <a:r>
              <a:rPr lang="ja-JP" altLang="en-US" dirty="0"/>
              <a:t>リスト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244" y="1094841"/>
            <a:ext cx="7750905" cy="2860933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</a:rPr>
              <a:t>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10256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557213" indent="-214313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8572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2001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543050" indent="-171450"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1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F441FC7-660E-4AC8-B334-EE5344BF3C68}" type="slidenum">
              <a:rPr lang="en-US" altLang="ja-JP" sz="1800"/>
              <a:pPr/>
              <a:t>12</a:t>
            </a:fld>
            <a:endParaRPr lang="en-US" altLang="ja-JP" sz="1800"/>
          </a:p>
        </p:txBody>
      </p:sp>
      <p:sp>
        <p:nvSpPr>
          <p:cNvPr id="3" name="Oval 3">
            <a:extLst>
              <a:ext uri="{FF2B5EF4-FFF2-40B4-BE49-F238E27FC236}">
                <a16:creationId xmlns:a16="http://schemas.microsoft.com/office/drawing/2014/main" id="{CAB39FB2-28AF-B1E3-1A70-A6E7D6BE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76809AD-89CE-3ACC-5ACB-D64F51207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6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１５</a:t>
            </a: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9C4239C0-A8AE-750D-8B2A-0DE80018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B756A020-15A2-F9A6-10E8-7792702C5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3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８</a:t>
            </a: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115DA9B2-954D-06E9-01E0-D9719A9B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AF77E9F-B164-181F-DFAE-4490AAD03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068" y="4440100"/>
            <a:ext cx="4921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６</a:t>
            </a: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E0F67494-ED0B-913D-FE17-A92D0A007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913080F2-7AE0-7E30-29DD-A22595D8F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4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３２</a:t>
            </a: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4ECD709-11CF-A44E-43E3-986FAC61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4143" y="4190862"/>
            <a:ext cx="965200" cy="965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latin typeface="Arial" panose="020B0604020202020204" pitchFamily="34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907CC6C3-ED09-6339-AA34-36B7A52F6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8768" y="4440100"/>
            <a:ext cx="8001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２３</a:t>
            </a:r>
          </a:p>
        </p:txBody>
      </p:sp>
      <p:sp>
        <p:nvSpPr>
          <p:cNvPr id="13" name="Line 14">
            <a:extLst>
              <a:ext uri="{FF2B5EF4-FFF2-40B4-BE49-F238E27FC236}">
                <a16:creationId xmlns:a16="http://schemas.microsoft.com/office/drawing/2014/main" id="{804DE6AD-0939-128B-E78A-BBA6EA830E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23343" y="46734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5046A209-9BAE-FD90-F0D1-F26C5C5AC4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7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Line 16">
            <a:extLst>
              <a:ext uri="{FF2B5EF4-FFF2-40B4-BE49-F238E27FC236}">
                <a16:creationId xmlns:a16="http://schemas.microsoft.com/office/drawing/2014/main" id="{A380C0B6-E934-32C2-D1E7-7D3A54C82F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1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B8159010-3F3A-9EE0-F527-2D1D21F24D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95343" y="4686162"/>
            <a:ext cx="54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endParaRPr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02F8E7-C779-1CD6-2CDC-075E50607762}"/>
              </a:ext>
            </a:extLst>
          </p:cNvPr>
          <p:cNvSpPr txBox="1"/>
          <p:nvPr/>
        </p:nvSpPr>
        <p:spPr>
          <a:xfrm>
            <a:off x="3719541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2</a:t>
            </a:r>
            <a:endParaRPr kumimoji="1" lang="ja-JP" altLang="en-US" sz="28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3E8D703-40FB-C7D6-4B47-E011F6938308}"/>
              </a:ext>
            </a:extLst>
          </p:cNvPr>
          <p:cNvSpPr txBox="1"/>
          <p:nvPr/>
        </p:nvSpPr>
        <p:spPr>
          <a:xfrm>
            <a:off x="661948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29A603D-4C79-424F-B59C-5BF2EF836548}"/>
              </a:ext>
            </a:extLst>
          </p:cNvPr>
          <p:cNvSpPr txBox="1"/>
          <p:nvPr/>
        </p:nvSpPr>
        <p:spPr>
          <a:xfrm>
            <a:off x="2150341" y="382078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BE58E3-FACB-69C5-B8B1-D7861A513284}"/>
              </a:ext>
            </a:extLst>
          </p:cNvPr>
          <p:cNvSpPr txBox="1"/>
          <p:nvPr/>
        </p:nvSpPr>
        <p:spPr>
          <a:xfrm>
            <a:off x="5207934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3</a:t>
            </a:r>
            <a:endParaRPr kumimoji="1" lang="ja-JP" altLang="en-US" sz="28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4ECE410-F785-64BA-8226-49514A71EDC6}"/>
              </a:ext>
            </a:extLst>
          </p:cNvPr>
          <p:cNvSpPr txBox="1"/>
          <p:nvPr/>
        </p:nvSpPr>
        <p:spPr>
          <a:xfrm>
            <a:off x="6696327" y="382032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4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4508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14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15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71667" y="439257"/>
            <a:ext cx="8089530" cy="693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59125" y="4718129"/>
            <a:ext cx="2143536" cy="10618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結果の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lang="en-US" altLang="ja-JP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23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」を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34" y="4135298"/>
            <a:ext cx="5619791" cy="1909776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071E2F5-C02B-D35C-2996-CE4164305416}"/>
              </a:ext>
            </a:extLst>
          </p:cNvPr>
          <p:cNvSpPr/>
          <p:nvPr/>
        </p:nvSpPr>
        <p:spPr>
          <a:xfrm>
            <a:off x="387296" y="6163023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8DF952-9E02-7ED2-D01F-37E9184A8867}"/>
              </a:ext>
            </a:extLst>
          </p:cNvPr>
          <p:cNvSpPr txBox="1"/>
          <p:nvPr/>
        </p:nvSpPr>
        <p:spPr>
          <a:xfrm>
            <a:off x="713630" y="2570900"/>
            <a:ext cx="4703196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200" b="1" dirty="0"/>
              <a:t> x = [8, 6, 4, 2, 3]</a:t>
            </a:r>
            <a:endParaRPr lang="en-US" altLang="ja-JP" sz="3200" b="1" dirty="0"/>
          </a:p>
          <a:p>
            <a:r>
              <a:rPr lang="ja-JP" altLang="en-US" sz="3200" b="1" dirty="0"/>
              <a:t>print(sum(x))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C37A7CD-9B46-9082-93D5-D84F9D5DAFD0}"/>
              </a:ext>
            </a:extLst>
          </p:cNvPr>
          <p:cNvSpPr txBox="1">
            <a:spLocks/>
          </p:cNvSpPr>
          <p:nvPr/>
        </p:nvSpPr>
        <p:spPr>
          <a:xfrm>
            <a:off x="1986059" y="1417882"/>
            <a:ext cx="5060745" cy="9614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8, 6, 4, 2, 3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のリストを作る．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その後，合計を求める．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03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582C6EB5-EE7A-C7DC-B98C-AD63C4E61994}"/>
              </a:ext>
            </a:extLst>
          </p:cNvPr>
          <p:cNvSpPr txBox="1">
            <a:spLocks/>
          </p:cNvSpPr>
          <p:nvPr/>
        </p:nvSpPr>
        <p:spPr>
          <a:xfrm>
            <a:off x="433080" y="136524"/>
            <a:ext cx="8082398" cy="9711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308519" y="4910605"/>
            <a:ext cx="1665688" cy="4359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</a:t>
            </a:r>
            <a:r>
              <a:rPr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を</a:t>
            </a:r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確認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B80D9E6-5331-AE2A-7583-E525CE5F4F9F}"/>
              </a:ext>
            </a:extLst>
          </p:cNvPr>
          <p:cNvSpPr/>
          <p:nvPr/>
        </p:nvSpPr>
        <p:spPr>
          <a:xfrm>
            <a:off x="433080" y="6184109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D9C401B-D4CF-C1DA-7D5D-C92D1C40A3AA}"/>
              </a:ext>
            </a:extLst>
          </p:cNvPr>
          <p:cNvSpPr txBox="1"/>
          <p:nvPr/>
        </p:nvSpPr>
        <p:spPr>
          <a:xfrm>
            <a:off x="330810" y="2316627"/>
            <a:ext cx="7810553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dirty="0"/>
              <a:t>d = [0, 31, 28, 31, 30, 31, 30, 31, 31, 30, 31, 30, 31]</a:t>
            </a:r>
            <a:endParaRPr lang="en-US" altLang="ja-JP" sz="2800" b="1" dirty="0"/>
          </a:p>
          <a:p>
            <a:r>
              <a:rPr lang="ja-JP" altLang="en-US" sz="2800" b="1" dirty="0"/>
              <a:t>print(d[6])</a:t>
            </a:r>
            <a:endParaRPr lang="en-US" altLang="ja-JP" sz="2800" b="1" dirty="0"/>
          </a:p>
          <a:p>
            <a:r>
              <a:rPr lang="ja-JP" altLang="en-US" sz="2800" b="1" dirty="0"/>
              <a:t>print(d[7])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E63D32-5F45-2329-5C89-78874ABB5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40" y="3891368"/>
            <a:ext cx="6527606" cy="2164520"/>
          </a:xfrm>
          <a:prstGeom prst="rect">
            <a:avLst/>
          </a:prstGeom>
        </p:spPr>
      </p:pic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CF6336BA-350C-CC50-1B1E-EC2E7AA74364}"/>
              </a:ext>
            </a:extLst>
          </p:cNvPr>
          <p:cNvSpPr txBox="1">
            <a:spLocks/>
          </p:cNvSpPr>
          <p:nvPr/>
        </p:nvSpPr>
        <p:spPr>
          <a:xfrm>
            <a:off x="1384049" y="1050821"/>
            <a:ext cx="6018615" cy="11568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6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7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月は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31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日まである．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月の日数についての</a:t>
            </a:r>
            <a:r>
              <a:rPr lang="ja-JP" altLang="en-US" sz="2100" dirty="0">
                <a:solidFill>
                  <a:prstClr val="black"/>
                </a:solidFill>
                <a:latin typeface="Arial" panose="020B0604020202020204" pitchFamily="34" charset="0"/>
              </a:rPr>
              <a:t>リスト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を作る</a:t>
            </a:r>
            <a:endParaRPr lang="en-US" altLang="ja-JP" sz="21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※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うるう年のことは考えないことにする</a:t>
            </a:r>
          </a:p>
        </p:txBody>
      </p:sp>
    </p:spTree>
    <p:extLst>
      <p:ext uri="{BB962C8B-B14F-4D97-AF65-F5344CB8AC3E}">
        <p14:creationId xmlns:p14="http://schemas.microsoft.com/office/powerpoint/2010/main" val="200428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8125C1-C284-F57D-7AC3-7460302B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リストの性質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1BF78E-8A1E-0E1E-59AF-BF2DD5245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61755" cy="5333166"/>
          </a:xfrm>
        </p:spPr>
        <p:txBody>
          <a:bodyPr/>
          <a:lstStyle/>
          <a:p>
            <a:pPr marL="571500" indent="-571500">
              <a:spcBef>
                <a:spcPct val="0"/>
              </a:spcBef>
            </a:pP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リスト</a:t>
            </a:r>
            <a:r>
              <a:rPr lang="ja-JP" altLang="en-US" dirty="0">
                <a:latin typeface="Arial" panose="020B0604020202020204" pitchFamily="34" charset="0"/>
              </a:rPr>
              <a:t>は，要素の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削除</a:t>
            </a:r>
            <a:r>
              <a:rPr lang="ja-JP" altLang="en-US" dirty="0">
                <a:latin typeface="Arial" panose="020B0604020202020204" pitchFamily="34" charset="0"/>
              </a:rPr>
              <a:t>，</a:t>
            </a:r>
            <a:r>
              <a:rPr lang="ja-JP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挿入</a:t>
            </a:r>
            <a:r>
              <a:rPr lang="ja-JP" altLang="en-US" dirty="0">
                <a:latin typeface="Arial" panose="020B0604020202020204" pitchFamily="34" charset="0"/>
              </a:rPr>
              <a:t>により</a:t>
            </a:r>
            <a:r>
              <a:rPr lang="ja-JP" altLang="en-US" b="1" u="sng" dirty="0">
                <a:solidFill>
                  <a:srgbClr val="FF0000"/>
                </a:solidFill>
                <a:latin typeface="Arial" panose="020B0604020202020204" pitchFamily="34" charset="0"/>
              </a:rPr>
              <a:t>サイズが増減</a:t>
            </a:r>
            <a:r>
              <a:rPr lang="ja-JP" altLang="en-US" dirty="0">
                <a:latin typeface="Arial" panose="020B0604020202020204" pitchFamily="34" charset="0"/>
              </a:rPr>
              <a:t>する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79010C-40F9-5D32-FBFE-400095FD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9EF134B-04A9-BFB8-B415-B3C38FE4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33" y="1879263"/>
            <a:ext cx="3073824" cy="108090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CD67F58-C4EA-4986-3013-D25DDDDAB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503" y="3787282"/>
            <a:ext cx="3651325" cy="1082726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442B7B7F-37A4-711C-EC6A-0FD48BADD038}"/>
              </a:ext>
            </a:extLst>
          </p:cNvPr>
          <p:cNvSpPr/>
          <p:nvPr/>
        </p:nvSpPr>
        <p:spPr>
          <a:xfrm>
            <a:off x="3852334" y="3337274"/>
            <a:ext cx="719666" cy="272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AC4EA8C0-9F71-4032-0EB0-F2A5E7EB2106}"/>
              </a:ext>
            </a:extLst>
          </p:cNvPr>
          <p:cNvSpPr/>
          <p:nvPr/>
        </p:nvSpPr>
        <p:spPr>
          <a:xfrm>
            <a:off x="3852333" y="5244957"/>
            <a:ext cx="719666" cy="272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02255D0-0065-66C0-79A6-B88F7BA5C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433" y="5618182"/>
            <a:ext cx="2861751" cy="9985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353ED2-1490-8AEE-88A5-D7D1942E0AE4}"/>
              </a:ext>
            </a:extLst>
          </p:cNvPr>
          <p:cNvSpPr txBox="1"/>
          <p:nvPr/>
        </p:nvSpPr>
        <p:spPr>
          <a:xfrm>
            <a:off x="4876800" y="3211936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を末尾に挿入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0E9E37-103A-681C-A5BB-7C807A6E40C9}"/>
              </a:ext>
            </a:extLst>
          </p:cNvPr>
          <p:cNvSpPr txBox="1"/>
          <p:nvPr/>
        </p:nvSpPr>
        <p:spPr>
          <a:xfrm>
            <a:off x="4876800" y="507136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8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</p:spTree>
    <p:extLst>
      <p:ext uri="{BB962C8B-B14F-4D97-AF65-F5344CB8AC3E}">
        <p14:creationId xmlns:p14="http://schemas.microsoft.com/office/powerpoint/2010/main" val="237477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1845" y="175028"/>
            <a:ext cx="8461208" cy="872722"/>
          </a:xfrm>
        </p:spPr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でのリストの組み立て，要素の挿入，要素の削除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21845" y="2654726"/>
            <a:ext cx="2929355" cy="5815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リストの組み立て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9272F64-4F57-4403-BE05-BB302C5E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86" y="937808"/>
            <a:ext cx="3541247" cy="12452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8429E38-AFB0-4D4C-A196-EF03F7E77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400" y="2634048"/>
            <a:ext cx="4317538" cy="50481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2D827C5-033F-46DC-8E71-6654078FBFAF}"/>
              </a:ext>
            </a:extLst>
          </p:cNvPr>
          <p:cNvSpPr txBox="1"/>
          <p:nvPr/>
        </p:nvSpPr>
        <p:spPr>
          <a:xfrm>
            <a:off x="398045" y="3837770"/>
            <a:ext cx="2929355" cy="5815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要素の挿入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BEF1F6-0E92-4EF3-8EF6-83A679354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0" y="4056403"/>
            <a:ext cx="3651325" cy="10827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433411C-A735-464F-AF0C-FB1A172F4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400" y="3659350"/>
            <a:ext cx="2531572" cy="587686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CA1BD27-A949-4003-8EC6-A903E7C3C1C7}"/>
              </a:ext>
            </a:extLst>
          </p:cNvPr>
          <p:cNvSpPr txBox="1"/>
          <p:nvPr/>
        </p:nvSpPr>
        <p:spPr>
          <a:xfrm>
            <a:off x="398045" y="5524517"/>
            <a:ext cx="2929355" cy="58157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要素の削除</a:t>
            </a: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7A1BB341-4EE0-4ABA-A836-FA804E43B54A}"/>
              </a:ext>
            </a:extLst>
          </p:cNvPr>
          <p:cNvSpPr/>
          <p:nvPr/>
        </p:nvSpPr>
        <p:spPr>
          <a:xfrm>
            <a:off x="3640667" y="3317287"/>
            <a:ext cx="719666" cy="272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矢印: 下 40">
            <a:extLst>
              <a:ext uri="{FF2B5EF4-FFF2-40B4-BE49-F238E27FC236}">
                <a16:creationId xmlns:a16="http://schemas.microsoft.com/office/drawing/2014/main" id="{E7984320-2171-4DFC-8239-F1954A279E80}"/>
              </a:ext>
            </a:extLst>
          </p:cNvPr>
          <p:cNvSpPr/>
          <p:nvPr/>
        </p:nvSpPr>
        <p:spPr>
          <a:xfrm>
            <a:off x="3640667" y="5209824"/>
            <a:ext cx="719666" cy="2725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4352E55-47D5-493C-BEC8-10CD5807FA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268" y="5859474"/>
            <a:ext cx="2861751" cy="99852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9156E01-CA08-4DC0-9FAD-CBBFDCA30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7400" y="5484119"/>
            <a:ext cx="2699145" cy="57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55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19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リストでの要素の挿入，削除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2731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497373C-839C-A1D3-8817-40030B9DB761}"/>
              </a:ext>
            </a:extLst>
          </p:cNvPr>
          <p:cNvSpPr txBox="1">
            <a:spLocks/>
          </p:cNvSpPr>
          <p:nvPr/>
        </p:nvSpPr>
        <p:spPr>
          <a:xfrm>
            <a:off x="471667" y="439257"/>
            <a:ext cx="8089530" cy="693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05783" y="4598206"/>
            <a:ext cx="216683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表示を確認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F9FF8CE-0310-4476-8846-784383A8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96" y="3945430"/>
            <a:ext cx="5945519" cy="170183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95F2DD-F926-C639-44BA-905CAD4126C5}"/>
              </a:ext>
            </a:extLst>
          </p:cNvPr>
          <p:cNvSpPr/>
          <p:nvPr/>
        </p:nvSpPr>
        <p:spPr>
          <a:xfrm>
            <a:off x="476196" y="571002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8074C6-FB9F-3810-9C7B-5ECAD6AAF1BB}"/>
              </a:ext>
            </a:extLst>
          </p:cNvPr>
          <p:cNvSpPr txBox="1"/>
          <p:nvPr/>
        </p:nvSpPr>
        <p:spPr>
          <a:xfrm>
            <a:off x="689776" y="1771355"/>
            <a:ext cx="47350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dirty="0"/>
              <a:t>x = [15, 8, 6, 32 ,23]</a:t>
            </a:r>
            <a:endParaRPr lang="en-US" altLang="ja-JP" sz="2800" b="1" dirty="0"/>
          </a:p>
          <a:p>
            <a:r>
              <a:rPr lang="ja-JP" altLang="en-US" sz="2800" b="1" dirty="0"/>
              <a:t>x.append(4)</a:t>
            </a:r>
            <a:endParaRPr lang="en-US" altLang="ja-JP" sz="2800" b="1" dirty="0"/>
          </a:p>
          <a:p>
            <a:r>
              <a:rPr lang="ja-JP" altLang="en-US" sz="2800" b="1" dirty="0"/>
              <a:t>x.remove(8)</a:t>
            </a:r>
          </a:p>
        </p:txBody>
      </p:sp>
    </p:spTree>
    <p:extLst>
      <p:ext uri="{BB962C8B-B14F-4D97-AF65-F5344CB8AC3E}">
        <p14:creationId xmlns:p14="http://schemas.microsoft.com/office/powerpoint/2010/main" val="349754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41992A-5EA1-E27D-097F-A20E2DDE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A30BE7D-D9EF-3A9F-0A4D-09C2ACA4C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19" y="1113757"/>
            <a:ext cx="3137734" cy="110338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9051562-DCCA-F944-D20D-1DA21FAB2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17" y="1131900"/>
            <a:ext cx="3651325" cy="1082726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26402498-BB86-DB22-C3D3-46E4215D2EBC}"/>
              </a:ext>
            </a:extLst>
          </p:cNvPr>
          <p:cNvSpPr/>
          <p:nvPr/>
        </p:nvSpPr>
        <p:spPr>
          <a:xfrm rot="16200000">
            <a:off x="3785948" y="1415138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CB3B966-8B16-0780-7E83-A137BF751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20" y="2713337"/>
            <a:ext cx="2861751" cy="9985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F14FC0-8C04-DBA8-43E3-3F017ACE7013}"/>
              </a:ext>
            </a:extLst>
          </p:cNvPr>
          <p:cNvSpPr txBox="1"/>
          <p:nvPr/>
        </p:nvSpPr>
        <p:spPr>
          <a:xfrm>
            <a:off x="2753703" y="633189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を末尾に挿入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72EC14-AB57-2526-4BEE-A03B8D2EA691}"/>
              </a:ext>
            </a:extLst>
          </p:cNvPr>
          <p:cNvSpPr txBox="1"/>
          <p:nvPr/>
        </p:nvSpPr>
        <p:spPr>
          <a:xfrm>
            <a:off x="4451350" y="2451727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8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D89672-836A-65B6-D8D9-47E40E873C7A}"/>
              </a:ext>
            </a:extLst>
          </p:cNvPr>
          <p:cNvSpPr txBox="1"/>
          <p:nvPr/>
        </p:nvSpPr>
        <p:spPr>
          <a:xfrm>
            <a:off x="152250" y="24517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リスト</a:t>
            </a: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64CDC142-D552-986F-58B4-550E6B993B7C}"/>
              </a:ext>
            </a:extLst>
          </p:cNvPr>
          <p:cNvSpPr/>
          <p:nvPr/>
        </p:nvSpPr>
        <p:spPr>
          <a:xfrm rot="16200000">
            <a:off x="4962429" y="3057313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C79D977-DA0A-9083-9AA9-E759CC6C1B44}"/>
              </a:ext>
            </a:extLst>
          </p:cNvPr>
          <p:cNvSpPr txBox="1"/>
          <p:nvPr/>
        </p:nvSpPr>
        <p:spPr>
          <a:xfrm>
            <a:off x="152250" y="423039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辞書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9255F71-526E-FC7E-CF1D-22F18A566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035" y="4954562"/>
            <a:ext cx="1841734" cy="176691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0604B95-0CD1-D3F3-1B57-B72121B5F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553" y="4954562"/>
            <a:ext cx="1441497" cy="182689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AAE135D9-C816-DDF6-B941-260F7C630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833" y="4954562"/>
            <a:ext cx="1441497" cy="1846127"/>
          </a:xfrm>
          <a:prstGeom prst="rect">
            <a:avLst/>
          </a:prstGeom>
        </p:spPr>
      </p:pic>
      <p:sp>
        <p:nvSpPr>
          <p:cNvPr id="18" name="矢印: 下 17">
            <a:extLst>
              <a:ext uri="{FF2B5EF4-FFF2-40B4-BE49-F238E27FC236}">
                <a16:creationId xmlns:a16="http://schemas.microsoft.com/office/drawing/2014/main" id="{96ED8473-AD80-0D0F-BE50-D21F681EC849}"/>
              </a:ext>
            </a:extLst>
          </p:cNvPr>
          <p:cNvSpPr/>
          <p:nvPr/>
        </p:nvSpPr>
        <p:spPr>
          <a:xfrm rot="16200000">
            <a:off x="2820024" y="567627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下 18">
            <a:extLst>
              <a:ext uri="{FF2B5EF4-FFF2-40B4-BE49-F238E27FC236}">
                <a16:creationId xmlns:a16="http://schemas.microsoft.com/office/drawing/2014/main" id="{1AA3F6A0-981A-D418-E942-AFF71878C7C4}"/>
              </a:ext>
            </a:extLst>
          </p:cNvPr>
          <p:cNvSpPr/>
          <p:nvPr/>
        </p:nvSpPr>
        <p:spPr>
          <a:xfrm rot="16200000">
            <a:off x="5530305" y="5685890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5095B43-DD2A-F974-48B0-FF0F499D9361}"/>
              </a:ext>
            </a:extLst>
          </p:cNvPr>
          <p:cNvSpPr txBox="1"/>
          <p:nvPr/>
        </p:nvSpPr>
        <p:spPr>
          <a:xfrm>
            <a:off x="1816889" y="4482724"/>
            <a:ext cx="30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4, "Orange"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C1CB732-2B67-1493-7500-37B7C9A8F2A1}"/>
              </a:ext>
            </a:extLst>
          </p:cNvPr>
          <p:cNvSpPr txBox="1"/>
          <p:nvPr/>
        </p:nvSpPr>
        <p:spPr>
          <a:xfrm>
            <a:off x="5165566" y="4453425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3 </a:t>
            </a:r>
            <a:r>
              <a:rPr kumimoji="1" lang="ja-JP" altLang="en-US" sz="2800" b="1" dirty="0"/>
              <a:t>を</a:t>
            </a:r>
            <a:r>
              <a:rPr kumimoji="1" lang="en-US" altLang="ja-JP" sz="2800" b="1" dirty="0"/>
              <a:t> "Black"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に置き換え</a:t>
            </a:r>
          </a:p>
        </p:txBody>
      </p:sp>
    </p:spTree>
    <p:extLst>
      <p:ext uri="{BB962C8B-B14F-4D97-AF65-F5344CB8AC3E}">
        <p14:creationId xmlns:p14="http://schemas.microsoft.com/office/powerpoint/2010/main" val="2047057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5-2. </a:t>
            </a:r>
            <a:r>
              <a:rPr lang="ja-JP" altLang="en-US" sz="3600" dirty="0"/>
              <a:t>「リスト」を演習できる</a:t>
            </a: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ja-JP" altLang="en-US" sz="3600" dirty="0"/>
              <a:t>オンラインサイトの紹介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A7F548-3044-49A8-B6BD-47575B8D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01637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21</a:t>
            </a:fld>
            <a:endParaRPr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3358835"/>
            <a:ext cx="8536507" cy="1576626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532399" y="5293020"/>
            <a:ext cx="686360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2800" dirty="0">
                <a:latin typeface="Arial" panose="020B0604020202020204" pitchFamily="34" charset="0"/>
                <a:ea typeface="メイリオ" panose="020B0604030504040204" pitchFamily="50" charset="-128"/>
              </a:rPr>
              <a:t>リストは，同じ型の要素の並び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850572" y="4467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FF000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3600" b="0" dirty="0">
                <a:latin typeface="Arial" panose="020B0604020202020204" pitchFamily="34" charset="0"/>
              </a:rPr>
              <a:t>「リスト」を演習できる</a:t>
            </a:r>
            <a:r>
              <a:rPr lang="en-US" altLang="ja-JP" sz="3600" b="0" dirty="0">
                <a:latin typeface="Arial" panose="020B0604020202020204" pitchFamily="34" charset="0"/>
              </a:rPr>
              <a:t/>
            </a:r>
            <a:br>
              <a:rPr lang="en-US" altLang="ja-JP" sz="3600" b="0" dirty="0">
                <a:latin typeface="Arial" panose="020B0604020202020204" pitchFamily="34" charset="0"/>
              </a:rPr>
            </a:br>
            <a:r>
              <a:rPr lang="ja-JP" altLang="en-US" sz="3600" b="0" dirty="0">
                <a:latin typeface="Arial" panose="020B0604020202020204" pitchFamily="34" charset="0"/>
              </a:rPr>
              <a:t>オンラインサイトの紹介</a:t>
            </a:r>
            <a:r>
              <a:rPr lang="en-US" altLang="ja-JP" sz="3600" b="0" dirty="0">
                <a:latin typeface="Arial" panose="020B0604020202020204" pitchFamily="34" charset="0"/>
              </a:rPr>
              <a:t/>
            </a:r>
            <a:br>
              <a:rPr lang="en-US" altLang="ja-JP" sz="3600" b="0" dirty="0">
                <a:latin typeface="Arial" panose="020B0604020202020204" pitchFamily="34" charset="0"/>
              </a:rPr>
            </a:br>
            <a:endParaRPr lang="ja-JP" altLang="en-US" sz="3600" b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55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66008DF-ECF4-D729-EC12-7B67C211E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81" y="2675472"/>
            <a:ext cx="5231003" cy="404600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433503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ウェブブラウザを起動する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3"/>
              </a:rPr>
              <a:t>https://</a:t>
            </a:r>
            <a:r>
              <a:rPr lang="en-US" altLang="ja-JP" dirty="0" err="1">
                <a:hlinkClick r:id="rId3"/>
              </a:rPr>
              <a:t>visualgo.net</a:t>
            </a:r>
            <a:r>
              <a:rPr lang="en-US" altLang="ja-JP" dirty="0">
                <a:hlinkClick r:id="rId3"/>
              </a:rPr>
              <a:t>/ja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Linked List </a:t>
            </a:r>
            <a:r>
              <a:rPr lang="en-US" altLang="ja-JP" dirty="0"/>
              <a:t>(</a:t>
            </a:r>
            <a:r>
              <a:rPr lang="ja-JP" altLang="en-US" dirty="0"/>
              <a:t>連結リスト</a:t>
            </a:r>
            <a:r>
              <a:rPr lang="en-US" altLang="ja-JP" dirty="0"/>
              <a:t>)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827217" y="5314950"/>
            <a:ext cx="1535484" cy="11042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5912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B8B2C4A8-A006-39B1-F1B1-309DEA5E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52" y="3860861"/>
            <a:ext cx="3971262" cy="197796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9690C6F-C23A-5702-9198-3D9E0A938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933" y="3784490"/>
            <a:ext cx="3232474" cy="21763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C3C52EC-B380-B8EA-F7E6-D9FB507AE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05" y="3750072"/>
            <a:ext cx="913564" cy="219352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説明が出る場合がある．</a:t>
            </a:r>
            <a:r>
              <a:rPr lang="en-US" altLang="ja-JP" b="1" dirty="0"/>
              <a:t>ESC </a:t>
            </a:r>
            <a:r>
              <a:rPr lang="ja-JP" altLang="en-US" b="1" dirty="0"/>
              <a:t>キー</a:t>
            </a:r>
            <a:r>
              <a:rPr lang="ja-JP" altLang="en-US" dirty="0"/>
              <a:t>を押して，説明を消す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⑤　左下のメニューで「</a:t>
            </a:r>
            <a:r>
              <a:rPr lang="en-US" altLang="ja-JP" b="1" dirty="0"/>
              <a:t>Enqueue</a:t>
            </a:r>
            <a:r>
              <a:rPr lang="en-US" altLang="ja-JP" dirty="0"/>
              <a:t> (</a:t>
            </a:r>
            <a:r>
              <a:rPr lang="ja-JP" altLang="en-US" dirty="0"/>
              <a:t>入れる</a:t>
            </a:r>
            <a:r>
              <a:rPr lang="en-US" altLang="ja-JP" dirty="0"/>
              <a:t>)</a:t>
            </a:r>
            <a:r>
              <a:rPr lang="ja-JP" altLang="en-US" dirty="0"/>
              <a:t>」をクリックし，「</a:t>
            </a:r>
            <a:r>
              <a:rPr lang="en-US" altLang="ja-JP" b="1" dirty="0"/>
              <a:t>Go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	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2246731" y="4939437"/>
            <a:ext cx="1969027" cy="4181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51849" y="4707500"/>
            <a:ext cx="625817" cy="5693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9105" y="4433454"/>
            <a:ext cx="583198" cy="58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2FF62B6-BA89-DD5D-D02D-AF0A5F05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sp>
        <p:nvSpPr>
          <p:cNvPr id="19" name="右矢印 19">
            <a:extLst>
              <a:ext uri="{FF2B5EF4-FFF2-40B4-BE49-F238E27FC236}">
                <a16:creationId xmlns:a16="http://schemas.microsoft.com/office/drawing/2014/main" id="{F45AB514-E8E4-27DC-0020-F010C75650C6}"/>
              </a:ext>
            </a:extLst>
          </p:cNvPr>
          <p:cNvSpPr/>
          <p:nvPr/>
        </p:nvSpPr>
        <p:spPr>
          <a:xfrm>
            <a:off x="1180135" y="4603578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>
            <a:extLst>
              <a:ext uri="{FF2B5EF4-FFF2-40B4-BE49-F238E27FC236}">
                <a16:creationId xmlns:a16="http://schemas.microsoft.com/office/drawing/2014/main" id="{F7AF63D1-19A2-BDEF-F55E-AFFFC5C0F0CD}"/>
              </a:ext>
            </a:extLst>
          </p:cNvPr>
          <p:cNvSpPr/>
          <p:nvPr/>
        </p:nvSpPr>
        <p:spPr>
          <a:xfrm>
            <a:off x="4834488" y="4648172"/>
            <a:ext cx="159112" cy="582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13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⑥　 </a:t>
            </a:r>
            <a:r>
              <a:rPr lang="ja-JP" altLang="en-US" b="1" u="sng" dirty="0"/>
              <a:t>末尾に挿入される</a:t>
            </a:r>
            <a:r>
              <a:rPr lang="ja-JP" altLang="en-US" dirty="0"/>
              <a:t>ので，確認する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FB07F57-1814-CD5D-8370-8E8AE466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5797FFB-6BEA-8F75-C233-2DECD45C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7" y="1830360"/>
            <a:ext cx="8174062" cy="309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7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3600" dirty="0"/>
              <a:t>5-3. </a:t>
            </a:r>
            <a:r>
              <a:rPr lang="ja-JP" altLang="en-US" sz="3600" dirty="0"/>
              <a:t>辞書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D2A7F548-3044-49A8-B6BD-47575B8D7B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072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75755" y="989293"/>
            <a:ext cx="77380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は，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r>
              <a:rPr lang="ja-JP" altLang="en-US" sz="2800" dirty="0">
                <a:latin typeface="Arial" panose="020B0604020202020204" pitchFamily="34" charset="0"/>
              </a:rPr>
              <a:t>の集まり</a:t>
            </a:r>
            <a:endParaRPr lang="en-US" altLang="ja-JP" sz="2800" dirty="0">
              <a:latin typeface="Arial" panose="020B0604020202020204" pitchFamily="34" charset="0"/>
            </a:endParaRPr>
          </a:p>
          <a:p>
            <a:pPr marL="571500" indent="-571500">
              <a:spcBef>
                <a:spcPct val="0"/>
              </a:spcBef>
            </a:pP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に，同じ値の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は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辞書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26</a:t>
            </a:fld>
            <a:endParaRPr lang="ja-JP" altLang="en-US"/>
          </a:p>
        </p:txBody>
      </p:sp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1441868" y="2970583"/>
          <a:ext cx="60960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7221865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1775070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キー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値（バリュー）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1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Red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687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Yellow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53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3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Blue</a:t>
                      </a:r>
                      <a:endParaRPr kumimoji="1" lang="ja-JP" altLang="en-US" sz="32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45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689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C619DDFA-4BDB-1633-CEF0-6F05C99E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" y="1206234"/>
            <a:ext cx="9009485" cy="21398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繰り返しのプログラム例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4F4C1BA-850D-4C1D-A6A5-B9DF589E6C0B}"/>
              </a:ext>
            </a:extLst>
          </p:cNvPr>
          <p:cNvSpPr/>
          <p:nvPr/>
        </p:nvSpPr>
        <p:spPr>
          <a:xfrm>
            <a:off x="925884" y="1206234"/>
            <a:ext cx="8078416" cy="6662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A2888C-0EF6-4AB6-9E06-996A5EBC251F}"/>
              </a:ext>
            </a:extLst>
          </p:cNvPr>
          <p:cNvSpPr txBox="1"/>
          <p:nvPr/>
        </p:nvSpPr>
        <p:spPr>
          <a:xfrm>
            <a:off x="6177185" y="314958"/>
            <a:ext cx="1415772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辞書の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組み立て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BEE20FE-83FF-413B-97C1-49DB24E5B988}"/>
              </a:ext>
            </a:extLst>
          </p:cNvPr>
          <p:cNvSpPr/>
          <p:nvPr/>
        </p:nvSpPr>
        <p:spPr>
          <a:xfrm>
            <a:off x="887593" y="1872465"/>
            <a:ext cx="3109313" cy="13659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F304247-E43B-4B2A-9E80-3C8CEE580C8F}"/>
              </a:ext>
            </a:extLst>
          </p:cNvPr>
          <p:cNvSpPr txBox="1"/>
          <p:nvPr/>
        </p:nvSpPr>
        <p:spPr>
          <a:xfrm>
            <a:off x="4256488" y="2436008"/>
            <a:ext cx="3098925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辞書のキー </a:t>
            </a:r>
            <a:r>
              <a:rPr kumimoji="1"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1, 2, 3 </a:t>
            </a:r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のそれぞれに</a:t>
            </a:r>
            <a:endParaRPr kumimoji="1" lang="en-US" altLang="ja-JP" sz="2400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ついて，値（バリュー）を表示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3FF93D8-AE6A-78CD-FBD3-3B32D268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283" y="4156194"/>
            <a:ext cx="2630588" cy="1841411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35850E6-6D69-4F9C-3FB0-E4CE9392257A}"/>
              </a:ext>
            </a:extLst>
          </p:cNvPr>
          <p:cNvSpPr txBox="1"/>
          <p:nvPr/>
        </p:nvSpPr>
        <p:spPr>
          <a:xfrm>
            <a:off x="3003550" y="490855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実行結果</a:t>
            </a:r>
          </a:p>
        </p:txBody>
      </p:sp>
    </p:spTree>
    <p:extLst>
      <p:ext uri="{BB962C8B-B14F-4D97-AF65-F5344CB8AC3E}">
        <p14:creationId xmlns:p14="http://schemas.microsoft.com/office/powerpoint/2010/main" val="428300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29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31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辞書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3325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29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394364" y="4380333"/>
            <a:ext cx="216683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結果を確認</a:t>
            </a:r>
            <a:endParaRPr kumimoji="1" lang="en-US" altLang="ja-JP" sz="28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24ADB9CF-9A7A-AD9A-41C9-9DDF626FC1B4}"/>
              </a:ext>
            </a:extLst>
          </p:cNvPr>
          <p:cNvSpPr txBox="1">
            <a:spLocks/>
          </p:cNvSpPr>
          <p:nvPr/>
        </p:nvSpPr>
        <p:spPr>
          <a:xfrm>
            <a:off x="471667" y="439257"/>
            <a:ext cx="8089530" cy="693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56D90EB-EDBC-2AC4-0643-6280F6913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59" y="3543301"/>
            <a:ext cx="2351141" cy="241272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7422D0D-B723-82E2-BC6D-CC17C634899F}"/>
              </a:ext>
            </a:extLst>
          </p:cNvPr>
          <p:cNvSpPr/>
          <p:nvPr/>
        </p:nvSpPr>
        <p:spPr>
          <a:xfrm>
            <a:off x="380946" y="618463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FE4805A-AE27-52E5-38E8-17976D6F9C30}"/>
              </a:ext>
            </a:extLst>
          </p:cNvPr>
          <p:cNvSpPr txBox="1"/>
          <p:nvPr/>
        </p:nvSpPr>
        <p:spPr>
          <a:xfrm>
            <a:off x="849037" y="1498817"/>
            <a:ext cx="7064734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dirty="0"/>
              <a:t>d = {1: "Red", 2: "Yellow", 3: "Blue"}</a:t>
            </a:r>
            <a:endParaRPr lang="en-US" altLang="ja-JP" sz="2800" b="1" dirty="0"/>
          </a:p>
          <a:p>
            <a:r>
              <a:rPr lang="ja-JP" altLang="en-US" sz="2800" b="1" dirty="0"/>
              <a:t>print(d[1])</a:t>
            </a:r>
            <a:endParaRPr lang="en-US" altLang="ja-JP" sz="2800" b="1" dirty="0"/>
          </a:p>
          <a:p>
            <a:r>
              <a:rPr lang="ja-JP" altLang="en-US" sz="2800" b="1" dirty="0"/>
              <a:t>print(d[2])</a:t>
            </a:r>
            <a:endParaRPr lang="en-US" altLang="ja-JP" sz="2800" b="1" dirty="0"/>
          </a:p>
          <a:p>
            <a:r>
              <a:rPr lang="ja-JP" altLang="en-US" sz="2800" b="1" dirty="0"/>
              <a:t>print(d[3])</a:t>
            </a:r>
          </a:p>
        </p:txBody>
      </p:sp>
    </p:spTree>
    <p:extLst>
      <p:ext uri="{BB962C8B-B14F-4D97-AF65-F5344CB8AC3E}">
        <p14:creationId xmlns:p14="http://schemas.microsoft.com/office/powerpoint/2010/main" val="183243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079500"/>
            <a:ext cx="8461208" cy="5500940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リストは，要素の挿入，削除により，サイズが増減する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8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82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30</a:t>
            </a:fld>
            <a:endParaRPr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37782" y="5314209"/>
            <a:ext cx="216683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結果を確認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6CB77B-4BD8-474C-A188-CD353478B050}"/>
              </a:ext>
            </a:extLst>
          </p:cNvPr>
          <p:cNvSpPr txBox="1"/>
          <p:nvPr/>
        </p:nvSpPr>
        <p:spPr>
          <a:xfrm>
            <a:off x="4784772" y="2804312"/>
            <a:ext cx="216683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E80C93F-6534-A9D3-4EA6-3A4E2C56D7CF}"/>
              </a:ext>
            </a:extLst>
          </p:cNvPr>
          <p:cNvSpPr/>
          <p:nvPr/>
        </p:nvSpPr>
        <p:spPr>
          <a:xfrm>
            <a:off x="380946" y="618463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4B7484F2-D0C3-BDC4-EA0E-187C914EDE8D}"/>
              </a:ext>
            </a:extLst>
          </p:cNvPr>
          <p:cNvSpPr txBox="1">
            <a:spLocks/>
          </p:cNvSpPr>
          <p:nvPr/>
        </p:nvSpPr>
        <p:spPr>
          <a:xfrm>
            <a:off x="439861" y="320591"/>
            <a:ext cx="8089530" cy="693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5EB856B-EF6D-2FC9-C839-750A8E524AC5}"/>
              </a:ext>
            </a:extLst>
          </p:cNvPr>
          <p:cNvSpPr txBox="1"/>
          <p:nvPr/>
        </p:nvSpPr>
        <p:spPr>
          <a:xfrm>
            <a:off x="741459" y="2347777"/>
            <a:ext cx="7787932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800" b="1" dirty="0"/>
              <a:t>d = {1: "Red", 2: "Yellow", 3: "Blue"}</a:t>
            </a:r>
            <a:endParaRPr lang="en-US" altLang="ja-JP" sz="2800" b="1" dirty="0"/>
          </a:p>
          <a:p>
            <a:r>
              <a:rPr lang="ja-JP" altLang="en-US" sz="2800" b="1" dirty="0"/>
              <a:t>print(d[1])</a:t>
            </a:r>
            <a:endParaRPr lang="en-US" altLang="ja-JP" sz="2800" b="1" dirty="0"/>
          </a:p>
          <a:p>
            <a:r>
              <a:rPr lang="ja-JP" altLang="en-US" sz="2800" b="1" dirty="0"/>
              <a:t>print(d[2])</a:t>
            </a:r>
            <a:endParaRPr lang="en-US" altLang="ja-JP" sz="2800" b="1" dirty="0"/>
          </a:p>
          <a:p>
            <a:r>
              <a:rPr lang="ja-JP" altLang="en-US" sz="2800" b="1" dirty="0"/>
              <a:t>print(d[3])</a:t>
            </a:r>
            <a:endParaRPr lang="en-US" altLang="ja-JP" sz="2800" b="1" dirty="0"/>
          </a:p>
          <a:p>
            <a:r>
              <a:rPr lang="ja-JP" altLang="en-US" sz="2800" b="1" dirty="0"/>
              <a:t>d[4] = "Orange</a:t>
            </a:r>
            <a:r>
              <a:rPr lang="en-US" altLang="ja-JP" sz="2800" b="1" dirty="0"/>
              <a:t>"</a:t>
            </a:r>
          </a:p>
          <a:p>
            <a:r>
              <a:rPr lang="ja-JP" altLang="en-US" sz="2800" b="1" dirty="0"/>
              <a:t>print(d[4])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7955D8E-A9F8-0D4A-B033-40B80F6E34AA}"/>
              </a:ext>
            </a:extLst>
          </p:cNvPr>
          <p:cNvSpPr txBox="1">
            <a:spLocks/>
          </p:cNvSpPr>
          <p:nvPr/>
        </p:nvSpPr>
        <p:spPr>
          <a:xfrm>
            <a:off x="1152828" y="1303323"/>
            <a:ext cx="7038671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d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[4] = “Orange”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は，新しいキー，値（バリュー）の追加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B920A83-9CEC-13D9-7F3E-CDF584896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072" y="3671946"/>
            <a:ext cx="2060681" cy="23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12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62BF2CC-2B99-CB1E-DF57-C2D8EDC33A44}"/>
              </a:ext>
            </a:extLst>
          </p:cNvPr>
          <p:cNvSpPr txBox="1"/>
          <p:nvPr/>
        </p:nvSpPr>
        <p:spPr>
          <a:xfrm>
            <a:off x="531745" y="2285130"/>
            <a:ext cx="7787932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800" b="1" dirty="0"/>
              <a:t>d = {1: "Red", 2: "Yellow", 3: "Blue"}</a:t>
            </a:r>
          </a:p>
          <a:p>
            <a:r>
              <a:rPr lang="en-US" altLang="ja-JP" sz="2800" b="1" dirty="0"/>
              <a:t>print(d[1])</a:t>
            </a:r>
          </a:p>
          <a:p>
            <a:r>
              <a:rPr lang="en-US" altLang="ja-JP" sz="2800" b="1" dirty="0"/>
              <a:t>print(d[2])</a:t>
            </a:r>
          </a:p>
          <a:p>
            <a:r>
              <a:rPr lang="en-US" altLang="ja-JP" sz="2800" b="1" dirty="0"/>
              <a:t>print(d[3])</a:t>
            </a:r>
          </a:p>
          <a:p>
            <a:r>
              <a:rPr lang="en-US" altLang="ja-JP" sz="2800" b="1" dirty="0"/>
              <a:t>d[4] = "Orange“</a:t>
            </a:r>
          </a:p>
          <a:p>
            <a:r>
              <a:rPr lang="en-US" altLang="ja-JP" sz="2800" b="1" dirty="0"/>
              <a:t>print(d[4])</a:t>
            </a:r>
          </a:p>
          <a:p>
            <a:r>
              <a:rPr lang="en-US" altLang="ja-JP" sz="2800" b="1" dirty="0"/>
              <a:t>d[3] = "Black“</a:t>
            </a:r>
          </a:p>
          <a:p>
            <a:r>
              <a:rPr lang="en-US" altLang="ja-JP" sz="2800" b="1" dirty="0"/>
              <a:t>print(d[3])</a:t>
            </a:r>
            <a:endParaRPr lang="ja-JP" altLang="en-US" sz="2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31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00EAAF-E4CC-9E8F-0454-5426360CA364}"/>
              </a:ext>
            </a:extLst>
          </p:cNvPr>
          <p:cNvSpPr txBox="1"/>
          <p:nvPr/>
        </p:nvSpPr>
        <p:spPr>
          <a:xfrm>
            <a:off x="7023485" y="4725826"/>
            <a:ext cx="216683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結果を確認</a:t>
            </a:r>
            <a:endParaRPr kumimoji="1" lang="en-US" altLang="ja-JP" sz="21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88EA272-2DDF-8A5E-C770-01915275673C}"/>
              </a:ext>
            </a:extLst>
          </p:cNvPr>
          <p:cNvSpPr/>
          <p:nvPr/>
        </p:nvSpPr>
        <p:spPr>
          <a:xfrm>
            <a:off x="380946" y="6184630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5E6B8BA-476C-F04D-61F5-CB3799B82A68}"/>
              </a:ext>
            </a:extLst>
          </p:cNvPr>
          <p:cNvSpPr txBox="1">
            <a:spLocks/>
          </p:cNvSpPr>
          <p:nvPr/>
        </p:nvSpPr>
        <p:spPr>
          <a:xfrm>
            <a:off x="380946" y="135181"/>
            <a:ext cx="8089530" cy="69395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Python Tutor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のエディタで次のプログラムを入れ，実行し，結果を確認する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25CFB83-E91B-7F10-F513-CE5C34303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652" y="3618118"/>
            <a:ext cx="2095608" cy="237184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15A4C37-D62B-D56B-7E59-95817EF1A9B4}"/>
              </a:ext>
            </a:extLst>
          </p:cNvPr>
          <p:cNvSpPr txBox="1">
            <a:spLocks/>
          </p:cNvSpPr>
          <p:nvPr/>
        </p:nvSpPr>
        <p:spPr>
          <a:xfrm>
            <a:off x="1152828" y="1303323"/>
            <a:ext cx="7038671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d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[3] = “Black”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は，値（バリュー）の置き換え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5430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全体まとめ①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079500"/>
            <a:ext cx="8461208" cy="5500940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は，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同じ型の要素の並び</a:t>
            </a:r>
            <a:endParaRPr lang="en-US" altLang="ja-JP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リスト</a:t>
            </a:r>
            <a:r>
              <a:rPr lang="ja-JP" altLang="en-US" dirty="0">
                <a:latin typeface="メイリオ" panose="020B0604030504040204" pitchFamily="50" charset="-128"/>
              </a:rPr>
              <a:t>の要素には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</a:rPr>
              <a:t>順序がある</a:t>
            </a:r>
            <a:r>
              <a:rPr lang="ja-JP" altLang="en-US" dirty="0">
                <a:latin typeface="メイリオ" panose="020B0604030504040204" pitchFamily="50" charset="-128"/>
              </a:rPr>
              <a:t>．</a:t>
            </a:r>
            <a:r>
              <a:rPr lang="ja-JP" altLang="en-US" dirty="0">
                <a:solidFill>
                  <a:schemeClr val="tx2"/>
                </a:solidFill>
                <a:latin typeface="メイリオ" panose="020B0604030504040204" pitchFamily="50" charset="-128"/>
              </a:rPr>
              <a:t>０から始まる番号</a:t>
            </a:r>
            <a:r>
              <a:rPr lang="ja-JP" altLang="en-US" dirty="0">
                <a:latin typeface="メイリオ" panose="020B0604030504040204" pitchFamily="50" charset="-128"/>
              </a:rPr>
              <a:t>（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</a:rPr>
              <a:t>添字</a:t>
            </a:r>
            <a:r>
              <a:rPr lang="ja-JP" altLang="en-US" dirty="0">
                <a:latin typeface="メイリオ" panose="020B0604030504040204" pitchFamily="50" charset="-128"/>
              </a:rPr>
              <a:t>）が付いている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</a:rPr>
              <a:t>リストは，要素の挿入，削除により，サイズが増減する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EFFA993-EB19-A831-DA61-C5013F78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83" y="4138080"/>
            <a:ext cx="3137734" cy="110338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3F0D5D7-94E6-ADDC-9F87-DECDF9A40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81" y="4156223"/>
            <a:ext cx="3651325" cy="1082726"/>
          </a:xfrm>
          <a:prstGeom prst="rect">
            <a:avLst/>
          </a:prstGeom>
        </p:spPr>
      </p:pic>
      <p:sp>
        <p:nvSpPr>
          <p:cNvPr id="11" name="矢印: 下 10">
            <a:extLst>
              <a:ext uri="{FF2B5EF4-FFF2-40B4-BE49-F238E27FC236}">
                <a16:creationId xmlns:a16="http://schemas.microsoft.com/office/drawing/2014/main" id="{6A8A8302-78F4-A851-EE51-A8675865FEE0}"/>
              </a:ext>
            </a:extLst>
          </p:cNvPr>
          <p:cNvSpPr/>
          <p:nvPr/>
        </p:nvSpPr>
        <p:spPr>
          <a:xfrm rot="16200000">
            <a:off x="4116312" y="4439461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AFA7FD1-DC32-44A9-ADB5-1CF4C0E35D89}"/>
              </a:ext>
            </a:extLst>
          </p:cNvPr>
          <p:cNvSpPr txBox="1"/>
          <p:nvPr/>
        </p:nvSpPr>
        <p:spPr>
          <a:xfrm>
            <a:off x="3084067" y="3657512"/>
            <a:ext cx="2603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を末尾に挿入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22FE93-F7A1-45C2-C41E-E91AA299176E}"/>
              </a:ext>
            </a:extLst>
          </p:cNvPr>
          <p:cNvSpPr txBox="1"/>
          <p:nvPr/>
        </p:nvSpPr>
        <p:spPr>
          <a:xfrm>
            <a:off x="4721412" y="5360218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8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63871A22-6F31-25CD-F31B-23D2137D5F09}"/>
              </a:ext>
            </a:extLst>
          </p:cNvPr>
          <p:cNvSpPr/>
          <p:nvPr/>
        </p:nvSpPr>
        <p:spPr>
          <a:xfrm rot="16200000">
            <a:off x="4983257" y="6164615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74FA5DB-3F3A-0729-3ED7-62347D03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73" y="5778500"/>
            <a:ext cx="2861751" cy="9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77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90600"/>
            <a:ext cx="8461208" cy="5589840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は，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u="sng" dirty="0">
                <a:solidFill>
                  <a:srgbClr val="C00000"/>
                </a:solidFill>
                <a:latin typeface="Arial" panose="020B0604020202020204" pitchFamily="34" charset="0"/>
              </a:rPr>
              <a:t>集まり</a:t>
            </a:r>
            <a:endParaRPr lang="en-US" altLang="ja-JP" u="sng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に，</a:t>
            </a:r>
            <a:r>
              <a:rPr lang="ja-JP" altLang="en-US" sz="2800" b="1" dirty="0">
                <a:latin typeface="Arial" panose="020B0604020202020204" pitchFamily="34" charset="0"/>
              </a:rPr>
              <a:t>同じ値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は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E91378-AF7C-8CB8-2E0F-E5F5A7A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0" y="3772235"/>
            <a:ext cx="1841734" cy="1766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F874F5-9743-B3A0-4DA1-808C8EC8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88" y="3772235"/>
            <a:ext cx="1441497" cy="18268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07FFCE-6B19-306A-3603-39554D9D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768" y="3772235"/>
            <a:ext cx="1441497" cy="1846127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5AFAFDE9-D858-7981-908C-6AAEFF0263EE}"/>
              </a:ext>
            </a:extLst>
          </p:cNvPr>
          <p:cNvSpPr/>
          <p:nvPr/>
        </p:nvSpPr>
        <p:spPr>
          <a:xfrm rot="16200000">
            <a:off x="2726959" y="4493948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F9DF05FC-67B0-EC27-2F40-CAB7AF85BCD3}"/>
              </a:ext>
            </a:extLst>
          </p:cNvPr>
          <p:cNvSpPr/>
          <p:nvPr/>
        </p:nvSpPr>
        <p:spPr>
          <a:xfrm rot="16200000">
            <a:off x="5437240" y="4503563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953AA9-EB54-52E3-9255-82B36CD4175A}"/>
              </a:ext>
            </a:extLst>
          </p:cNvPr>
          <p:cNvSpPr txBox="1"/>
          <p:nvPr/>
        </p:nvSpPr>
        <p:spPr>
          <a:xfrm>
            <a:off x="1723824" y="3300397"/>
            <a:ext cx="30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4, "Orange"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6A865B-3FD0-9A14-697F-4C36A0B96ACE}"/>
              </a:ext>
            </a:extLst>
          </p:cNvPr>
          <p:cNvSpPr txBox="1"/>
          <p:nvPr/>
        </p:nvSpPr>
        <p:spPr>
          <a:xfrm>
            <a:off x="5072501" y="3271098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3 </a:t>
            </a:r>
            <a:r>
              <a:rPr kumimoji="1" lang="ja-JP" altLang="en-US" sz="2800" b="1" dirty="0"/>
              <a:t>を</a:t>
            </a:r>
            <a:r>
              <a:rPr kumimoji="1" lang="en-US" altLang="ja-JP" sz="2800" b="1" dirty="0"/>
              <a:t> "Black"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に置き換え</a:t>
            </a:r>
          </a:p>
        </p:txBody>
      </p:sp>
    </p:spTree>
    <p:extLst>
      <p:ext uri="{BB962C8B-B14F-4D97-AF65-F5344CB8AC3E}">
        <p14:creationId xmlns:p14="http://schemas.microsoft.com/office/powerpoint/2010/main" val="3448897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mtClean="0"/>
              <a:t>Python </a:t>
            </a:r>
            <a:r>
              <a:rPr lang="ja-JP" altLang="en-US" smtClean="0"/>
              <a:t>関連ページ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まとめページ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2"/>
              </a:rPr>
              <a:t>https://www.kkaneko.jp/tools/man/python.html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/>
              <a:t>入門（スライド資料とプログラム例）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>
                <a:hlinkClick r:id="rId3"/>
              </a:rPr>
              <a:t>https://</a:t>
            </a:r>
            <a:r>
              <a:rPr lang="en-US" altLang="ja-JP" sz="2000" dirty="0" smtClean="0">
                <a:hlinkClick r:id="rId3"/>
              </a:rPr>
              <a:t>www.kkaneko.jp/pro/pf/index.html</a:t>
            </a:r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プログラミングの</a:t>
            </a:r>
            <a:r>
              <a:rPr lang="ja-JP" altLang="en-US" sz="2000" dirty="0"/>
              <a:t>基本（スライド資料とプログラム例）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4"/>
              </a:rPr>
              <a:t>https://www.kkaneko.jp/pro/po/index.html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プログラム例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5"/>
              </a:rPr>
              <a:t>https://www.kkaneko.jp/pro/python/index.html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Google </a:t>
            </a:r>
            <a:r>
              <a:rPr lang="en-US" altLang="ja-JP" sz="2000" dirty="0" err="1" smtClean="0"/>
              <a:t>Colaboratory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を使用）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6"/>
              </a:rPr>
              <a:t>https://www.kkaneko.jp/ai/ni/index.html</a:t>
            </a:r>
            <a:endParaRPr lang="en-US" altLang="ja-JP" sz="2000" dirty="0" smtClean="0"/>
          </a:p>
          <a:p>
            <a:r>
              <a:rPr lang="ja-JP" altLang="en-US" sz="2000" dirty="0" smtClean="0"/>
              <a:t>人工知能の実行（</a:t>
            </a:r>
            <a:r>
              <a:rPr lang="en-US" altLang="ja-JP" sz="2000" dirty="0" smtClean="0"/>
              <a:t>Python </a:t>
            </a:r>
            <a:r>
              <a:rPr lang="ja-JP" altLang="en-US" sz="2000" dirty="0" smtClean="0"/>
              <a:t>を使用）（</a:t>
            </a:r>
            <a:r>
              <a:rPr lang="en-US" altLang="ja-JP" sz="2000" dirty="0" smtClean="0"/>
              <a:t>Windows </a:t>
            </a:r>
            <a:r>
              <a:rPr lang="ja-JP" altLang="en-US" sz="2000" dirty="0" smtClean="0"/>
              <a:t>上）</a:t>
            </a:r>
            <a:endParaRPr lang="en-US" altLang="ja-JP" sz="2000" dirty="0" smtClean="0"/>
          </a:p>
          <a:p>
            <a:pPr marL="0" indent="0">
              <a:buNone/>
            </a:pPr>
            <a:r>
              <a:rPr lang="en-US" altLang="ja-JP" sz="2000" dirty="0" smtClean="0">
                <a:hlinkClick r:id="rId7"/>
              </a:rPr>
              <a:t>https://www.kkaneko.jp/ai/deepim/index.html</a:t>
            </a:r>
            <a:endParaRPr lang="en-US" altLang="ja-JP" sz="2000" dirty="0" smtClean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8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3B49C8-006C-4B4F-BAA6-A110D97F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全体まとめ②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CC6FD7-D16A-43DC-A973-6DFD77DA9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990600"/>
            <a:ext cx="8461208" cy="5589840"/>
          </a:xfrm>
        </p:spPr>
        <p:txBody>
          <a:bodyPr>
            <a:normAutofit/>
          </a:bodyPr>
          <a:lstStyle/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は，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と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値（バリュー）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ペア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u="sng" dirty="0">
                <a:solidFill>
                  <a:srgbClr val="C00000"/>
                </a:solidFill>
                <a:latin typeface="Arial" panose="020B0604020202020204" pitchFamily="34" charset="0"/>
              </a:rPr>
              <a:t>集まり</a:t>
            </a:r>
            <a:endParaRPr lang="en-US" altLang="ja-JP" u="sng" dirty="0">
              <a:solidFill>
                <a:srgbClr val="C00000"/>
              </a:solidFill>
            </a:endParaRPr>
          </a:p>
          <a:p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辞書</a:t>
            </a:r>
            <a:r>
              <a:rPr lang="ja-JP" altLang="en-US" sz="2800" dirty="0">
                <a:latin typeface="Arial" panose="020B0604020202020204" pitchFamily="34" charset="0"/>
              </a:rPr>
              <a:t>に，</a:t>
            </a:r>
            <a:r>
              <a:rPr lang="ja-JP" altLang="en-US" sz="2800" b="1" dirty="0">
                <a:latin typeface="Arial" panose="020B0604020202020204" pitchFamily="34" charset="0"/>
              </a:rPr>
              <a:t>同じ値</a:t>
            </a:r>
            <a:r>
              <a:rPr lang="ja-JP" altLang="en-US" sz="2800" dirty="0">
                <a:latin typeface="Arial" panose="020B0604020202020204" pitchFamily="34" charset="0"/>
              </a:rPr>
              <a:t>の</a:t>
            </a:r>
            <a:r>
              <a:rPr lang="ja-JP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キー</a:t>
            </a:r>
            <a:r>
              <a:rPr lang="ja-JP" altLang="en-US" sz="2800" dirty="0">
                <a:latin typeface="Arial" panose="020B0604020202020204" pitchFamily="34" charset="0"/>
              </a:rPr>
              <a:t>は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ja-JP" altLang="en-US" sz="2800" b="1" u="sng" dirty="0">
                <a:solidFill>
                  <a:srgbClr val="FF0000"/>
                </a:solidFill>
                <a:latin typeface="Arial" panose="020B0604020202020204" pitchFamily="34" charset="0"/>
              </a:rPr>
              <a:t>回以上登場しない</a:t>
            </a:r>
          </a:p>
          <a:p>
            <a:endParaRPr lang="ja-JP" altLang="en-US" dirty="0">
              <a:latin typeface="メイリオ" panose="020B0604030504040204" pitchFamily="50" charset="-128"/>
            </a:endParaRPr>
          </a:p>
          <a:p>
            <a:endParaRPr lang="en-US" altLang="ja-JP" dirty="0"/>
          </a:p>
          <a:p>
            <a:endParaRPr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608854-A85E-4B52-B23D-3510386E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6E91378-AF7C-8CB8-2E0F-E5F5A7A15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70" y="3772235"/>
            <a:ext cx="1841734" cy="176691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6F874F5-9743-B3A0-4DA1-808C8EC8C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488" y="3772235"/>
            <a:ext cx="1441497" cy="182689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A07FFCE-6B19-306A-3603-39554D9D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768" y="3772235"/>
            <a:ext cx="1441497" cy="1846127"/>
          </a:xfrm>
          <a:prstGeom prst="rect">
            <a:avLst/>
          </a:prstGeom>
        </p:spPr>
      </p:pic>
      <p:sp>
        <p:nvSpPr>
          <p:cNvPr id="8" name="矢印: 下 7">
            <a:extLst>
              <a:ext uri="{FF2B5EF4-FFF2-40B4-BE49-F238E27FC236}">
                <a16:creationId xmlns:a16="http://schemas.microsoft.com/office/drawing/2014/main" id="{5AFAFDE9-D858-7981-908C-6AAEFF0263EE}"/>
              </a:ext>
            </a:extLst>
          </p:cNvPr>
          <p:cNvSpPr/>
          <p:nvPr/>
        </p:nvSpPr>
        <p:spPr>
          <a:xfrm rot="16200000">
            <a:off x="2726959" y="4493948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F9DF05FC-67B0-EC27-2F40-CAB7AF85BCD3}"/>
              </a:ext>
            </a:extLst>
          </p:cNvPr>
          <p:cNvSpPr/>
          <p:nvPr/>
        </p:nvSpPr>
        <p:spPr>
          <a:xfrm rot="16200000">
            <a:off x="5437240" y="4503563"/>
            <a:ext cx="406274" cy="3834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953AA9-EB54-52E3-9255-82B36CD4175A}"/>
              </a:ext>
            </a:extLst>
          </p:cNvPr>
          <p:cNvSpPr txBox="1"/>
          <p:nvPr/>
        </p:nvSpPr>
        <p:spPr>
          <a:xfrm>
            <a:off x="1723824" y="3300397"/>
            <a:ext cx="30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4, "Orange"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の削除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6A865B-3FD0-9A14-697F-4C36A0B96ACE}"/>
              </a:ext>
            </a:extLst>
          </p:cNvPr>
          <p:cNvSpPr txBox="1"/>
          <p:nvPr/>
        </p:nvSpPr>
        <p:spPr>
          <a:xfrm>
            <a:off x="5072501" y="3271098"/>
            <a:ext cx="3873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/>
              <a:t>3 </a:t>
            </a:r>
            <a:r>
              <a:rPr kumimoji="1" lang="ja-JP" altLang="en-US" sz="2800" b="1" dirty="0"/>
              <a:t>を</a:t>
            </a:r>
            <a:r>
              <a:rPr kumimoji="1" lang="en-US" altLang="ja-JP" sz="2800" b="1" dirty="0"/>
              <a:t> "Black"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に置き換え</a:t>
            </a:r>
          </a:p>
        </p:txBody>
      </p:sp>
    </p:spTree>
    <p:extLst>
      <p:ext uri="{BB962C8B-B14F-4D97-AF65-F5344CB8AC3E}">
        <p14:creationId xmlns:p14="http://schemas.microsoft.com/office/powerpoint/2010/main" val="1073078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18FDC3-320E-49BA-8C71-7EB11C87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518F35-AB0F-44DF-B602-7CF970C3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3FD3D0F-5D91-4BBF-966F-1252F6E1C1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71268"/>
              </p:ext>
            </p:extLst>
          </p:nvPr>
        </p:nvGraphicFramePr>
        <p:xfrm>
          <a:off x="789070" y="1033512"/>
          <a:ext cx="7446209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8">
                  <a:extLst>
                    <a:ext uri="{9D8B030D-6E8A-4147-A177-3AD203B41FA5}">
                      <a16:colId xmlns:a16="http://schemas.microsoft.com/office/drawing/2014/main" val="1637907391"/>
                    </a:ext>
                  </a:extLst>
                </a:gridCol>
                <a:gridCol w="6165091">
                  <a:extLst>
                    <a:ext uri="{9D8B030D-6E8A-4147-A177-3AD203B41FA5}">
                      <a16:colId xmlns:a16="http://schemas.microsoft.com/office/drawing/2014/main" val="3159168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73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5-1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リスト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62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5-2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800" dirty="0"/>
                        <a:t>「リスト」を演習できるオンラインサイトの紹介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195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5-3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辞書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48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25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メソッドアクセス，代入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3297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Python </a:t>
            </a:r>
            <a:r>
              <a:rPr lang="ja-JP" altLang="en-US" sz="2400" dirty="0"/>
              <a:t>プログラムでは，その他にも，属性アクセス，関数呼び出し，制御，「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38091E3-F014-4EED-8E4F-719BE045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Python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Python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2529914" y="5506851"/>
            <a:ext cx="970777" cy="379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840F43E-4E1B-424B-8CAF-821CA90F6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174" y="4587893"/>
            <a:ext cx="3092584" cy="1396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73EF71A-BDE0-46A5-8623-515877BEF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79" y="710289"/>
            <a:ext cx="2495831" cy="30596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3DCE27DF-BE3A-412C-9249-1F6BCE31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99" y="1160396"/>
            <a:ext cx="2948991" cy="1902197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Python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5247" y="3429001"/>
            <a:ext cx="1395664" cy="3409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3" y="934175"/>
            <a:ext cx="1214151" cy="6299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964288" y="2574817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64288" y="5301817"/>
            <a:ext cx="1447652" cy="3957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879344" y="6296476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F0C5DE02-0A8B-4B69-8705-8459B22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082" y="4656622"/>
            <a:ext cx="1673441" cy="151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8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Python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2AB45E8-8779-4074-BC11-4DECB7169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02" y="2789172"/>
            <a:ext cx="8536655" cy="322257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62FABD7-2395-4A95-A40C-45CECA55D610}"/>
              </a:ext>
            </a:extLst>
          </p:cNvPr>
          <p:cNvSpPr/>
          <p:nvPr/>
        </p:nvSpPr>
        <p:spPr>
          <a:xfrm>
            <a:off x="5743083" y="5552633"/>
            <a:ext cx="726361" cy="3197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1815</TotalTime>
  <Words>1438</Words>
  <Application>Microsoft Office PowerPoint</Application>
  <PresentationFormat>画面に合わせる (4:3)</PresentationFormat>
  <Paragraphs>266</Paragraphs>
  <Slides>34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2" baseType="lpstr">
      <vt:lpstr>ＭＳ Ｐゴシック</vt:lpstr>
      <vt:lpstr>メイリオ</vt:lpstr>
      <vt:lpstr>游ゴシック</vt:lpstr>
      <vt:lpstr>Arial</vt:lpstr>
      <vt:lpstr>Calibri</vt:lpstr>
      <vt:lpstr>Segoe UI</vt:lpstr>
      <vt:lpstr>Times New Roman</vt:lpstr>
      <vt:lpstr>Office テーマ</vt:lpstr>
      <vt:lpstr>PowerPoint プレゼンテーション</vt:lpstr>
      <vt:lpstr>PowerPoint プレゼンテーション</vt:lpstr>
      <vt:lpstr>全体まとめ①</vt:lpstr>
      <vt:lpstr>全体まとめ②</vt:lpstr>
      <vt:lpstr>アウトライン</vt:lpstr>
      <vt:lpstr>メソッドアクセス，代入</vt:lpstr>
      <vt:lpstr>Python Tutor の起動</vt:lpstr>
      <vt:lpstr>Python Tutor でのプログラム実行手順</vt:lpstr>
      <vt:lpstr>Python Tutor 使用上の注意点①</vt:lpstr>
      <vt:lpstr>Python Tutor 使用上の注意点②</vt:lpstr>
      <vt:lpstr>5-1. リスト</vt:lpstr>
      <vt:lpstr>リスト</vt:lpstr>
      <vt:lpstr>演習</vt:lpstr>
      <vt:lpstr>PowerPoint プレゼンテーション</vt:lpstr>
      <vt:lpstr>PowerPoint プレゼンテーション</vt:lpstr>
      <vt:lpstr>リストの性質</vt:lpstr>
      <vt:lpstr>Python でのリストの組み立て，要素の挿入，要素の削除</vt:lpstr>
      <vt:lpstr>演習</vt:lpstr>
      <vt:lpstr>PowerPoint プレゼンテーション</vt:lpstr>
      <vt:lpstr>5-2. 「リスト」を演習できる オンラインサイトの紹介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5-3. 辞書</vt:lpstr>
      <vt:lpstr>辞書</vt:lpstr>
      <vt:lpstr>繰り返しのプログラム例</vt:lpstr>
      <vt:lpstr>演習</vt:lpstr>
      <vt:lpstr>PowerPoint プレゼンテーション</vt:lpstr>
      <vt:lpstr>PowerPoint プレゼンテーション</vt:lpstr>
      <vt:lpstr>PowerPoint プレゼンテーション</vt:lpstr>
      <vt:lpstr>全体まとめ①</vt:lpstr>
      <vt:lpstr>全体まとめ②</vt:lpstr>
      <vt:lpstr>Python 関連ページ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金子　邦彦</dc:creator>
  <cp:lastModifiedBy>user</cp:lastModifiedBy>
  <cp:revision>257</cp:revision>
  <cp:lastPrinted>2019-10-10T02:44:39Z</cp:lastPrinted>
  <dcterms:created xsi:type="dcterms:W3CDTF">2018-05-08T02:37:35Z</dcterms:created>
  <dcterms:modified xsi:type="dcterms:W3CDTF">2023-01-29T11:58:30Z</dcterms:modified>
</cp:coreProperties>
</file>