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964" r:id="rId2"/>
    <p:sldId id="1327" r:id="rId3"/>
    <p:sldId id="842" r:id="rId4"/>
    <p:sldId id="1043" r:id="rId5"/>
    <p:sldId id="1379" r:id="rId6"/>
    <p:sldId id="1341" r:id="rId7"/>
    <p:sldId id="1308" r:id="rId8"/>
    <p:sldId id="1302" r:id="rId9"/>
    <p:sldId id="820" r:id="rId10"/>
    <p:sldId id="896" r:id="rId11"/>
    <p:sldId id="907" r:id="rId12"/>
    <p:sldId id="908" r:id="rId13"/>
    <p:sldId id="1305" r:id="rId14"/>
    <p:sldId id="1307" r:id="rId15"/>
    <p:sldId id="490" r:id="rId16"/>
    <p:sldId id="1347" r:id="rId17"/>
    <p:sldId id="1315" r:id="rId18"/>
    <p:sldId id="1316" r:id="rId19"/>
    <p:sldId id="1325" r:id="rId20"/>
    <p:sldId id="1326" r:id="rId21"/>
    <p:sldId id="1306" r:id="rId22"/>
    <p:sldId id="923" r:id="rId23"/>
    <p:sldId id="815" r:id="rId24"/>
    <p:sldId id="777" r:id="rId25"/>
    <p:sldId id="775" r:id="rId26"/>
    <p:sldId id="904" r:id="rId27"/>
    <p:sldId id="1348" r:id="rId28"/>
    <p:sldId id="909" r:id="rId29"/>
    <p:sldId id="687" r:id="rId30"/>
    <p:sldId id="902" r:id="rId31"/>
    <p:sldId id="1330" r:id="rId32"/>
    <p:sldId id="1331" r:id="rId33"/>
    <p:sldId id="1332" r:id="rId34"/>
    <p:sldId id="1317" r:id="rId35"/>
    <p:sldId id="1333" r:id="rId36"/>
    <p:sldId id="843" r:id="rId37"/>
    <p:sldId id="1349" r:id="rId38"/>
    <p:sldId id="1321" r:id="rId39"/>
    <p:sldId id="1322" r:id="rId40"/>
    <p:sldId id="1323" r:id="rId41"/>
    <p:sldId id="1380" r:id="rId4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601" autoAdjust="0"/>
    <p:restoredTop sz="94660"/>
  </p:normalViewPr>
  <p:slideViewPr>
    <p:cSldViewPr snapToGrid="0">
      <p:cViewPr varScale="1">
        <p:scale>
          <a:sx n="63" d="100"/>
          <a:sy n="63" d="100"/>
        </p:scale>
        <p:origin x="500" y="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68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652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EEE2DE6-0E9D-47BD-87DB-36DCDB8738E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kkaneko.jp/pro/po/index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pro/pf/index.html" TargetMode="External"/><Relationship Id="rId7" Type="http://schemas.openxmlformats.org/officeDocument/2006/relationships/hyperlink" Target="https://www.kkaneko.jp/ai/deepim/index.html" TargetMode="External"/><Relationship Id="rId2" Type="http://schemas.openxmlformats.org/officeDocument/2006/relationships/hyperlink" Target="https://www.kkaneko.jp/tools/man/pytho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kaneko.jp/ai/ni/index.html" TargetMode="External"/><Relationship Id="rId5" Type="http://schemas.openxmlformats.org/officeDocument/2006/relationships/hyperlink" Target="https://www.kkaneko.jp/pro/python/index.html" TargetMode="External"/><Relationship Id="rId4" Type="http://schemas.openxmlformats.org/officeDocument/2006/relationships/hyperlink" Target="https://www.kkaneko.jp/pro/po/index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9" y="575001"/>
            <a:ext cx="5117193" cy="185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3600" dirty="0">
                <a:solidFill>
                  <a:srgbClr val="C00000"/>
                </a:solidFill>
              </a:rPr>
              <a:t>po-6. </a:t>
            </a:r>
            <a:r>
              <a:rPr lang="ja-JP" altLang="en-US" sz="3600" b="1" dirty="0">
                <a:solidFill>
                  <a:srgbClr val="C00000"/>
                </a:solidFill>
              </a:rPr>
              <a:t>繰り返し（ループ）</a:t>
            </a:r>
            <a:r>
              <a:rPr lang="ja-JP" altLang="en-US" sz="2800" dirty="0"/>
              <a:t/>
            </a:r>
            <a:br>
              <a:rPr lang="ja-JP" altLang="en-US" sz="2800" dirty="0"/>
            </a:br>
            <a:endParaRPr lang="ja-JP" altLang="en-US" sz="2800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34228F5D-B8DA-4C70-A1BB-FB639B49FF68}"/>
              </a:ext>
            </a:extLst>
          </p:cNvPr>
          <p:cNvSpPr txBox="1">
            <a:spLocks/>
          </p:cNvSpPr>
          <p:nvPr/>
        </p:nvSpPr>
        <p:spPr>
          <a:xfrm>
            <a:off x="192389" y="2944833"/>
            <a:ext cx="5334428" cy="152448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トピックス： 繰り返し（ループ），</a:t>
            </a:r>
            <a:r>
              <a:rPr lang="en-US" altLang="ja-JP" sz="1800" dirty="0">
                <a:solidFill>
                  <a:schemeClr val="tx1"/>
                </a:solidFill>
              </a:rPr>
              <a:t>for</a:t>
            </a:r>
            <a:r>
              <a:rPr lang="ja-JP" altLang="en-US" sz="1800" dirty="0">
                <a:solidFill>
                  <a:schemeClr val="tx1"/>
                </a:solidFill>
              </a:rPr>
              <a:t>，</a:t>
            </a:r>
            <a:r>
              <a:rPr lang="en-US" altLang="ja-JP" sz="1800" dirty="0">
                <a:solidFill>
                  <a:schemeClr val="tx1"/>
                </a:solidFill>
              </a:rPr>
              <a:t>in</a:t>
            </a:r>
            <a:r>
              <a:rPr lang="ja-JP" altLang="en-US" sz="1800" dirty="0" err="1">
                <a:solidFill>
                  <a:schemeClr val="tx1"/>
                </a:solidFill>
              </a:rPr>
              <a:t>，</a:t>
            </a:r>
            <a:r>
              <a:rPr lang="ja-JP" altLang="en-US" sz="1800" dirty="0">
                <a:solidFill>
                  <a:schemeClr val="tx1"/>
                </a:solidFill>
              </a:rPr>
              <a:t>ステップ実行（</a:t>
            </a:r>
            <a:r>
              <a:rPr lang="en-US" altLang="ja-JP" sz="1800" dirty="0">
                <a:solidFill>
                  <a:schemeClr val="tx1"/>
                </a:solidFill>
              </a:rPr>
              <a:t>Python Tutor </a:t>
            </a:r>
            <a:r>
              <a:rPr lang="ja-JP" altLang="en-US" sz="1800" dirty="0">
                <a:solidFill>
                  <a:schemeClr val="tx1"/>
                </a:solidFill>
              </a:rPr>
              <a:t>による演習）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1800" dirty="0">
                <a:solidFill>
                  <a:schemeClr val="tx1"/>
                </a:solidFill>
              </a:rPr>
              <a:t>URL: 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www.kkaneko.jp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/pro/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po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index.html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（</a:t>
            </a:r>
            <a:r>
              <a:rPr lang="en-US" altLang="ja-JP" sz="1800" b="1" dirty="0">
                <a:solidFill>
                  <a:schemeClr val="tx1"/>
                </a:solidFill>
              </a:rPr>
              <a:t>Python </a:t>
            </a:r>
            <a:r>
              <a:rPr lang="ja-JP" altLang="en-US" sz="1800" b="1" smtClean="0">
                <a:solidFill>
                  <a:schemeClr val="tx1"/>
                </a:solidFill>
              </a:rPr>
              <a:t>プログラミング</a:t>
            </a:r>
            <a:r>
              <a:rPr lang="ja-JP" altLang="en-US" sz="1800" b="1">
                <a:solidFill>
                  <a:schemeClr val="tx1"/>
                </a:solidFill>
              </a:rPr>
              <a:t>の基本</a:t>
            </a:r>
            <a:r>
              <a:rPr lang="ja-JP" altLang="en-US" sz="1800" smtClean="0">
                <a:solidFill>
                  <a:schemeClr val="tx1"/>
                </a:solidFill>
              </a:rPr>
              <a:t>）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691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3840F43E-4E1B-424B-8CAF-821CA90F6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174" y="4587893"/>
            <a:ext cx="3092584" cy="13968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73EF71A-BDE0-46A5-8623-515877BEF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79" y="710289"/>
            <a:ext cx="2495831" cy="30596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3DCE27DF-BE3A-412C-9249-1F6BCE31F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799" y="1160396"/>
            <a:ext cx="2948991" cy="1902197"/>
          </a:xfrm>
          <a:prstGeom prst="rect">
            <a:avLst/>
          </a:prstGeom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Python Tutor </a:t>
            </a:r>
            <a:r>
              <a:rPr lang="ja-JP" altLang="en-US" dirty="0" err="1"/>
              <a:t>での</a:t>
            </a:r>
            <a:r>
              <a:rPr lang="ja-JP" altLang="en-US" dirty="0"/>
              <a:t>プログラム実行手順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75247" y="3429001"/>
            <a:ext cx="1395664" cy="3409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4087149" y="1614948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879343" y="934175"/>
            <a:ext cx="1214151" cy="6299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964288" y="2574817"/>
            <a:ext cx="726361" cy="31977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8123063" y="1614948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964288" y="5301817"/>
            <a:ext cx="1447652" cy="39578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26739" y="3844210"/>
            <a:ext cx="4767836" cy="706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(1)</a:t>
            </a:r>
            <a:r>
              <a:rPr lang="ja-JP" altLang="en-US" sz="2400" dirty="0">
                <a:latin typeface="Arial" panose="020B0604020202020204" pitchFamily="34" charset="0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</a:rPr>
              <a:t>Visualize Execution</a:t>
            </a:r>
            <a:r>
              <a:rPr lang="ja-JP" altLang="en-US" sz="2400" dirty="0">
                <a:latin typeface="Arial" panose="020B0604020202020204" pitchFamily="34" charset="0"/>
              </a:rPr>
              <a:t>」をクリックして</a:t>
            </a:r>
            <a:r>
              <a:rPr lang="ja-JP" altLang="en-US" sz="2400" b="1" dirty="0">
                <a:latin typeface="Arial" panose="020B0604020202020204" pitchFamily="34" charset="0"/>
              </a:rPr>
              <a:t>実行画面</a:t>
            </a:r>
            <a:r>
              <a:rPr lang="ja-JP" altLang="en-US" sz="2400" dirty="0">
                <a:latin typeface="Arial" panose="020B0604020202020204" pitchFamily="34" charset="0"/>
              </a:rPr>
              <a:t>に切り替える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5060115" y="3900275"/>
            <a:ext cx="4288086" cy="790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(2)</a:t>
            </a:r>
            <a:r>
              <a:rPr lang="ja-JP" altLang="en-US" sz="2400" dirty="0">
                <a:latin typeface="Arial" panose="020B0604020202020204" pitchFamily="34" charset="0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</a:rPr>
              <a:t>Last</a:t>
            </a:r>
            <a:r>
              <a:rPr lang="ja-JP" altLang="en-US" sz="2400" dirty="0">
                <a:latin typeface="Arial" panose="020B0604020202020204" pitchFamily="34" charset="0"/>
              </a:rPr>
              <a:t>」をクリック．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879344" y="6296476"/>
            <a:ext cx="3535591" cy="555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(3)</a:t>
            </a:r>
            <a:r>
              <a:rPr lang="ja-JP" altLang="en-US" sz="2400" dirty="0">
                <a:latin typeface="Arial" panose="020B0604020202020204" pitchFamily="34" charset="0"/>
              </a:rPr>
              <a:t> </a:t>
            </a:r>
            <a:r>
              <a:rPr lang="ja-JP" altLang="en-US" sz="2400" b="1" u="sng" dirty="0">
                <a:latin typeface="Arial" panose="020B0604020202020204" pitchFamily="34" charset="0"/>
              </a:rPr>
              <a:t>実行結果を確認</a:t>
            </a:r>
            <a:r>
              <a:rPr lang="ja-JP" altLang="en-US" sz="2400" dirty="0">
                <a:latin typeface="Arial" panose="020B0604020202020204" pitchFamily="34" charset="0"/>
              </a:rPr>
              <a:t>する．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23" name="右矢印 22"/>
          <p:cNvSpPr/>
          <p:nvPr/>
        </p:nvSpPr>
        <p:spPr>
          <a:xfrm>
            <a:off x="4414935" y="4889607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右矢印 25"/>
          <p:cNvSpPr/>
          <p:nvPr/>
        </p:nvSpPr>
        <p:spPr>
          <a:xfrm>
            <a:off x="730619" y="4889607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B03CA64-8A7B-4BAF-8186-CFF3A92AE959}"/>
              </a:ext>
            </a:extLst>
          </p:cNvPr>
          <p:cNvSpPr txBox="1"/>
          <p:nvPr/>
        </p:nvSpPr>
        <p:spPr>
          <a:xfrm>
            <a:off x="5472223" y="60817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9F44D06-D09A-4A57-8467-778ED6D28523}"/>
              </a:ext>
            </a:extLst>
          </p:cNvPr>
          <p:cNvSpPr txBox="1"/>
          <p:nvPr/>
        </p:nvSpPr>
        <p:spPr>
          <a:xfrm>
            <a:off x="4414935" y="6081730"/>
            <a:ext cx="405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(4)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Edit this code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」をクリックして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編集画面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に戻る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F0C5DE02-0A8B-4B69-8705-8459B22950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6082" y="4656622"/>
            <a:ext cx="1673441" cy="151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85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B75E73-17EC-4008-BD5F-EDC650E90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/>
              <a:t>Python Tutor </a:t>
            </a:r>
            <a:r>
              <a:rPr kumimoji="1" lang="ja-JP" altLang="en-US" dirty="0"/>
              <a:t>使用上の注意点</a:t>
            </a:r>
            <a:r>
              <a:rPr lang="ja-JP" altLang="en-US" dirty="0"/>
              <a:t>①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BF3833-AD59-4C44-ABF0-F8B10806C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741559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b="1" dirty="0"/>
              <a:t>実行画面で，次のような</a:t>
            </a:r>
            <a:r>
              <a:rPr kumimoji="1" lang="ja-JP" altLang="en-US" b="1" dirty="0">
                <a:solidFill>
                  <a:srgbClr val="FF0000"/>
                </a:solidFill>
              </a:rPr>
              <a:t>赤の表示</a:t>
            </a:r>
            <a:r>
              <a:rPr kumimoji="1" lang="ja-JP" altLang="en-US" b="1" dirty="0"/>
              <a:t>が出ることがある </a:t>
            </a:r>
            <a:r>
              <a:rPr kumimoji="1" lang="ja-JP" altLang="en-US" dirty="0"/>
              <a:t>→ </a:t>
            </a:r>
            <a:r>
              <a:rPr kumimoji="1" lang="ja-JP" altLang="en-US" b="1" dirty="0">
                <a:solidFill>
                  <a:srgbClr val="FF0000"/>
                </a:solidFill>
              </a:rPr>
              <a:t>無視</a:t>
            </a:r>
            <a:r>
              <a:rPr kumimoji="1" lang="ja-JP" altLang="en-US" dirty="0">
                <a:solidFill>
                  <a:srgbClr val="FF0000"/>
                </a:solidFill>
              </a:rPr>
              <a:t>してよい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　過去の文法ミスに関する確認表示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邪魔なときは「</a:t>
            </a:r>
            <a:r>
              <a:rPr kumimoji="1" lang="en-US" altLang="ja-JP" b="1" dirty="0"/>
              <a:t>Close</a:t>
            </a:r>
            <a:r>
              <a:rPr kumimoji="1" lang="ja-JP" altLang="en-US" dirty="0"/>
              <a:t>」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3C99B2-FC80-4BA6-A115-D6CAD7B3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2AB45E8-8779-4074-BC11-4DECB7169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02" y="2789172"/>
            <a:ext cx="8536655" cy="322257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62FABD7-2395-4A95-A40C-45CECA55D610}"/>
              </a:ext>
            </a:extLst>
          </p:cNvPr>
          <p:cNvSpPr/>
          <p:nvPr/>
        </p:nvSpPr>
        <p:spPr>
          <a:xfrm>
            <a:off x="5743083" y="5552633"/>
            <a:ext cx="726361" cy="31977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5171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4239A4B1-734B-45FA-8670-F0AC88082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476" y="1217954"/>
            <a:ext cx="2583488" cy="275063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4328F8E-7664-46D7-944C-A75EEF0A5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Python Tutor </a:t>
            </a:r>
            <a:r>
              <a:rPr lang="ja-JP" altLang="en-US" dirty="0"/>
              <a:t>使用上の注意点②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8E8C34-FBE7-42F1-841F-E6B4B35C3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68" y="762416"/>
            <a:ext cx="8672744" cy="59590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kumimoji="1" lang="en-US" altLang="ja-JP" b="1" dirty="0"/>
              <a:t>please wait ... executing</a:t>
            </a:r>
            <a:r>
              <a:rPr kumimoji="1" lang="ja-JP" altLang="en-US" dirty="0"/>
              <a:t>」のとき，</a:t>
            </a:r>
            <a:r>
              <a:rPr kumimoji="1" lang="ja-JP" altLang="en-US" b="1" dirty="0"/>
              <a:t>１０秒ほど待つ</a:t>
            </a:r>
            <a:r>
              <a:rPr kumimoji="1" lang="ja-JP" altLang="en-US" dirty="0"/>
              <a:t>．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→　</a:t>
            </a:r>
            <a:r>
              <a:rPr kumimoji="1" lang="ja-JP" altLang="en-US" b="1" dirty="0"/>
              <a:t>混雑しているとき</a:t>
            </a:r>
            <a:r>
              <a:rPr kumimoji="1" lang="ja-JP" altLang="en-US" dirty="0"/>
              <a:t>は，</a:t>
            </a:r>
            <a:r>
              <a:rPr lang="ja-JP" altLang="en-US" b="1" u="sng" dirty="0"/>
              <a:t> 「</a:t>
            </a:r>
            <a:r>
              <a:rPr lang="en-US" altLang="ja-JP" b="1" u="sng" dirty="0"/>
              <a:t>Server Busy</a:t>
            </a:r>
            <a:r>
              <a:rPr lang="ja-JP" altLang="en-US" b="1" u="sng" dirty="0"/>
              <a:t>・・・」 </a:t>
            </a:r>
            <a:endParaRPr lang="en-US" altLang="ja-JP" b="1" u="sng" dirty="0"/>
          </a:p>
          <a:p>
            <a:pPr marL="0" indent="0">
              <a:buNone/>
            </a:pPr>
            <a:r>
              <a:rPr lang="en-US" altLang="ja-JP" b="1" dirty="0"/>
              <a:t>    </a:t>
            </a:r>
            <a:r>
              <a:rPr lang="ja-JP" altLang="en-US" b="1" u="sng" dirty="0"/>
              <a:t>というメッセージが出る</a:t>
            </a:r>
            <a:r>
              <a:rPr lang="ja-JP" altLang="en-US" dirty="0"/>
              <a:t>ことがある．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混雑している．</a:t>
            </a:r>
            <a:r>
              <a:rPr lang="ja-JP" altLang="en-US" b="1" u="sng" dirty="0"/>
              <a:t>少し（数秒から数十秒）待つ</a:t>
            </a:r>
            <a:r>
              <a:rPr lang="ja-JP" altLang="en-US" dirty="0"/>
              <a:t>と自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動で表示が変わる（変わらない場合には，操作を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もう一度行ってみる）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C11EB9-25EF-45CB-8BAD-5C1F3AEF8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5215409-9D0D-4022-AC4D-A709E353F770}"/>
              </a:ext>
            </a:extLst>
          </p:cNvPr>
          <p:cNvSpPr/>
          <p:nvPr/>
        </p:nvSpPr>
        <p:spPr>
          <a:xfrm>
            <a:off x="2343444" y="1435445"/>
            <a:ext cx="2926388" cy="2730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3874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38C5A6-AB32-84B1-8D23-3F14F44F47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/>
              <a:t>6-1. </a:t>
            </a:r>
            <a:r>
              <a:rPr kumimoji="1" lang="ja-JP" altLang="en-US" sz="3600" dirty="0"/>
              <a:t>リストと繰り返し（ループ）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824126F-9D4E-8815-FF70-6FA9DAEF6E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1724C6-5CF6-5296-B974-B6315DE53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403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E6DFC3-9AC1-C83F-FDF3-EA3329AB8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繰り返し（ループ）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AF2192-7E73-CA59-1E4C-995C8289C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7878258" cy="1118232"/>
          </a:xfrm>
        </p:spPr>
        <p:txBody>
          <a:bodyPr/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繰り返し（ループ）</a:t>
            </a:r>
            <a:r>
              <a:rPr lang="ja-JP" altLang="en-US" dirty="0"/>
              <a:t>では，</a:t>
            </a:r>
            <a:r>
              <a:rPr lang="ja-JP" altLang="en-US" b="1" u="sng" dirty="0">
                <a:solidFill>
                  <a:srgbClr val="FF0000"/>
                </a:solidFill>
              </a:rPr>
              <a:t>同じ処理や操作を繰り返す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592631C-7FFE-F582-B8AA-A627067B5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B1E6E1FD-6B04-C673-6C53-FB4FE8BBF7A3}"/>
              </a:ext>
            </a:extLst>
          </p:cNvPr>
          <p:cNvSpPr txBox="1">
            <a:spLocks/>
          </p:cNvSpPr>
          <p:nvPr/>
        </p:nvSpPr>
        <p:spPr>
          <a:xfrm>
            <a:off x="1070960" y="1964485"/>
            <a:ext cx="6380028" cy="169157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物体の落下距離：  </a:t>
            </a:r>
            <a:r>
              <a:rPr lang="en-US" altLang="ja-JP" b="1" dirty="0"/>
              <a:t>9.8 × (</a:t>
            </a:r>
            <a:r>
              <a:rPr lang="ja-JP" altLang="en-US" b="1" dirty="0"/>
              <a:t>時間</a:t>
            </a:r>
            <a:r>
              <a:rPr lang="en-US" altLang="ja-JP" b="1" dirty="0"/>
              <a:t>)</a:t>
            </a:r>
            <a:r>
              <a:rPr lang="en-US" altLang="ja-JP" b="1" baseline="30000" dirty="0"/>
              <a:t>2 </a:t>
            </a:r>
            <a:r>
              <a:rPr lang="en-US" altLang="ja-JP" b="1" dirty="0"/>
              <a:t>÷ 2 </a:t>
            </a:r>
            <a:r>
              <a:rPr lang="en-US" altLang="ja-JP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時間は </a:t>
            </a:r>
            <a:r>
              <a:rPr lang="en-US" altLang="ja-JP" dirty="0"/>
              <a:t>0, 1, 2, 3, 4, 5, 6, 7, 8, 9, 10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　⇒ 同じ式の計算を </a:t>
            </a:r>
            <a:r>
              <a:rPr lang="en-US" altLang="ja-JP" dirty="0"/>
              <a:t>11 </a:t>
            </a:r>
            <a:r>
              <a:rPr lang="ja-JP" altLang="en-US" dirty="0"/>
              <a:t>回繰り返し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666C501-58AA-4347-7F54-9EA36F8C9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378" y="5337426"/>
            <a:ext cx="2787386" cy="143546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1499596-3DA1-1E0A-0FAB-A538C8F7C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51" y="3918952"/>
            <a:ext cx="7261123" cy="127359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8777D1E-AF62-11D7-D124-5C0495B38948}"/>
              </a:ext>
            </a:extLst>
          </p:cNvPr>
          <p:cNvSpPr txBox="1"/>
          <p:nvPr/>
        </p:nvSpPr>
        <p:spPr>
          <a:xfrm>
            <a:off x="865236" y="5238544"/>
            <a:ext cx="2682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Python </a:t>
            </a:r>
            <a:r>
              <a:rPr kumimoji="1" lang="ja-JP" altLang="en-US" sz="2400" dirty="0"/>
              <a:t>プログラム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0FA26FB-98C1-7B9F-09B2-7453E20D9DD2}"/>
              </a:ext>
            </a:extLst>
          </p:cNvPr>
          <p:cNvSpPr txBox="1"/>
          <p:nvPr/>
        </p:nvSpPr>
        <p:spPr>
          <a:xfrm>
            <a:off x="3864114" y="590333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実行結果</a:t>
            </a:r>
          </a:p>
        </p:txBody>
      </p:sp>
    </p:spTree>
    <p:extLst>
      <p:ext uri="{BB962C8B-B14F-4D97-AF65-F5344CB8AC3E}">
        <p14:creationId xmlns:p14="http://schemas.microsoft.com/office/powerpoint/2010/main" val="8652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繰り返しのプログラム例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91098" y="1447820"/>
            <a:ext cx="6097325" cy="189858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300" b="1" dirty="0"/>
              <a:t>x = [0, 1, 2, 3, 4, 5, 6, 7, 8, 9, 10]</a:t>
            </a:r>
          </a:p>
          <a:p>
            <a:pPr marL="0" indent="0">
              <a:buNone/>
            </a:pPr>
            <a:r>
              <a:rPr lang="en-US" altLang="ja-JP" sz="3300" b="1" dirty="0"/>
              <a:t>for t in x:    </a:t>
            </a:r>
          </a:p>
          <a:p>
            <a:pPr marL="0" indent="0">
              <a:buNone/>
            </a:pPr>
            <a:r>
              <a:rPr lang="en-US" altLang="ja-JP" sz="3300" b="1" dirty="0"/>
              <a:t>	print((9.8 / 2) * t * t)</a:t>
            </a:r>
          </a:p>
          <a:p>
            <a:pPr marL="0" indent="0">
              <a:buNone/>
            </a:pPr>
            <a:endParaRPr lang="en-US" altLang="ja-JP" sz="2100" dirty="0"/>
          </a:p>
          <a:p>
            <a:pPr marL="0" indent="0">
              <a:buNone/>
            </a:pPr>
            <a:endParaRPr lang="en-US" altLang="ja-JP" sz="2100" dirty="0"/>
          </a:p>
          <a:p>
            <a:pPr marL="0" indent="0">
              <a:buNone/>
            </a:pPr>
            <a:endParaRPr lang="ja-JP" altLang="en-US" sz="21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81279" y="4611767"/>
            <a:ext cx="28655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b="1" dirty="0">
                <a:solidFill>
                  <a:srgbClr val="FF0000"/>
                </a:solidFill>
              </a:rPr>
              <a:t>for t in x </a:t>
            </a:r>
            <a:r>
              <a:rPr kumimoji="1" lang="ja-JP" altLang="en-US" sz="2100" b="1" dirty="0">
                <a:solidFill>
                  <a:srgbClr val="FF0000"/>
                </a:solidFill>
              </a:rPr>
              <a:t>の直後に「</a:t>
            </a:r>
            <a:r>
              <a:rPr kumimoji="1" lang="en-US" altLang="ja-JP" sz="2100" b="1" dirty="0">
                <a:solidFill>
                  <a:srgbClr val="FF0000"/>
                </a:solidFill>
              </a:rPr>
              <a:t>:</a:t>
            </a:r>
            <a:r>
              <a:rPr kumimoji="1" lang="ja-JP" altLang="en-US" sz="2100" b="1" dirty="0">
                <a:solidFill>
                  <a:srgbClr val="FF0000"/>
                </a:solidFill>
              </a:rPr>
              <a:t>」</a:t>
            </a:r>
            <a:endParaRPr lang="en-US" altLang="ja-JP" sz="2100" b="1" dirty="0">
              <a:solidFill>
                <a:srgbClr val="FF0000"/>
              </a:solidFill>
            </a:endParaRPr>
          </a:p>
          <a:p>
            <a:r>
              <a:rPr lang="ja-JP" altLang="en-US" sz="2100" b="1" dirty="0">
                <a:solidFill>
                  <a:srgbClr val="FF0000"/>
                </a:solidFill>
              </a:rPr>
              <a:t>（コロン）</a:t>
            </a:r>
            <a:endParaRPr kumimoji="1" lang="en-US" altLang="ja-JP" sz="2100" b="1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69235" y="5828937"/>
            <a:ext cx="5964197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100" b="1" dirty="0">
                <a:solidFill>
                  <a:srgbClr val="FF0000"/>
                </a:solidFill>
              </a:rPr>
              <a:t>字下げも正確に．</a:t>
            </a:r>
            <a:endParaRPr kumimoji="1" lang="en-US" altLang="ja-JP" sz="2100" b="1" dirty="0">
              <a:solidFill>
                <a:srgbClr val="FF0000"/>
              </a:solidFill>
            </a:endParaRPr>
          </a:p>
          <a:p>
            <a:r>
              <a:rPr kumimoji="1" lang="en-US" altLang="ja-JP" sz="2100" b="1" dirty="0">
                <a:solidFill>
                  <a:srgbClr val="FF0000"/>
                </a:solidFill>
              </a:rPr>
              <a:t>print((9.8 / 2) * t * t) </a:t>
            </a:r>
            <a:r>
              <a:rPr kumimoji="1" lang="ja-JP" altLang="en-US" sz="2100" b="1" dirty="0">
                <a:solidFill>
                  <a:srgbClr val="FF0000"/>
                </a:solidFill>
              </a:rPr>
              <a:t>の前に，「タブ」を </a:t>
            </a:r>
            <a:r>
              <a:rPr kumimoji="1" lang="en-US" altLang="ja-JP" sz="2100" b="1" dirty="0">
                <a:solidFill>
                  <a:srgbClr val="FF0000"/>
                </a:solidFill>
              </a:rPr>
              <a:t>1</a:t>
            </a:r>
            <a:r>
              <a:rPr kumimoji="1" lang="ja-JP" altLang="en-US" sz="2100" b="1" dirty="0">
                <a:solidFill>
                  <a:srgbClr val="FF0000"/>
                </a:solidFill>
              </a:rPr>
              <a:t>つだけ</a:t>
            </a:r>
          </a:p>
        </p:txBody>
      </p:sp>
      <p:sp>
        <p:nvSpPr>
          <p:cNvPr id="11" name="右中かっこ 10">
            <a:extLst>
              <a:ext uri="{FF2B5EF4-FFF2-40B4-BE49-F238E27FC236}">
                <a16:creationId xmlns:a16="http://schemas.microsoft.com/office/drawing/2014/main" id="{D0802C28-9A86-0A72-64F9-5B894DCA2165}"/>
              </a:ext>
            </a:extLst>
          </p:cNvPr>
          <p:cNvSpPr/>
          <p:nvPr/>
        </p:nvSpPr>
        <p:spPr>
          <a:xfrm>
            <a:off x="6406699" y="1447820"/>
            <a:ext cx="212377" cy="6641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右中かっこ 11">
            <a:extLst>
              <a:ext uri="{FF2B5EF4-FFF2-40B4-BE49-F238E27FC236}">
                <a16:creationId xmlns:a16="http://schemas.microsoft.com/office/drawing/2014/main" id="{16D8B357-BF2F-4A82-0AC3-CBB631495786}"/>
              </a:ext>
            </a:extLst>
          </p:cNvPr>
          <p:cNvSpPr/>
          <p:nvPr/>
        </p:nvSpPr>
        <p:spPr>
          <a:xfrm>
            <a:off x="6406699" y="2234923"/>
            <a:ext cx="153384" cy="9920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9DDAAF5-5F3C-B4ED-7D76-CD6F86931A04}"/>
              </a:ext>
            </a:extLst>
          </p:cNvPr>
          <p:cNvSpPr txBox="1"/>
          <p:nvPr/>
        </p:nvSpPr>
        <p:spPr>
          <a:xfrm>
            <a:off x="6590332" y="1549061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リストの組み立て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8BFE9ED-EB12-0DD6-34BC-213F133D514F}"/>
              </a:ext>
            </a:extLst>
          </p:cNvPr>
          <p:cNvSpPr txBox="1"/>
          <p:nvPr/>
        </p:nvSpPr>
        <p:spPr>
          <a:xfrm>
            <a:off x="6619076" y="254441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繰り返し</a:t>
            </a:r>
          </a:p>
        </p:txBody>
      </p:sp>
    </p:spTree>
    <p:extLst>
      <p:ext uri="{BB962C8B-B14F-4D97-AF65-F5344CB8AC3E}">
        <p14:creationId xmlns:p14="http://schemas.microsoft.com/office/powerpoint/2010/main" val="3871698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17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20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for </a:t>
            </a:r>
            <a:r>
              <a:rPr lang="ja-JP" altLang="en-US" b="1" dirty="0"/>
              <a:t>による繰り返し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43376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55F87BD-3AED-17C5-0A4E-FC2BD14E9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65" y="2115649"/>
            <a:ext cx="7155906" cy="2413177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D63F99FB-EF34-4DBE-A036-E9F539C38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994" y="231355"/>
            <a:ext cx="8275398" cy="141857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① </a:t>
            </a:r>
            <a:r>
              <a:rPr lang="en-US" altLang="ja-JP" dirty="0"/>
              <a:t>Python Tutor </a:t>
            </a:r>
            <a:r>
              <a:rPr lang="ja-JP" altLang="en-US" dirty="0"/>
              <a:t>のエディタで次のプログラムを入れる</a:t>
            </a:r>
            <a:endParaRPr lang="en-US" altLang="ja-JP" dirty="0"/>
          </a:p>
        </p:txBody>
      </p:sp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385120A-F599-35ED-4C10-91F9D025BBB3}"/>
              </a:ext>
            </a:extLst>
          </p:cNvPr>
          <p:cNvSpPr txBox="1"/>
          <p:nvPr/>
        </p:nvSpPr>
        <p:spPr>
          <a:xfrm>
            <a:off x="1154467" y="5672538"/>
            <a:ext cx="6700809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</a:rPr>
              <a:t>字下げも正確に！</a:t>
            </a:r>
            <a:endParaRPr kumimoji="1" lang="en-US" altLang="ja-JP" sz="2800" b="1" dirty="0">
              <a:solidFill>
                <a:srgbClr val="FF0000"/>
              </a:solidFill>
            </a:endParaRPr>
          </a:p>
          <a:p>
            <a:r>
              <a:rPr kumimoji="1" lang="en-US" altLang="ja-JP" sz="2800" b="1" dirty="0">
                <a:solidFill>
                  <a:srgbClr val="FF0000"/>
                </a:solidFill>
              </a:rPr>
              <a:t>print(</a:t>
            </a:r>
            <a:r>
              <a:rPr kumimoji="1" lang="en-US" altLang="ja-JP" sz="2800" b="1" dirty="0" err="1">
                <a:solidFill>
                  <a:srgbClr val="FF0000"/>
                </a:solidFill>
              </a:rPr>
              <a:t>i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) 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の前に，「タブ 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(Tab)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」を 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1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つだけ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33BC1B6-82AD-7BF7-EA49-BB1451B39C94}"/>
              </a:ext>
            </a:extLst>
          </p:cNvPr>
          <p:cNvSpPr txBox="1"/>
          <p:nvPr/>
        </p:nvSpPr>
        <p:spPr>
          <a:xfrm>
            <a:off x="5887860" y="4504820"/>
            <a:ext cx="2961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for </a:t>
            </a:r>
            <a:r>
              <a:rPr kumimoji="1" lang="en-US" altLang="ja-JP" sz="2400" b="1" dirty="0" err="1">
                <a:solidFill>
                  <a:srgbClr val="FF0000"/>
                </a:solidFill>
              </a:rPr>
              <a:t>i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 in a </a:t>
            </a:r>
          </a:p>
          <a:p>
            <a:r>
              <a:rPr lang="ja-JP" altLang="en-US" sz="2400" b="1" dirty="0">
                <a:solidFill>
                  <a:srgbClr val="FF0000"/>
                </a:solidFill>
              </a:rPr>
              <a:t>の直後に「</a:t>
            </a:r>
            <a:r>
              <a:rPr lang="en-US" altLang="ja-JP" sz="2400" b="1" dirty="0">
                <a:solidFill>
                  <a:srgbClr val="FF0000"/>
                </a:solidFill>
              </a:rPr>
              <a:t>:</a:t>
            </a:r>
            <a:r>
              <a:rPr lang="ja-JP" altLang="en-US" sz="2400" b="1" dirty="0">
                <a:solidFill>
                  <a:srgbClr val="FF0000"/>
                </a:solidFill>
              </a:rPr>
              <a:t>」</a:t>
            </a:r>
            <a:endParaRPr lang="en-US" altLang="ja-JP" sz="2400" b="1" dirty="0">
              <a:solidFill>
                <a:srgbClr val="FF0000"/>
              </a:solidFill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9C286831-C27E-DAD4-53DD-E8F33C2813A8}"/>
              </a:ext>
            </a:extLst>
          </p:cNvPr>
          <p:cNvCxnSpPr>
            <a:cxnSpLocks/>
          </p:cNvCxnSpPr>
          <p:nvPr/>
        </p:nvCxnSpPr>
        <p:spPr>
          <a:xfrm flipH="1" flipV="1">
            <a:off x="4896465" y="3816272"/>
            <a:ext cx="855406" cy="7125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C6AFF4F-9D95-03FC-9B4A-1FDED942F6B8}"/>
              </a:ext>
            </a:extLst>
          </p:cNvPr>
          <p:cNvSpPr txBox="1"/>
          <p:nvPr/>
        </p:nvSpPr>
        <p:spPr>
          <a:xfrm>
            <a:off x="2011681" y="1448832"/>
            <a:ext cx="413446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リストの要素を表示する</a:t>
            </a:r>
          </a:p>
        </p:txBody>
      </p:sp>
    </p:spTree>
    <p:extLst>
      <p:ext uri="{BB962C8B-B14F-4D97-AF65-F5344CB8AC3E}">
        <p14:creationId xmlns:p14="http://schemas.microsoft.com/office/powerpoint/2010/main" val="2356296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57668DC2-65F0-C629-CBD5-1DB29AB59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223" y="1237859"/>
            <a:ext cx="5807848" cy="2945609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49" y="392819"/>
            <a:ext cx="8934451" cy="2660048"/>
          </a:xfrm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ja-JP" altLang="en-US" dirty="0"/>
              <a:t>② 実行し，結果を確認する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4B6937E-3F7A-0D54-81B2-9FECBF435D49}"/>
              </a:ext>
            </a:extLst>
          </p:cNvPr>
          <p:cNvSpPr/>
          <p:nvPr/>
        </p:nvSpPr>
        <p:spPr>
          <a:xfrm>
            <a:off x="449466" y="6119659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9C991CA-1806-6441-099F-4F369420D279}"/>
              </a:ext>
            </a:extLst>
          </p:cNvPr>
          <p:cNvSpPr/>
          <p:nvPr/>
        </p:nvSpPr>
        <p:spPr>
          <a:xfrm>
            <a:off x="1241846" y="2151549"/>
            <a:ext cx="1932007" cy="200001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7135EC9-A9D5-7638-3B4F-FEE91E7224C4}"/>
              </a:ext>
            </a:extLst>
          </p:cNvPr>
          <p:cNvSpPr txBox="1"/>
          <p:nvPr/>
        </p:nvSpPr>
        <p:spPr>
          <a:xfrm>
            <a:off x="4431664" y="4757288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結果</a:t>
            </a:r>
            <a:r>
              <a:rPr lang="ja-JP" altLang="en-US" sz="2800" dirty="0">
                <a:solidFill>
                  <a:srgbClr val="FF0000"/>
                </a:solidFill>
              </a:rPr>
              <a:t>を</a:t>
            </a:r>
            <a:r>
              <a:rPr kumimoji="1" lang="ja-JP" altLang="en-US" sz="2800" dirty="0">
                <a:solidFill>
                  <a:srgbClr val="FF0000"/>
                </a:solidFill>
              </a:rPr>
              <a:t>確認</a:t>
            </a:r>
          </a:p>
        </p:txBody>
      </p:sp>
    </p:spTree>
    <p:extLst>
      <p:ext uri="{BB962C8B-B14F-4D97-AF65-F5344CB8AC3E}">
        <p14:creationId xmlns:p14="http://schemas.microsoft.com/office/powerpoint/2010/main" val="148341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B6D2FE7B-FBDE-0830-83E0-7C3669C72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96" y="2397639"/>
            <a:ext cx="8429765" cy="1478569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D63F99FB-EF34-4DBE-A036-E9F539C38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993" y="231355"/>
            <a:ext cx="8252249" cy="141857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③ </a:t>
            </a:r>
            <a:r>
              <a:rPr lang="en-US" altLang="ja-JP" dirty="0"/>
              <a:t>Python Tutor </a:t>
            </a:r>
            <a:r>
              <a:rPr lang="ja-JP" altLang="en-US" dirty="0"/>
              <a:t>のエディタで次のプログラムを入れる</a:t>
            </a:r>
            <a:endParaRPr lang="en-US" altLang="ja-JP" dirty="0"/>
          </a:p>
        </p:txBody>
      </p:sp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385120A-F599-35ED-4C10-91F9D025BBB3}"/>
              </a:ext>
            </a:extLst>
          </p:cNvPr>
          <p:cNvSpPr txBox="1"/>
          <p:nvPr/>
        </p:nvSpPr>
        <p:spPr>
          <a:xfrm>
            <a:off x="311219" y="5300879"/>
            <a:ext cx="865487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</a:rPr>
              <a:t>字下げも正確に！</a:t>
            </a:r>
            <a:endParaRPr kumimoji="1" lang="en-US" altLang="ja-JP" sz="2800" b="1" dirty="0">
              <a:solidFill>
                <a:srgbClr val="FF0000"/>
              </a:solidFill>
            </a:endParaRPr>
          </a:p>
          <a:p>
            <a:r>
              <a:rPr kumimoji="1" lang="en-US" altLang="ja-JP" sz="2800" b="1" dirty="0">
                <a:solidFill>
                  <a:srgbClr val="FF0000"/>
                </a:solidFill>
              </a:rPr>
              <a:t>print((9.8 / 2) * t * t) 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の前に，「タブ 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(Tab)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」を 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1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つだけ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33BC1B6-82AD-7BF7-EA49-BB1451B39C94}"/>
              </a:ext>
            </a:extLst>
          </p:cNvPr>
          <p:cNvSpPr txBox="1"/>
          <p:nvPr/>
        </p:nvSpPr>
        <p:spPr>
          <a:xfrm>
            <a:off x="4404006" y="4208423"/>
            <a:ext cx="2961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for t in x</a:t>
            </a:r>
          </a:p>
          <a:p>
            <a:r>
              <a:rPr lang="ja-JP" altLang="en-US" sz="2400" b="1" dirty="0">
                <a:solidFill>
                  <a:srgbClr val="FF0000"/>
                </a:solidFill>
              </a:rPr>
              <a:t>の直後に「</a:t>
            </a:r>
            <a:r>
              <a:rPr lang="en-US" altLang="ja-JP" sz="2400" b="1" dirty="0">
                <a:solidFill>
                  <a:srgbClr val="FF0000"/>
                </a:solidFill>
              </a:rPr>
              <a:t>:</a:t>
            </a:r>
            <a:r>
              <a:rPr lang="ja-JP" altLang="en-US" sz="2400" b="1" dirty="0">
                <a:solidFill>
                  <a:srgbClr val="FF0000"/>
                </a:solidFill>
              </a:rPr>
              <a:t>」</a:t>
            </a:r>
            <a:endParaRPr lang="en-US" altLang="ja-JP" sz="2400" b="1" dirty="0">
              <a:solidFill>
                <a:srgbClr val="FF0000"/>
              </a:solidFill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9C286831-C27E-DAD4-53DD-E8F33C2813A8}"/>
              </a:ext>
            </a:extLst>
          </p:cNvPr>
          <p:cNvCxnSpPr>
            <a:cxnSpLocks/>
          </p:cNvCxnSpPr>
          <p:nvPr/>
        </p:nvCxnSpPr>
        <p:spPr>
          <a:xfrm flipH="1" flipV="1">
            <a:off x="3616304" y="3312894"/>
            <a:ext cx="536842" cy="8815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9E37931-DFE7-937E-1154-6D9E768480C8}"/>
              </a:ext>
            </a:extLst>
          </p:cNvPr>
          <p:cNvSpPr txBox="1"/>
          <p:nvPr/>
        </p:nvSpPr>
        <p:spPr>
          <a:xfrm>
            <a:off x="1300767" y="1468044"/>
            <a:ext cx="594265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物体の落下．</a:t>
            </a:r>
            <a:r>
              <a:rPr kumimoji="1" lang="en-US" altLang="ja-JP" sz="2800" dirty="0"/>
              <a:t>0</a:t>
            </a:r>
            <a:r>
              <a:rPr kumimoji="1" lang="ja-JP" altLang="en-US" sz="2800" dirty="0"/>
              <a:t>～</a:t>
            </a:r>
            <a:r>
              <a:rPr kumimoji="1" lang="en-US" altLang="ja-JP" sz="2800" dirty="0"/>
              <a:t>10</a:t>
            </a:r>
            <a:r>
              <a:rPr kumimoji="1" lang="ja-JP" altLang="en-US" sz="2800" dirty="0"/>
              <a:t>秒まで．</a:t>
            </a:r>
            <a:r>
              <a:rPr kumimoji="1" lang="en-US" altLang="ja-JP" sz="2800" dirty="0"/>
              <a:t>1</a:t>
            </a:r>
            <a:r>
              <a:rPr kumimoji="1" lang="ja-JP" altLang="en-US" sz="2800" dirty="0"/>
              <a:t>秒ごと</a:t>
            </a:r>
          </a:p>
        </p:txBody>
      </p:sp>
    </p:spTree>
    <p:extLst>
      <p:ext uri="{BB962C8B-B14F-4D97-AF65-F5344CB8AC3E}">
        <p14:creationId xmlns:p14="http://schemas.microsoft.com/office/powerpoint/2010/main" val="571110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592631C-7FFE-F582-B8AA-A627067B5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B1E6E1FD-6B04-C673-6C53-FB4FE8BBF7A3}"/>
              </a:ext>
            </a:extLst>
          </p:cNvPr>
          <p:cNvSpPr txBox="1">
            <a:spLocks/>
          </p:cNvSpPr>
          <p:nvPr/>
        </p:nvSpPr>
        <p:spPr>
          <a:xfrm>
            <a:off x="1177046" y="312001"/>
            <a:ext cx="6380028" cy="169157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物体の落下距離：  </a:t>
            </a:r>
            <a:r>
              <a:rPr lang="en-US" altLang="ja-JP" b="1" dirty="0"/>
              <a:t>9.8 × (</a:t>
            </a:r>
            <a:r>
              <a:rPr lang="ja-JP" altLang="en-US" b="1" dirty="0"/>
              <a:t>時間</a:t>
            </a:r>
            <a:r>
              <a:rPr lang="en-US" altLang="ja-JP" b="1" dirty="0"/>
              <a:t>)</a:t>
            </a:r>
            <a:r>
              <a:rPr lang="en-US" altLang="ja-JP" b="1" baseline="30000" dirty="0"/>
              <a:t>2 </a:t>
            </a:r>
            <a:r>
              <a:rPr lang="en-US" altLang="ja-JP" b="1" dirty="0"/>
              <a:t>÷ 2 </a:t>
            </a:r>
            <a:r>
              <a:rPr lang="en-US" altLang="ja-JP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時間は </a:t>
            </a:r>
            <a:r>
              <a:rPr lang="en-US" altLang="ja-JP" dirty="0"/>
              <a:t>0, 1, 2, 3, 4, 5, 6, 7, 8, 9, 10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　⇒ 同じ式の計算を </a:t>
            </a:r>
            <a:r>
              <a:rPr lang="en-US" altLang="ja-JP" dirty="0"/>
              <a:t>11 </a:t>
            </a:r>
            <a:r>
              <a:rPr lang="ja-JP" altLang="en-US" dirty="0"/>
              <a:t>回繰り返し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666C501-58AA-4347-7F54-9EA36F8C9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158" y="4877276"/>
            <a:ext cx="3729314" cy="192054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1499596-3DA1-1E0A-0FAB-A538C8F7C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69" y="2298030"/>
            <a:ext cx="8592165" cy="150705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8777D1E-AF62-11D7-D124-5C0495B38948}"/>
              </a:ext>
            </a:extLst>
          </p:cNvPr>
          <p:cNvSpPr txBox="1"/>
          <p:nvPr/>
        </p:nvSpPr>
        <p:spPr>
          <a:xfrm>
            <a:off x="3091646" y="3987881"/>
            <a:ext cx="2682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Python </a:t>
            </a:r>
            <a:r>
              <a:rPr kumimoji="1" lang="ja-JP" altLang="en-US" sz="2400" dirty="0"/>
              <a:t>プログラム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0FA26FB-98C1-7B9F-09B2-7453E20D9DD2}"/>
              </a:ext>
            </a:extLst>
          </p:cNvPr>
          <p:cNvSpPr txBox="1"/>
          <p:nvPr/>
        </p:nvSpPr>
        <p:spPr>
          <a:xfrm>
            <a:off x="1457176" y="564375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実行結果</a:t>
            </a:r>
          </a:p>
        </p:txBody>
      </p:sp>
    </p:spTree>
    <p:extLst>
      <p:ext uri="{BB962C8B-B14F-4D97-AF65-F5344CB8AC3E}">
        <p14:creationId xmlns:p14="http://schemas.microsoft.com/office/powerpoint/2010/main" val="1990333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49" y="392819"/>
            <a:ext cx="8934451" cy="2660048"/>
          </a:xfrm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ja-JP" altLang="en-US" dirty="0"/>
              <a:t>④ 実行し，結果を確認する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4B6937E-3F7A-0D54-81B2-9FECBF435D49}"/>
              </a:ext>
            </a:extLst>
          </p:cNvPr>
          <p:cNvSpPr/>
          <p:nvPr/>
        </p:nvSpPr>
        <p:spPr>
          <a:xfrm>
            <a:off x="449466" y="6119659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7429856-6A1F-88C4-E131-605EE4BF7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7541"/>
            <a:ext cx="6709415" cy="3375577"/>
          </a:xfrm>
          <a:prstGeom prst="rect">
            <a:avLst/>
          </a:prstGeom>
        </p:spPr>
      </p:pic>
      <p:sp>
        <p:nvSpPr>
          <p:cNvPr id="16" name="楕円 15">
            <a:extLst>
              <a:ext uri="{FF2B5EF4-FFF2-40B4-BE49-F238E27FC236}">
                <a16:creationId xmlns:a16="http://schemas.microsoft.com/office/drawing/2014/main" id="{712B0AB1-A120-FD2C-A902-B82BC70098AB}"/>
              </a:ext>
            </a:extLst>
          </p:cNvPr>
          <p:cNvSpPr/>
          <p:nvPr/>
        </p:nvSpPr>
        <p:spPr>
          <a:xfrm>
            <a:off x="4459191" y="2658351"/>
            <a:ext cx="628650" cy="5476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0E5ADDD-6131-D6E7-F8ED-CA1096F6758F}"/>
              </a:ext>
            </a:extLst>
          </p:cNvPr>
          <p:cNvSpPr txBox="1"/>
          <p:nvPr/>
        </p:nvSpPr>
        <p:spPr>
          <a:xfrm>
            <a:off x="5016796" y="1941547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ここをドラッグすると，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r>
              <a:rPr lang="ja-JP" altLang="en-US" b="1" dirty="0">
                <a:solidFill>
                  <a:srgbClr val="FF0000"/>
                </a:solidFill>
              </a:rPr>
              <a:t>表示枠が広がる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530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38C5A6-AB32-84B1-8D23-3F14F44F47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/>
              <a:t>6-2.</a:t>
            </a:r>
            <a:r>
              <a:rPr lang="ja-JP" altLang="en-US" sz="3600" dirty="0"/>
              <a:t> ステップ実行</a:t>
            </a:r>
            <a:endParaRPr kumimoji="1" lang="ja-JP" altLang="en-US" sz="36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824126F-9D4E-8815-FF70-6FA9DAEF6E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1724C6-5CF6-5296-B974-B6315DE53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2551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繰り返しのプログラム例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309C45D-8687-4CAF-8016-BAEEA377A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524" y="794753"/>
            <a:ext cx="7743947" cy="282740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E9A78EA-2C85-4581-B3DD-1DF9186CB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381" y="4149854"/>
            <a:ext cx="3930022" cy="2571622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E906F50-C81C-4A92-A3F9-60E0C818024A}"/>
              </a:ext>
            </a:extLst>
          </p:cNvPr>
          <p:cNvSpPr txBox="1"/>
          <p:nvPr/>
        </p:nvSpPr>
        <p:spPr>
          <a:xfrm>
            <a:off x="1034902" y="561399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実行結果</a:t>
            </a:r>
          </a:p>
        </p:txBody>
      </p:sp>
    </p:spTree>
    <p:extLst>
      <p:ext uri="{BB962C8B-B14F-4D97-AF65-F5344CB8AC3E}">
        <p14:creationId xmlns:p14="http://schemas.microsoft.com/office/powerpoint/2010/main" val="1730912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C1107F92-7621-49B9-AF0E-39C42BCB7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547" y="1390730"/>
            <a:ext cx="7743947" cy="282740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繰り返しのプログラム例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4F4C1BA-850D-4C1D-A6A5-B9DF589E6C0B}"/>
              </a:ext>
            </a:extLst>
          </p:cNvPr>
          <p:cNvSpPr/>
          <p:nvPr/>
        </p:nvSpPr>
        <p:spPr>
          <a:xfrm>
            <a:off x="2979667" y="1450560"/>
            <a:ext cx="3951614" cy="11460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AA2888C-0EF6-4AB6-9E06-996A5EBC251F}"/>
              </a:ext>
            </a:extLst>
          </p:cNvPr>
          <p:cNvSpPr txBox="1"/>
          <p:nvPr/>
        </p:nvSpPr>
        <p:spPr>
          <a:xfrm>
            <a:off x="5956202" y="662143"/>
            <a:ext cx="1415772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リストの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組み立て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BEE20FE-83FF-413B-97C1-49DB24E5B988}"/>
              </a:ext>
            </a:extLst>
          </p:cNvPr>
          <p:cNvSpPr/>
          <p:nvPr/>
        </p:nvSpPr>
        <p:spPr>
          <a:xfrm>
            <a:off x="2018665" y="2629200"/>
            <a:ext cx="6600135" cy="153167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304247-E43B-4B2A-9E80-3C8CEE580C8F}"/>
              </a:ext>
            </a:extLst>
          </p:cNvPr>
          <p:cNvSpPr txBox="1"/>
          <p:nvPr/>
        </p:nvSpPr>
        <p:spPr>
          <a:xfrm>
            <a:off x="3832356" y="4468878"/>
            <a:ext cx="3098925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y[</a:t>
            </a:r>
            <a:r>
              <a:rPr kumimoji="1" lang="en-US" altLang="ja-JP" sz="2400" b="1" dirty="0" err="1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i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] = x[</a:t>
            </a:r>
            <a:r>
              <a:rPr kumimoji="1" lang="en-US" altLang="ja-JP" sz="2400" b="1" dirty="0" err="1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i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] * 1.1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</a:t>
            </a:r>
            <a:r>
              <a:rPr kumimoji="1" lang="en-US" altLang="ja-JP" sz="2400" b="1" dirty="0" err="1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i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の値を変えながら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5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回繰り返す</a:t>
            </a:r>
          </a:p>
        </p:txBody>
      </p:sp>
    </p:spTree>
    <p:extLst>
      <p:ext uri="{BB962C8B-B14F-4D97-AF65-F5344CB8AC3E}">
        <p14:creationId xmlns:p14="http://schemas.microsoft.com/office/powerpoint/2010/main" val="15400148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262F7266-1331-4EDA-89D9-DDEEF95D6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15" y="2747633"/>
            <a:ext cx="7743947" cy="282740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確認クイズ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次のプログラム</a:t>
            </a:r>
            <a:r>
              <a:rPr lang="ja-JP" altLang="en-US" b="1" u="sng" dirty="0">
                <a:solidFill>
                  <a:srgbClr val="FF0000"/>
                </a:solidFill>
              </a:rPr>
              <a:t>で </a:t>
            </a:r>
            <a:r>
              <a:rPr lang="en-US" altLang="ja-JP" b="1" u="sng" dirty="0" err="1">
                <a:solidFill>
                  <a:srgbClr val="FF0000"/>
                </a:solidFill>
              </a:rPr>
              <a:t>i</a:t>
            </a:r>
            <a:r>
              <a:rPr lang="en-US" altLang="ja-JP" b="1" u="sng" dirty="0">
                <a:solidFill>
                  <a:srgbClr val="FF0000"/>
                </a:solidFill>
              </a:rPr>
              <a:t> </a:t>
            </a:r>
            <a:r>
              <a:rPr lang="ja-JP" altLang="en-US" b="1" u="sng" dirty="0">
                <a:solidFill>
                  <a:srgbClr val="FF0000"/>
                </a:solidFill>
              </a:rPr>
              <a:t>の値はどのように変化する</a:t>
            </a:r>
            <a:r>
              <a:rPr lang="ja-JP" altLang="en-US" dirty="0"/>
              <a:t>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24</a:t>
            </a:fld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9323" y="1550215"/>
            <a:ext cx="7587333" cy="5847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3200" dirty="0" err="1">
                <a:latin typeface="Arial" panose="020B0604020202020204" pitchFamily="34" charset="0"/>
                <a:ea typeface="メイリオ" panose="020B0604030504040204" pitchFamily="50" charset="-128"/>
              </a:rPr>
              <a:t>i</a:t>
            </a:r>
            <a:r>
              <a:rPr kumimoji="1" lang="en-US" altLang="ja-JP" sz="32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3200" dirty="0">
                <a:latin typeface="Arial" panose="020B0604020202020204" pitchFamily="34" charset="0"/>
                <a:ea typeface="メイリオ" panose="020B0604030504040204" pitchFamily="50" charset="-128"/>
              </a:rPr>
              <a:t>の値：    </a:t>
            </a:r>
            <a:r>
              <a:rPr kumimoji="1" lang="en-US" altLang="ja-JP" sz="3200" dirty="0">
                <a:latin typeface="Arial" panose="020B0604020202020204" pitchFamily="34" charset="0"/>
                <a:ea typeface="メイリオ" panose="020B0604030504040204" pitchFamily="50" charset="-128"/>
              </a:rPr>
              <a:t>0</a:t>
            </a:r>
            <a:r>
              <a:rPr kumimoji="1" lang="ja-JP" altLang="en-US" sz="3200" dirty="0">
                <a:latin typeface="Arial" panose="020B0604020202020204" pitchFamily="34" charset="0"/>
                <a:ea typeface="メイリオ" panose="020B0604030504040204" pitchFamily="50" charset="-128"/>
              </a:rPr>
              <a:t>   →   </a:t>
            </a:r>
            <a:r>
              <a:rPr kumimoji="1" lang="en-US" altLang="ja-JP" sz="3200" dirty="0">
                <a:latin typeface="Arial" panose="020B0604020202020204" pitchFamily="34" charset="0"/>
                <a:ea typeface="メイリオ" panose="020B0604030504040204" pitchFamily="50" charset="-128"/>
              </a:rPr>
              <a:t>1</a:t>
            </a:r>
            <a:r>
              <a:rPr kumimoji="1" lang="ja-JP" altLang="en-US" sz="3200" dirty="0">
                <a:latin typeface="Arial" panose="020B0604020202020204" pitchFamily="34" charset="0"/>
                <a:ea typeface="メイリオ" panose="020B0604030504040204" pitchFamily="50" charset="-128"/>
              </a:rPr>
              <a:t>   →   </a:t>
            </a:r>
            <a:r>
              <a:rPr kumimoji="1" lang="en-US" altLang="ja-JP" sz="3200" dirty="0">
                <a:latin typeface="Arial" panose="020B0604020202020204" pitchFamily="34" charset="0"/>
                <a:ea typeface="メイリオ" panose="020B0604030504040204" pitchFamily="50" charset="-128"/>
              </a:rPr>
              <a:t>2</a:t>
            </a:r>
            <a:r>
              <a:rPr kumimoji="1" lang="ja-JP" altLang="en-US" sz="3200" dirty="0">
                <a:latin typeface="Arial" panose="020B0604020202020204" pitchFamily="34" charset="0"/>
                <a:ea typeface="メイリオ" panose="020B0604030504040204" pitchFamily="50" charset="-128"/>
              </a:rPr>
              <a:t>   →   </a:t>
            </a:r>
            <a:r>
              <a:rPr kumimoji="1" lang="en-US" altLang="ja-JP" sz="3200" dirty="0">
                <a:latin typeface="Arial" panose="020B0604020202020204" pitchFamily="34" charset="0"/>
                <a:ea typeface="メイリオ" panose="020B0604030504040204" pitchFamily="50" charset="-128"/>
              </a:rPr>
              <a:t>3</a:t>
            </a:r>
            <a:r>
              <a:rPr kumimoji="1" lang="ja-JP" altLang="en-US" sz="3200" dirty="0">
                <a:latin typeface="Arial" panose="020B0604020202020204" pitchFamily="34" charset="0"/>
                <a:ea typeface="メイリオ" panose="020B0604030504040204" pitchFamily="50" charset="-128"/>
              </a:rPr>
              <a:t>   →   </a:t>
            </a:r>
            <a:r>
              <a:rPr kumimoji="1" lang="en-US" altLang="ja-JP" sz="3200" dirty="0">
                <a:latin typeface="Arial" panose="020B0604020202020204" pitchFamily="34" charset="0"/>
                <a:ea typeface="メイリオ" panose="020B0604030504040204" pitchFamily="50" charset="-128"/>
              </a:rPr>
              <a:t>4</a:t>
            </a:r>
            <a:endParaRPr kumimoji="1" lang="ja-JP" altLang="en-US" sz="32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587363" y="1479034"/>
            <a:ext cx="464457" cy="65595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59922" y="1468965"/>
            <a:ext cx="464457" cy="65595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154119" y="1464556"/>
            <a:ext cx="464457" cy="65595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448316" y="1464556"/>
            <a:ext cx="464457" cy="65595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742513" y="1464556"/>
            <a:ext cx="464457" cy="65595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083075E-4F8D-491A-BCB8-7DEDFAF3C2D5}"/>
              </a:ext>
            </a:extLst>
          </p:cNvPr>
          <p:cNvSpPr/>
          <p:nvPr/>
        </p:nvSpPr>
        <p:spPr>
          <a:xfrm>
            <a:off x="1829479" y="3955616"/>
            <a:ext cx="6600135" cy="16194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9754B7F-C7ED-4773-B52A-089F8B99AE3A}"/>
              </a:ext>
            </a:extLst>
          </p:cNvPr>
          <p:cNvSpPr txBox="1"/>
          <p:nvPr/>
        </p:nvSpPr>
        <p:spPr>
          <a:xfrm>
            <a:off x="3604656" y="5667721"/>
            <a:ext cx="3098925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y[</a:t>
            </a:r>
            <a:r>
              <a:rPr kumimoji="1" lang="en-US" altLang="ja-JP" sz="2400" b="1" dirty="0" err="1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i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] = x[</a:t>
            </a:r>
            <a:r>
              <a:rPr kumimoji="1" lang="en-US" altLang="ja-JP" sz="2400" b="1" dirty="0" err="1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i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] * 1.1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</a:t>
            </a:r>
            <a:r>
              <a:rPr kumimoji="1" lang="en-US" altLang="ja-JP" sz="2400" b="1" dirty="0" err="1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i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の値を変えながら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5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回繰り返す</a:t>
            </a:r>
          </a:p>
        </p:txBody>
      </p:sp>
    </p:spTree>
    <p:extLst>
      <p:ext uri="{BB962C8B-B14F-4D97-AF65-F5344CB8AC3E}">
        <p14:creationId xmlns:p14="http://schemas.microsoft.com/office/powerpoint/2010/main" val="30429077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答え合わせ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次のプログラムで </a:t>
            </a:r>
            <a:r>
              <a:rPr lang="en-US" altLang="ja-JP" b="1" u="sng" dirty="0" err="1">
                <a:solidFill>
                  <a:srgbClr val="FF0000"/>
                </a:solidFill>
              </a:rPr>
              <a:t>i</a:t>
            </a:r>
            <a:r>
              <a:rPr lang="en-US" altLang="ja-JP" b="1" u="sng" dirty="0">
                <a:solidFill>
                  <a:srgbClr val="FF0000"/>
                </a:solidFill>
              </a:rPr>
              <a:t> </a:t>
            </a:r>
            <a:r>
              <a:rPr lang="ja-JP" altLang="en-US" b="1" u="sng" dirty="0">
                <a:solidFill>
                  <a:srgbClr val="FF0000"/>
                </a:solidFill>
              </a:rPr>
              <a:t>の値はどのように変化する</a:t>
            </a:r>
            <a:r>
              <a:rPr lang="ja-JP" altLang="en-US" dirty="0"/>
              <a:t>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25</a:t>
            </a:fld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9323" y="1550215"/>
            <a:ext cx="7587333" cy="5847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3200" dirty="0" err="1">
                <a:latin typeface="Arial" panose="020B0604020202020204" pitchFamily="34" charset="0"/>
                <a:ea typeface="メイリオ" panose="020B0604030504040204" pitchFamily="50" charset="-128"/>
              </a:rPr>
              <a:t>i</a:t>
            </a:r>
            <a:r>
              <a:rPr kumimoji="1" lang="en-US" altLang="ja-JP" sz="32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3200" dirty="0">
                <a:latin typeface="Arial" panose="020B0604020202020204" pitchFamily="34" charset="0"/>
                <a:ea typeface="メイリオ" panose="020B0604030504040204" pitchFamily="50" charset="-128"/>
              </a:rPr>
              <a:t>の値：    </a:t>
            </a:r>
            <a:r>
              <a:rPr kumimoji="1" lang="en-US" altLang="ja-JP" sz="3200" dirty="0">
                <a:latin typeface="Arial" panose="020B0604020202020204" pitchFamily="34" charset="0"/>
                <a:ea typeface="メイリオ" panose="020B0604030504040204" pitchFamily="50" charset="-128"/>
              </a:rPr>
              <a:t>0</a:t>
            </a:r>
            <a:r>
              <a:rPr kumimoji="1" lang="ja-JP" altLang="en-US" sz="3200" dirty="0">
                <a:latin typeface="Arial" panose="020B0604020202020204" pitchFamily="34" charset="0"/>
                <a:ea typeface="メイリオ" panose="020B0604030504040204" pitchFamily="50" charset="-128"/>
              </a:rPr>
              <a:t>   →   </a:t>
            </a:r>
            <a:r>
              <a:rPr kumimoji="1" lang="en-US" altLang="ja-JP" sz="3200" dirty="0">
                <a:latin typeface="Arial" panose="020B0604020202020204" pitchFamily="34" charset="0"/>
                <a:ea typeface="メイリオ" panose="020B0604030504040204" pitchFamily="50" charset="-128"/>
              </a:rPr>
              <a:t>1</a:t>
            </a:r>
            <a:r>
              <a:rPr kumimoji="1" lang="ja-JP" altLang="en-US" sz="3200" dirty="0">
                <a:latin typeface="Arial" panose="020B0604020202020204" pitchFamily="34" charset="0"/>
                <a:ea typeface="メイリオ" panose="020B0604030504040204" pitchFamily="50" charset="-128"/>
              </a:rPr>
              <a:t>   →   </a:t>
            </a:r>
            <a:r>
              <a:rPr kumimoji="1" lang="en-US" altLang="ja-JP" sz="3200" dirty="0">
                <a:latin typeface="Arial" panose="020B0604020202020204" pitchFamily="34" charset="0"/>
                <a:ea typeface="メイリオ" panose="020B0604030504040204" pitchFamily="50" charset="-128"/>
              </a:rPr>
              <a:t>2</a:t>
            </a:r>
            <a:r>
              <a:rPr kumimoji="1" lang="ja-JP" altLang="en-US" sz="3200" dirty="0">
                <a:latin typeface="Arial" panose="020B0604020202020204" pitchFamily="34" charset="0"/>
                <a:ea typeface="メイリオ" panose="020B0604030504040204" pitchFamily="50" charset="-128"/>
              </a:rPr>
              <a:t>   →   </a:t>
            </a:r>
            <a:r>
              <a:rPr kumimoji="1" lang="en-US" altLang="ja-JP" sz="3200" dirty="0">
                <a:latin typeface="Arial" panose="020B0604020202020204" pitchFamily="34" charset="0"/>
                <a:ea typeface="メイリオ" panose="020B0604030504040204" pitchFamily="50" charset="-128"/>
              </a:rPr>
              <a:t>3</a:t>
            </a:r>
            <a:r>
              <a:rPr kumimoji="1" lang="ja-JP" altLang="en-US" sz="3200" dirty="0">
                <a:latin typeface="Arial" panose="020B0604020202020204" pitchFamily="34" charset="0"/>
                <a:ea typeface="メイリオ" panose="020B0604030504040204" pitchFamily="50" charset="-128"/>
              </a:rPr>
              <a:t>   →   </a:t>
            </a:r>
            <a:r>
              <a:rPr kumimoji="1" lang="en-US" altLang="ja-JP" sz="3200" dirty="0">
                <a:latin typeface="Arial" panose="020B0604020202020204" pitchFamily="34" charset="0"/>
                <a:ea typeface="メイリオ" panose="020B0604030504040204" pitchFamily="50" charset="-128"/>
              </a:rPr>
              <a:t>4</a:t>
            </a:r>
            <a:endParaRPr kumimoji="1" lang="ja-JP" altLang="en-US" sz="32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AF8BA46-62B4-4F3E-A2A6-7D6CAC25E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15" y="2747633"/>
            <a:ext cx="7743947" cy="2827405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0428723-E014-43A0-AF81-9ADD711C2484}"/>
              </a:ext>
            </a:extLst>
          </p:cNvPr>
          <p:cNvSpPr/>
          <p:nvPr/>
        </p:nvSpPr>
        <p:spPr>
          <a:xfrm>
            <a:off x="1829479" y="3955616"/>
            <a:ext cx="6600135" cy="16194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7BF3A78-6172-428A-9867-5D7556CF75F3}"/>
              </a:ext>
            </a:extLst>
          </p:cNvPr>
          <p:cNvSpPr txBox="1"/>
          <p:nvPr/>
        </p:nvSpPr>
        <p:spPr>
          <a:xfrm>
            <a:off x="3604656" y="5667721"/>
            <a:ext cx="3098925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y[</a:t>
            </a:r>
            <a:r>
              <a:rPr kumimoji="1" lang="en-US" altLang="ja-JP" sz="2400" b="1" dirty="0" err="1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i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] = x[</a:t>
            </a:r>
            <a:r>
              <a:rPr kumimoji="1" lang="en-US" altLang="ja-JP" sz="2400" b="1" dirty="0" err="1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i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] * 1.1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</a:t>
            </a:r>
            <a:r>
              <a:rPr kumimoji="1" lang="en-US" altLang="ja-JP" sz="2400" b="1" dirty="0" err="1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i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の値を変えながら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5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回繰り返す</a:t>
            </a:r>
          </a:p>
        </p:txBody>
      </p:sp>
    </p:spTree>
    <p:extLst>
      <p:ext uri="{BB962C8B-B14F-4D97-AF65-F5344CB8AC3E}">
        <p14:creationId xmlns:p14="http://schemas.microsoft.com/office/powerpoint/2010/main" val="2677288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C357D18-6CA5-44EA-2D81-EFDBF7E8F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28" y="2429470"/>
            <a:ext cx="8684960" cy="307462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P</a:t>
            </a:r>
            <a:r>
              <a:rPr kumimoji="1" lang="en-US" altLang="ja-JP" dirty="0"/>
              <a:t>ython </a:t>
            </a:r>
            <a:r>
              <a:rPr lang="en-US" altLang="ja-JP" dirty="0"/>
              <a:t>T</a:t>
            </a:r>
            <a:r>
              <a:rPr kumimoji="1" lang="en-US" altLang="ja-JP" dirty="0"/>
              <a:t>utor</a:t>
            </a:r>
            <a:r>
              <a:rPr lang="ja-JP" altLang="en-US" dirty="0"/>
              <a:t> でのステップ実行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088623"/>
            <a:ext cx="7649338" cy="3879057"/>
          </a:xfrm>
        </p:spPr>
        <p:txBody>
          <a:bodyPr/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ステップ実行</a:t>
            </a:r>
            <a:r>
              <a:rPr lang="ja-JP" altLang="en-US" dirty="0"/>
              <a:t>により，</a:t>
            </a:r>
            <a:r>
              <a:rPr lang="ja-JP" altLang="en-US" b="1" dirty="0"/>
              <a:t>プログラム実行の流れ</a:t>
            </a:r>
            <a:r>
              <a:rPr lang="ja-JP" altLang="en-US" dirty="0"/>
              <a:t>を確認できる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42483" y="6419973"/>
            <a:ext cx="2057400" cy="273844"/>
          </a:xfrm>
        </p:spPr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26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25213" y="2885076"/>
            <a:ext cx="560846" cy="1166730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78372" y="4967680"/>
            <a:ext cx="3323371" cy="604205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4994109" y="2566863"/>
            <a:ext cx="4073199" cy="2087728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6999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28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33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/>
            <a:r>
              <a:rPr lang="en-US" altLang="ja-JP" dirty="0"/>
              <a:t>Python Tutor </a:t>
            </a:r>
            <a:r>
              <a:rPr lang="ja-JP" altLang="en-US" dirty="0"/>
              <a:t>でのステップ実行の操作</a:t>
            </a:r>
            <a:endParaRPr lang="en-US" altLang="ja-JP" dirty="0"/>
          </a:p>
          <a:p>
            <a:pPr lvl="1"/>
            <a:r>
              <a:rPr lang="ja-JP" altLang="en-US" dirty="0"/>
              <a:t>変数の値の変化</a:t>
            </a:r>
            <a:endParaRPr lang="en-US" altLang="ja-JP" dirty="0"/>
          </a:p>
          <a:p>
            <a:pPr lvl="1"/>
            <a:r>
              <a:rPr lang="ja-JP" altLang="en-US" dirty="0"/>
              <a:t>実行の流れの変化（ジャンプ）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27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97383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64B0E76D-DE5F-0AB4-B2A9-B55B19124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16" y="2150286"/>
            <a:ext cx="6554861" cy="254292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D63F99FB-EF34-4DBE-A036-E9F539C38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994" y="231355"/>
            <a:ext cx="8080198" cy="141857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① </a:t>
            </a:r>
            <a:r>
              <a:rPr lang="en-US" altLang="ja-JP" dirty="0"/>
              <a:t>Python Tutor </a:t>
            </a:r>
            <a:r>
              <a:rPr lang="ja-JP" altLang="en-US" dirty="0"/>
              <a:t>のエディタで次のプログラムを入れる</a:t>
            </a:r>
            <a:endParaRPr lang="en-US" altLang="ja-JP" dirty="0"/>
          </a:p>
        </p:txBody>
      </p:sp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28</a:t>
            </a:fld>
            <a:endParaRPr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385120A-F599-35ED-4C10-91F9D025BBB3}"/>
              </a:ext>
            </a:extLst>
          </p:cNvPr>
          <p:cNvSpPr txBox="1"/>
          <p:nvPr/>
        </p:nvSpPr>
        <p:spPr>
          <a:xfrm>
            <a:off x="685963" y="5672538"/>
            <a:ext cx="7104765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</a:rPr>
              <a:t>字下げも正確に！ 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y[</a:t>
            </a:r>
            <a:r>
              <a:rPr kumimoji="1" lang="en-US" altLang="ja-JP" sz="2800" b="1" dirty="0" err="1">
                <a:solidFill>
                  <a:srgbClr val="FF0000"/>
                </a:solidFill>
              </a:rPr>
              <a:t>i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] = x[</a:t>
            </a:r>
            <a:r>
              <a:rPr kumimoji="1" lang="en-US" altLang="ja-JP" sz="2800" b="1" dirty="0" err="1">
                <a:solidFill>
                  <a:srgbClr val="FF0000"/>
                </a:solidFill>
              </a:rPr>
              <a:t>i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] * 1.1 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と</a:t>
            </a:r>
            <a:endParaRPr kumimoji="1" lang="en-US" altLang="ja-JP" sz="2800" b="1" dirty="0">
              <a:solidFill>
                <a:srgbClr val="FF0000"/>
              </a:solidFill>
            </a:endParaRPr>
          </a:p>
          <a:p>
            <a:r>
              <a:rPr kumimoji="1" lang="en-US" altLang="ja-JP" sz="2800" b="1" dirty="0">
                <a:solidFill>
                  <a:srgbClr val="FF0000"/>
                </a:solidFill>
              </a:rPr>
              <a:t>print(y[</a:t>
            </a:r>
            <a:r>
              <a:rPr kumimoji="1" lang="en-US" altLang="ja-JP" sz="2800" b="1" dirty="0" err="1">
                <a:solidFill>
                  <a:srgbClr val="FF0000"/>
                </a:solidFill>
              </a:rPr>
              <a:t>i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]) 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の前に，「タブ 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(Tab)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」を 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1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つだけ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33BC1B6-82AD-7BF7-EA49-BB1451B39C94}"/>
              </a:ext>
            </a:extLst>
          </p:cNvPr>
          <p:cNvSpPr txBox="1"/>
          <p:nvPr/>
        </p:nvSpPr>
        <p:spPr>
          <a:xfrm>
            <a:off x="5882063" y="4813531"/>
            <a:ext cx="2961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for </a:t>
            </a:r>
            <a:r>
              <a:rPr kumimoji="1" lang="en-US" altLang="ja-JP" sz="2400" b="1" dirty="0" err="1">
                <a:solidFill>
                  <a:srgbClr val="FF0000"/>
                </a:solidFill>
              </a:rPr>
              <a:t>i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 in [0, 1, 2, 3, 4] </a:t>
            </a:r>
          </a:p>
          <a:p>
            <a:r>
              <a:rPr lang="ja-JP" altLang="en-US" sz="2400" b="1" dirty="0">
                <a:solidFill>
                  <a:srgbClr val="FF0000"/>
                </a:solidFill>
              </a:rPr>
              <a:t>の直後に「</a:t>
            </a:r>
            <a:r>
              <a:rPr lang="en-US" altLang="ja-JP" sz="2400" b="1" dirty="0">
                <a:solidFill>
                  <a:srgbClr val="FF0000"/>
                </a:solidFill>
              </a:rPr>
              <a:t>:</a:t>
            </a:r>
            <a:r>
              <a:rPr lang="ja-JP" altLang="en-US" sz="2400" b="1" dirty="0">
                <a:solidFill>
                  <a:srgbClr val="FF0000"/>
                </a:solidFill>
              </a:rPr>
              <a:t>」</a:t>
            </a:r>
            <a:endParaRPr lang="en-US" altLang="ja-JP" sz="2400" b="1" dirty="0">
              <a:solidFill>
                <a:srgbClr val="FF0000"/>
              </a:solidFill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9C286831-C27E-DAD4-53DD-E8F33C2813A8}"/>
              </a:ext>
            </a:extLst>
          </p:cNvPr>
          <p:cNvCxnSpPr>
            <a:cxnSpLocks/>
          </p:cNvCxnSpPr>
          <p:nvPr/>
        </p:nvCxnSpPr>
        <p:spPr>
          <a:xfrm flipH="1" flipV="1">
            <a:off x="7197213" y="3675298"/>
            <a:ext cx="430653" cy="10179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9E37931-DFE7-937E-1154-6D9E768480C8}"/>
              </a:ext>
            </a:extLst>
          </p:cNvPr>
          <p:cNvSpPr txBox="1"/>
          <p:nvPr/>
        </p:nvSpPr>
        <p:spPr>
          <a:xfrm>
            <a:off x="322162" y="1482616"/>
            <a:ext cx="859081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8,</a:t>
            </a:r>
            <a:r>
              <a:rPr kumimoji="1" lang="ja-JP" altLang="en-US" sz="2800" dirty="0"/>
              <a:t> </a:t>
            </a:r>
            <a:r>
              <a:rPr kumimoji="1" lang="en-US" altLang="ja-JP" sz="2800" dirty="0"/>
              <a:t>6,</a:t>
            </a:r>
            <a:r>
              <a:rPr kumimoji="1" lang="ja-JP" altLang="en-US" sz="2800" dirty="0"/>
              <a:t> </a:t>
            </a:r>
            <a:r>
              <a:rPr kumimoji="1" lang="en-US" altLang="ja-JP" sz="2800" dirty="0"/>
              <a:t>4,</a:t>
            </a:r>
            <a:r>
              <a:rPr kumimoji="1" lang="ja-JP" altLang="en-US" sz="2800" dirty="0"/>
              <a:t> </a:t>
            </a:r>
            <a:r>
              <a:rPr kumimoji="1" lang="en-US" altLang="ja-JP" sz="2800" dirty="0"/>
              <a:t>2,</a:t>
            </a:r>
            <a:r>
              <a:rPr kumimoji="1" lang="ja-JP" altLang="en-US" sz="2800" dirty="0"/>
              <a:t> </a:t>
            </a:r>
            <a:r>
              <a:rPr kumimoji="1" lang="en-US" altLang="ja-JP" sz="2800" dirty="0"/>
              <a:t>3 </a:t>
            </a:r>
            <a:r>
              <a:rPr kumimoji="1" lang="ja-JP" altLang="en-US" sz="2800" dirty="0"/>
              <a:t>の </a:t>
            </a:r>
            <a:r>
              <a:rPr kumimoji="1" lang="en-US" altLang="ja-JP" sz="2800" dirty="0"/>
              <a:t>1.1 </a:t>
            </a:r>
            <a:r>
              <a:rPr kumimoji="1" lang="ja-JP" altLang="en-US" sz="2800" dirty="0"/>
              <a:t>倍を求め，結果を別のリストに保存</a:t>
            </a:r>
          </a:p>
        </p:txBody>
      </p:sp>
    </p:spTree>
    <p:extLst>
      <p:ext uri="{BB962C8B-B14F-4D97-AF65-F5344CB8AC3E}">
        <p14:creationId xmlns:p14="http://schemas.microsoft.com/office/powerpoint/2010/main" val="1675249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A03F24C-4E19-984E-BA37-8C4C24A6E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302" y="1279439"/>
            <a:ext cx="4309236" cy="5363183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6" y="312853"/>
            <a:ext cx="7892967" cy="114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② 「</a:t>
            </a:r>
            <a:r>
              <a:rPr lang="en-US" altLang="ja-JP" b="1" dirty="0"/>
              <a:t>Visualize Execution</a:t>
            </a:r>
            <a:r>
              <a:rPr lang="ja-JP" altLang="en-US" dirty="0"/>
              <a:t>」をクリックして，実行開始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29</a:t>
            </a:fld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1134302" y="6020646"/>
            <a:ext cx="2250676" cy="5795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2789554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86BA2B-0B2B-47EB-B0C4-82088C4C3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全体まとめ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3D86D9-2210-404D-91B5-1CBB3F94D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/>
              <a:t>処理の繰り返し</a:t>
            </a:r>
            <a:r>
              <a:rPr lang="ja-JP" altLang="en-US" dirty="0"/>
              <a:t>により，</a:t>
            </a:r>
            <a:r>
              <a:rPr lang="ja-JP" altLang="en-US" b="1" dirty="0">
                <a:solidFill>
                  <a:srgbClr val="C00000"/>
                </a:solidFill>
              </a:rPr>
              <a:t>リスト</a:t>
            </a:r>
            <a:r>
              <a:rPr lang="ja-JP" altLang="en-US" dirty="0"/>
              <a:t>や</a:t>
            </a:r>
            <a:r>
              <a:rPr lang="ja-JP" altLang="en-US" b="1" dirty="0">
                <a:solidFill>
                  <a:srgbClr val="C00000"/>
                </a:solidFill>
              </a:rPr>
              <a:t>辞書</a:t>
            </a:r>
            <a:r>
              <a:rPr lang="ja-JP" altLang="en-US" dirty="0"/>
              <a:t>のすべての要素を処理できる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リスト</a:t>
            </a:r>
            <a:r>
              <a:rPr lang="ja-JP" altLang="en-US" dirty="0"/>
              <a:t>や</a:t>
            </a:r>
            <a:r>
              <a:rPr lang="ja-JP" altLang="en-US" b="1" dirty="0">
                <a:solidFill>
                  <a:srgbClr val="C00000"/>
                </a:solidFill>
              </a:rPr>
              <a:t>辞書</a:t>
            </a:r>
            <a:r>
              <a:rPr lang="ja-JP" altLang="en-US" dirty="0"/>
              <a:t>で</a:t>
            </a:r>
            <a:r>
              <a:rPr lang="ja-JP" altLang="en-US" b="1" dirty="0"/>
              <a:t>処理の繰り返し</a:t>
            </a:r>
            <a:r>
              <a:rPr lang="ja-JP" altLang="en-US" dirty="0"/>
              <a:t>を行うときは，</a:t>
            </a:r>
            <a:r>
              <a:rPr lang="en-US" altLang="ja-JP" b="1" dirty="0">
                <a:solidFill>
                  <a:srgbClr val="C00000"/>
                </a:solidFill>
              </a:rPr>
              <a:t>for</a:t>
            </a:r>
            <a:r>
              <a:rPr lang="ja-JP" altLang="en-US" dirty="0"/>
              <a:t>が便利である</a:t>
            </a:r>
            <a:endParaRPr lang="en-US" altLang="ja-JP" dirty="0"/>
          </a:p>
          <a:p>
            <a:r>
              <a:rPr lang="en-US" altLang="ja-JP" dirty="0"/>
              <a:t>for </a:t>
            </a:r>
            <a:r>
              <a:rPr lang="ja-JP" altLang="en-US" dirty="0"/>
              <a:t>による</a:t>
            </a:r>
            <a:r>
              <a:rPr lang="ja-JP" altLang="en-US" b="1" dirty="0">
                <a:solidFill>
                  <a:srgbClr val="C00000"/>
                </a:solidFill>
              </a:rPr>
              <a:t>繰り返し（ループ）</a:t>
            </a:r>
            <a:endParaRPr lang="en-US" altLang="ja-JP" b="1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ja-JP" altLang="en-US" sz="2800" dirty="0"/>
              <a:t>同じ処理や操作を繰り返す</a:t>
            </a:r>
            <a:endParaRPr lang="en-US" altLang="ja-JP" sz="2800" dirty="0"/>
          </a:p>
          <a:p>
            <a:endParaRPr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D91FB70-F40A-4454-98DD-C33ED0428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3D9DB63-14F6-88CD-5E59-62276D592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002" y="4055504"/>
            <a:ext cx="4822698" cy="155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783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DBFF992C-7320-B464-E612-47D6B6FD5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95" y="817361"/>
            <a:ext cx="6019178" cy="4969906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49" y="196079"/>
            <a:ext cx="8934451" cy="2660048"/>
          </a:xfrm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ja-JP" altLang="en-US" dirty="0"/>
              <a:t>③ 実行し，結果を確認する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30</a:t>
            </a:fld>
            <a:endParaRPr kumimoji="1"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D9189A9-1271-20DD-4354-CF71CF57CAF5}"/>
              </a:ext>
            </a:extLst>
          </p:cNvPr>
          <p:cNvSpPr/>
          <p:nvPr/>
        </p:nvSpPr>
        <p:spPr>
          <a:xfrm>
            <a:off x="2908661" y="3477409"/>
            <a:ext cx="2713424" cy="10708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903AA9A-10BF-1FED-0CA7-E43C6A139710}"/>
              </a:ext>
            </a:extLst>
          </p:cNvPr>
          <p:cNvSpPr/>
          <p:nvPr/>
        </p:nvSpPr>
        <p:spPr>
          <a:xfrm>
            <a:off x="5808646" y="3556559"/>
            <a:ext cx="24513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u="sng" dirty="0"/>
              <a:t>オブジェクト </a:t>
            </a:r>
            <a:r>
              <a:rPr lang="en-US" altLang="ja-JP" b="1" u="sng" dirty="0"/>
              <a:t>x</a:t>
            </a:r>
            <a:r>
              <a:rPr lang="en-US" altLang="ja-JP" dirty="0"/>
              <a:t> </a:t>
            </a:r>
            <a:r>
              <a:rPr lang="ja-JP" altLang="en-US" dirty="0"/>
              <a:t>は</a:t>
            </a:r>
            <a:endParaRPr lang="en-US" altLang="ja-JP" dirty="0"/>
          </a:p>
          <a:p>
            <a:r>
              <a:rPr lang="en-US" altLang="ja-JP" b="1" u="sng" dirty="0"/>
              <a:t> 5 </a:t>
            </a:r>
            <a:r>
              <a:rPr lang="ja-JP" altLang="en-US" b="1" u="sng" dirty="0"/>
              <a:t>個の要素</a:t>
            </a:r>
            <a:r>
              <a:rPr lang="ja-JP" altLang="en-US" dirty="0"/>
              <a:t>が入った</a:t>
            </a:r>
            <a:r>
              <a:rPr lang="ja-JP" altLang="en-US" b="1" dirty="0">
                <a:solidFill>
                  <a:srgbClr val="C00000"/>
                </a:solidFill>
              </a:rPr>
              <a:t>リスト</a:t>
            </a:r>
            <a:endParaRPr lang="en-US" altLang="ja-JP" b="1" dirty="0">
              <a:solidFill>
                <a:srgbClr val="C00000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0389A2D-7D3C-59C8-4134-44C14A97F927}"/>
              </a:ext>
            </a:extLst>
          </p:cNvPr>
          <p:cNvSpPr/>
          <p:nvPr/>
        </p:nvSpPr>
        <p:spPr>
          <a:xfrm>
            <a:off x="2916273" y="4727359"/>
            <a:ext cx="3680951" cy="11448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46EB2D6-C561-A66A-F77F-57D16A6A48D8}"/>
              </a:ext>
            </a:extLst>
          </p:cNvPr>
          <p:cNvSpPr/>
          <p:nvPr/>
        </p:nvSpPr>
        <p:spPr>
          <a:xfrm>
            <a:off x="6597224" y="4838109"/>
            <a:ext cx="24030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u="sng" dirty="0"/>
              <a:t>オブジェクト </a:t>
            </a:r>
            <a:r>
              <a:rPr lang="en-US" altLang="ja-JP" b="1" u="sng" dirty="0"/>
              <a:t>y</a:t>
            </a:r>
            <a:r>
              <a:rPr lang="en-US" altLang="ja-JP" dirty="0"/>
              <a:t> </a:t>
            </a:r>
            <a:r>
              <a:rPr lang="ja-JP" altLang="en-US" dirty="0"/>
              <a:t>は</a:t>
            </a:r>
            <a:endParaRPr lang="en-US" altLang="ja-JP" dirty="0"/>
          </a:p>
          <a:p>
            <a:r>
              <a:rPr lang="en-US" altLang="ja-JP" b="1" u="sng" dirty="0"/>
              <a:t> 5 </a:t>
            </a:r>
            <a:r>
              <a:rPr lang="ja-JP" altLang="en-US" b="1" u="sng" dirty="0"/>
              <a:t>個の要素</a:t>
            </a:r>
            <a:r>
              <a:rPr lang="ja-JP" altLang="en-US" dirty="0"/>
              <a:t>が入った</a:t>
            </a:r>
            <a:r>
              <a:rPr lang="ja-JP" altLang="en-US" b="1" dirty="0">
                <a:solidFill>
                  <a:srgbClr val="C00000"/>
                </a:solidFill>
              </a:rPr>
              <a:t>リスト</a:t>
            </a:r>
            <a:endParaRPr lang="en-US" altLang="ja-JP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3131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FDD532FB-9054-6CEC-7717-4EF30EBBB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725" y="1383763"/>
            <a:ext cx="6494060" cy="5111192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49" y="218661"/>
            <a:ext cx="7918451" cy="98066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ja-JP" altLang="en-US" dirty="0"/>
              <a:t>④「</a:t>
            </a:r>
            <a:r>
              <a:rPr lang="en-US" altLang="ja-JP" b="1" dirty="0"/>
              <a:t>First</a:t>
            </a:r>
            <a:r>
              <a:rPr lang="ja-JP" altLang="en-US" dirty="0"/>
              <a:t>」をクリックして，プログラム実行を先頭に戻す</a:t>
            </a: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/>
          </a:p>
          <a:p>
            <a:pPr>
              <a:lnSpc>
                <a:spcPct val="120000"/>
              </a:lnSpc>
            </a:pP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31</a:t>
            </a:fld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2765027" y="5614432"/>
            <a:ext cx="1403747" cy="53544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6756077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3374D24-C536-227A-8E0E-534E91ABD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005" y="1897650"/>
            <a:ext cx="6317495" cy="4765830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6" y="194520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⑤「</a:t>
            </a:r>
            <a:r>
              <a:rPr lang="en-US" altLang="ja-JP" b="1" dirty="0"/>
              <a:t>Step 1 of </a:t>
            </a:r>
            <a:r>
              <a:rPr lang="en-US" altLang="ja-JP" b="1" dirty="0">
                <a:solidFill>
                  <a:srgbClr val="FF0000"/>
                </a:solidFill>
              </a:rPr>
              <a:t>18</a:t>
            </a:r>
            <a:r>
              <a:rPr lang="ja-JP" altLang="en-US" dirty="0"/>
              <a:t>」と表示されているので，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全部で，ステップ数は </a:t>
            </a:r>
            <a:r>
              <a:rPr lang="en-US" altLang="ja-JP" b="1" dirty="0">
                <a:solidFill>
                  <a:srgbClr val="FF0000"/>
                </a:solidFill>
              </a:rPr>
              <a:t>18</a:t>
            </a:r>
            <a:r>
              <a:rPr lang="en-US" altLang="ja-JP" dirty="0"/>
              <a:t> </a:t>
            </a:r>
            <a:r>
              <a:rPr lang="ja-JP" altLang="en-US" dirty="0"/>
              <a:t>あることが分かる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</a:t>
            </a:r>
            <a:r>
              <a:rPr lang="ja-JP" altLang="en-US" sz="2400" dirty="0"/>
              <a:t>（ステップ数と，プログラムの行数は</a:t>
            </a:r>
            <a:r>
              <a:rPr lang="ja-JP" altLang="en-US" sz="2400" b="1" dirty="0">
                <a:solidFill>
                  <a:srgbClr val="FF0000"/>
                </a:solidFill>
              </a:rPr>
              <a:t>違うもの</a:t>
            </a:r>
            <a:r>
              <a:rPr lang="ja-JP" altLang="en-US" sz="2400" dirty="0"/>
              <a:t>）</a:t>
            </a:r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endParaRPr lang="ja-JP" altLang="en-US" sz="2400" dirty="0"/>
          </a:p>
        </p:txBody>
      </p:sp>
      <p:sp>
        <p:nvSpPr>
          <p:cNvPr id="7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32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4460068" y="6283919"/>
            <a:ext cx="1670598" cy="43755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55211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C16243A-8D34-4AC5-9A2C-1F0079E94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11" y="2283799"/>
            <a:ext cx="8461207" cy="3038668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38951" y="136524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⑥ </a:t>
            </a:r>
            <a:r>
              <a:rPr lang="ja-JP" altLang="en-US" b="1" dirty="0"/>
              <a:t>ステップ実行</a:t>
            </a:r>
            <a:r>
              <a:rPr lang="ja-JP" altLang="en-US" dirty="0"/>
              <a:t>したいので，「</a:t>
            </a:r>
            <a:r>
              <a:rPr lang="en-US" altLang="ja-JP" b="1" dirty="0"/>
              <a:t>Next</a:t>
            </a:r>
            <a:r>
              <a:rPr lang="ja-JP" altLang="en-US" dirty="0"/>
              <a:t>」をクリックしながら，</a:t>
            </a:r>
            <a:r>
              <a:rPr lang="ja-JP" altLang="en-US" b="1" dirty="0"/>
              <a:t>矢印の動き</a:t>
            </a:r>
            <a:r>
              <a:rPr lang="ja-JP" altLang="en-US" dirty="0"/>
              <a:t>を確認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※</a:t>
            </a:r>
            <a:r>
              <a:rPr lang="ja-JP" altLang="en-US" dirty="0"/>
              <a:t>「</a:t>
            </a:r>
            <a:r>
              <a:rPr lang="en-US" altLang="ja-JP" b="1" dirty="0"/>
              <a:t>Next</a:t>
            </a:r>
            <a:r>
              <a:rPr lang="ja-JP" altLang="en-US" dirty="0"/>
              <a:t>」ボタンを何度か押し，それ以上進めな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くなったら終了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33</a:t>
            </a:fld>
            <a:endParaRPr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1574969" y="3086317"/>
            <a:ext cx="2552532" cy="7210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27982" y="5659647"/>
            <a:ext cx="2339102" cy="10618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u="sng" dirty="0">
                <a:latin typeface="Arial" panose="020B0604020202020204" pitchFamily="34" charset="0"/>
                <a:ea typeface="メイリオ" panose="020B0604030504040204" pitchFamily="50" charset="-128"/>
              </a:rPr>
              <a:t>見どころ</a:t>
            </a:r>
            <a:endParaRPr kumimoji="1" lang="en-US" altLang="ja-JP" sz="2100" u="sng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３行目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，</a:t>
            </a:r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４行目、５行目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が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繰り返される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29032" y="5290315"/>
            <a:ext cx="2791149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実行が進むと，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y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の中身が更新される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791864" y="3809304"/>
            <a:ext cx="2287597" cy="7210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D47D23E-1839-4215-85BF-C3B7284CA7F0}"/>
              </a:ext>
            </a:extLst>
          </p:cNvPr>
          <p:cNvSpPr/>
          <p:nvPr/>
        </p:nvSpPr>
        <p:spPr>
          <a:xfrm>
            <a:off x="2679869" y="4609921"/>
            <a:ext cx="838031" cy="4192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65115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38C5A6-AB32-84B1-8D23-3F14F44F47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/>
              <a:t>6-3. </a:t>
            </a:r>
            <a:r>
              <a:rPr lang="ja-JP" altLang="en-US" sz="3600" dirty="0"/>
              <a:t>辞書と繰り返し</a:t>
            </a:r>
            <a:endParaRPr kumimoji="1" lang="ja-JP" altLang="en-US" sz="36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824126F-9D4E-8815-FF70-6FA9DAEF6E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1724C6-5CF6-5296-B974-B6315DE53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88916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3B49C8-006C-4B4F-BAA6-A110D97F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辞書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CC6FD7-D16A-43DC-A973-6DFD77DA9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990600"/>
            <a:ext cx="8461208" cy="5589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辞書</a:t>
            </a:r>
            <a:r>
              <a:rPr lang="ja-JP" altLang="en-US" sz="2800" dirty="0">
                <a:latin typeface="Arial" panose="020B0604020202020204" pitchFamily="34" charset="0"/>
              </a:rPr>
              <a:t>は，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キー</a:t>
            </a:r>
            <a:r>
              <a:rPr lang="ja-JP" altLang="en-US" sz="2800" dirty="0">
                <a:latin typeface="Arial" panose="020B0604020202020204" pitchFamily="34" charset="0"/>
              </a:rPr>
              <a:t>と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値（バリュー）</a:t>
            </a:r>
            <a:r>
              <a:rPr lang="ja-JP" altLang="en-US" sz="2800" dirty="0">
                <a:latin typeface="Arial" panose="020B0604020202020204" pitchFamily="34" charset="0"/>
              </a:rPr>
              <a:t>の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ペア</a:t>
            </a:r>
            <a:r>
              <a:rPr lang="ja-JP" altLang="en-US" sz="2800" dirty="0">
                <a:latin typeface="Arial" panose="020B0604020202020204" pitchFamily="34" charset="0"/>
              </a:rPr>
              <a:t>の</a:t>
            </a:r>
            <a:r>
              <a:rPr lang="ja-JP" altLang="en-US" sz="2800" u="sng" dirty="0">
                <a:solidFill>
                  <a:srgbClr val="C00000"/>
                </a:solidFill>
                <a:latin typeface="Arial" panose="020B0604020202020204" pitchFamily="34" charset="0"/>
              </a:rPr>
              <a:t>集まり</a:t>
            </a:r>
            <a:endParaRPr lang="en-US" altLang="ja-JP" u="sng" dirty="0">
              <a:solidFill>
                <a:srgbClr val="C00000"/>
              </a:solidFill>
            </a:endParaRPr>
          </a:p>
          <a:p>
            <a:endParaRPr lang="ja-JP" altLang="en-US" dirty="0">
              <a:latin typeface="メイリオ" panose="020B0604030504040204" pitchFamily="50" charset="-128"/>
            </a:endParaRPr>
          </a:p>
          <a:p>
            <a:endParaRPr lang="en-US" altLang="ja-JP" dirty="0"/>
          </a:p>
          <a:p>
            <a:endParaRPr lang="en-US" altLang="ja-JP" b="1" dirty="0"/>
          </a:p>
          <a:p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608854-A85E-4B52-B23D-3510386E8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35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6E91378-AF7C-8CB8-2E0F-E5F5A7A15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31" y="2791160"/>
            <a:ext cx="2878869" cy="276191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A74E1BF-B39E-6182-F1C9-33906E12A3EE}"/>
              </a:ext>
            </a:extLst>
          </p:cNvPr>
          <p:cNvSpPr txBox="1"/>
          <p:nvPr/>
        </p:nvSpPr>
        <p:spPr>
          <a:xfrm>
            <a:off x="2495550" y="2228851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キー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A7407E3-885A-01A1-9D2C-A7C723C688FE}"/>
              </a:ext>
            </a:extLst>
          </p:cNvPr>
          <p:cNvSpPr txBox="1"/>
          <p:nvPr/>
        </p:nvSpPr>
        <p:spPr>
          <a:xfrm>
            <a:off x="3557588" y="2228851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値（バリュー）</a:t>
            </a:r>
          </a:p>
        </p:txBody>
      </p:sp>
    </p:spTree>
    <p:extLst>
      <p:ext uri="{BB962C8B-B14F-4D97-AF65-F5344CB8AC3E}">
        <p14:creationId xmlns:p14="http://schemas.microsoft.com/office/powerpoint/2010/main" val="878639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D98C9B98-259E-4E7C-B47E-066847D00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62" y="2172325"/>
            <a:ext cx="8908477" cy="193863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繰り返しのプログラム例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36</a:t>
            </a:fld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4F4C1BA-850D-4C1D-A6A5-B9DF589E6C0B}"/>
              </a:ext>
            </a:extLst>
          </p:cNvPr>
          <p:cNvSpPr/>
          <p:nvPr/>
        </p:nvSpPr>
        <p:spPr>
          <a:xfrm>
            <a:off x="1760227" y="2089935"/>
            <a:ext cx="7227730" cy="8309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AA2888C-0EF6-4AB6-9E06-996A5EBC251F}"/>
              </a:ext>
            </a:extLst>
          </p:cNvPr>
          <p:cNvSpPr txBox="1"/>
          <p:nvPr/>
        </p:nvSpPr>
        <p:spPr>
          <a:xfrm>
            <a:off x="5870351" y="1038229"/>
            <a:ext cx="1415772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辞書の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組み立て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BEE20FE-83FF-413B-97C1-49DB24E5B988}"/>
              </a:ext>
            </a:extLst>
          </p:cNvPr>
          <p:cNvSpPr/>
          <p:nvPr/>
        </p:nvSpPr>
        <p:spPr>
          <a:xfrm>
            <a:off x="875794" y="3141642"/>
            <a:ext cx="3109313" cy="9816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304247-E43B-4B2A-9E80-3C8CEE580C8F}"/>
              </a:ext>
            </a:extLst>
          </p:cNvPr>
          <p:cNvSpPr txBox="1"/>
          <p:nvPr/>
        </p:nvSpPr>
        <p:spPr>
          <a:xfrm>
            <a:off x="4043619" y="4186705"/>
            <a:ext cx="3098925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辞書のキー 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1, 2, 3 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のそれぞれに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ついて，値（バリュー）を表示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A4CA1FD-FA11-55CC-6545-7ED953B04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389" y="5080275"/>
            <a:ext cx="4767375" cy="1466294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9D74163-01BA-B853-BB58-F4F6A4DABD17}"/>
              </a:ext>
            </a:extLst>
          </p:cNvPr>
          <p:cNvSpPr txBox="1"/>
          <p:nvPr/>
        </p:nvSpPr>
        <p:spPr>
          <a:xfrm>
            <a:off x="1182561" y="573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実行結果</a:t>
            </a:r>
          </a:p>
        </p:txBody>
      </p:sp>
    </p:spTree>
    <p:extLst>
      <p:ext uri="{BB962C8B-B14F-4D97-AF65-F5344CB8AC3E}">
        <p14:creationId xmlns:p14="http://schemas.microsoft.com/office/powerpoint/2010/main" val="5978541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38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39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for </a:t>
            </a:r>
            <a:r>
              <a:rPr lang="ja-JP" altLang="en-US" b="1" dirty="0"/>
              <a:t>による繰り返し（ループ）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37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599679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0EDB619-A096-E440-A839-08A41DB52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61" y="1494383"/>
            <a:ext cx="8908477" cy="1938633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D63F99FB-EF34-4DBE-A036-E9F539C38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994" y="231355"/>
            <a:ext cx="8298548" cy="141857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① </a:t>
            </a:r>
            <a:r>
              <a:rPr lang="en-US" altLang="ja-JP" dirty="0"/>
              <a:t>Python Tutor </a:t>
            </a:r>
            <a:r>
              <a:rPr lang="ja-JP" altLang="en-US" dirty="0"/>
              <a:t>のエディタで次のプログラムを入れる</a:t>
            </a:r>
            <a:endParaRPr lang="en-US" altLang="ja-JP" dirty="0"/>
          </a:p>
        </p:txBody>
      </p:sp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38</a:t>
            </a:fld>
            <a:endParaRPr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385120A-F599-35ED-4C10-91F9D025BBB3}"/>
              </a:ext>
            </a:extLst>
          </p:cNvPr>
          <p:cNvSpPr txBox="1"/>
          <p:nvPr/>
        </p:nvSpPr>
        <p:spPr>
          <a:xfrm>
            <a:off x="1107272" y="5065523"/>
            <a:ext cx="6700809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</a:rPr>
              <a:t>字下げも正確に！</a:t>
            </a:r>
            <a:endParaRPr kumimoji="1" lang="en-US" altLang="ja-JP" sz="2800" b="1" dirty="0">
              <a:solidFill>
                <a:srgbClr val="FF0000"/>
              </a:solidFill>
            </a:endParaRPr>
          </a:p>
          <a:p>
            <a:r>
              <a:rPr kumimoji="1" lang="en-US" altLang="ja-JP" sz="2800" b="1" dirty="0">
                <a:solidFill>
                  <a:srgbClr val="FF0000"/>
                </a:solidFill>
              </a:rPr>
              <a:t>print(</a:t>
            </a:r>
            <a:r>
              <a:rPr kumimoji="1" lang="en-US" altLang="ja-JP" sz="2800" b="1" dirty="0" err="1">
                <a:solidFill>
                  <a:srgbClr val="FF0000"/>
                </a:solidFill>
              </a:rPr>
              <a:t>i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) 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の前に，「タブ 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(Tab)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」を 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1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つだけ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33BC1B6-82AD-7BF7-EA49-BB1451B39C94}"/>
              </a:ext>
            </a:extLst>
          </p:cNvPr>
          <p:cNvSpPr txBox="1"/>
          <p:nvPr/>
        </p:nvSpPr>
        <p:spPr>
          <a:xfrm>
            <a:off x="4519209" y="3848988"/>
            <a:ext cx="2961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for </a:t>
            </a:r>
            <a:r>
              <a:rPr kumimoji="1" lang="en-US" altLang="ja-JP" sz="2400" b="1" dirty="0" err="1">
                <a:solidFill>
                  <a:srgbClr val="FF0000"/>
                </a:solidFill>
              </a:rPr>
              <a:t>i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 in d </a:t>
            </a:r>
          </a:p>
          <a:p>
            <a:r>
              <a:rPr lang="ja-JP" altLang="en-US" sz="2400" b="1" dirty="0">
                <a:solidFill>
                  <a:srgbClr val="FF0000"/>
                </a:solidFill>
              </a:rPr>
              <a:t>の直後に「</a:t>
            </a:r>
            <a:r>
              <a:rPr lang="en-US" altLang="ja-JP" sz="2400" b="1" dirty="0">
                <a:solidFill>
                  <a:srgbClr val="FF0000"/>
                </a:solidFill>
              </a:rPr>
              <a:t>:</a:t>
            </a:r>
            <a:r>
              <a:rPr lang="ja-JP" altLang="en-US" sz="2400" b="1" dirty="0">
                <a:solidFill>
                  <a:srgbClr val="FF0000"/>
                </a:solidFill>
              </a:rPr>
              <a:t>」</a:t>
            </a:r>
            <a:endParaRPr lang="en-US" altLang="ja-JP" sz="2400" b="1" dirty="0">
              <a:solidFill>
                <a:srgbClr val="FF0000"/>
              </a:solidFill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9C286831-C27E-DAD4-53DD-E8F33C2813A8}"/>
              </a:ext>
            </a:extLst>
          </p:cNvPr>
          <p:cNvCxnSpPr>
            <a:cxnSpLocks/>
          </p:cNvCxnSpPr>
          <p:nvPr/>
        </p:nvCxnSpPr>
        <p:spPr>
          <a:xfrm flipH="1" flipV="1">
            <a:off x="3468821" y="2754999"/>
            <a:ext cx="988855" cy="11916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6627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86C42480-2F57-ACE6-41EF-15FC15287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529" y="1048862"/>
            <a:ext cx="4479190" cy="4636475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49" y="392819"/>
            <a:ext cx="8934451" cy="2660048"/>
          </a:xfrm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ja-JP" altLang="en-US" dirty="0"/>
              <a:t>② 実行し，結果を確認する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39</a:t>
            </a:fld>
            <a:endParaRPr kumimoji="1" lang="ja-JP" altLang="en-US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4B6937E-3F7A-0D54-81B2-9FECBF435D49}"/>
              </a:ext>
            </a:extLst>
          </p:cNvPr>
          <p:cNvSpPr/>
          <p:nvPr/>
        </p:nvSpPr>
        <p:spPr>
          <a:xfrm>
            <a:off x="449466" y="6119659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</p:spTree>
    <p:extLst>
      <p:ext uri="{BB962C8B-B14F-4D97-AF65-F5344CB8AC3E}">
        <p14:creationId xmlns:p14="http://schemas.microsoft.com/office/powerpoint/2010/main" val="2287356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18FDC3-320E-49BA-8C71-7EB11C878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アウトライン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5518F35-AB0F-44DF-B602-7CF970C35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A3FD3D0F-5D91-4BBF-966F-1252F6E1C1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376652"/>
              </p:ext>
            </p:extLst>
          </p:nvPr>
        </p:nvGraphicFramePr>
        <p:xfrm>
          <a:off x="789070" y="1033512"/>
          <a:ext cx="7446209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1118">
                  <a:extLst>
                    <a:ext uri="{9D8B030D-6E8A-4147-A177-3AD203B41FA5}">
                      <a16:colId xmlns:a16="http://schemas.microsoft.com/office/drawing/2014/main" val="1637907391"/>
                    </a:ext>
                  </a:extLst>
                </a:gridCol>
                <a:gridCol w="6165091">
                  <a:extLst>
                    <a:ext uri="{9D8B030D-6E8A-4147-A177-3AD203B41FA5}">
                      <a16:colId xmlns:a16="http://schemas.microsoft.com/office/drawing/2014/main" val="3159168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項目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740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/>
                        <a:t>復習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54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6-1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リストと繰り返し（ループ）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628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6-2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dirty="0"/>
                        <a:t>ステップ実行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195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6-3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dirty="0"/>
                        <a:t>辞書と繰り返し（ループ）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751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7730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86BA2B-0B2B-47EB-B0C4-82088C4C3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全体まとめ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3D86D9-2210-404D-91B5-1CBB3F94D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/>
              <a:t>処理の繰り返し</a:t>
            </a:r>
            <a:r>
              <a:rPr lang="ja-JP" altLang="en-US" dirty="0"/>
              <a:t>により，</a:t>
            </a:r>
            <a:r>
              <a:rPr lang="ja-JP" altLang="en-US" b="1" dirty="0">
                <a:solidFill>
                  <a:srgbClr val="C00000"/>
                </a:solidFill>
              </a:rPr>
              <a:t>リスト</a:t>
            </a:r>
            <a:r>
              <a:rPr lang="ja-JP" altLang="en-US" dirty="0"/>
              <a:t>や</a:t>
            </a:r>
            <a:r>
              <a:rPr lang="ja-JP" altLang="en-US" b="1" dirty="0">
                <a:solidFill>
                  <a:srgbClr val="C00000"/>
                </a:solidFill>
              </a:rPr>
              <a:t>辞書</a:t>
            </a:r>
            <a:r>
              <a:rPr lang="ja-JP" altLang="en-US" dirty="0"/>
              <a:t>のすべての要素を処理できる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リスト</a:t>
            </a:r>
            <a:r>
              <a:rPr lang="ja-JP" altLang="en-US" dirty="0"/>
              <a:t>や</a:t>
            </a:r>
            <a:r>
              <a:rPr lang="ja-JP" altLang="en-US" b="1" dirty="0">
                <a:solidFill>
                  <a:srgbClr val="C00000"/>
                </a:solidFill>
              </a:rPr>
              <a:t>辞書</a:t>
            </a:r>
            <a:r>
              <a:rPr lang="ja-JP" altLang="en-US" dirty="0"/>
              <a:t>で</a:t>
            </a:r>
            <a:r>
              <a:rPr lang="ja-JP" altLang="en-US" b="1" dirty="0"/>
              <a:t>処理の繰り返し</a:t>
            </a:r>
            <a:r>
              <a:rPr lang="ja-JP" altLang="en-US" dirty="0"/>
              <a:t>を行うときは，</a:t>
            </a:r>
            <a:r>
              <a:rPr lang="en-US" altLang="ja-JP" b="1" dirty="0">
                <a:solidFill>
                  <a:srgbClr val="C00000"/>
                </a:solidFill>
              </a:rPr>
              <a:t>for</a:t>
            </a:r>
            <a:r>
              <a:rPr lang="ja-JP" altLang="en-US" dirty="0"/>
              <a:t>が便利である</a:t>
            </a:r>
            <a:endParaRPr lang="en-US" altLang="ja-JP" dirty="0"/>
          </a:p>
          <a:p>
            <a:r>
              <a:rPr lang="en-US" altLang="ja-JP" dirty="0"/>
              <a:t>for </a:t>
            </a:r>
            <a:r>
              <a:rPr lang="ja-JP" altLang="en-US" dirty="0"/>
              <a:t>による</a:t>
            </a:r>
            <a:r>
              <a:rPr lang="ja-JP" altLang="en-US" b="1" dirty="0">
                <a:solidFill>
                  <a:srgbClr val="C00000"/>
                </a:solidFill>
              </a:rPr>
              <a:t>繰り返し（ループ）</a:t>
            </a:r>
            <a:endParaRPr lang="en-US" altLang="ja-JP" b="1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ja-JP" altLang="en-US" sz="2800" dirty="0"/>
              <a:t>同じ処理や操作を繰り返す</a:t>
            </a:r>
            <a:endParaRPr lang="en-US" altLang="ja-JP" sz="2800" dirty="0"/>
          </a:p>
          <a:p>
            <a:endParaRPr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D91FB70-F40A-4454-98DD-C33ED0428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40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3D9DB63-14F6-88CD-5E59-62276D592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002" y="4055504"/>
            <a:ext cx="4822698" cy="155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379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334986-D45B-4CDB-BE82-8C4998464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mtClean="0"/>
              <a:t>Python </a:t>
            </a:r>
            <a:r>
              <a:rPr lang="ja-JP" altLang="en-US" smtClean="0"/>
              <a:t>関連ページ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1DE0C9-830C-4DC0-BB92-703530C92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sz="2000" dirty="0" smtClean="0"/>
              <a:t>Python </a:t>
            </a:r>
            <a:r>
              <a:rPr lang="ja-JP" altLang="en-US" sz="2000" dirty="0" smtClean="0"/>
              <a:t>まとめページ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>
                <a:hlinkClick r:id="rId2"/>
              </a:rPr>
              <a:t>https://www.kkaneko.jp/tools/man/python.html</a:t>
            </a:r>
            <a:endParaRPr lang="en-US" altLang="ja-JP" sz="2000" dirty="0" smtClean="0"/>
          </a:p>
          <a:p>
            <a:r>
              <a:rPr lang="en-US" altLang="ja-JP" sz="2000" dirty="0" smtClean="0"/>
              <a:t>Python </a:t>
            </a:r>
            <a:r>
              <a:rPr lang="ja-JP" altLang="en-US" sz="2000" dirty="0"/>
              <a:t>入門（スライド資料とプログラム例）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>
                <a:hlinkClick r:id="rId3"/>
              </a:rPr>
              <a:t>https://</a:t>
            </a:r>
            <a:r>
              <a:rPr lang="en-US" altLang="ja-JP" sz="2000" dirty="0" smtClean="0">
                <a:hlinkClick r:id="rId3"/>
              </a:rPr>
              <a:t>www.kkaneko.jp/pro/pf/index.html</a:t>
            </a:r>
            <a:endParaRPr lang="en-US" altLang="ja-JP" sz="2000" dirty="0" smtClean="0"/>
          </a:p>
          <a:p>
            <a:r>
              <a:rPr lang="en-US" altLang="ja-JP" sz="2000" dirty="0" smtClean="0"/>
              <a:t>Python </a:t>
            </a:r>
            <a:r>
              <a:rPr lang="ja-JP" altLang="en-US" sz="2000" dirty="0" smtClean="0"/>
              <a:t>プログラミングの</a:t>
            </a:r>
            <a:r>
              <a:rPr lang="ja-JP" altLang="en-US" sz="2000" dirty="0"/>
              <a:t>基本（スライド資料とプログラム例）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>
                <a:hlinkClick r:id="rId4"/>
              </a:rPr>
              <a:t>https://www.kkaneko.jp/pro/po/index.html</a:t>
            </a:r>
            <a:endParaRPr lang="en-US" altLang="ja-JP" sz="2000" dirty="0" smtClean="0"/>
          </a:p>
          <a:p>
            <a:endParaRPr lang="en-US" altLang="ja-JP" sz="2000" dirty="0" smtClean="0"/>
          </a:p>
          <a:p>
            <a:r>
              <a:rPr lang="en-US" altLang="ja-JP" sz="2000" dirty="0" smtClean="0"/>
              <a:t>Python </a:t>
            </a:r>
            <a:r>
              <a:rPr lang="ja-JP" altLang="en-US" sz="2000" dirty="0" smtClean="0"/>
              <a:t>プログラム例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>
                <a:hlinkClick r:id="rId5"/>
              </a:rPr>
              <a:t>https://www.kkaneko.jp/pro/python/index.html</a:t>
            </a:r>
            <a:endParaRPr lang="en-US" altLang="ja-JP" sz="2000" dirty="0" smtClean="0"/>
          </a:p>
          <a:p>
            <a:r>
              <a:rPr lang="ja-JP" altLang="en-US" sz="2000" dirty="0" smtClean="0"/>
              <a:t>人工知能の実行（</a:t>
            </a:r>
            <a:r>
              <a:rPr lang="en-US" altLang="ja-JP" sz="2000" dirty="0" smtClean="0"/>
              <a:t>Google </a:t>
            </a:r>
            <a:r>
              <a:rPr lang="en-US" altLang="ja-JP" sz="2000" dirty="0" err="1" smtClean="0"/>
              <a:t>Colaboratory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を使用）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>
                <a:hlinkClick r:id="rId6"/>
              </a:rPr>
              <a:t>https://www.kkaneko.jp/ai/ni/index.html</a:t>
            </a:r>
            <a:endParaRPr lang="en-US" altLang="ja-JP" sz="2000" dirty="0" smtClean="0"/>
          </a:p>
          <a:p>
            <a:r>
              <a:rPr lang="ja-JP" altLang="en-US" sz="2000" dirty="0" smtClean="0"/>
              <a:t>人工知能の実行（</a:t>
            </a:r>
            <a:r>
              <a:rPr lang="en-US" altLang="ja-JP" sz="2000" dirty="0" smtClean="0"/>
              <a:t>Python </a:t>
            </a:r>
            <a:r>
              <a:rPr lang="ja-JP" altLang="en-US" sz="2000" dirty="0" smtClean="0"/>
              <a:t>を使用）（</a:t>
            </a:r>
            <a:r>
              <a:rPr lang="en-US" altLang="ja-JP" sz="2000" dirty="0" smtClean="0"/>
              <a:t>Windows </a:t>
            </a:r>
            <a:r>
              <a:rPr lang="ja-JP" altLang="en-US" sz="2000" dirty="0" smtClean="0"/>
              <a:t>上）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>
                <a:hlinkClick r:id="rId7"/>
              </a:rPr>
              <a:t>https://www.kkaneko.jp/ai/deepim/index.html</a:t>
            </a:r>
            <a:endParaRPr lang="en-US" altLang="ja-JP" sz="2000" dirty="0" smtClean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7942EC-4696-4A8A-9FA2-4B1323E8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08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370D47-DED3-49AB-BA11-61B5E724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メソッドアクセス，代入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4EB492-B2F9-46BC-95A8-BF634642E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1" y="2826286"/>
            <a:ext cx="8896349" cy="30701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2600" dirty="0"/>
          </a:p>
          <a:p>
            <a:r>
              <a:rPr lang="ja-JP" altLang="en-US" sz="2600" b="1" dirty="0">
                <a:solidFill>
                  <a:srgbClr val="C00000"/>
                </a:solidFill>
              </a:rPr>
              <a:t>代入</a:t>
            </a:r>
            <a:r>
              <a:rPr lang="ja-JP" altLang="en-US" sz="2600" dirty="0"/>
              <a:t>：</a:t>
            </a:r>
            <a:r>
              <a:rPr lang="ja-JP" altLang="en-US" sz="2600" b="1" dirty="0"/>
              <a:t>オブジェクト名 </a:t>
            </a:r>
            <a:r>
              <a:rPr lang="ja-JP" altLang="en-US" sz="2600" dirty="0"/>
              <a:t>＋ 「</a:t>
            </a:r>
            <a:r>
              <a:rPr lang="en-US" altLang="ja-JP" sz="2600" b="1" dirty="0">
                <a:solidFill>
                  <a:srgbClr val="C00000"/>
                </a:solidFill>
              </a:rPr>
              <a:t>=</a:t>
            </a:r>
            <a:r>
              <a:rPr lang="ja-JP" altLang="en-US" sz="2600" dirty="0"/>
              <a:t>」　</a:t>
            </a:r>
            <a:endParaRPr lang="en-US" altLang="ja-JP" sz="2600" dirty="0"/>
          </a:p>
          <a:p>
            <a:pPr marL="0" indent="0">
              <a:buNone/>
            </a:pPr>
            <a:r>
              <a:rPr lang="en-US" altLang="ja-JP" sz="2600" dirty="0"/>
              <a:t>	      </a:t>
            </a:r>
            <a:r>
              <a:rPr lang="ja-JP" altLang="en-US" sz="2600" dirty="0"/>
              <a:t>＋ 式または値またはメソッド呼び出し</a:t>
            </a:r>
            <a:endParaRPr lang="en-US" altLang="ja-JP" sz="2600" dirty="0"/>
          </a:p>
          <a:p>
            <a:r>
              <a:rPr kumimoji="1" lang="ja-JP" altLang="en-US" sz="2600" b="1" dirty="0">
                <a:solidFill>
                  <a:srgbClr val="C00000"/>
                </a:solidFill>
              </a:rPr>
              <a:t>メソッド</a:t>
            </a:r>
            <a:r>
              <a:rPr lang="ja-JP" altLang="en-US" sz="2600" b="1" dirty="0">
                <a:solidFill>
                  <a:srgbClr val="C00000"/>
                </a:solidFill>
              </a:rPr>
              <a:t>アクセス</a:t>
            </a:r>
            <a:r>
              <a:rPr lang="ja-JP" altLang="en-US" sz="2600" dirty="0"/>
              <a:t>：</a:t>
            </a:r>
            <a:r>
              <a:rPr lang="ja-JP" altLang="en-US" sz="2600" b="1" dirty="0"/>
              <a:t>オブジェクト名 </a:t>
            </a:r>
            <a:r>
              <a:rPr lang="ja-JP" altLang="en-US" sz="2600" dirty="0"/>
              <a:t> ＋ 「</a:t>
            </a:r>
            <a:r>
              <a:rPr lang="en-US" altLang="ja-JP" sz="2600" b="1" dirty="0">
                <a:solidFill>
                  <a:srgbClr val="C00000"/>
                </a:solidFill>
              </a:rPr>
              <a:t>.</a:t>
            </a:r>
            <a:r>
              <a:rPr lang="ja-JP" altLang="en-US" sz="2600" dirty="0"/>
              <a:t>」</a:t>
            </a:r>
            <a:endParaRPr lang="en-US" altLang="ja-JP" sz="2600" dirty="0"/>
          </a:p>
          <a:p>
            <a:pPr marL="0" indent="0">
              <a:buNone/>
            </a:pPr>
            <a:r>
              <a:rPr lang="en-US" altLang="ja-JP" sz="2600" dirty="0"/>
              <a:t>	      </a:t>
            </a:r>
            <a:r>
              <a:rPr lang="ja-JP" altLang="en-US" sz="2600" dirty="0"/>
              <a:t>＋ </a:t>
            </a:r>
            <a:r>
              <a:rPr lang="ja-JP" altLang="en-US" sz="2600" b="1" dirty="0"/>
              <a:t>メソッド名 </a:t>
            </a:r>
            <a:r>
              <a:rPr lang="ja-JP" altLang="en-US" sz="2600" dirty="0"/>
              <a:t>＋「</a:t>
            </a:r>
            <a:r>
              <a:rPr lang="en-US" altLang="ja-JP" sz="2600" b="1" dirty="0">
                <a:solidFill>
                  <a:srgbClr val="C00000"/>
                </a:solidFill>
              </a:rPr>
              <a:t>()</a:t>
            </a:r>
            <a:r>
              <a:rPr lang="ja-JP" altLang="en-US" sz="2600" dirty="0"/>
              <a:t>」 （引数を付けることも）</a:t>
            </a:r>
            <a:endParaRPr lang="en-US" altLang="ja-JP" sz="2600" dirty="0"/>
          </a:p>
          <a:p>
            <a:pPr marL="0" indent="0">
              <a:buNone/>
            </a:pPr>
            <a:endParaRPr kumimoji="1" lang="en-US" altLang="ja-JP" b="1" dirty="0">
              <a:solidFill>
                <a:srgbClr val="C0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91DED0-E5AB-4654-958A-7913142D9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3FF33B2-AEBC-2739-FBE6-7F724E1FA137}"/>
              </a:ext>
            </a:extLst>
          </p:cNvPr>
          <p:cNvSpPr txBox="1"/>
          <p:nvPr/>
        </p:nvSpPr>
        <p:spPr>
          <a:xfrm>
            <a:off x="1117599" y="1214262"/>
            <a:ext cx="715645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2800" b="1" dirty="0"/>
              <a:t>x = 100</a:t>
            </a:r>
          </a:p>
          <a:p>
            <a:pPr marL="0" indent="0">
              <a:buNone/>
            </a:pPr>
            <a:r>
              <a:rPr lang="en-US" altLang="ja-JP" sz="2800" b="1" dirty="0"/>
              <a:t>a = x + 200</a:t>
            </a:r>
          </a:p>
          <a:p>
            <a:pPr marL="0" indent="0">
              <a:buNone/>
            </a:pPr>
            <a:r>
              <a:rPr lang="en-US" altLang="ja-JP" sz="2800" b="1" dirty="0"/>
              <a:t>enermy1 = </a:t>
            </a:r>
            <a:r>
              <a:rPr lang="en-US" altLang="ja-JP" sz="2800" b="1" dirty="0" err="1"/>
              <a:t>hero.findNearestEnemy</a:t>
            </a:r>
            <a:r>
              <a:rPr lang="en-US" altLang="ja-JP" sz="2800" b="1" dirty="0"/>
              <a:t>()</a:t>
            </a:r>
          </a:p>
          <a:p>
            <a:pPr marL="0" indent="0">
              <a:buNone/>
            </a:pPr>
            <a:r>
              <a:rPr lang="en-US" altLang="ja-JP" sz="2800" b="1" dirty="0" err="1"/>
              <a:t>hero.attack</a:t>
            </a:r>
            <a:r>
              <a:rPr lang="en-US" altLang="ja-JP" sz="2800" b="1" dirty="0"/>
              <a:t>(enemy1)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B4AE5CB-D3F1-C7A3-5BFB-86A32538115F}"/>
              </a:ext>
            </a:extLst>
          </p:cNvPr>
          <p:cNvSpPr txBox="1"/>
          <p:nvPr/>
        </p:nvSpPr>
        <p:spPr>
          <a:xfrm>
            <a:off x="2730500" y="752597"/>
            <a:ext cx="3297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Python </a:t>
            </a:r>
            <a:r>
              <a:rPr kumimoji="1" lang="ja-JP" altLang="en-US" sz="2400" dirty="0"/>
              <a:t>プログラムの例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CF6AC4F-78A0-3D6E-41DB-FE152783AA7E}"/>
              </a:ext>
            </a:extLst>
          </p:cNvPr>
          <p:cNvSpPr txBox="1"/>
          <p:nvPr/>
        </p:nvSpPr>
        <p:spPr>
          <a:xfrm>
            <a:off x="268006" y="5643738"/>
            <a:ext cx="82227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/>
              <a:t>Python </a:t>
            </a:r>
            <a:r>
              <a:rPr lang="ja-JP" altLang="en-US" sz="2400" dirty="0"/>
              <a:t>プログラムでは，その他にも，属性アクセス，関数呼び出し，制御，「</a:t>
            </a:r>
            <a:r>
              <a:rPr lang="en-US" altLang="ja-JP" sz="2400" dirty="0"/>
              <a:t>*</a:t>
            </a:r>
            <a:r>
              <a:rPr lang="ja-JP" altLang="en-US" sz="2400" dirty="0"/>
              <a:t>」</a:t>
            </a:r>
            <a:r>
              <a:rPr lang="en-US" altLang="ja-JP" sz="2400" dirty="0"/>
              <a:t>, </a:t>
            </a:r>
            <a:r>
              <a:rPr lang="ja-JP" altLang="en-US" sz="2400" dirty="0"/>
              <a:t>「</a:t>
            </a:r>
            <a:r>
              <a:rPr lang="en-US" altLang="ja-JP" sz="2400" dirty="0"/>
              <a:t>+</a:t>
            </a:r>
            <a:r>
              <a:rPr lang="ja-JP" altLang="en-US" sz="2400" dirty="0"/>
              <a:t>」などの演算子，コマンド，定義など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88478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132ED0-DF85-4BA1-8BDC-2F71B2B94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49" y="177764"/>
            <a:ext cx="8461208" cy="750364"/>
          </a:xfrm>
        </p:spPr>
        <p:txBody>
          <a:bodyPr>
            <a:noAutofit/>
          </a:bodyPr>
          <a:lstStyle/>
          <a:p>
            <a:r>
              <a:rPr kumimoji="1" lang="ja-JP" altLang="en-US" dirty="0"/>
              <a:t>式の抽象化と関数，条件分岐，繰り返し（ループ）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8400BA-D1FA-4C88-99DD-99B9EFF61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843" y="926874"/>
            <a:ext cx="7978936" cy="6031251"/>
          </a:xfrm>
        </p:spPr>
        <p:txBody>
          <a:bodyPr>
            <a:no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式</a:t>
            </a:r>
            <a:r>
              <a:rPr lang="ja-JP" altLang="en-US" sz="2400" dirty="0"/>
              <a:t>の抽象化と関数</a:t>
            </a:r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dirty="0"/>
              <a:t>条件分岐</a:t>
            </a:r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dirty="0"/>
              <a:t>繰り返し（ループ）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D4A4FB-CA78-4DC9-B60F-2F7EB3735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0B437D2-66C2-4FDD-FF54-0F3A5B38D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706" y="1307220"/>
            <a:ext cx="2592336" cy="126949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1E811B7-283F-664E-6ED4-9C55044D2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97" y="1460567"/>
            <a:ext cx="2775283" cy="1424894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0BF7DC9-806A-32D8-FBDD-422C2AC4DED3}"/>
              </a:ext>
            </a:extLst>
          </p:cNvPr>
          <p:cNvSpPr/>
          <p:nvPr/>
        </p:nvSpPr>
        <p:spPr>
          <a:xfrm>
            <a:off x="1370735" y="1460536"/>
            <a:ext cx="3196851" cy="534938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右矢印 12">
            <a:extLst>
              <a:ext uri="{FF2B5EF4-FFF2-40B4-BE49-F238E27FC236}">
                <a16:creationId xmlns:a16="http://schemas.microsoft.com/office/drawing/2014/main" id="{CE45DD65-037E-36C4-FA78-EEFFC1F45C02}"/>
              </a:ext>
            </a:extLst>
          </p:cNvPr>
          <p:cNvSpPr/>
          <p:nvPr/>
        </p:nvSpPr>
        <p:spPr>
          <a:xfrm>
            <a:off x="4759896" y="1995473"/>
            <a:ext cx="333500" cy="415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AC9AC4F-2156-5E6F-BD84-7959840DF74C}"/>
              </a:ext>
            </a:extLst>
          </p:cNvPr>
          <p:cNvSpPr txBox="1"/>
          <p:nvPr/>
        </p:nvSpPr>
        <p:spPr>
          <a:xfrm>
            <a:off x="5873988" y="2621895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実行結果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3D22FDB5-D1F7-960A-D1D3-3476183E36E7}"/>
              </a:ext>
            </a:extLst>
          </p:cNvPr>
          <p:cNvGrpSpPr/>
          <p:nvPr/>
        </p:nvGrpSpPr>
        <p:grpSpPr>
          <a:xfrm>
            <a:off x="952897" y="3373557"/>
            <a:ext cx="2388728" cy="1424895"/>
            <a:chOff x="673037" y="2198910"/>
            <a:chExt cx="3684328" cy="2141013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21EEDCA0-7DED-3FE9-A55C-EBAD38B2C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3037" y="2198910"/>
              <a:ext cx="3684328" cy="214101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3F697995-B7B6-8D19-8AC2-BDF89D49828D}"/>
                </a:ext>
              </a:extLst>
            </p:cNvPr>
            <p:cNvSpPr/>
            <p:nvPr/>
          </p:nvSpPr>
          <p:spPr>
            <a:xfrm>
              <a:off x="1420388" y="3034036"/>
              <a:ext cx="2886142" cy="470182"/>
            </a:xfrm>
            <a:prstGeom prst="rect">
              <a:avLst/>
            </a:prstGeom>
            <a:noFill/>
            <a:ln w="76200">
              <a:solidFill>
                <a:srgbClr val="FF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3273CF11-FD6E-AAD1-66D7-FB06B424816A}"/>
                </a:ext>
              </a:extLst>
            </p:cNvPr>
            <p:cNvSpPr/>
            <p:nvPr/>
          </p:nvSpPr>
          <p:spPr>
            <a:xfrm>
              <a:off x="1420388" y="3858710"/>
              <a:ext cx="2886142" cy="470182"/>
            </a:xfrm>
            <a:prstGeom prst="rect">
              <a:avLst/>
            </a:prstGeom>
            <a:noFill/>
            <a:ln w="76200">
              <a:solidFill>
                <a:srgbClr val="FF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endParaRPr>
            </a:p>
          </p:txBody>
        </p:sp>
      </p:grp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BCA676AB-F15C-B137-B373-7D85451400C2}"/>
              </a:ext>
            </a:extLst>
          </p:cNvPr>
          <p:cNvSpPr txBox="1">
            <a:spLocks/>
          </p:cNvSpPr>
          <p:nvPr/>
        </p:nvSpPr>
        <p:spPr>
          <a:xfrm>
            <a:off x="3684111" y="3226003"/>
            <a:ext cx="4193931" cy="1719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b="1" dirty="0"/>
              <a:t>x &gt; 20 </a:t>
            </a:r>
            <a:r>
              <a:rPr lang="ja-JP" altLang="en-US" sz="2000" dirty="0"/>
              <a:t>のとき</a:t>
            </a:r>
            <a:r>
              <a:rPr lang="ja-JP" altLang="en-US" sz="2000" b="1" dirty="0"/>
              <a:t>のみ</a:t>
            </a:r>
            <a:endParaRPr lang="en-US" altLang="ja-JP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/>
              <a:t>print("big") </a:t>
            </a:r>
            <a:r>
              <a:rPr lang="ja-JP" altLang="en-US" sz="2000" dirty="0"/>
              <a:t>が実行される</a:t>
            </a:r>
            <a:endParaRPr lang="en-US" altLang="ja-JP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b="1" dirty="0"/>
              <a:t>x </a:t>
            </a:r>
            <a:r>
              <a:rPr lang="ja-JP" altLang="en-US" sz="2000" b="1" dirty="0"/>
              <a:t>≦</a:t>
            </a:r>
            <a:r>
              <a:rPr lang="en-US" altLang="ja-JP" sz="2000" b="1" dirty="0"/>
              <a:t> 20 </a:t>
            </a:r>
            <a:r>
              <a:rPr lang="ja-JP" altLang="en-US" sz="2000" dirty="0"/>
              <a:t>のとき</a:t>
            </a:r>
            <a:r>
              <a:rPr lang="ja-JP" altLang="en-US" sz="2000" b="1" dirty="0"/>
              <a:t>のみ</a:t>
            </a:r>
            <a:endParaRPr lang="en-US" altLang="ja-JP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/>
              <a:t>print("small") </a:t>
            </a:r>
            <a:r>
              <a:rPr lang="ja-JP" altLang="en-US" sz="2000" dirty="0"/>
              <a:t>が実行される</a:t>
            </a:r>
            <a:endParaRPr lang="en-US" altLang="ja-JP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000" dirty="0"/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b="1" u="sng" dirty="0">
              <a:solidFill>
                <a:srgbClr val="FF0000"/>
              </a:solidFill>
            </a:endParaRPr>
          </a:p>
        </p:txBody>
      </p:sp>
      <p:sp>
        <p:nvSpPr>
          <p:cNvPr id="18" name="コンテンツ プレースホルダー 2">
            <a:extLst>
              <a:ext uri="{FF2B5EF4-FFF2-40B4-BE49-F238E27FC236}">
                <a16:creationId xmlns:a16="http://schemas.microsoft.com/office/drawing/2014/main" id="{85C32082-4F31-F2F0-CCC9-EE20DCB82C0F}"/>
              </a:ext>
            </a:extLst>
          </p:cNvPr>
          <p:cNvSpPr txBox="1">
            <a:spLocks/>
          </p:cNvSpPr>
          <p:nvPr/>
        </p:nvSpPr>
        <p:spPr>
          <a:xfrm>
            <a:off x="4632392" y="5760383"/>
            <a:ext cx="3898963" cy="919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/>
              <a:t>足し算の </a:t>
            </a:r>
            <a:r>
              <a:rPr lang="en-US" altLang="ja-JP" sz="2000" dirty="0"/>
              <a:t>5</a:t>
            </a:r>
            <a:r>
              <a:rPr lang="ja-JP" altLang="en-US" sz="2000" dirty="0"/>
              <a:t>回繰り返し</a:t>
            </a:r>
            <a:endParaRPr lang="en-US" altLang="ja-JP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/>
              <a:t>0 + 1, 1 + 2, 3 + 3, 6 + 4, 10 + 5</a:t>
            </a: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b="1" u="sng" dirty="0">
              <a:solidFill>
                <a:srgbClr val="FF0000"/>
              </a:solidFill>
            </a:endParaRP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2D132C1C-D919-2B58-C916-DD6ACFAA0D0C}"/>
              </a:ext>
            </a:extLst>
          </p:cNvPr>
          <p:cNvGrpSpPr/>
          <p:nvPr/>
        </p:nvGrpSpPr>
        <p:grpSpPr>
          <a:xfrm>
            <a:off x="952897" y="5354248"/>
            <a:ext cx="3431818" cy="1424894"/>
            <a:chOff x="296362" y="2379440"/>
            <a:chExt cx="4248060" cy="1804092"/>
          </a:xfrm>
        </p:grpSpPr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915A457E-8D3A-5B5C-FF33-429337C2C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6362" y="2379440"/>
              <a:ext cx="4248060" cy="1804092"/>
            </a:xfrm>
            <a:prstGeom prst="rect">
              <a:avLst/>
            </a:prstGeom>
          </p:spPr>
        </p:pic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4CB0C606-161B-FE65-9F17-50BB84CFE897}"/>
                </a:ext>
              </a:extLst>
            </p:cNvPr>
            <p:cNvSpPr/>
            <p:nvPr/>
          </p:nvSpPr>
          <p:spPr>
            <a:xfrm>
              <a:off x="1097541" y="3269127"/>
              <a:ext cx="2886142" cy="470182"/>
            </a:xfrm>
            <a:prstGeom prst="rect">
              <a:avLst/>
            </a:prstGeom>
            <a:noFill/>
            <a:ln w="76200">
              <a:solidFill>
                <a:srgbClr val="FF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139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3B49C8-006C-4B4F-BAA6-A110D97F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リスト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CC6FD7-D16A-43DC-A973-6DFD77DA9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1079500"/>
            <a:ext cx="8461208" cy="5500940"/>
          </a:xfrm>
        </p:spPr>
        <p:txBody>
          <a:bodyPr>
            <a:normAutofit/>
          </a:bodyPr>
          <a:lstStyle/>
          <a:p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リスト</a:t>
            </a:r>
            <a:r>
              <a:rPr lang="ja-JP" altLang="en-US" dirty="0">
                <a:latin typeface="メイリオ" panose="020B0604030504040204" pitchFamily="50" charset="-128"/>
              </a:rPr>
              <a:t>は，</a:t>
            </a:r>
            <a:r>
              <a:rPr lang="ja-JP" altLang="en-US" b="1" u="sng" dirty="0">
                <a:solidFill>
                  <a:srgbClr val="FF0000"/>
                </a:solidFill>
                <a:latin typeface="メイリオ" panose="020B0604030504040204" pitchFamily="50" charset="-128"/>
              </a:rPr>
              <a:t>同じ型の要素の並び</a:t>
            </a:r>
            <a:endParaRPr lang="en-US" altLang="ja-JP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  <a:p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リスト</a:t>
            </a:r>
            <a:r>
              <a:rPr lang="ja-JP" altLang="en-US" dirty="0">
                <a:latin typeface="メイリオ" panose="020B0604030504040204" pitchFamily="50" charset="-128"/>
              </a:rPr>
              <a:t>の要素には</a:t>
            </a:r>
            <a:r>
              <a:rPr lang="ja-JP" altLang="en-US" b="1" u="sng" dirty="0">
                <a:solidFill>
                  <a:srgbClr val="FF0000"/>
                </a:solidFill>
                <a:latin typeface="メイリオ" panose="020B0604030504040204" pitchFamily="50" charset="-128"/>
              </a:rPr>
              <a:t>順序がある</a:t>
            </a:r>
            <a:r>
              <a:rPr lang="ja-JP" altLang="en-US" dirty="0">
                <a:latin typeface="メイリオ" panose="020B0604030504040204" pitchFamily="50" charset="-128"/>
              </a:rPr>
              <a:t>．</a:t>
            </a:r>
            <a:r>
              <a:rPr lang="ja-JP" altLang="en-US" dirty="0">
                <a:solidFill>
                  <a:schemeClr val="tx2"/>
                </a:solidFill>
                <a:latin typeface="メイリオ" panose="020B0604030504040204" pitchFamily="50" charset="-128"/>
              </a:rPr>
              <a:t>０から始まる番号</a:t>
            </a:r>
            <a:r>
              <a:rPr lang="ja-JP" altLang="en-US" dirty="0">
                <a:latin typeface="メイリオ" panose="020B0604030504040204" pitchFamily="50" charset="-128"/>
              </a:rPr>
              <a:t>（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添字</a:t>
            </a:r>
            <a:r>
              <a:rPr lang="ja-JP" altLang="en-US" dirty="0">
                <a:latin typeface="メイリオ" panose="020B0604030504040204" pitchFamily="50" charset="-128"/>
              </a:rPr>
              <a:t>）が付いている</a:t>
            </a:r>
            <a:endParaRPr lang="en-US" altLang="ja-JP" dirty="0">
              <a:latin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</a:rPr>
              <a:t>リストは，要素の挿入，削除により，サイズが増減する</a:t>
            </a:r>
            <a:endParaRPr lang="en-US" altLang="ja-JP" dirty="0">
              <a:latin typeface="メイリオ" panose="020B0604030504040204" pitchFamily="50" charset="-128"/>
            </a:endParaRPr>
          </a:p>
          <a:p>
            <a:endParaRPr lang="en-US" altLang="ja-JP" dirty="0">
              <a:latin typeface="メイリオ" panose="020B0604030504040204" pitchFamily="50" charset="-128"/>
            </a:endParaRPr>
          </a:p>
          <a:p>
            <a:endParaRPr lang="en-US" altLang="ja-JP" dirty="0">
              <a:latin typeface="メイリオ" panose="020B0604030504040204" pitchFamily="50" charset="-128"/>
            </a:endParaRPr>
          </a:p>
          <a:p>
            <a:endParaRPr lang="ja-JP" altLang="en-US" dirty="0">
              <a:latin typeface="メイリオ" panose="020B0604030504040204" pitchFamily="50" charset="-128"/>
            </a:endParaRPr>
          </a:p>
          <a:p>
            <a:endParaRPr lang="en-US" altLang="ja-JP" dirty="0"/>
          </a:p>
          <a:p>
            <a:endParaRPr lang="en-US" altLang="ja-JP" b="1" dirty="0"/>
          </a:p>
          <a:p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608854-A85E-4B52-B23D-3510386E8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EFFA993-EB19-A831-DA61-C5013F784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83" y="4138080"/>
            <a:ext cx="3137734" cy="110338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3F0D5D7-94E6-ADDC-9F87-DECDF9A40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881" y="4156223"/>
            <a:ext cx="3651325" cy="1082726"/>
          </a:xfrm>
          <a:prstGeom prst="rect">
            <a:avLst/>
          </a:prstGeom>
        </p:spPr>
      </p:pic>
      <p:sp>
        <p:nvSpPr>
          <p:cNvPr id="11" name="矢印: 下 10">
            <a:extLst>
              <a:ext uri="{FF2B5EF4-FFF2-40B4-BE49-F238E27FC236}">
                <a16:creationId xmlns:a16="http://schemas.microsoft.com/office/drawing/2014/main" id="{6A8A8302-78F4-A851-EE51-A8675865FEE0}"/>
              </a:ext>
            </a:extLst>
          </p:cNvPr>
          <p:cNvSpPr/>
          <p:nvPr/>
        </p:nvSpPr>
        <p:spPr>
          <a:xfrm rot="16200000">
            <a:off x="4116312" y="4439461"/>
            <a:ext cx="406274" cy="383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AFA7FD1-DC32-44A9-ADB5-1CF4C0E35D89}"/>
              </a:ext>
            </a:extLst>
          </p:cNvPr>
          <p:cNvSpPr txBox="1"/>
          <p:nvPr/>
        </p:nvSpPr>
        <p:spPr>
          <a:xfrm>
            <a:off x="3084067" y="3657512"/>
            <a:ext cx="2603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4</a:t>
            </a:r>
            <a:r>
              <a:rPr kumimoji="1" lang="en-US" altLang="ja-JP" sz="2800" dirty="0"/>
              <a:t> </a:t>
            </a:r>
            <a:r>
              <a:rPr kumimoji="1" lang="ja-JP" altLang="en-US" sz="2800" dirty="0"/>
              <a:t>を末尾に挿入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B22FE93-F7A1-45C2-C41E-E91AA299176E}"/>
              </a:ext>
            </a:extLst>
          </p:cNvPr>
          <p:cNvSpPr txBox="1"/>
          <p:nvPr/>
        </p:nvSpPr>
        <p:spPr>
          <a:xfrm>
            <a:off x="4721412" y="5360218"/>
            <a:ext cx="1526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8</a:t>
            </a:r>
            <a:r>
              <a:rPr kumimoji="1" lang="en-US" altLang="ja-JP" sz="2800" dirty="0"/>
              <a:t> </a:t>
            </a:r>
            <a:r>
              <a:rPr kumimoji="1" lang="ja-JP" altLang="en-US" sz="2800" dirty="0"/>
              <a:t>の削除</a:t>
            </a:r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63871A22-6F31-25CD-F31B-23D2137D5F09}"/>
              </a:ext>
            </a:extLst>
          </p:cNvPr>
          <p:cNvSpPr/>
          <p:nvPr/>
        </p:nvSpPr>
        <p:spPr>
          <a:xfrm rot="16200000">
            <a:off x="4983257" y="6164615"/>
            <a:ext cx="406274" cy="383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74FA5DB-3F3A-0729-3ED7-62347D03D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073" y="5778500"/>
            <a:ext cx="2861751" cy="99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71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3B49C8-006C-4B4F-BAA6-A110D97F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辞書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CC6FD7-D16A-43DC-A973-6DFD77DA9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990600"/>
            <a:ext cx="8461208" cy="5589840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辞書</a:t>
            </a:r>
            <a:r>
              <a:rPr lang="ja-JP" altLang="en-US" sz="2800" dirty="0">
                <a:latin typeface="Arial" panose="020B0604020202020204" pitchFamily="34" charset="0"/>
              </a:rPr>
              <a:t>は，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キー</a:t>
            </a:r>
            <a:r>
              <a:rPr lang="ja-JP" altLang="en-US" sz="2800" dirty="0">
                <a:latin typeface="Arial" panose="020B0604020202020204" pitchFamily="34" charset="0"/>
              </a:rPr>
              <a:t>と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値（バリュー）</a:t>
            </a:r>
            <a:r>
              <a:rPr lang="ja-JP" altLang="en-US" sz="2800" dirty="0">
                <a:latin typeface="Arial" panose="020B0604020202020204" pitchFamily="34" charset="0"/>
              </a:rPr>
              <a:t>の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ペア</a:t>
            </a:r>
            <a:r>
              <a:rPr lang="ja-JP" altLang="en-US" sz="2800" dirty="0">
                <a:latin typeface="Arial" panose="020B0604020202020204" pitchFamily="34" charset="0"/>
              </a:rPr>
              <a:t>の</a:t>
            </a:r>
            <a:r>
              <a:rPr lang="ja-JP" altLang="en-US" sz="2800" u="sng" dirty="0">
                <a:solidFill>
                  <a:srgbClr val="C00000"/>
                </a:solidFill>
                <a:latin typeface="Arial" panose="020B0604020202020204" pitchFamily="34" charset="0"/>
              </a:rPr>
              <a:t>集まり</a:t>
            </a:r>
            <a:endParaRPr lang="en-US" altLang="ja-JP" u="sng" dirty="0">
              <a:solidFill>
                <a:srgbClr val="C00000"/>
              </a:solidFill>
            </a:endParaRPr>
          </a:p>
          <a:p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辞書</a:t>
            </a:r>
            <a:r>
              <a:rPr lang="ja-JP" altLang="en-US" sz="2800" dirty="0">
                <a:latin typeface="Arial" panose="020B0604020202020204" pitchFamily="34" charset="0"/>
              </a:rPr>
              <a:t>に，</a:t>
            </a:r>
            <a:r>
              <a:rPr lang="ja-JP" altLang="en-US" sz="2800" b="1" dirty="0">
                <a:latin typeface="Arial" panose="020B0604020202020204" pitchFamily="34" charset="0"/>
              </a:rPr>
              <a:t>同じ値</a:t>
            </a:r>
            <a:r>
              <a:rPr lang="ja-JP" altLang="en-US" sz="2800" dirty="0">
                <a:latin typeface="Arial" panose="020B0604020202020204" pitchFamily="34" charset="0"/>
              </a:rPr>
              <a:t>の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キー</a:t>
            </a:r>
            <a:r>
              <a:rPr lang="ja-JP" altLang="en-US" sz="2800" dirty="0">
                <a:latin typeface="Arial" panose="020B0604020202020204" pitchFamily="34" charset="0"/>
              </a:rPr>
              <a:t>は</a:t>
            </a:r>
            <a:r>
              <a:rPr lang="en-US" altLang="ja-JP" sz="2800" b="1" u="sng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ja-JP" altLang="en-US" sz="2800" b="1" u="sng" dirty="0">
                <a:solidFill>
                  <a:srgbClr val="FF0000"/>
                </a:solidFill>
                <a:latin typeface="Arial" panose="020B0604020202020204" pitchFamily="34" charset="0"/>
              </a:rPr>
              <a:t>回以上登場しない</a:t>
            </a:r>
          </a:p>
          <a:p>
            <a:endParaRPr lang="ja-JP" altLang="en-US" dirty="0">
              <a:latin typeface="メイリオ" panose="020B0604030504040204" pitchFamily="50" charset="-128"/>
            </a:endParaRPr>
          </a:p>
          <a:p>
            <a:endParaRPr lang="en-US" altLang="ja-JP" dirty="0"/>
          </a:p>
          <a:p>
            <a:endParaRPr lang="en-US" altLang="ja-JP" b="1" dirty="0"/>
          </a:p>
          <a:p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608854-A85E-4B52-B23D-3510386E8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6E91378-AF7C-8CB8-2E0F-E5F5A7A15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70" y="3772235"/>
            <a:ext cx="1841734" cy="176691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6F874F5-9743-B3A0-4DA1-808C8EC8C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488" y="3772235"/>
            <a:ext cx="1441497" cy="182689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A07FFCE-6B19-306A-3603-39554D9D7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768" y="3772235"/>
            <a:ext cx="1441497" cy="1846127"/>
          </a:xfrm>
          <a:prstGeom prst="rect">
            <a:avLst/>
          </a:prstGeom>
        </p:spPr>
      </p:pic>
      <p:sp>
        <p:nvSpPr>
          <p:cNvPr id="8" name="矢印: 下 7">
            <a:extLst>
              <a:ext uri="{FF2B5EF4-FFF2-40B4-BE49-F238E27FC236}">
                <a16:creationId xmlns:a16="http://schemas.microsoft.com/office/drawing/2014/main" id="{5AFAFDE9-D858-7981-908C-6AAEFF0263EE}"/>
              </a:ext>
            </a:extLst>
          </p:cNvPr>
          <p:cNvSpPr/>
          <p:nvPr/>
        </p:nvSpPr>
        <p:spPr>
          <a:xfrm rot="16200000">
            <a:off x="2726959" y="4493948"/>
            <a:ext cx="406274" cy="383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下 12">
            <a:extLst>
              <a:ext uri="{FF2B5EF4-FFF2-40B4-BE49-F238E27FC236}">
                <a16:creationId xmlns:a16="http://schemas.microsoft.com/office/drawing/2014/main" id="{F9DF05FC-67B0-EC27-2F40-CAB7AF85BCD3}"/>
              </a:ext>
            </a:extLst>
          </p:cNvPr>
          <p:cNvSpPr/>
          <p:nvPr/>
        </p:nvSpPr>
        <p:spPr>
          <a:xfrm rot="16200000">
            <a:off x="5437240" y="4503563"/>
            <a:ext cx="406274" cy="383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6953AA9-EB54-52E3-9255-82B36CD4175A}"/>
              </a:ext>
            </a:extLst>
          </p:cNvPr>
          <p:cNvSpPr txBox="1"/>
          <p:nvPr/>
        </p:nvSpPr>
        <p:spPr>
          <a:xfrm>
            <a:off x="1723824" y="3300397"/>
            <a:ext cx="3095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4, "Orange"</a:t>
            </a:r>
            <a:r>
              <a:rPr kumimoji="1" lang="en-US" altLang="ja-JP" sz="2800" dirty="0"/>
              <a:t> </a:t>
            </a:r>
            <a:r>
              <a:rPr kumimoji="1" lang="ja-JP" altLang="en-US" sz="2800" dirty="0"/>
              <a:t>の削除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A6A865B-3FD0-9A14-697F-4C36A0B96ACE}"/>
              </a:ext>
            </a:extLst>
          </p:cNvPr>
          <p:cNvSpPr txBox="1"/>
          <p:nvPr/>
        </p:nvSpPr>
        <p:spPr>
          <a:xfrm>
            <a:off x="5072501" y="3271098"/>
            <a:ext cx="3873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3 </a:t>
            </a:r>
            <a:r>
              <a:rPr kumimoji="1" lang="ja-JP" altLang="en-US" sz="2800" b="1" dirty="0"/>
              <a:t>を</a:t>
            </a:r>
            <a:r>
              <a:rPr kumimoji="1" lang="en-US" altLang="ja-JP" sz="2800" b="1" dirty="0"/>
              <a:t> "Black"</a:t>
            </a:r>
            <a:r>
              <a:rPr kumimoji="1" lang="en-US" altLang="ja-JP" sz="2800" dirty="0"/>
              <a:t> </a:t>
            </a:r>
            <a:r>
              <a:rPr kumimoji="1" lang="ja-JP" altLang="en-US" sz="2800" dirty="0"/>
              <a:t>に置き換え</a:t>
            </a:r>
          </a:p>
        </p:txBody>
      </p:sp>
    </p:spTree>
    <p:extLst>
      <p:ext uri="{BB962C8B-B14F-4D97-AF65-F5344CB8AC3E}">
        <p14:creationId xmlns:p14="http://schemas.microsoft.com/office/powerpoint/2010/main" val="2808773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38091E3-F014-4EED-8E4F-719BE045C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156" y="4381196"/>
            <a:ext cx="5452712" cy="225131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Python Tutor </a:t>
            </a:r>
            <a:r>
              <a:rPr lang="ja-JP" altLang="en-US" dirty="0"/>
              <a:t>の起動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5" y="971195"/>
            <a:ext cx="8678719" cy="5006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ja-JP" altLang="en-US" b="1" dirty="0"/>
              <a:t>ウェブブラウザ</a:t>
            </a:r>
            <a:r>
              <a:rPr lang="ja-JP" altLang="en-US" dirty="0"/>
              <a:t>を起動する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</a:t>
            </a:r>
            <a:r>
              <a:rPr lang="en-US" altLang="ja-JP" b="1" dirty="0"/>
              <a:t>Python Tutor </a:t>
            </a:r>
            <a:r>
              <a:rPr lang="ja-JP" altLang="en-US" dirty="0"/>
              <a:t>を使いたいので，次の </a:t>
            </a:r>
            <a:r>
              <a:rPr lang="en-US" altLang="ja-JP" dirty="0"/>
              <a:t>URL 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http://</a:t>
            </a:r>
            <a:r>
              <a:rPr lang="en-US" altLang="ja-JP" b="1" dirty="0" err="1"/>
              <a:t>www.pythontutor.com</a:t>
            </a:r>
            <a:r>
              <a:rPr lang="en-US" altLang="ja-JP" b="1" dirty="0"/>
              <a:t>/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 「</a:t>
            </a:r>
            <a:r>
              <a:rPr lang="en-US" altLang="ja-JP" b="1" dirty="0"/>
              <a:t>Python</a:t>
            </a:r>
            <a:r>
              <a:rPr lang="ja-JP" altLang="en-US" dirty="0"/>
              <a:t>」をクリック　⇒ </a:t>
            </a:r>
            <a:r>
              <a:rPr lang="ja-JP" altLang="en-US" b="1" dirty="0"/>
              <a:t>編集画面</a:t>
            </a:r>
            <a:r>
              <a:rPr lang="ja-JP" altLang="en-US" dirty="0"/>
              <a:t>が開く　　</a:t>
            </a:r>
            <a:endParaRPr lang="en-US" altLang="ja-JP" dirty="0"/>
          </a:p>
        </p:txBody>
      </p:sp>
      <p:sp>
        <p:nvSpPr>
          <p:cNvPr id="10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ED950E6-79B1-88B3-39D0-D6A663465B5D}"/>
              </a:ext>
            </a:extLst>
          </p:cNvPr>
          <p:cNvSpPr/>
          <p:nvPr/>
        </p:nvSpPr>
        <p:spPr>
          <a:xfrm>
            <a:off x="2529914" y="5506851"/>
            <a:ext cx="970777" cy="3799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0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1982</TotalTime>
  <Words>1553</Words>
  <Application>Microsoft Office PowerPoint</Application>
  <PresentationFormat>画面に合わせる (4:3)</PresentationFormat>
  <Paragraphs>294</Paragraphs>
  <Slides>41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47" baseType="lpstr">
      <vt:lpstr>メイリオ</vt:lpstr>
      <vt:lpstr>游ゴシック</vt:lpstr>
      <vt:lpstr>Arial</vt:lpstr>
      <vt:lpstr>Calibri</vt:lpstr>
      <vt:lpstr>Segoe UI</vt:lpstr>
      <vt:lpstr>Office テーマ</vt:lpstr>
      <vt:lpstr>PowerPoint プレゼンテーション</vt:lpstr>
      <vt:lpstr>PowerPoint プレゼンテーション</vt:lpstr>
      <vt:lpstr>全体まとめ</vt:lpstr>
      <vt:lpstr>アウトライン</vt:lpstr>
      <vt:lpstr>メソッドアクセス，代入</vt:lpstr>
      <vt:lpstr>式の抽象化と関数，条件分岐，繰り返し（ループ）</vt:lpstr>
      <vt:lpstr>リスト</vt:lpstr>
      <vt:lpstr>辞書</vt:lpstr>
      <vt:lpstr>Python Tutor の起動</vt:lpstr>
      <vt:lpstr>Python Tutor でのプログラム実行手順</vt:lpstr>
      <vt:lpstr>Python Tutor 使用上の注意点①</vt:lpstr>
      <vt:lpstr>Python Tutor 使用上の注意点②</vt:lpstr>
      <vt:lpstr>6-1. リストと繰り返し（ループ）</vt:lpstr>
      <vt:lpstr>繰り返し（ループ）</vt:lpstr>
      <vt:lpstr>繰り返しのプログラム例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6-2. ステップ実行</vt:lpstr>
      <vt:lpstr>繰り返しのプログラム例</vt:lpstr>
      <vt:lpstr>繰り返しのプログラム例</vt:lpstr>
      <vt:lpstr>確認クイズ</vt:lpstr>
      <vt:lpstr>答え合わせ</vt:lpstr>
      <vt:lpstr>Python Tutor でのステップ実行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6-3. 辞書と繰り返し</vt:lpstr>
      <vt:lpstr>辞書</vt:lpstr>
      <vt:lpstr>繰り返しのプログラム例</vt:lpstr>
      <vt:lpstr>演習</vt:lpstr>
      <vt:lpstr>PowerPoint プレゼンテーション</vt:lpstr>
      <vt:lpstr>PowerPoint プレゼンテーション</vt:lpstr>
      <vt:lpstr>全体まとめ</vt:lpstr>
      <vt:lpstr>Python 関連ページ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プログラミングを学ぶ</dc:title>
  <dc:creator>金子　邦彦</dc:creator>
  <cp:lastModifiedBy>user</cp:lastModifiedBy>
  <cp:revision>259</cp:revision>
  <cp:lastPrinted>2019-10-24T04:54:16Z</cp:lastPrinted>
  <dcterms:created xsi:type="dcterms:W3CDTF">2018-05-08T02:37:35Z</dcterms:created>
  <dcterms:modified xsi:type="dcterms:W3CDTF">2023-01-29T11:59:12Z</dcterms:modified>
</cp:coreProperties>
</file>