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964" r:id="rId2"/>
    <p:sldId id="1356" r:id="rId3"/>
    <p:sldId id="1314" r:id="rId4"/>
    <p:sldId id="1361" r:id="rId5"/>
    <p:sldId id="1362" r:id="rId6"/>
    <p:sldId id="1363" r:id="rId7"/>
    <p:sldId id="1312" r:id="rId8"/>
    <p:sldId id="1350" r:id="rId9"/>
    <p:sldId id="822" r:id="rId10"/>
    <p:sldId id="1347" r:id="rId11"/>
    <p:sldId id="1346" r:id="rId12"/>
    <p:sldId id="1345" r:id="rId13"/>
    <p:sldId id="1348" r:id="rId14"/>
    <p:sldId id="1351" r:id="rId15"/>
    <p:sldId id="1353" r:id="rId16"/>
    <p:sldId id="1354" r:id="rId17"/>
    <p:sldId id="1355" r:id="rId18"/>
    <p:sldId id="1352" r:id="rId19"/>
    <p:sldId id="1358" r:id="rId20"/>
    <p:sldId id="1341" r:id="rId21"/>
    <p:sldId id="1342" r:id="rId22"/>
    <p:sldId id="1282" r:id="rId23"/>
    <p:sldId id="409" r:id="rId24"/>
    <p:sldId id="412" r:id="rId25"/>
    <p:sldId id="413" r:id="rId26"/>
    <p:sldId id="404" r:id="rId27"/>
    <p:sldId id="405" r:id="rId28"/>
    <p:sldId id="406" r:id="rId29"/>
    <p:sldId id="407" r:id="rId30"/>
    <p:sldId id="1357" r:id="rId31"/>
    <p:sldId id="1364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30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1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FAB48A-FF29-4F28-A097-91803766A5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ja/3/library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t.co.jp/service/security/report/03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230388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po-7. </a:t>
            </a:r>
            <a:r>
              <a:rPr lang="ja-JP" altLang="en-US" sz="3600" b="1" dirty="0">
                <a:solidFill>
                  <a:srgbClr val="C00000"/>
                </a:solidFill>
              </a:rPr>
              <a:t>モジュール，標準ライブラリ，算法（アルゴリズム）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094676"/>
            <a:ext cx="5334428" cy="185966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トピックス：モジュール，インポート，</a:t>
            </a:r>
            <a:r>
              <a:rPr lang="en-US" altLang="ja-JP" sz="1800" dirty="0">
                <a:solidFill>
                  <a:schemeClr val="tx1"/>
                </a:solidFill>
              </a:rPr>
              <a:t>import</a:t>
            </a:r>
            <a:r>
              <a:rPr lang="ja-JP" altLang="en-US" sz="1800" dirty="0">
                <a:solidFill>
                  <a:schemeClr val="tx1"/>
                </a:solidFill>
              </a:rPr>
              <a:t>，サブモジュール，パッケージ，標準ライブラリ，算法（アルゴリズム）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C5190D-0437-B252-2592-0E4B2063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モジュール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387410-1DA6-F035-756A-9588B04BE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6A8F4CC-471B-332C-DE65-261D95BAE4C0}"/>
              </a:ext>
            </a:extLst>
          </p:cNvPr>
          <p:cNvSpPr txBox="1"/>
          <p:nvPr/>
        </p:nvSpPr>
        <p:spPr>
          <a:xfrm>
            <a:off x="321845" y="5215030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モジュールを考えない場合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9D09BA-82CC-99DE-71B6-65F6A6122E3E}"/>
              </a:ext>
            </a:extLst>
          </p:cNvPr>
          <p:cNvSpPr txBox="1"/>
          <p:nvPr/>
        </p:nvSpPr>
        <p:spPr>
          <a:xfrm>
            <a:off x="5087540" y="521503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モジュールを考える場合</a:t>
            </a:r>
            <a:endParaRPr kumimoji="1" lang="en-US" altLang="ja-JP" sz="2400" b="1" dirty="0"/>
          </a:p>
          <a:p>
            <a:r>
              <a:rPr kumimoji="1" lang="ja-JP" altLang="en-US" sz="2400" dirty="0"/>
              <a:t>（ファイル数は増えるが，</a:t>
            </a:r>
            <a:endParaRPr kumimoji="1" lang="en-US" altLang="ja-JP" sz="2400" dirty="0"/>
          </a:p>
          <a:p>
            <a:r>
              <a:rPr kumimoji="1" lang="ja-JP" altLang="en-US" sz="2400" dirty="0"/>
              <a:t>　全体として簡潔になる）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CF3434A-6C95-18A5-97A0-8D74980F6900}"/>
              </a:ext>
            </a:extLst>
          </p:cNvPr>
          <p:cNvSpPr/>
          <p:nvPr/>
        </p:nvSpPr>
        <p:spPr>
          <a:xfrm>
            <a:off x="321845" y="2480679"/>
            <a:ext cx="1616424" cy="879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7B4107-F07E-E4F4-C3F6-E281D1CDC04A}"/>
              </a:ext>
            </a:extLst>
          </p:cNvPr>
          <p:cNvSpPr txBox="1"/>
          <p:nvPr/>
        </p:nvSpPr>
        <p:spPr>
          <a:xfrm>
            <a:off x="126060" y="4459913"/>
            <a:ext cx="200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Python</a:t>
            </a:r>
            <a:r>
              <a:rPr kumimoji="1" lang="ja-JP" altLang="en-US" sz="1600" dirty="0"/>
              <a:t>プログラム①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BCBF5E-ABAA-914D-21C0-B23DD0EABEB5}"/>
              </a:ext>
            </a:extLst>
          </p:cNvPr>
          <p:cNvSpPr txBox="1"/>
          <p:nvPr/>
        </p:nvSpPr>
        <p:spPr>
          <a:xfrm>
            <a:off x="2135584" y="4459913"/>
            <a:ext cx="200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Python</a:t>
            </a:r>
            <a:r>
              <a:rPr kumimoji="1" lang="ja-JP" altLang="en-US" sz="1600" dirty="0"/>
              <a:t>プログラム②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1A5EC7-93E7-408D-2BED-7B4023DEAA3E}"/>
              </a:ext>
            </a:extLst>
          </p:cNvPr>
          <p:cNvSpPr txBox="1"/>
          <p:nvPr/>
        </p:nvSpPr>
        <p:spPr>
          <a:xfrm>
            <a:off x="4660187" y="4428306"/>
            <a:ext cx="2214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Python</a:t>
            </a:r>
            <a:r>
              <a:rPr kumimoji="1" lang="ja-JP" altLang="en-US" sz="1600" dirty="0"/>
              <a:t>プログラム①改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8B5E58-0528-74AA-1716-2DAF3ABC547E}"/>
              </a:ext>
            </a:extLst>
          </p:cNvPr>
          <p:cNvSpPr txBox="1"/>
          <p:nvPr/>
        </p:nvSpPr>
        <p:spPr>
          <a:xfrm>
            <a:off x="6942254" y="4428306"/>
            <a:ext cx="2214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Python</a:t>
            </a:r>
            <a:r>
              <a:rPr kumimoji="1" lang="ja-JP" altLang="en-US" sz="1600" dirty="0"/>
              <a:t>プログラム②改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447D88D-89F7-A790-EF81-F83F30C08579}"/>
              </a:ext>
            </a:extLst>
          </p:cNvPr>
          <p:cNvSpPr/>
          <p:nvPr/>
        </p:nvSpPr>
        <p:spPr>
          <a:xfrm>
            <a:off x="2260837" y="1958585"/>
            <a:ext cx="1616424" cy="879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B1BA6D-D4C9-6F5D-A2C6-ABD30DC60700}"/>
              </a:ext>
            </a:extLst>
          </p:cNvPr>
          <p:cNvSpPr/>
          <p:nvPr/>
        </p:nvSpPr>
        <p:spPr>
          <a:xfrm>
            <a:off x="321845" y="3359683"/>
            <a:ext cx="1616424" cy="6607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BF29C85-A412-F590-3846-AB2BE3FE66DF}"/>
              </a:ext>
            </a:extLst>
          </p:cNvPr>
          <p:cNvSpPr/>
          <p:nvPr/>
        </p:nvSpPr>
        <p:spPr>
          <a:xfrm>
            <a:off x="2260837" y="2837588"/>
            <a:ext cx="1616424" cy="1182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605EC85-9A23-8E7A-F4A5-85C8FA75E204}"/>
              </a:ext>
            </a:extLst>
          </p:cNvPr>
          <p:cNvSpPr/>
          <p:nvPr/>
        </p:nvSpPr>
        <p:spPr>
          <a:xfrm>
            <a:off x="4969403" y="3523881"/>
            <a:ext cx="1616424" cy="6607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0AC247E-C49E-333D-147D-7D5610E5E13E}"/>
              </a:ext>
            </a:extLst>
          </p:cNvPr>
          <p:cNvSpPr/>
          <p:nvPr/>
        </p:nvSpPr>
        <p:spPr>
          <a:xfrm>
            <a:off x="7197464" y="3001786"/>
            <a:ext cx="1616424" cy="1182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CC85513-7AFD-1667-F88B-D4ACA4A4ADCF}"/>
              </a:ext>
            </a:extLst>
          </p:cNvPr>
          <p:cNvSpPr/>
          <p:nvPr/>
        </p:nvSpPr>
        <p:spPr>
          <a:xfrm>
            <a:off x="6074951" y="1285642"/>
            <a:ext cx="1616424" cy="879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D125C6-FDDF-BF72-5DE2-7806C77D90D5}"/>
              </a:ext>
            </a:extLst>
          </p:cNvPr>
          <p:cNvSpPr txBox="1"/>
          <p:nvPr/>
        </p:nvSpPr>
        <p:spPr>
          <a:xfrm>
            <a:off x="6016840" y="2173314"/>
            <a:ext cx="1850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別ファイルの</a:t>
            </a:r>
            <a:endParaRPr kumimoji="1" lang="en-US" altLang="ja-JP" sz="1600" dirty="0"/>
          </a:p>
          <a:p>
            <a:r>
              <a:rPr kumimoji="1" lang="en-US" altLang="ja-JP" sz="1600" dirty="0"/>
              <a:t>Python </a:t>
            </a:r>
            <a:r>
              <a:rPr kumimoji="1" lang="ja-JP" altLang="en-US" sz="1600" dirty="0"/>
              <a:t>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323407-E5CC-44A8-5CD1-363C2F633B73}"/>
              </a:ext>
            </a:extLst>
          </p:cNvPr>
          <p:cNvSpPr txBox="1"/>
          <p:nvPr/>
        </p:nvSpPr>
        <p:spPr>
          <a:xfrm>
            <a:off x="7691375" y="159106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/>
              <a:t>モジュール</a:t>
            </a:r>
          </a:p>
        </p:txBody>
      </p:sp>
    </p:spTree>
    <p:extLst>
      <p:ext uri="{BB962C8B-B14F-4D97-AF65-F5344CB8AC3E}">
        <p14:creationId xmlns:p14="http://schemas.microsoft.com/office/powerpoint/2010/main" val="152183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359D5-28B3-CF0B-D356-2D655FEC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モジュール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9B06D-5844-5B65-94E4-19E67116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227312"/>
          </a:xfrm>
        </p:spPr>
        <p:txBody>
          <a:bodyPr>
            <a:normAutofit/>
          </a:bodyPr>
          <a:lstStyle/>
          <a:p>
            <a:r>
              <a:rPr lang="en-US" altLang="ja-JP" b="1" dirty="0"/>
              <a:t>Python </a:t>
            </a:r>
            <a:r>
              <a:rPr lang="ja-JP" altLang="en-US" b="1" dirty="0"/>
              <a:t>のソースコード</a:t>
            </a:r>
            <a:r>
              <a:rPr lang="ja-JP" altLang="en-US" dirty="0"/>
              <a:t>が入った</a:t>
            </a:r>
            <a:r>
              <a:rPr lang="ja-JP" altLang="en-US" b="1" dirty="0"/>
              <a:t>ファイル</a:t>
            </a:r>
            <a:r>
              <a:rPr lang="ja-JP" altLang="en-US" dirty="0"/>
              <a:t>を，</a:t>
            </a:r>
            <a:r>
              <a:rPr lang="ja-JP" altLang="en-US" b="1" dirty="0">
                <a:solidFill>
                  <a:srgbClr val="FF0000"/>
                </a:solidFill>
              </a:rPr>
              <a:t>モジュール</a:t>
            </a:r>
            <a:r>
              <a:rPr lang="ja-JP" altLang="en-US" dirty="0"/>
              <a:t>にすることができる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モジュール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インポート可能</a:t>
            </a:r>
            <a:r>
              <a:rPr kumimoji="1" lang="ja-JP" altLang="en-US" dirty="0"/>
              <a:t>（次ページで説明）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D5B16-2663-3156-233E-676425E6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575287-5A24-49AE-2D00-15AFB992A066}"/>
              </a:ext>
            </a:extLst>
          </p:cNvPr>
          <p:cNvSpPr txBox="1"/>
          <p:nvPr/>
        </p:nvSpPr>
        <p:spPr>
          <a:xfrm>
            <a:off x="762763" y="4387372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ファイルに保存された</a:t>
            </a:r>
            <a:endParaRPr kumimoji="1" lang="en-US" altLang="ja-JP" sz="2800" dirty="0"/>
          </a:p>
          <a:p>
            <a:r>
              <a:rPr kumimoji="1" lang="en-US" altLang="ja-JP" sz="2800" dirty="0"/>
              <a:t>Python </a:t>
            </a:r>
            <a:r>
              <a:rPr kumimoji="1" lang="ja-JP" altLang="en-US" sz="2800" dirty="0"/>
              <a:t>プログラム</a:t>
            </a:r>
            <a:endParaRPr kumimoji="1" lang="en-US" altLang="ja-JP" sz="2800" dirty="0"/>
          </a:p>
          <a:p>
            <a:r>
              <a:rPr kumimoji="1" lang="ja-JP" altLang="en-US" sz="2800" dirty="0"/>
              <a:t>（ファイル名：</a:t>
            </a:r>
            <a:r>
              <a:rPr kumimoji="1" lang="en-US" altLang="ja-JP" sz="2800" dirty="0">
                <a:solidFill>
                  <a:srgbClr val="C00000"/>
                </a:solidFill>
              </a:rPr>
              <a:t>bar.py</a:t>
            </a:r>
            <a:r>
              <a:rPr kumimoji="1" lang="en-US" altLang="ja-JP" sz="2800" dirty="0"/>
              <a:t>)</a:t>
            </a:r>
            <a:endParaRPr kumimoji="1" lang="ja-JP" altLang="en-US" sz="28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1E1C510-3B31-6581-BC02-478FD3304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228148"/>
            <a:ext cx="4281248" cy="8633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ECB1D8-6508-E081-BF8F-184BC0B6FEA6}"/>
              </a:ext>
            </a:extLst>
          </p:cNvPr>
          <p:cNvSpPr txBox="1"/>
          <p:nvPr/>
        </p:nvSpPr>
        <p:spPr>
          <a:xfrm>
            <a:off x="4950322" y="3429000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モジュール名：</a:t>
            </a:r>
            <a:r>
              <a:rPr kumimoji="1" lang="en-US" altLang="ja-JP" sz="2800" dirty="0">
                <a:solidFill>
                  <a:srgbClr val="C00000"/>
                </a:solidFill>
              </a:rPr>
              <a:t>bar</a:t>
            </a:r>
            <a:endParaRPr kumimoji="1" lang="ja-JP" altLang="en-US" sz="2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759EAC-D18D-61A8-ADB3-7A0206E2042C}"/>
              </a:ext>
            </a:extLst>
          </p:cNvPr>
          <p:cNvSpPr txBox="1"/>
          <p:nvPr/>
        </p:nvSpPr>
        <p:spPr>
          <a:xfrm>
            <a:off x="33814" y="5894686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ファイル名は何でもよいが，それによってモジュール名が決まる</a:t>
            </a:r>
          </a:p>
        </p:txBody>
      </p:sp>
    </p:spTree>
    <p:extLst>
      <p:ext uri="{BB962C8B-B14F-4D97-AF65-F5344CB8AC3E}">
        <p14:creationId xmlns:p14="http://schemas.microsoft.com/office/powerpoint/2010/main" val="368589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359D5-28B3-CF0B-D356-2D655FEC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インポート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9B06D-5844-5B65-94E4-19E67116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48989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別の</a:t>
            </a:r>
            <a:r>
              <a:rPr kumimoji="1" lang="ja-JP" altLang="en-US" b="1" dirty="0">
                <a:solidFill>
                  <a:srgbClr val="C00000"/>
                </a:solidFill>
              </a:rPr>
              <a:t>モジュール</a:t>
            </a:r>
            <a:r>
              <a:rPr kumimoji="1" lang="ja-JP" altLang="en-US" dirty="0"/>
              <a:t>を</a:t>
            </a:r>
            <a:r>
              <a:rPr kumimoji="1" lang="ja-JP" altLang="en-US" b="1" dirty="0">
                <a:solidFill>
                  <a:srgbClr val="C00000"/>
                </a:solidFill>
              </a:rPr>
              <a:t>インポート</a:t>
            </a:r>
            <a:r>
              <a:rPr kumimoji="1" lang="ja-JP" altLang="en-US" dirty="0"/>
              <a:t>することで，</a:t>
            </a:r>
            <a:r>
              <a:rPr kumimoji="1" lang="ja-JP" altLang="en-US" b="1" dirty="0">
                <a:solidFill>
                  <a:srgbClr val="C00000"/>
                </a:solidFill>
              </a:rPr>
              <a:t>インポート</a:t>
            </a:r>
            <a:r>
              <a:rPr kumimoji="1" lang="ja-JP" altLang="en-US" dirty="0"/>
              <a:t>した</a:t>
            </a:r>
            <a:r>
              <a:rPr kumimoji="1" lang="ja-JP" altLang="en-US" b="1" dirty="0">
                <a:solidFill>
                  <a:srgbClr val="C00000"/>
                </a:solidFill>
              </a:rPr>
              <a:t>モジュール</a:t>
            </a:r>
            <a:r>
              <a:rPr kumimoji="1" lang="ja-JP" altLang="en-US" dirty="0"/>
              <a:t>の中の </a:t>
            </a:r>
            <a:r>
              <a:rPr kumimoji="1" lang="en-US" altLang="ja-JP" b="1" dirty="0"/>
              <a:t>Python </a:t>
            </a:r>
            <a:r>
              <a:rPr kumimoji="1" lang="ja-JP" altLang="en-US" b="1" dirty="0"/>
              <a:t>ソースコードにアクセスできる</a:t>
            </a:r>
            <a:r>
              <a:rPr kumimoji="1" lang="ja-JP" altLang="en-US" dirty="0"/>
              <a:t>ようになる．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D5B16-2663-3156-233E-676425E6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2B12D-0070-A5BA-6EB0-12C4A72C2E60}"/>
              </a:ext>
            </a:extLst>
          </p:cNvPr>
          <p:cNvSpPr txBox="1"/>
          <p:nvPr/>
        </p:nvSpPr>
        <p:spPr>
          <a:xfrm>
            <a:off x="1628221" y="2601615"/>
            <a:ext cx="41312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import </a:t>
            </a:r>
            <a:r>
              <a:rPr kumimoji="1" lang="ja-JP" altLang="en-US" sz="2800" b="1" dirty="0"/>
              <a:t>＜モジュール名＞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088E74-8D7D-32D9-1F02-4F14B840373E}"/>
              </a:ext>
            </a:extLst>
          </p:cNvPr>
          <p:cNvSpPr txBox="1"/>
          <p:nvPr/>
        </p:nvSpPr>
        <p:spPr>
          <a:xfrm>
            <a:off x="5906496" y="2516074"/>
            <a:ext cx="258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Python</a:t>
            </a:r>
            <a:r>
              <a:rPr kumimoji="1" lang="ja-JP" altLang="en-US" sz="2000" dirty="0"/>
              <a:t> でのインポートの方法</a:t>
            </a:r>
            <a:r>
              <a:rPr kumimoji="1" lang="en-US" altLang="ja-JP" sz="2000" dirty="0"/>
              <a:t> 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C02422-71CD-B511-81D8-9164D88FD17F}"/>
              </a:ext>
            </a:extLst>
          </p:cNvPr>
          <p:cNvSpPr txBox="1"/>
          <p:nvPr/>
        </p:nvSpPr>
        <p:spPr>
          <a:xfrm>
            <a:off x="72327" y="4410623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ファイルに保存された</a:t>
            </a:r>
            <a:endParaRPr kumimoji="1"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（ファイル名：</a:t>
            </a:r>
            <a:r>
              <a:rPr kumimoji="1" lang="en-US" altLang="ja-JP" sz="2400" dirty="0"/>
              <a:t>bar.py)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8A6168-A128-CCC3-8863-B885969E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" y="3634003"/>
            <a:ext cx="3327523" cy="671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24E0F1-D705-EDC9-9E8D-0993FF68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53" y="4686680"/>
            <a:ext cx="2944427" cy="760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6C01F8-6525-47A6-2BC7-E372B839F250}"/>
              </a:ext>
            </a:extLst>
          </p:cNvPr>
          <p:cNvSpPr txBox="1"/>
          <p:nvPr/>
        </p:nvSpPr>
        <p:spPr>
          <a:xfrm>
            <a:off x="4000601" y="5476116"/>
            <a:ext cx="175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別の</a:t>
            </a:r>
            <a:r>
              <a:rPr kumimoji="1" lang="en-US" altLang="ja-JP" sz="2400" dirty="0"/>
              <a:t>Python </a:t>
            </a:r>
          </a:p>
          <a:p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</p:txBody>
      </p:sp>
      <p:sp>
        <p:nvSpPr>
          <p:cNvPr id="12" name="矢印: 折線 11">
            <a:extLst>
              <a:ext uri="{FF2B5EF4-FFF2-40B4-BE49-F238E27FC236}">
                <a16:creationId xmlns:a16="http://schemas.microsoft.com/office/drawing/2014/main" id="{130E132C-57A1-0674-240B-DE39DEC56C82}"/>
              </a:ext>
            </a:extLst>
          </p:cNvPr>
          <p:cNvSpPr/>
          <p:nvPr/>
        </p:nvSpPr>
        <p:spPr>
          <a:xfrm rot="5400000">
            <a:off x="3608167" y="3910530"/>
            <a:ext cx="625332" cy="743319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542508-62AF-333E-92EE-9E56D819F96F}"/>
              </a:ext>
            </a:extLst>
          </p:cNvPr>
          <p:cNvSpPr txBox="1"/>
          <p:nvPr/>
        </p:nvSpPr>
        <p:spPr>
          <a:xfrm>
            <a:off x="4292493" y="3871060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import bar</a:t>
            </a:r>
            <a:r>
              <a:rPr kumimoji="1" lang="ja-JP" altLang="en-US" sz="2400" dirty="0">
                <a:solidFill>
                  <a:srgbClr val="FF0000"/>
                </a:solidFill>
              </a:rPr>
              <a:t> でインポート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F4AD5BB-E2D9-DE51-92B8-50CAACCC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62" y="4718751"/>
            <a:ext cx="2482385" cy="70005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229184-3CBA-A6D3-BD2E-FE639113D9DF}"/>
              </a:ext>
            </a:extLst>
          </p:cNvPr>
          <p:cNvSpPr txBox="1"/>
          <p:nvPr/>
        </p:nvSpPr>
        <p:spPr>
          <a:xfrm>
            <a:off x="6577690" y="5496950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実行結果として </a:t>
            </a:r>
            <a:endParaRPr kumimoji="1" lang="en-US" altLang="ja-JP" sz="2400" dirty="0"/>
          </a:p>
          <a:p>
            <a:r>
              <a:rPr kumimoji="1" lang="en-US" altLang="ja-JP" sz="2400" dirty="0"/>
              <a:t>103 </a:t>
            </a:r>
            <a:r>
              <a:rPr kumimoji="1" lang="ja-JP" altLang="en-US" sz="2400" dirty="0"/>
              <a:t>が表示される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91621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359D5-28B3-CF0B-D356-2D655FEC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他のモジュールへのアクセス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D9B06D-5844-5B65-94E4-19E67116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743356"/>
            <a:ext cx="8461208" cy="26821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インポートする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モジュールの中の関数等にアクセスする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D5B16-2663-3156-233E-676425E6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F2B12D-0070-A5BA-6EB0-12C4A72C2E60}"/>
              </a:ext>
            </a:extLst>
          </p:cNvPr>
          <p:cNvSpPr txBox="1"/>
          <p:nvPr/>
        </p:nvSpPr>
        <p:spPr>
          <a:xfrm>
            <a:off x="901358" y="1261614"/>
            <a:ext cx="41312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import </a:t>
            </a:r>
            <a:r>
              <a:rPr kumimoji="1" lang="ja-JP" altLang="en-US" sz="2800" b="1" dirty="0"/>
              <a:t>＜モジュール名＞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C02422-71CD-B511-81D8-9164D88FD17F}"/>
              </a:ext>
            </a:extLst>
          </p:cNvPr>
          <p:cNvSpPr txBox="1"/>
          <p:nvPr/>
        </p:nvSpPr>
        <p:spPr>
          <a:xfrm>
            <a:off x="72327" y="4410623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ファイルに保存された</a:t>
            </a:r>
            <a:endParaRPr kumimoji="1"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（ファイル名：</a:t>
            </a:r>
            <a:r>
              <a:rPr kumimoji="1" lang="en-US" altLang="ja-JP" sz="2400" dirty="0"/>
              <a:t>bar.py)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8A6168-A128-CCC3-8863-B885969E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7" y="3634003"/>
            <a:ext cx="3327523" cy="671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24E0F1-D705-EDC9-9E8D-0993FF686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53" y="4686680"/>
            <a:ext cx="2944427" cy="760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6C01F8-6525-47A6-2BC7-E372B839F250}"/>
              </a:ext>
            </a:extLst>
          </p:cNvPr>
          <p:cNvSpPr txBox="1"/>
          <p:nvPr/>
        </p:nvSpPr>
        <p:spPr>
          <a:xfrm>
            <a:off x="4000601" y="5476116"/>
            <a:ext cx="175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別の</a:t>
            </a:r>
            <a:r>
              <a:rPr kumimoji="1" lang="en-US" altLang="ja-JP" sz="2400" dirty="0"/>
              <a:t>Python </a:t>
            </a:r>
          </a:p>
          <a:p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</p:txBody>
      </p:sp>
      <p:sp>
        <p:nvSpPr>
          <p:cNvPr id="12" name="矢印: 折線 11">
            <a:extLst>
              <a:ext uri="{FF2B5EF4-FFF2-40B4-BE49-F238E27FC236}">
                <a16:creationId xmlns:a16="http://schemas.microsoft.com/office/drawing/2014/main" id="{130E132C-57A1-0674-240B-DE39DEC56C82}"/>
              </a:ext>
            </a:extLst>
          </p:cNvPr>
          <p:cNvSpPr/>
          <p:nvPr/>
        </p:nvSpPr>
        <p:spPr>
          <a:xfrm rot="5400000">
            <a:off x="3608167" y="3910530"/>
            <a:ext cx="625332" cy="743319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542508-62AF-333E-92EE-9E56D819F96F}"/>
              </a:ext>
            </a:extLst>
          </p:cNvPr>
          <p:cNvSpPr txBox="1"/>
          <p:nvPr/>
        </p:nvSpPr>
        <p:spPr>
          <a:xfrm>
            <a:off x="4292493" y="3871060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import bar</a:t>
            </a:r>
            <a:r>
              <a:rPr kumimoji="1" lang="ja-JP" altLang="en-US" sz="2400" dirty="0">
                <a:solidFill>
                  <a:srgbClr val="FF0000"/>
                </a:solidFill>
              </a:rPr>
              <a:t> でインポート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F4AD5BB-E2D9-DE51-92B8-50CAACCC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862" y="4718751"/>
            <a:ext cx="2482385" cy="70005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229184-3CBA-A6D3-BD2E-FE639113D9DF}"/>
              </a:ext>
            </a:extLst>
          </p:cNvPr>
          <p:cNvSpPr txBox="1"/>
          <p:nvPr/>
        </p:nvSpPr>
        <p:spPr>
          <a:xfrm>
            <a:off x="6577690" y="5496950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実行結果として </a:t>
            </a:r>
            <a:endParaRPr kumimoji="1" lang="en-US" altLang="ja-JP" sz="2400" dirty="0"/>
          </a:p>
          <a:p>
            <a:r>
              <a:rPr kumimoji="1" lang="en-US" altLang="ja-JP" sz="2400" dirty="0"/>
              <a:t>103 </a:t>
            </a:r>
            <a:r>
              <a:rPr kumimoji="1" lang="ja-JP" altLang="en-US" sz="2400" dirty="0"/>
              <a:t>が表示される</a:t>
            </a:r>
            <a:endParaRPr kumimoji="1"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F2B4649-A961-D919-F82F-C2B11EF755AF}"/>
              </a:ext>
            </a:extLst>
          </p:cNvPr>
          <p:cNvSpPr txBox="1"/>
          <p:nvPr/>
        </p:nvSpPr>
        <p:spPr>
          <a:xfrm>
            <a:off x="901358" y="2431766"/>
            <a:ext cx="63850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＜モジュール名＞</a:t>
            </a:r>
            <a:r>
              <a:rPr kumimoji="1" lang="en-US" altLang="ja-JP" sz="2800" b="1" dirty="0"/>
              <a:t>.</a:t>
            </a:r>
            <a:r>
              <a:rPr kumimoji="1" lang="ja-JP" altLang="en-US" sz="2800" b="1" dirty="0"/>
              <a:t>＜オブジェクト名＞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A32A75-38D1-C5FA-AE18-AD672EA95D51}"/>
              </a:ext>
            </a:extLst>
          </p:cNvPr>
          <p:cNvSpPr txBox="1"/>
          <p:nvPr/>
        </p:nvSpPr>
        <p:spPr>
          <a:xfrm>
            <a:off x="4292493" y="3009651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「オブジェクト名」は関数名など</a:t>
            </a:r>
          </a:p>
        </p:txBody>
      </p:sp>
    </p:spTree>
    <p:extLst>
      <p:ext uri="{BB962C8B-B14F-4D97-AF65-F5344CB8AC3E}">
        <p14:creationId xmlns:p14="http://schemas.microsoft.com/office/powerpoint/2010/main" val="202565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359D5-28B3-CF0B-D356-2D655FEC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モジュールの</a:t>
            </a:r>
            <a:r>
              <a:rPr lang="ja-JP" altLang="en-US" dirty="0"/>
              <a:t>インポートの仕組み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AD5B16-2663-3156-233E-676425E6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C02422-71CD-B511-81D8-9164D88FD17F}"/>
              </a:ext>
            </a:extLst>
          </p:cNvPr>
          <p:cNvSpPr txBox="1"/>
          <p:nvPr/>
        </p:nvSpPr>
        <p:spPr>
          <a:xfrm>
            <a:off x="260590" y="2161585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ファイルに保存された</a:t>
            </a:r>
            <a:endParaRPr kumimoji="1"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（ファイル名：</a:t>
            </a:r>
            <a:r>
              <a:rPr kumimoji="1" lang="en-US" altLang="ja-JP" sz="2400" dirty="0"/>
              <a:t>bar.py)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8A6168-A128-CCC3-8863-B885969E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90" y="1384965"/>
            <a:ext cx="3327523" cy="671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6C01F8-6525-47A6-2BC7-E372B839F250}"/>
              </a:ext>
            </a:extLst>
          </p:cNvPr>
          <p:cNvSpPr txBox="1"/>
          <p:nvPr/>
        </p:nvSpPr>
        <p:spPr>
          <a:xfrm>
            <a:off x="205353" y="4237197"/>
            <a:ext cx="1758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別の</a:t>
            </a:r>
            <a:r>
              <a:rPr kumimoji="1" lang="en-US" altLang="ja-JP" sz="2400" dirty="0"/>
              <a:t>Python </a:t>
            </a:r>
          </a:p>
          <a:p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と実行結果</a:t>
            </a:r>
            <a:endParaRPr kumimoji="1" lang="en-US" altLang="ja-JP" sz="2400" dirty="0"/>
          </a:p>
        </p:txBody>
      </p:sp>
      <p:sp>
        <p:nvSpPr>
          <p:cNvPr id="12" name="矢印: 折線 11">
            <a:extLst>
              <a:ext uri="{FF2B5EF4-FFF2-40B4-BE49-F238E27FC236}">
                <a16:creationId xmlns:a16="http://schemas.microsoft.com/office/drawing/2014/main" id="{130E132C-57A1-0674-240B-DE39DEC56C82}"/>
              </a:ext>
            </a:extLst>
          </p:cNvPr>
          <p:cNvSpPr/>
          <p:nvPr/>
        </p:nvSpPr>
        <p:spPr>
          <a:xfrm rot="5400000">
            <a:off x="3104875" y="2383807"/>
            <a:ext cx="2294849" cy="743319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542508-62AF-333E-92EE-9E56D819F96F}"/>
              </a:ext>
            </a:extLst>
          </p:cNvPr>
          <p:cNvSpPr txBox="1"/>
          <p:nvPr/>
        </p:nvSpPr>
        <p:spPr>
          <a:xfrm>
            <a:off x="4394442" y="1103962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import bar</a:t>
            </a:r>
            <a:r>
              <a:rPr kumimoji="1" lang="ja-JP" altLang="en-US" sz="2400" dirty="0">
                <a:solidFill>
                  <a:srgbClr val="FF0000"/>
                </a:solidFill>
              </a:rPr>
              <a:t> でインポート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55777D-161E-606C-6E39-D8F00F537AEF}"/>
              </a:ext>
            </a:extLst>
          </p:cNvPr>
          <p:cNvSpPr txBox="1"/>
          <p:nvPr/>
        </p:nvSpPr>
        <p:spPr>
          <a:xfrm>
            <a:off x="1142048" y="750857"/>
            <a:ext cx="128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関数 </a:t>
            </a:r>
            <a:r>
              <a:rPr kumimoji="1" lang="en-US" altLang="ja-JP" sz="2400" dirty="0">
                <a:solidFill>
                  <a:srgbClr val="FF0000"/>
                </a:solidFill>
              </a:rPr>
              <a:t>foo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9442BC-2052-1A78-CD05-CA3EDE1080B7}"/>
              </a:ext>
            </a:extLst>
          </p:cNvPr>
          <p:cNvSpPr txBox="1"/>
          <p:nvPr/>
        </p:nvSpPr>
        <p:spPr>
          <a:xfrm>
            <a:off x="4916486" y="1769321"/>
            <a:ext cx="41857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インポート時</a:t>
            </a:r>
            <a:r>
              <a:rPr kumimoji="1" lang="ja-JP" altLang="en-US" sz="2400" dirty="0">
                <a:solidFill>
                  <a:srgbClr val="FF0000"/>
                </a:solidFill>
              </a:rPr>
              <a:t>に，モジュール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を機能させるための変数等が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自動で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追加</a:t>
            </a:r>
            <a:r>
              <a:rPr kumimoji="1" lang="ja-JP" altLang="en-US" sz="2400" dirty="0">
                <a:solidFill>
                  <a:srgbClr val="FF0000"/>
                </a:solidFill>
              </a:rPr>
              <a:t>される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  </a:t>
            </a:r>
            <a:r>
              <a:rPr kumimoji="1" lang="en-US" altLang="ja-JP" dirty="0">
                <a:solidFill>
                  <a:srgbClr val="FF0000"/>
                </a:solidFill>
              </a:rPr>
              <a:t>__</a:t>
            </a:r>
            <a:r>
              <a:rPr kumimoji="1" lang="en-US" altLang="ja-JP" dirty="0" err="1">
                <a:solidFill>
                  <a:srgbClr val="FF0000"/>
                </a:solidFill>
              </a:rPr>
              <a:t>buildins</a:t>
            </a:r>
            <a:r>
              <a:rPr kumimoji="1" lang="en-US" altLang="ja-JP" dirty="0">
                <a:solidFill>
                  <a:srgbClr val="FF0000"/>
                </a:solidFill>
              </a:rPr>
              <a:t>__, __cached__, __doc__,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  __file__, __loader__, __name__,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  __package__, __spec__ </a:t>
            </a:r>
            <a:r>
              <a:rPr kumimoji="1" lang="ja-JP" altLang="en-US" dirty="0">
                <a:solidFill>
                  <a:srgbClr val="FF0000"/>
                </a:solidFill>
              </a:rPr>
              <a:t>を追加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DB51CB-B77F-61D3-6965-AF5DFBDE983A}"/>
              </a:ext>
            </a:extLst>
          </p:cNvPr>
          <p:cNvSpPr txBox="1"/>
          <p:nvPr/>
        </p:nvSpPr>
        <p:spPr>
          <a:xfrm>
            <a:off x="2099946" y="5540196"/>
            <a:ext cx="6847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print(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dir</a:t>
            </a:r>
            <a:r>
              <a:rPr kumimoji="1" lang="en-US" altLang="ja-JP" sz="2400" dirty="0">
                <a:solidFill>
                  <a:srgbClr val="FF0000"/>
                </a:solidFill>
              </a:rPr>
              <a:t>(bar)) </a:t>
            </a:r>
            <a:r>
              <a:rPr kumimoji="1" lang="ja-JP" altLang="en-US" sz="2400" dirty="0">
                <a:solidFill>
                  <a:srgbClr val="FF0000"/>
                </a:solidFill>
              </a:rPr>
              <a:t>で，モジュール </a:t>
            </a:r>
            <a:r>
              <a:rPr kumimoji="1" lang="en-US" altLang="ja-JP" sz="2400" dirty="0">
                <a:solidFill>
                  <a:srgbClr val="FF0000"/>
                </a:solidFill>
              </a:rPr>
              <a:t>bar </a:t>
            </a:r>
            <a:r>
              <a:rPr kumimoji="1" lang="ja-JP" altLang="en-US" sz="2400" dirty="0">
                <a:solidFill>
                  <a:srgbClr val="FF0000"/>
                </a:solidFill>
              </a:rPr>
              <a:t>のアクセス可能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なオブジェクト名（関数名など）が表示される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64FB30A-9D6D-47B5-4B1F-8E0D2B0E6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32" y="4293908"/>
            <a:ext cx="7138015" cy="10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9E9952-EAEF-AD5D-D11F-110EC75F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モジュールの利用例 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C1E31-7B38-8430-284A-8F814486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012C902-3C68-B5C3-4833-CCCB1B26BCE4}"/>
              </a:ext>
            </a:extLst>
          </p:cNvPr>
          <p:cNvSpPr/>
          <p:nvPr/>
        </p:nvSpPr>
        <p:spPr>
          <a:xfrm>
            <a:off x="463423" y="1170139"/>
            <a:ext cx="1616424" cy="879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0F5C94-3C55-F920-E5AC-2E8860F1E30E}"/>
              </a:ext>
            </a:extLst>
          </p:cNvPr>
          <p:cNvSpPr txBox="1"/>
          <p:nvPr/>
        </p:nvSpPr>
        <p:spPr>
          <a:xfrm>
            <a:off x="2079847" y="145124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モジュール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0DFE2A-D058-DB00-F185-270513CECD98}"/>
              </a:ext>
            </a:extLst>
          </p:cNvPr>
          <p:cNvSpPr/>
          <p:nvPr/>
        </p:nvSpPr>
        <p:spPr>
          <a:xfrm>
            <a:off x="463423" y="2053369"/>
            <a:ext cx="1616424" cy="3011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CAD41F-9CE9-5DBC-64E2-1B5576AAC5BD}"/>
              </a:ext>
            </a:extLst>
          </p:cNvPr>
          <p:cNvSpPr txBox="1"/>
          <p:nvPr/>
        </p:nvSpPr>
        <p:spPr>
          <a:xfrm>
            <a:off x="2079846" y="2070913"/>
            <a:ext cx="2386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モジュールの動作確認用のプログラム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972D97-3FF1-172A-9113-2A2CE5B16F6B}"/>
              </a:ext>
            </a:extLst>
          </p:cNvPr>
          <p:cNvSpPr txBox="1"/>
          <p:nvPr/>
        </p:nvSpPr>
        <p:spPr>
          <a:xfrm>
            <a:off x="321845" y="2919454"/>
            <a:ext cx="342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ファイルに保存された</a:t>
            </a:r>
            <a:endParaRPr kumimoji="1"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（ファイル名：</a:t>
            </a:r>
            <a:r>
              <a:rPr kumimoji="1" lang="en-US" altLang="ja-JP" sz="2400" dirty="0"/>
              <a:t>hoge.py)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562379D-B0D7-6E35-8E1D-FD12ABFD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5" y="4323704"/>
            <a:ext cx="3948102" cy="1683300"/>
          </a:xfrm>
          <a:prstGeom prst="rect">
            <a:avLst/>
          </a:prstGeom>
        </p:spPr>
      </p:pic>
      <p:sp>
        <p:nvSpPr>
          <p:cNvPr id="11" name="矢印: 折線 10">
            <a:extLst>
              <a:ext uri="{FF2B5EF4-FFF2-40B4-BE49-F238E27FC236}">
                <a16:creationId xmlns:a16="http://schemas.microsoft.com/office/drawing/2014/main" id="{D6FD1DF4-1D3A-D311-B2CB-CE19BE02B4E0}"/>
              </a:ext>
            </a:extLst>
          </p:cNvPr>
          <p:cNvSpPr/>
          <p:nvPr/>
        </p:nvSpPr>
        <p:spPr>
          <a:xfrm rot="5400000">
            <a:off x="5945124" y="1518695"/>
            <a:ext cx="673318" cy="1564741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32944B-90A5-AFCE-34B9-68F574ADDCC9}"/>
              </a:ext>
            </a:extLst>
          </p:cNvPr>
          <p:cNvSpPr txBox="1"/>
          <p:nvPr/>
        </p:nvSpPr>
        <p:spPr>
          <a:xfrm>
            <a:off x="5499413" y="1378808"/>
            <a:ext cx="364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import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hoge</a:t>
            </a:r>
            <a:r>
              <a:rPr kumimoji="1" lang="ja-JP" altLang="en-US" sz="2400" dirty="0">
                <a:solidFill>
                  <a:srgbClr val="FF0000"/>
                </a:solidFill>
              </a:rPr>
              <a:t> でインポート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FA4545D-E29B-0337-A2D1-0C389DBDB9AF}"/>
              </a:ext>
            </a:extLst>
          </p:cNvPr>
          <p:cNvSpPr txBox="1"/>
          <p:nvPr/>
        </p:nvSpPr>
        <p:spPr>
          <a:xfrm>
            <a:off x="5972637" y="2848765"/>
            <a:ext cx="218303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import </a:t>
            </a:r>
            <a:r>
              <a:rPr kumimoji="1" lang="en-US" altLang="ja-JP" sz="2800" b="1" dirty="0" err="1"/>
              <a:t>hoge</a:t>
            </a:r>
            <a:endParaRPr kumimoji="1" lang="en-US" altLang="ja-JP" sz="2800" b="1" dirty="0"/>
          </a:p>
          <a:p>
            <a:r>
              <a:rPr kumimoji="1" lang="en-US" altLang="ja-JP" sz="2800" b="1" dirty="0"/>
              <a:t>print(tax(10))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78C09D0-6828-6FE3-C6B3-534448700098}"/>
              </a:ext>
            </a:extLst>
          </p:cNvPr>
          <p:cNvSpPr txBox="1"/>
          <p:nvPr/>
        </p:nvSpPr>
        <p:spPr>
          <a:xfrm>
            <a:off x="6279652" y="3892680"/>
            <a:ext cx="175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別の</a:t>
            </a:r>
            <a:r>
              <a:rPr kumimoji="1" lang="en-US" altLang="ja-JP" sz="2400" dirty="0"/>
              <a:t>Python </a:t>
            </a:r>
          </a:p>
          <a:p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D02318B-5AE2-96FB-CD0F-815D88B84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5" y="6215413"/>
            <a:ext cx="4037988" cy="58575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F5B2DC-5105-AF13-A488-371BDE3D2F21}"/>
              </a:ext>
            </a:extLst>
          </p:cNvPr>
          <p:cNvSpPr txBox="1"/>
          <p:nvPr/>
        </p:nvSpPr>
        <p:spPr>
          <a:xfrm>
            <a:off x="4143783" y="484491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ソースコード</a:t>
            </a:r>
            <a:endParaRPr kumimoji="1" lang="en-US" altLang="ja-JP" sz="2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806FA14-D577-89C8-4888-F971CBC49A66}"/>
              </a:ext>
            </a:extLst>
          </p:cNvPr>
          <p:cNvSpPr txBox="1"/>
          <p:nvPr/>
        </p:nvSpPr>
        <p:spPr>
          <a:xfrm>
            <a:off x="4248327" y="628137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動作確認結果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05456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9E9952-EAEF-AD5D-D11F-110EC75F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モジュールの利用例 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C1E31-7B38-8430-284A-8F814486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826A9F5-B57E-9D1A-7AD3-30135A2B69F8}"/>
              </a:ext>
            </a:extLst>
          </p:cNvPr>
          <p:cNvSpPr/>
          <p:nvPr/>
        </p:nvSpPr>
        <p:spPr>
          <a:xfrm>
            <a:off x="807399" y="1963120"/>
            <a:ext cx="1134371" cy="469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BC3848E-B9BD-F11E-DCCE-CE7FD2F72AAF}"/>
              </a:ext>
            </a:extLst>
          </p:cNvPr>
          <p:cNvSpPr/>
          <p:nvPr/>
        </p:nvSpPr>
        <p:spPr>
          <a:xfrm>
            <a:off x="807399" y="2784759"/>
            <a:ext cx="1134371" cy="738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0DB7452-31BD-96F8-8518-92188862FE95}"/>
              </a:ext>
            </a:extLst>
          </p:cNvPr>
          <p:cNvSpPr/>
          <p:nvPr/>
        </p:nvSpPr>
        <p:spPr>
          <a:xfrm>
            <a:off x="807399" y="3879885"/>
            <a:ext cx="1134371" cy="374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695CF59-3940-8D69-B6DE-8F83FC213DFA}"/>
              </a:ext>
            </a:extLst>
          </p:cNvPr>
          <p:cNvSpPr txBox="1"/>
          <p:nvPr/>
        </p:nvSpPr>
        <p:spPr>
          <a:xfrm>
            <a:off x="2104182" y="2835880"/>
            <a:ext cx="230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サブモジュール</a:t>
            </a:r>
            <a:endParaRPr kumimoji="1" lang="en-US" altLang="ja-JP" b="1" dirty="0"/>
          </a:p>
          <a:p>
            <a:r>
              <a:rPr kumimoji="1" lang="ja-JP" altLang="en-US" b="1" dirty="0"/>
              <a:t>（モジュール名 </a:t>
            </a:r>
            <a:r>
              <a:rPr kumimoji="1" lang="en-US" altLang="ja-JP" b="1" dirty="0" err="1"/>
              <a:t>yy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99DD90-0AA8-0EE1-3A2B-857428604BB0}"/>
              </a:ext>
            </a:extLst>
          </p:cNvPr>
          <p:cNvSpPr txBox="1"/>
          <p:nvPr/>
        </p:nvSpPr>
        <p:spPr>
          <a:xfrm>
            <a:off x="2104182" y="20133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メインの部分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1C2FF18-87EF-BB85-0A90-94F149393AEB}"/>
              </a:ext>
            </a:extLst>
          </p:cNvPr>
          <p:cNvSpPr/>
          <p:nvPr/>
        </p:nvSpPr>
        <p:spPr>
          <a:xfrm>
            <a:off x="528782" y="1694046"/>
            <a:ext cx="3859730" cy="28587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9C85CDF-B51F-AF09-54E3-615AD8543AC1}"/>
              </a:ext>
            </a:extLst>
          </p:cNvPr>
          <p:cNvSpPr txBox="1"/>
          <p:nvPr/>
        </p:nvSpPr>
        <p:spPr>
          <a:xfrm>
            <a:off x="4521065" y="2198052"/>
            <a:ext cx="367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全体で１つのモジュール</a:t>
            </a:r>
            <a:endParaRPr kumimoji="1" lang="en-US" altLang="ja-JP" sz="2400" dirty="0"/>
          </a:p>
          <a:p>
            <a:r>
              <a:rPr kumimoji="1" lang="ja-JP" altLang="en-US" sz="2400" dirty="0"/>
              <a:t>（モジュール名 </a:t>
            </a:r>
            <a:r>
              <a:rPr kumimoji="1" lang="en-US" altLang="ja-JP" sz="2400" dirty="0"/>
              <a:t>xx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DC7E7C2-D878-7121-281E-458581CB77E8}"/>
              </a:ext>
            </a:extLst>
          </p:cNvPr>
          <p:cNvSpPr txBox="1"/>
          <p:nvPr/>
        </p:nvSpPr>
        <p:spPr>
          <a:xfrm>
            <a:off x="735530" y="692800"/>
            <a:ext cx="757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モジュールの機能が大量にあるときなどは，</a:t>
            </a:r>
            <a:endParaRPr kumimoji="1" lang="en-US" altLang="ja-JP" sz="2400" dirty="0"/>
          </a:p>
          <a:p>
            <a:r>
              <a:rPr kumimoji="1" lang="ja-JP" altLang="en-US" sz="2400" dirty="0"/>
              <a:t>サブモジュールに分ける場合がある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ADC22F2-0EEA-619E-1657-CE451F937587}"/>
              </a:ext>
            </a:extLst>
          </p:cNvPr>
          <p:cNvSpPr txBox="1"/>
          <p:nvPr/>
        </p:nvSpPr>
        <p:spPr>
          <a:xfrm>
            <a:off x="2104181" y="3776129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サブモジュール</a:t>
            </a:r>
            <a:endParaRPr kumimoji="1" lang="en-US" altLang="ja-JP" b="1" dirty="0"/>
          </a:p>
          <a:p>
            <a:r>
              <a:rPr kumimoji="1" lang="ja-JP" altLang="en-US" b="1" dirty="0"/>
              <a:t>（モジュール名 </a:t>
            </a:r>
            <a:r>
              <a:rPr kumimoji="1" lang="en-US" altLang="ja-JP" b="1" dirty="0" err="1"/>
              <a:t>zz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BA8A5B98-F9DD-48A7-EAF4-68EE4B74D2DE}"/>
              </a:ext>
            </a:extLst>
          </p:cNvPr>
          <p:cNvSpPr/>
          <p:nvPr/>
        </p:nvSpPr>
        <p:spPr>
          <a:xfrm rot="5400000">
            <a:off x="4623998" y="4190611"/>
            <a:ext cx="1186397" cy="923415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B5D5BB7-DCF4-687C-2F87-B5B066589A3A}"/>
              </a:ext>
            </a:extLst>
          </p:cNvPr>
          <p:cNvSpPr txBox="1"/>
          <p:nvPr/>
        </p:nvSpPr>
        <p:spPr>
          <a:xfrm>
            <a:off x="5843577" y="3168024"/>
            <a:ext cx="2562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インポート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import xx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from xx import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yy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en-US" altLang="ja-JP" sz="2400" dirty="0">
                <a:solidFill>
                  <a:srgbClr val="FF0000"/>
                </a:solidFill>
              </a:rPr>
              <a:t>from xx import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zz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でインポート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17187FD-18B0-5B99-AF9B-31D22656E183}"/>
              </a:ext>
            </a:extLst>
          </p:cNvPr>
          <p:cNvSpPr txBox="1"/>
          <p:nvPr/>
        </p:nvSpPr>
        <p:spPr>
          <a:xfrm>
            <a:off x="4572000" y="5470084"/>
            <a:ext cx="198002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　　　　　</a:t>
            </a:r>
            <a:endParaRPr kumimoji="1" lang="en-US" altLang="ja-JP" sz="28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56C09D3-6A73-AD33-FBCD-A84FAA86558D}"/>
              </a:ext>
            </a:extLst>
          </p:cNvPr>
          <p:cNvSpPr txBox="1"/>
          <p:nvPr/>
        </p:nvSpPr>
        <p:spPr>
          <a:xfrm>
            <a:off x="4755489" y="6051285"/>
            <a:ext cx="1758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別の</a:t>
            </a:r>
            <a:r>
              <a:rPr kumimoji="1" lang="en-US" altLang="ja-JP" sz="2400" dirty="0"/>
              <a:t>Python </a:t>
            </a:r>
          </a:p>
          <a:p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36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5AC86-ECDC-1952-9E47-3277F71C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２種類のモジュール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907367-E10F-87B5-C426-27DD4E623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パッケージ化</a:t>
            </a:r>
            <a:r>
              <a:rPr lang="ja-JP" altLang="en-US" u="sng" dirty="0">
                <a:solidFill>
                  <a:srgbClr val="FF0000"/>
                </a:solidFill>
              </a:rPr>
              <a:t>されていない</a:t>
            </a:r>
            <a:r>
              <a:rPr lang="ja-JP" altLang="en-US" dirty="0"/>
              <a:t>モジュール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パッケージ化</a:t>
            </a:r>
            <a:r>
              <a:rPr kumimoji="1" lang="ja-JP" altLang="en-US" u="sng" dirty="0">
                <a:solidFill>
                  <a:srgbClr val="FF0000"/>
                </a:solidFill>
              </a:rPr>
              <a:t>された</a:t>
            </a:r>
            <a:r>
              <a:rPr kumimoji="1" lang="ja-JP" altLang="en-US" dirty="0"/>
              <a:t>モジュール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パッケージ化により，配布，インストールが容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易に</a:t>
            </a:r>
            <a:r>
              <a:rPr lang="ja-JP" altLang="en-US" dirty="0"/>
              <a:t>なっている　（詳細割愛）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0931B-8431-2A33-1EB6-C3B7DDDA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60AF4A-C894-C5F7-89B6-7A9B2033CD74}"/>
              </a:ext>
            </a:extLst>
          </p:cNvPr>
          <p:cNvSpPr txBox="1"/>
          <p:nvPr/>
        </p:nvSpPr>
        <p:spPr>
          <a:xfrm>
            <a:off x="963234" y="2228671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ファイルに保存された</a:t>
            </a:r>
            <a:endParaRPr kumimoji="1" lang="en-US" altLang="ja-JP" sz="2400" dirty="0"/>
          </a:p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</a:t>
            </a:r>
            <a:endParaRPr kumimoji="1" lang="en-US" altLang="ja-JP" sz="2400" dirty="0"/>
          </a:p>
          <a:p>
            <a:r>
              <a:rPr kumimoji="1" lang="ja-JP" altLang="en-US" sz="2400" dirty="0"/>
              <a:t>（ファイル名：</a:t>
            </a:r>
            <a:r>
              <a:rPr kumimoji="1" lang="en-US" altLang="ja-JP" sz="2400" dirty="0"/>
              <a:t>bar.py)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2B4903-47F5-6C6E-E515-DA71FCD0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4" y="1452051"/>
            <a:ext cx="3327523" cy="671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553986-8438-9F45-16E3-9B7CE76B3462}"/>
              </a:ext>
            </a:extLst>
          </p:cNvPr>
          <p:cNvSpPr txBox="1"/>
          <p:nvPr/>
        </p:nvSpPr>
        <p:spPr>
          <a:xfrm>
            <a:off x="4572000" y="1566363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モジュール名 </a:t>
            </a:r>
            <a:r>
              <a:rPr kumimoji="1" lang="en-US" altLang="ja-JP" sz="2400" dirty="0">
                <a:solidFill>
                  <a:srgbClr val="FF0000"/>
                </a:solidFill>
              </a:rPr>
              <a:t>bar</a:t>
            </a:r>
          </a:p>
        </p:txBody>
      </p:sp>
    </p:spTree>
    <p:extLst>
      <p:ext uri="{BB962C8B-B14F-4D97-AF65-F5344CB8AC3E}">
        <p14:creationId xmlns:p14="http://schemas.microsoft.com/office/powerpoint/2010/main" val="1214988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7-2.</a:t>
            </a:r>
            <a:r>
              <a:rPr lang="ja-JP" altLang="en-US" sz="3600" dirty="0"/>
              <a:t> 標準ライブラリ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04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AC3131-DB40-41FC-8388-23B4CBB6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のライブラリ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06C898-E938-4132-AC4C-57E2E3AC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標準ライブラリ</a:t>
            </a:r>
            <a:r>
              <a:rPr lang="ja-JP" altLang="en-US" sz="2400" dirty="0"/>
              <a:t>の充実．多数の算法（アルゴリズム）が網羅されている．</a:t>
            </a:r>
            <a:endParaRPr lang="en-US" altLang="ja-JP" sz="2400" b="1" dirty="0"/>
          </a:p>
          <a:p>
            <a:endParaRPr lang="en-US" altLang="ja-JP" sz="2400" b="1" dirty="0"/>
          </a:p>
          <a:p>
            <a:r>
              <a:rPr lang="ja-JP" altLang="en-US" sz="2400" b="1" dirty="0"/>
              <a:t>標準ライブラリのほか，多数のパッケージが有志らにより制作，配布されている</a:t>
            </a:r>
            <a:r>
              <a:rPr lang="ja-JP" altLang="en-US" sz="2400" dirty="0"/>
              <a:t>（標準ライブラリで足りない場合，補える）</a:t>
            </a:r>
            <a:endParaRPr lang="en-US" altLang="ja-JP" sz="22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オブジェクト指向</a:t>
            </a:r>
            <a:r>
              <a:rPr lang="ja-JP" altLang="en-US" sz="2400" dirty="0"/>
              <a:t>の機能を持つ．</a:t>
            </a:r>
            <a:endParaRPr lang="en-US" altLang="ja-JP" sz="2400" dirty="0"/>
          </a:p>
          <a:p>
            <a:pPr marL="457200" lvl="1" indent="0">
              <a:buNone/>
            </a:pPr>
            <a:r>
              <a:rPr lang="ja-JP" altLang="en-US" sz="2200" dirty="0"/>
              <a:t>データや関数をオブジェクトとして扱えるだけでなく，モジュールもオブジェクトとして簡単に扱うことができる</a:t>
            </a:r>
            <a:endParaRPr lang="en-US" altLang="ja-JP" sz="2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C49857-3D32-4072-9650-8C27E86F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94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560" y="130376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8" y="494342"/>
            <a:ext cx="8786613" cy="598759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① モジュール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プログラムの共通部分を別ファイルにできる機能．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② 算法（</a:t>
            </a:r>
            <a:r>
              <a:rPr lang="ja-JP" altLang="en-US" sz="2400" b="1" dirty="0">
                <a:solidFill>
                  <a:srgbClr val="C00000"/>
                </a:solidFill>
              </a:rPr>
              <a:t>アルゴリズム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　コンピュータは，ある定まった手順により問題を解く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プログラムの見通しの良さ，性能向上，バグの防止に役立つ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③ 標準ライブラリ</a:t>
            </a:r>
            <a:r>
              <a:rPr lang="en-US" altLang="ja-JP" sz="2400" b="1" dirty="0"/>
              <a:t/>
            </a:r>
            <a:br>
              <a:rPr lang="en-US" altLang="ja-JP" sz="2400" b="1" dirty="0"/>
            </a:br>
            <a:r>
              <a:rPr lang="en-US" altLang="ja-JP" sz="2400" dirty="0"/>
              <a:t>Python </a:t>
            </a:r>
            <a:r>
              <a:rPr lang="ja-JP" altLang="en-US" sz="2400" dirty="0"/>
              <a:t>では，標準ライブラリとして </a:t>
            </a:r>
            <a:r>
              <a:rPr lang="en-US" altLang="ja-JP" sz="2400" dirty="0"/>
              <a:t>math,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</a:t>
            </a:r>
            <a:r>
              <a:rPr lang="ja-JP" altLang="en-US" sz="2400" dirty="0"/>
              <a:t>などのパッケージがあり，さまざまな算法（アルゴリズム）を網羅している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算法（アルゴリズム）を駆使しても，</a:t>
            </a:r>
            <a:r>
              <a:rPr lang="en-US" altLang="ja-JP" sz="2400" b="1" dirty="0"/>
              <a:t> </a:t>
            </a:r>
            <a:r>
              <a:rPr lang="ja-JP" altLang="en-US" sz="2400" b="1" u="sng" dirty="0">
                <a:solidFill>
                  <a:srgbClr val="FF0000"/>
                </a:solidFill>
              </a:rPr>
              <a:t>解くのに時間がかかりすぎるため難しいという問題がある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/>
              <a:t>このことは，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暗号</a:t>
            </a:r>
            <a:r>
              <a:rPr kumimoji="1" lang="ja-JP" altLang="en-US" sz="2400" dirty="0"/>
              <a:t>の基礎として役立つ</a:t>
            </a:r>
            <a:endParaRPr kumimoji="1"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96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6364" y="466810"/>
            <a:ext cx="7557407" cy="718187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標準ライブラリとその他のパッケージ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6364" y="2681761"/>
            <a:ext cx="14670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自作の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cxnSp>
        <p:nvCxnSpPr>
          <p:cNvPr id="7" name="直線矢印コネクタ 6"/>
          <p:cNvCxnSpPr>
            <a:cxnSpLocks/>
          </p:cNvCxnSpPr>
          <p:nvPr/>
        </p:nvCxnSpPr>
        <p:spPr>
          <a:xfrm flipH="1">
            <a:off x="1821608" y="2352071"/>
            <a:ext cx="1984798" cy="369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841359" y="2152016"/>
            <a:ext cx="7321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math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矢印コネクタ 9"/>
          <p:cNvCxnSpPr>
            <a:cxnSpLocks/>
            <a:stCxn id="13" idx="1"/>
          </p:cNvCxnSpPr>
          <p:nvPr/>
        </p:nvCxnSpPr>
        <p:spPr>
          <a:xfrm flipH="1">
            <a:off x="1821608" y="2890219"/>
            <a:ext cx="2019750" cy="27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841358" y="2690164"/>
            <a:ext cx="9079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numpy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87085" y="6080841"/>
            <a:ext cx="662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は，</a:t>
            </a:r>
            <a:r>
              <a:rPr lang="ja-JP" altLang="en-US" sz="20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パッケージ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が豊富であることも，人気の理由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18894" y="1721921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インポート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2" name="直線矢印コネクタ 21"/>
          <p:cNvCxnSpPr>
            <a:cxnSpLocks/>
          </p:cNvCxnSpPr>
          <p:nvPr/>
        </p:nvCxnSpPr>
        <p:spPr>
          <a:xfrm flipH="1" flipV="1">
            <a:off x="1821608" y="3306109"/>
            <a:ext cx="1741602" cy="1540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049681" y="4617208"/>
            <a:ext cx="1311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tensorflow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314590" y="529282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85071" y="3483860"/>
            <a:ext cx="1980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有志らが制作，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配布している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パッケージ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04110" y="988225"/>
            <a:ext cx="30571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の標準機能</a:t>
            </a:r>
            <a:r>
              <a:rPr lang="ja-JP" altLang="en-US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として</a:t>
            </a:r>
            <a:endParaRPr lang="en-US" altLang="ja-JP" sz="2000" b="1" dirty="0">
              <a:solidFill>
                <a:srgbClr val="C0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備わっている</a:t>
            </a:r>
            <a:r>
              <a:rPr lang="ja-JP" altLang="en-US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パッケージ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（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標準ライブラリ）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9CB5CEA-A323-0A54-525E-A3C3DD268371}"/>
              </a:ext>
            </a:extLst>
          </p:cNvPr>
          <p:cNvSpPr txBox="1"/>
          <p:nvPr/>
        </p:nvSpPr>
        <p:spPr>
          <a:xfrm>
            <a:off x="3734644" y="3203909"/>
            <a:ext cx="91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など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75132D5-45D2-3BE1-D0F8-998AFF73B3F5}"/>
              </a:ext>
            </a:extLst>
          </p:cNvPr>
          <p:cNvSpPr txBox="1"/>
          <p:nvPr/>
        </p:nvSpPr>
        <p:spPr>
          <a:xfrm>
            <a:off x="2069251" y="2198791"/>
            <a:ext cx="184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import</a:t>
            </a: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math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E1C00B-6ECD-BD9D-09F3-843719D53578}"/>
              </a:ext>
            </a:extLst>
          </p:cNvPr>
          <p:cNvSpPr txBox="1"/>
          <p:nvPr/>
        </p:nvSpPr>
        <p:spPr>
          <a:xfrm>
            <a:off x="2051686" y="2577935"/>
            <a:ext cx="184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import</a:t>
            </a:r>
            <a:r>
              <a:rPr lang="ja-JP" altLang="en-US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en-US" altLang="ja-JP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numpy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0DE6B62-0F85-5070-3D59-A4302BB31E0F}"/>
              </a:ext>
            </a:extLst>
          </p:cNvPr>
          <p:cNvSpPr/>
          <p:nvPr/>
        </p:nvSpPr>
        <p:spPr>
          <a:xfrm>
            <a:off x="3630148" y="2029088"/>
            <a:ext cx="2521047" cy="16049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C4E7C91-689C-6D5B-7E56-1D7D9B61DBDD}"/>
              </a:ext>
            </a:extLst>
          </p:cNvPr>
          <p:cNvCxnSpPr>
            <a:cxnSpLocks/>
            <a:stCxn id="24" idx="1"/>
            <a:endCxn id="42" idx="3"/>
          </p:cNvCxnSpPr>
          <p:nvPr/>
        </p:nvCxnSpPr>
        <p:spPr>
          <a:xfrm flipH="1">
            <a:off x="4311299" y="4817263"/>
            <a:ext cx="2738382" cy="36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CFC4594-B5EC-01D4-8F2C-B8CD561EE074}"/>
              </a:ext>
            </a:extLst>
          </p:cNvPr>
          <p:cNvSpPr/>
          <p:nvPr/>
        </p:nvSpPr>
        <p:spPr>
          <a:xfrm>
            <a:off x="3654316" y="4600968"/>
            <a:ext cx="656983" cy="5057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C5E3737-E6D6-3520-E44E-F1E8B4944E88}"/>
              </a:ext>
            </a:extLst>
          </p:cNvPr>
          <p:cNvSpPr txBox="1"/>
          <p:nvPr/>
        </p:nvSpPr>
        <p:spPr>
          <a:xfrm>
            <a:off x="4508324" y="408773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インストール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C44DE16-9107-A112-82FB-82FC5F28B052}"/>
              </a:ext>
            </a:extLst>
          </p:cNvPr>
          <p:cNvSpPr txBox="1"/>
          <p:nvPr/>
        </p:nvSpPr>
        <p:spPr>
          <a:xfrm>
            <a:off x="4572000" y="4387168"/>
            <a:ext cx="252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pip install </a:t>
            </a:r>
            <a:r>
              <a:rPr lang="en-US" altLang="ja-JP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tensorflow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0F769AF-7822-7CA0-EC11-6AA594D60F35}"/>
              </a:ext>
            </a:extLst>
          </p:cNvPr>
          <p:cNvSpPr txBox="1"/>
          <p:nvPr/>
        </p:nvSpPr>
        <p:spPr>
          <a:xfrm>
            <a:off x="1848399" y="3951997"/>
            <a:ext cx="259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import </a:t>
            </a:r>
            <a:r>
              <a:rPr lang="en-US" altLang="ja-JP" sz="2000" b="1" dirty="0" err="1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tensorflow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94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AEBC52-FF35-4DF6-8A9F-DEFF42AB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の標準ライブラリ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F0D33F-0E09-450F-8A47-13F16D98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dirty="0"/>
              <a:t>公式ドキュメント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https://docs.python.org/ja/3/library/index.html</a:t>
            </a:r>
            <a:endParaRPr lang="en-US" altLang="ja-JP" dirty="0"/>
          </a:p>
          <a:p>
            <a:r>
              <a:rPr kumimoji="1" lang="ja-JP" altLang="en-US" dirty="0"/>
              <a:t>組み込み関数，組み込み定数，組み込み型，組み込み例外，テキスト処理，バイナリデータ処理，データ型，数値と数学，関数型プログラミング，ファイルとディレクトリ，データの永続化，デー圧縮とアーカイブ，ファイルフォーマット，暗号，オペレーティングシステム，並列実行，コンテキスト変数，ネットワーク通信とプロセス間通信，インターネット上のデータ操作，</a:t>
            </a:r>
            <a:r>
              <a:rPr kumimoji="1" lang="en-US" altLang="ja-JP" dirty="0"/>
              <a:t>HTML</a:t>
            </a:r>
            <a:r>
              <a:rPr kumimoji="1" lang="ja-JP" altLang="en-US" dirty="0"/>
              <a:t>と</a:t>
            </a:r>
            <a:r>
              <a:rPr kumimoji="1" lang="en-US" altLang="ja-JP" dirty="0"/>
              <a:t>XML</a:t>
            </a:r>
            <a:r>
              <a:rPr kumimoji="1" lang="ja-JP" altLang="en-US" dirty="0"/>
              <a:t>，インターネットプロトコルとサービス，マルチメディアサービス，国際化，プログラムのフレームワーク，グラフィカルユーザインタフェース，開発ツール，デバッグとプロファイル，ソフトウエア・パッケージと配布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ランタイムサービス，カスタム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インタプリタ，モジュールのインポート，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言語サービス，各種サービス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/>
              <a:t>多くは「</a:t>
            </a:r>
            <a:r>
              <a:rPr lang="ja-JP" altLang="en-US" b="1" dirty="0"/>
              <a:t>インポート</a:t>
            </a:r>
            <a:r>
              <a:rPr lang="ja-JP" altLang="en-US" dirty="0"/>
              <a:t>」により使用する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979456-1B54-435E-838D-678AD529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04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7-3. </a:t>
            </a:r>
            <a:r>
              <a:rPr lang="ja-JP" altLang="en-US" dirty="0"/>
              <a:t>算法（アルゴリズム）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B982C25-14A2-5A63-C5AB-1D43490CF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148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0038" y="993573"/>
            <a:ext cx="8753475" cy="121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</a:t>
            </a:r>
            <a:r>
              <a:rPr lang="en-US" altLang="ja-JP" dirty="0"/>
              <a:t>×</a:t>
            </a:r>
            <a:r>
              <a:rPr lang="ja-JP" altLang="en-US" dirty="0"/>
              <a:t>５　</a:t>
            </a:r>
            <a:r>
              <a:rPr kumimoji="1" lang="en-US" altLang="ja-JP" dirty="0"/>
              <a:t>	</a:t>
            </a:r>
            <a:r>
              <a:rPr kumimoji="1" lang="ja-JP" altLang="en-US" dirty="0"/>
              <a:t>は</a:t>
            </a:r>
            <a:r>
              <a:rPr lang="en-US" altLang="ja-JP" dirty="0"/>
              <a:t>		</a:t>
            </a:r>
            <a:r>
              <a:rPr lang="en-US" altLang="ja-JP" b="1" dirty="0">
                <a:solidFill>
                  <a:srgbClr val="C00000"/>
                </a:solidFill>
              </a:rPr>
              <a:t>152587890625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0" y="2101049"/>
            <a:ext cx="2826645" cy="27645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8890" y="4930014"/>
            <a:ext cx="1592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4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280" y="4091382"/>
            <a:ext cx="17283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掛け算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15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36" y="3071872"/>
            <a:ext cx="5588064" cy="81881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2380" y="5440216"/>
            <a:ext cx="88024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算法（アルゴリズム）の工夫で，掛け算の回数を削減できる場合がある</a:t>
            </a:r>
          </a:p>
        </p:txBody>
      </p:sp>
      <p:sp>
        <p:nvSpPr>
          <p:cNvPr id="10" name="左右矢印 9"/>
          <p:cNvSpPr/>
          <p:nvPr/>
        </p:nvSpPr>
        <p:spPr>
          <a:xfrm>
            <a:off x="2919970" y="3353071"/>
            <a:ext cx="595022" cy="3510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78828" y="3928479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同じ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1EBD1D-7F06-4D04-BE2F-62ACDC528102}"/>
              </a:ext>
            </a:extLst>
          </p:cNvPr>
          <p:cNvSpPr txBox="1"/>
          <p:nvPr/>
        </p:nvSpPr>
        <p:spPr>
          <a:xfrm>
            <a:off x="170795" y="216852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算法（アルゴリズム）の例</a:t>
            </a:r>
          </a:p>
        </p:txBody>
      </p:sp>
    </p:spTree>
    <p:extLst>
      <p:ext uri="{BB962C8B-B14F-4D97-AF65-F5344CB8AC3E}">
        <p14:creationId xmlns:p14="http://schemas.microsoft.com/office/powerpoint/2010/main" val="2075380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740" y="833586"/>
            <a:ext cx="8235425" cy="2841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次の２つのプログラムは，</a:t>
            </a:r>
            <a:r>
              <a:rPr lang="ja-JP" altLang="en-US" b="1" dirty="0"/>
              <a:t>同じ答えが出る．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sz="2400" b="1" dirty="0"/>
              <a:t>a = </a:t>
            </a:r>
            <a:r>
              <a:rPr lang="en-US" altLang="ja-JP" sz="2400" b="1" dirty="0">
                <a:solidFill>
                  <a:srgbClr val="C00000"/>
                </a:solidFill>
              </a:rPr>
              <a:t>5</a:t>
            </a:r>
            <a:r>
              <a:rPr lang="en-US" altLang="ja-JP" sz="2400" b="1" dirty="0"/>
              <a:t> * </a:t>
            </a:r>
            <a:r>
              <a:rPr lang="en-US" altLang="ja-JP" sz="2400" b="1" dirty="0">
                <a:solidFill>
                  <a:srgbClr val="C00000"/>
                </a:solidFill>
              </a:rPr>
              <a:t>5</a:t>
            </a:r>
          </a:p>
          <a:p>
            <a:pPr marL="0" indent="0">
              <a:buNone/>
            </a:pPr>
            <a:r>
              <a:rPr lang="en-US" altLang="ja-JP" sz="2400" b="1" dirty="0"/>
              <a:t>b = a * a</a:t>
            </a:r>
          </a:p>
          <a:p>
            <a:pPr marL="0" indent="0">
              <a:buNone/>
            </a:pPr>
            <a:r>
              <a:rPr lang="en-US" altLang="ja-JP" sz="2400" b="1" dirty="0"/>
              <a:t>c = b * b</a:t>
            </a:r>
          </a:p>
          <a:p>
            <a:pPr marL="0" indent="0">
              <a:buNone/>
            </a:pPr>
            <a:r>
              <a:rPr lang="en-US" altLang="ja-JP" sz="2400" b="1" dirty="0"/>
              <a:t>d = c * c</a:t>
            </a:r>
          </a:p>
          <a:p>
            <a:pPr marL="0" indent="0">
              <a:buNone/>
            </a:pPr>
            <a:r>
              <a:rPr lang="en-US" altLang="ja-JP" sz="2400" b="1" dirty="0"/>
              <a:t>print(d)</a:t>
            </a:r>
          </a:p>
          <a:p>
            <a:pPr marL="0" indent="0">
              <a:buNone/>
            </a:pPr>
            <a:r>
              <a:rPr lang="en-US" altLang="ja-JP" sz="2400" b="1" dirty="0"/>
              <a:t>print(5*5*5*5*5*5*5*5*5*5*5*5*5*5*5*5)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747" y="1433513"/>
            <a:ext cx="3081513" cy="340399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A123FC11-8D09-4E77-9CB6-6FB3EBCD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B4F59C-F1E4-42E4-A306-F3D811D415A4}"/>
              </a:ext>
            </a:extLst>
          </p:cNvPr>
          <p:cNvSpPr/>
          <p:nvPr/>
        </p:nvSpPr>
        <p:spPr>
          <a:xfrm>
            <a:off x="154740" y="1433513"/>
            <a:ext cx="5622173" cy="2381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C16C01-45E0-46AA-846C-4429567A815D}"/>
              </a:ext>
            </a:extLst>
          </p:cNvPr>
          <p:cNvSpPr/>
          <p:nvPr/>
        </p:nvSpPr>
        <p:spPr>
          <a:xfrm>
            <a:off x="154740" y="3914776"/>
            <a:ext cx="5622173" cy="533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84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379" y="551638"/>
            <a:ext cx="8186439" cy="2016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次の２つのプログラムは，</a:t>
            </a:r>
            <a:r>
              <a:rPr lang="ja-JP" altLang="en-US" sz="2400" b="1" dirty="0"/>
              <a:t>同じ答えが出る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a =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  <a:r>
              <a:rPr lang="en-US" altLang="ja-JP" sz="2400" b="1" dirty="0"/>
              <a:t> * </a:t>
            </a:r>
            <a:r>
              <a:rPr lang="en-US" altLang="ja-JP" sz="2400" b="1" dirty="0">
                <a:solidFill>
                  <a:srgbClr val="C00000"/>
                </a:solidFill>
              </a:rPr>
              <a:t>10</a:t>
            </a:r>
          </a:p>
          <a:p>
            <a:pPr marL="0" indent="0">
              <a:buNone/>
            </a:pPr>
            <a:r>
              <a:rPr lang="en-US" altLang="ja-JP" sz="2400" b="1" dirty="0"/>
              <a:t>b = a * a</a:t>
            </a:r>
          </a:p>
          <a:p>
            <a:pPr marL="0" indent="0">
              <a:buNone/>
            </a:pPr>
            <a:r>
              <a:rPr lang="en-US" altLang="ja-JP" sz="2400" b="1" dirty="0"/>
              <a:t>c = b * b</a:t>
            </a:r>
          </a:p>
          <a:p>
            <a:pPr marL="0" indent="0">
              <a:buNone/>
            </a:pPr>
            <a:r>
              <a:rPr lang="en-US" altLang="ja-JP" sz="2400" b="1" dirty="0"/>
              <a:t>print(c)</a:t>
            </a:r>
          </a:p>
          <a:p>
            <a:pPr marL="0" indent="0">
              <a:buNone/>
            </a:pPr>
            <a:r>
              <a:rPr lang="en-US" altLang="ja-JP" sz="2400" b="1" dirty="0"/>
              <a:t>print(10*10*10*10*10*10*10*10)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698" y="1136355"/>
            <a:ext cx="3566773" cy="3940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7CB64A8-9443-4E95-B414-F8AD97D70260}"/>
              </a:ext>
            </a:extLst>
          </p:cNvPr>
          <p:cNvSpPr/>
          <p:nvPr/>
        </p:nvSpPr>
        <p:spPr>
          <a:xfrm>
            <a:off x="169379" y="1047750"/>
            <a:ext cx="4994575" cy="19216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5C2A219-89F1-4425-847E-187EC82700E9}"/>
              </a:ext>
            </a:extLst>
          </p:cNvPr>
          <p:cNvSpPr/>
          <p:nvPr/>
        </p:nvSpPr>
        <p:spPr>
          <a:xfrm>
            <a:off x="169379" y="3024137"/>
            <a:ext cx="4994575" cy="5083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32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暗号を作成する </a:t>
            </a:r>
            <a:r>
              <a:rPr lang="en-US" altLang="ja-JP" dirty="0"/>
              <a:t>Python </a:t>
            </a:r>
            <a:r>
              <a:rPr lang="ja-JP" altLang="en-US" dirty="0"/>
              <a:t>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00162" y="4990655"/>
            <a:ext cx="6700838" cy="524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1125" dirty="0"/>
              <a:t>参考ウェブページ</a:t>
            </a:r>
            <a:endParaRPr lang="en-US" altLang="ja-JP" sz="1125" dirty="0"/>
          </a:p>
          <a:p>
            <a:pPr marL="0" indent="0">
              <a:buNone/>
            </a:pPr>
            <a:r>
              <a:rPr lang="en-US" altLang="ja-JP" sz="1350" dirty="0"/>
              <a:t>http://</a:t>
            </a:r>
            <a:r>
              <a:rPr lang="en-US" altLang="ja-JP" sz="1350" dirty="0" err="1"/>
              <a:t>nbviewer.jupyter.org</a:t>
            </a:r>
            <a:r>
              <a:rPr lang="en-US" altLang="ja-JP" sz="1350" dirty="0"/>
              <a:t>/</a:t>
            </a:r>
            <a:r>
              <a:rPr lang="en-US" altLang="ja-JP" sz="1350" dirty="0" err="1"/>
              <a:t>github</a:t>
            </a:r>
            <a:r>
              <a:rPr lang="en-US" altLang="ja-JP" sz="1350" dirty="0"/>
              <a:t>/</a:t>
            </a:r>
            <a:r>
              <a:rPr lang="en-US" altLang="ja-JP" sz="1350" dirty="0" err="1"/>
              <a:t>yoavram</a:t>
            </a:r>
            <a:r>
              <a:rPr lang="en-US" altLang="ja-JP" sz="1350" dirty="0"/>
              <a:t>/</a:t>
            </a:r>
            <a:r>
              <a:rPr lang="en-US" altLang="ja-JP" sz="1350" dirty="0" err="1"/>
              <a:t>CS1001.py</a:t>
            </a:r>
            <a:r>
              <a:rPr lang="en-US" altLang="ja-JP" sz="1350" dirty="0"/>
              <a:t>/blob/master/</a:t>
            </a:r>
            <a:r>
              <a:rPr lang="en-US" altLang="ja-JP" sz="1350" dirty="0" err="1"/>
              <a:t>recitation4.ipynb</a:t>
            </a:r>
            <a:endParaRPr lang="en-US" altLang="ja-JP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70702" y="4620867"/>
            <a:ext cx="451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Diffie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-Hellman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法で暗号化（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Python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7" y="1155326"/>
            <a:ext cx="7981227" cy="3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0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暗号を解読する </a:t>
            </a:r>
            <a:r>
              <a:rPr lang="en-US" altLang="ja-JP" dirty="0"/>
              <a:t>Python </a:t>
            </a:r>
            <a:r>
              <a:rPr lang="ja-JP" altLang="en-US" dirty="0"/>
              <a:t>プログラム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71286" y="5483382"/>
            <a:ext cx="6700838" cy="524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1125" dirty="0"/>
              <a:t>参考ウェブページ</a:t>
            </a:r>
            <a:endParaRPr lang="en-US" altLang="ja-JP" sz="1125" dirty="0"/>
          </a:p>
          <a:p>
            <a:pPr marL="0" indent="0">
              <a:buNone/>
            </a:pPr>
            <a:r>
              <a:rPr lang="en-US" altLang="ja-JP" sz="1350" dirty="0"/>
              <a:t>http://</a:t>
            </a:r>
            <a:r>
              <a:rPr lang="en-US" altLang="ja-JP" sz="1350" dirty="0" err="1"/>
              <a:t>nbviewer.jupyter.org</a:t>
            </a:r>
            <a:r>
              <a:rPr lang="en-US" altLang="ja-JP" sz="1350" dirty="0"/>
              <a:t>/</a:t>
            </a:r>
            <a:r>
              <a:rPr lang="en-US" altLang="ja-JP" sz="1350" dirty="0" err="1"/>
              <a:t>github</a:t>
            </a:r>
            <a:r>
              <a:rPr lang="en-US" altLang="ja-JP" sz="1350" dirty="0"/>
              <a:t>/</a:t>
            </a:r>
            <a:r>
              <a:rPr lang="en-US" altLang="ja-JP" sz="1350" dirty="0" err="1"/>
              <a:t>yoavram</a:t>
            </a:r>
            <a:r>
              <a:rPr lang="en-US" altLang="ja-JP" sz="1350" dirty="0"/>
              <a:t>/</a:t>
            </a:r>
            <a:r>
              <a:rPr lang="en-US" altLang="ja-JP" sz="1350" dirty="0" err="1"/>
              <a:t>CS1001.py</a:t>
            </a:r>
            <a:r>
              <a:rPr lang="en-US" altLang="ja-JP" sz="1350" dirty="0"/>
              <a:t>/blob/master/</a:t>
            </a:r>
            <a:r>
              <a:rPr lang="en-US" altLang="ja-JP" sz="1350" dirty="0" err="1"/>
              <a:t>recitation4.ipynb</a:t>
            </a:r>
            <a:endParaRPr lang="en-US" altLang="ja-JP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01" y="850062"/>
            <a:ext cx="5207392" cy="368245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944315" y="4813307"/>
            <a:ext cx="477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Diffie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-Hellman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法の暗号を解読するプログラム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9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1" y="188921"/>
            <a:ext cx="7807778" cy="8269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暗号作成より，暗号解読の方が手間がかかる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828" y="1222838"/>
            <a:ext cx="8219395" cy="4191000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暗号解読</a:t>
            </a:r>
            <a:r>
              <a:rPr kumimoji="1" lang="ja-JP" altLang="en-US" dirty="0"/>
              <a:t>の</a:t>
            </a:r>
            <a:r>
              <a:rPr lang="ja-JP" altLang="en-US" b="1" dirty="0"/>
              <a:t>算法（アルゴリズム）</a:t>
            </a:r>
            <a:r>
              <a:rPr kumimoji="1" lang="ja-JP" altLang="en-US" dirty="0"/>
              <a:t>は</a:t>
            </a:r>
            <a:r>
              <a:rPr lang="ja-JP" altLang="en-US" b="1" u="sng" dirty="0">
                <a:solidFill>
                  <a:srgbClr val="FF0000"/>
                </a:solidFill>
              </a:rPr>
              <a:t>発見済み</a:t>
            </a:r>
            <a:r>
              <a:rPr kumimoji="1" lang="ja-JP" altLang="en-US" b="1" dirty="0"/>
              <a:t>　</a:t>
            </a:r>
            <a:r>
              <a:rPr kumimoji="1" lang="ja-JP" altLang="en-US" dirty="0"/>
              <a:t>ということが多い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→　</a:t>
            </a:r>
            <a:r>
              <a:rPr lang="ja-JP" altLang="en-US" dirty="0"/>
              <a:t>プログラムを作成可能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しかし，</a:t>
            </a:r>
            <a:r>
              <a:rPr lang="ja-JP" altLang="en-US" dirty="0"/>
              <a:t>プログラムが答えを出すまでに</a:t>
            </a:r>
            <a:r>
              <a:rPr kumimoji="1" lang="ja-JP" altLang="en-US" b="1" dirty="0"/>
              <a:t>時間がかかる場合</a:t>
            </a:r>
            <a:r>
              <a:rPr kumimoji="1" lang="ja-JP" altLang="en-US" dirty="0"/>
              <a:t>がある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すでに，</a:t>
            </a:r>
            <a:r>
              <a:rPr lang="en-US" altLang="ja-JP" dirty="0"/>
              <a:t>2012 </a:t>
            </a:r>
            <a:r>
              <a:rPr lang="ja-JP" altLang="en-US" dirty="0"/>
              <a:t>年に，このようなレポートが．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www.dit.co.jp</a:t>
            </a:r>
            <a:r>
              <a:rPr lang="en-US" altLang="ja-JP" dirty="0">
                <a:hlinkClick r:id="rId2"/>
              </a:rPr>
              <a:t>/service/security/report/</a:t>
            </a:r>
            <a:r>
              <a:rPr lang="en-US" altLang="ja-JP" dirty="0" err="1">
                <a:hlinkClick r:id="rId2"/>
              </a:rPr>
              <a:t>03.html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zh-CN" altLang="en-US" dirty="0"/>
              <a:t>英大小文字</a:t>
            </a:r>
            <a:r>
              <a:rPr lang="en-US" altLang="zh-CN" dirty="0"/>
              <a:t>+</a:t>
            </a:r>
            <a:r>
              <a:rPr lang="zh-CN" altLang="en-US" dirty="0"/>
              <a:t>数字</a:t>
            </a:r>
            <a:r>
              <a:rPr lang="en-US" altLang="zh-CN" dirty="0"/>
              <a:t>+</a:t>
            </a:r>
            <a:r>
              <a:rPr lang="zh-CN" altLang="en-US" dirty="0"/>
              <a:t>記号</a:t>
            </a:r>
            <a:r>
              <a:rPr lang="ja-JP" altLang="en-US" dirty="0"/>
              <a:t>を組み合わせた </a:t>
            </a:r>
            <a:r>
              <a:rPr lang="en-US" altLang="ja-JP" dirty="0"/>
              <a:t>ZIP </a:t>
            </a:r>
            <a:r>
              <a:rPr lang="ja-JP" altLang="en-US" dirty="0"/>
              <a:t>のパスワード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６桁</a:t>
            </a:r>
            <a:r>
              <a:rPr lang="ja-JP" altLang="en-US" dirty="0"/>
              <a:t>の解読時間：　２分２４秒　　＝　超危険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b="1" dirty="0"/>
              <a:t>８桁</a:t>
            </a:r>
            <a:r>
              <a:rPr lang="ja-JP" altLang="en-US" dirty="0"/>
              <a:t>の解読時間：　１４日　　　　＝　危険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１０桁の解読時間：　３４１年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493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「計算可能性」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4"/>
            <a:ext cx="8156122" cy="3879057"/>
          </a:xfrm>
        </p:spPr>
        <p:txBody>
          <a:bodyPr/>
          <a:lstStyle/>
          <a:p>
            <a:r>
              <a:rPr lang="ja-JP" altLang="en-US" b="1" dirty="0"/>
              <a:t>算法（アルゴリズム）の作成</a:t>
            </a:r>
            <a:r>
              <a:rPr kumimoji="1" lang="ja-JP" altLang="en-US" b="1" dirty="0"/>
              <a:t>が不可能</a:t>
            </a:r>
            <a:r>
              <a:rPr kumimoji="1" lang="ja-JP" altLang="en-US" dirty="0"/>
              <a:t>という問題</a:t>
            </a:r>
            <a:r>
              <a:rPr lang="ja-JP" altLang="en-US" dirty="0"/>
              <a:t>は，すでに発見済みである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人間にもコンピュータにも解けない問題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チューリングマシンの停止判定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18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05065"/>
              </p:ext>
            </p:extLst>
          </p:nvPr>
        </p:nvGraphicFramePr>
        <p:xfrm>
          <a:off x="789070" y="1033512"/>
          <a:ext cx="7446209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復習，全体まとめ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57039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モジュール，インポート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標準ライブラリ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算法（アルゴリズム）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2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8560" y="130376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8" y="494342"/>
            <a:ext cx="8786613" cy="598759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① モジュール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プログラムの共通部分を別ファイルにできる機能．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② 算法（</a:t>
            </a:r>
            <a:r>
              <a:rPr lang="ja-JP" altLang="en-US" sz="2400" b="1" dirty="0">
                <a:solidFill>
                  <a:srgbClr val="C00000"/>
                </a:solidFill>
              </a:rPr>
              <a:t>アルゴリズム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</a:t>
            </a:r>
            <a:r>
              <a:rPr lang="en-US" altLang="ja-JP" sz="2400" dirty="0"/>
              <a:t>※</a:t>
            </a:r>
            <a:r>
              <a:rPr lang="ja-JP" altLang="en-US" sz="2400" dirty="0"/>
              <a:t>　コンピュータは，ある定まった手順により問題を解く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　プログラムの見通しの良さ，性能向上，バグの防止に役立つ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b="1" dirty="0"/>
              <a:t>③ 標準ライブラリ</a:t>
            </a:r>
            <a:r>
              <a:rPr lang="en-US" altLang="ja-JP" sz="2400" b="1" dirty="0"/>
              <a:t/>
            </a:r>
            <a:br>
              <a:rPr lang="en-US" altLang="ja-JP" sz="2400" b="1" dirty="0"/>
            </a:br>
            <a:r>
              <a:rPr lang="en-US" altLang="ja-JP" sz="2400" dirty="0"/>
              <a:t>Python </a:t>
            </a:r>
            <a:r>
              <a:rPr lang="ja-JP" altLang="en-US" sz="2400" dirty="0"/>
              <a:t>では，標準ライブラリとして </a:t>
            </a:r>
            <a:r>
              <a:rPr lang="en-US" altLang="ja-JP" sz="2400" dirty="0"/>
              <a:t>math,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</a:t>
            </a:r>
            <a:r>
              <a:rPr lang="ja-JP" altLang="en-US" sz="2400" dirty="0"/>
              <a:t>などのパッケージがあり，さまざまな算法（アルゴリズム）を網羅している</a:t>
            </a: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算法（アルゴリズム）を駆使しても，</a:t>
            </a:r>
            <a:r>
              <a:rPr lang="en-US" altLang="ja-JP" sz="2400" b="1" dirty="0"/>
              <a:t> </a:t>
            </a:r>
            <a:r>
              <a:rPr lang="ja-JP" altLang="en-US" sz="2400" b="1" u="sng" dirty="0">
                <a:solidFill>
                  <a:srgbClr val="FF0000"/>
                </a:solidFill>
              </a:rPr>
              <a:t>解くのに時間がかかりすぎるため難しいという問題がある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/>
              <a:t>このことは，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暗号</a:t>
            </a:r>
            <a:r>
              <a:rPr kumimoji="1" lang="ja-JP" altLang="en-US" sz="2400" dirty="0"/>
              <a:t>の基礎として役立つ</a:t>
            </a:r>
            <a:endParaRPr kumimoji="1" lang="en-US" altLang="ja-JP" sz="2400" dirty="0"/>
          </a:p>
          <a:p>
            <a:pPr marL="0" indent="0">
              <a:spcBef>
                <a:spcPts val="600"/>
              </a:spcBef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316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1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プログラミング </a:t>
            </a:r>
            <a:r>
              <a:rPr lang="en-US" altLang="ja-JP" smtClean="0"/>
              <a:t>(programming)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コンピュータは，</a:t>
            </a:r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で動く</a:t>
            </a:r>
            <a:endParaRPr lang="en-US" altLang="ja-JP" dirty="0" smtClean="0"/>
          </a:p>
          <a:p>
            <a:r>
              <a:rPr lang="ja-JP" altLang="en-US" dirty="0" smtClean="0"/>
              <a:t>プログラミングは，</a:t>
            </a:r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を設計，製作すること</a:t>
            </a:r>
            <a:endParaRPr lang="en-US" altLang="ja-JP" dirty="0" smtClean="0"/>
          </a:p>
          <a:p>
            <a:r>
              <a:rPr lang="ja-JP" altLang="en-US" dirty="0" smtClean="0"/>
              <a:t>何らかの作業を，コンピュータで実行させるために行う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3" y="3921082"/>
            <a:ext cx="3937928" cy="14944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69019" y="5525354"/>
            <a:ext cx="3158237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ソースコード</a:t>
            </a:r>
          </a:p>
        </p:txBody>
      </p:sp>
      <p:sp>
        <p:nvSpPr>
          <p:cNvPr id="7" name="右矢印 6"/>
          <p:cNvSpPr/>
          <p:nvPr/>
        </p:nvSpPr>
        <p:spPr>
          <a:xfrm>
            <a:off x="4948597" y="4440349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97504" y="5436888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プログラム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実行結果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537" y="3962400"/>
            <a:ext cx="2255282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mtClean="0"/>
              <a:t>ソースコード </a:t>
            </a:r>
            <a:r>
              <a:rPr lang="en-US" altLang="ja-JP" smtClean="0"/>
              <a:t>(source code)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プログラム</a:t>
            </a:r>
            <a:r>
              <a:rPr lang="ja-JP" altLang="en-US" dirty="0" smtClean="0"/>
              <a:t>を，何らかの</a:t>
            </a:r>
            <a:r>
              <a:rPr lang="ja-JP" altLang="en-US" dirty="0" smtClean="0">
                <a:solidFill>
                  <a:srgbClr val="FF0000"/>
                </a:solidFill>
              </a:rPr>
              <a:t>プログラミング言語</a:t>
            </a:r>
            <a:r>
              <a:rPr lang="ja-JP" altLang="en-US" dirty="0" smtClean="0"/>
              <a:t>で書いたもの</a:t>
            </a:r>
            <a:endParaRPr lang="en-US" altLang="ja-JP" dirty="0" smtClean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44855" y="3577411"/>
            <a:ext cx="5486399" cy="15696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import picamera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camera = picamera.PiCamera()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camera.capture("1.jpg")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Courier New" panose="02070309020205020404" pitchFamily="49" charset="0"/>
              </a:rPr>
              <a:t>exit()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Courier New" panose="02070309020205020404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68203" y="5338584"/>
            <a:ext cx="5416868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Raspberry Pi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で，カメラを使って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撮影し，画像を保存するプログラムの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ソースコード（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Python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言語）</a:t>
            </a:r>
          </a:p>
        </p:txBody>
      </p:sp>
    </p:spTree>
    <p:extLst>
      <p:ext uri="{BB962C8B-B14F-4D97-AF65-F5344CB8AC3E}">
        <p14:creationId xmlns:p14="http://schemas.microsoft.com/office/powerpoint/2010/main" val="25446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の変数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：</a:t>
            </a:r>
            <a:r>
              <a:rPr lang="ja-JP" altLang="en-US" b="1" dirty="0" smtClean="0"/>
              <a:t>名前の付いたオブジェクト</a:t>
            </a:r>
            <a:r>
              <a:rPr lang="ja-JP" altLang="en-US" dirty="0" smtClean="0"/>
              <a:t>には，</a:t>
            </a:r>
            <a:r>
              <a:rPr lang="ja-JP" altLang="en-US" b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，</a:t>
            </a:r>
            <a:r>
              <a:rPr lang="ja-JP" altLang="en-US" b="1" dirty="0" smtClean="0">
                <a:solidFill>
                  <a:srgbClr val="FF0000"/>
                </a:solidFill>
              </a:rPr>
              <a:t>関数</a:t>
            </a:r>
            <a:r>
              <a:rPr lang="ja-JP" altLang="en-US" dirty="0" smtClean="0"/>
              <a:t>などがある（変数や関数は，数学の変数や関数とは</a:t>
            </a:r>
            <a:r>
              <a:rPr lang="ja-JP" altLang="en-US" b="1" dirty="0" smtClean="0"/>
              <a:t>違う意味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変数</a:t>
            </a:r>
            <a:r>
              <a:rPr lang="ja-JP" altLang="en-US" dirty="0" smtClean="0"/>
              <a:t>は， 「</a:t>
            </a:r>
            <a:r>
              <a:rPr lang="ja-JP" altLang="en-US" b="1" dirty="0" smtClean="0"/>
              <a:t>値をコンピュータに覚えさせておくもの</a:t>
            </a:r>
            <a:r>
              <a:rPr lang="ja-JP" altLang="en-US" dirty="0" smtClean="0"/>
              <a:t>」として使うことができる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246054-BABA-424A-9E06-D87A7147C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55" y="3282111"/>
            <a:ext cx="4404843" cy="270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DF4ED60-E652-41F8-A294-FED1857C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28" y="3282111"/>
            <a:ext cx="4076343" cy="2704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561331" y="6179419"/>
            <a:ext cx="387798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変数には，値を代入できる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4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関数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343" y="2750210"/>
            <a:ext cx="795021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本体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return a * 1.1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この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関数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は，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式「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a * 1.1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」に，</a:t>
            </a:r>
            <a:r>
              <a:rPr kumimoji="0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名前</a:t>
            </a:r>
            <a:r>
              <a:rPr kumimoji="0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foo</a:t>
            </a:r>
            <a:r>
              <a:rPr kumimoji="0" lang="en-US" altLang="ja-JP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を付けたもの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と考えることもできる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C16FAD-248D-4C20-9EC5-4BB01842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8" y="901674"/>
            <a:ext cx="6271693" cy="1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1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7-1.</a:t>
            </a:r>
            <a:r>
              <a:rPr lang="ja-JP" altLang="en-US" sz="3600" dirty="0"/>
              <a:t> モジュール，インポート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93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ライブラリとモジュール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ライブラリ</a:t>
            </a:r>
            <a:r>
              <a:rPr kumimoji="1" lang="ja-JP" altLang="en-US" dirty="0"/>
              <a:t>とは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複数の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が共有して使えるような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機能を持った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のこと．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多くの場合，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の実行時に</a:t>
            </a:r>
            <a:r>
              <a:rPr lang="ja-JP" altLang="en-US" b="1" dirty="0">
                <a:solidFill>
                  <a:srgbClr val="C00000"/>
                </a:solidFill>
              </a:rPr>
              <a:t>リンク</a:t>
            </a:r>
            <a:r>
              <a:rPr lang="ja-JP" altLang="en-US" dirty="0"/>
              <a:t>（結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合）される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パッケージ</a:t>
            </a:r>
            <a:r>
              <a:rPr lang="ja-JP" altLang="en-US" dirty="0"/>
              <a:t>　（</a:t>
            </a:r>
            <a:r>
              <a:rPr lang="ja-JP" altLang="en-US" b="1" dirty="0">
                <a:solidFill>
                  <a:srgbClr val="C00000"/>
                </a:solidFill>
              </a:rPr>
              <a:t>モジュール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インクルードファイル</a:t>
            </a:r>
            <a:r>
              <a:rPr lang="ja-JP" altLang="en-US" dirty="0"/>
              <a:t>などともいう）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複数の</a:t>
            </a:r>
            <a:r>
              <a:rPr kumimoji="1" lang="ja-JP" altLang="en-US" b="1" dirty="0">
                <a:solidFill>
                  <a:srgbClr val="C00000"/>
                </a:solidFill>
              </a:rPr>
              <a:t>プログラム</a:t>
            </a:r>
            <a:r>
              <a:rPr kumimoji="1" lang="ja-JP" altLang="en-US" dirty="0"/>
              <a:t>が共有して使えるような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機能を持った</a:t>
            </a:r>
            <a:r>
              <a:rPr lang="ja-JP" altLang="en-US" b="1" dirty="0">
                <a:solidFill>
                  <a:srgbClr val="C00000"/>
                </a:solidFill>
              </a:rPr>
              <a:t>ソースコード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※</a:t>
            </a:r>
            <a:r>
              <a:rPr lang="ja-JP" altLang="en-US" dirty="0"/>
              <a:t> パッケージの種類、豊富は、プログラミング言語とに違う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26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2367</TotalTime>
  <Words>1256</Words>
  <Application>Microsoft Office PowerPoint</Application>
  <PresentationFormat>画面に合わせる (4:3)</PresentationFormat>
  <Paragraphs>315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メイリオ</vt:lpstr>
      <vt:lpstr>游ゴシック</vt:lpstr>
      <vt:lpstr>Arial</vt:lpstr>
      <vt:lpstr>Calibri</vt:lpstr>
      <vt:lpstr>Courier New</vt:lpstr>
      <vt:lpstr>Segoe UI</vt:lpstr>
      <vt:lpstr>Office テーマ</vt:lpstr>
      <vt:lpstr>PowerPoint プレゼンテーション</vt:lpstr>
      <vt:lpstr>全体まとめ</vt:lpstr>
      <vt:lpstr>アウトライン</vt:lpstr>
      <vt:lpstr>プログラミング (programming) </vt:lpstr>
      <vt:lpstr>ソースコード (source code)</vt:lpstr>
      <vt:lpstr>Python の変数</vt:lpstr>
      <vt:lpstr>関数</vt:lpstr>
      <vt:lpstr>7-1. モジュール，インポート</vt:lpstr>
      <vt:lpstr>ライブラリとモジュール</vt:lpstr>
      <vt:lpstr>モジュール</vt:lpstr>
      <vt:lpstr>モジュール</vt:lpstr>
      <vt:lpstr>インポート</vt:lpstr>
      <vt:lpstr>他のモジュールへのアクセス</vt:lpstr>
      <vt:lpstr>モジュールのインポートの仕組み</vt:lpstr>
      <vt:lpstr>モジュールの利用例 ①</vt:lpstr>
      <vt:lpstr>モジュールの利用例 ②</vt:lpstr>
      <vt:lpstr>２種類のモジュール</vt:lpstr>
      <vt:lpstr>7-2. 標準ライブラリ</vt:lpstr>
      <vt:lpstr>Python のライブラリ</vt:lpstr>
      <vt:lpstr>標準ライブラリとその他のパッケージ</vt:lpstr>
      <vt:lpstr>Python の標準ライブラリ</vt:lpstr>
      <vt:lpstr>7-3. 算法（アルゴリズム） </vt:lpstr>
      <vt:lpstr>PowerPoint プレゼンテーション</vt:lpstr>
      <vt:lpstr>PowerPoint プレゼンテーション</vt:lpstr>
      <vt:lpstr>PowerPoint プレゼンテーション</vt:lpstr>
      <vt:lpstr>暗号を作成する Python プログラム</vt:lpstr>
      <vt:lpstr>暗号を解読する Python プログラム</vt:lpstr>
      <vt:lpstr>暗号作成より，暗号解読の方が手間がかかる</vt:lpstr>
      <vt:lpstr>「計算可能性」</vt:lpstr>
      <vt:lpstr>全体まとめ</vt:lpstr>
      <vt:lpstr>Python 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276</cp:revision>
  <cp:lastPrinted>2019-10-31T03:39:30Z</cp:lastPrinted>
  <dcterms:created xsi:type="dcterms:W3CDTF">2018-05-08T02:37:35Z</dcterms:created>
  <dcterms:modified xsi:type="dcterms:W3CDTF">2023-01-29T11:59:45Z</dcterms:modified>
</cp:coreProperties>
</file>