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966" r:id="rId2"/>
    <p:sldId id="1373" r:id="rId3"/>
    <p:sldId id="1403" r:id="rId4"/>
    <p:sldId id="1314" r:id="rId5"/>
    <p:sldId id="1456" r:id="rId6"/>
    <p:sldId id="1354" r:id="rId7"/>
    <p:sldId id="1457" r:id="rId8"/>
    <p:sldId id="820" r:id="rId9"/>
    <p:sldId id="896" r:id="rId10"/>
    <p:sldId id="907" r:id="rId11"/>
    <p:sldId id="908" r:id="rId12"/>
    <p:sldId id="1297" r:id="rId13"/>
    <p:sldId id="1369" r:id="rId14"/>
    <p:sldId id="1303" r:id="rId15"/>
    <p:sldId id="1437" r:id="rId16"/>
    <p:sldId id="1436" r:id="rId17"/>
    <p:sldId id="1360" r:id="rId18"/>
    <p:sldId id="1387" r:id="rId19"/>
    <p:sldId id="1371" r:id="rId20"/>
    <p:sldId id="1380" r:id="rId21"/>
    <p:sldId id="1347" r:id="rId22"/>
    <p:sldId id="886" r:id="rId23"/>
    <p:sldId id="858" r:id="rId24"/>
    <p:sldId id="1378" r:id="rId25"/>
    <p:sldId id="1379" r:id="rId26"/>
    <p:sldId id="874" r:id="rId27"/>
    <p:sldId id="872" r:id="rId28"/>
    <p:sldId id="1388" r:id="rId29"/>
    <p:sldId id="1367" r:id="rId30"/>
    <p:sldId id="917" r:id="rId31"/>
    <p:sldId id="913" r:id="rId32"/>
    <p:sldId id="1370" r:id="rId33"/>
    <p:sldId id="1448" r:id="rId34"/>
    <p:sldId id="1446" r:id="rId35"/>
    <p:sldId id="1447" r:id="rId36"/>
    <p:sldId id="1392" r:id="rId37"/>
    <p:sldId id="862" r:id="rId38"/>
    <p:sldId id="1395" r:id="rId39"/>
    <p:sldId id="1404" r:id="rId40"/>
    <p:sldId id="1397" r:id="rId41"/>
    <p:sldId id="1398" r:id="rId42"/>
    <p:sldId id="1449" r:id="rId43"/>
    <p:sldId id="1400" r:id="rId44"/>
    <p:sldId id="1401" r:id="rId45"/>
    <p:sldId id="924" r:id="rId46"/>
    <p:sldId id="1450" r:id="rId47"/>
    <p:sldId id="1451" r:id="rId48"/>
    <p:sldId id="1458" r:id="rId49"/>
    <p:sldId id="1452" r:id="rId50"/>
    <p:sldId id="1453" r:id="rId51"/>
    <p:sldId id="1454" r:id="rId52"/>
    <p:sldId id="1455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0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5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EE2DE6-0E9D-47BD-87DB-36DCDB873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po-8. </a:t>
            </a:r>
            <a:r>
              <a:rPr lang="ja-JP" altLang="en-US" sz="3600" b="1" dirty="0">
                <a:solidFill>
                  <a:srgbClr val="C00000"/>
                </a:solidFill>
              </a:rPr>
              <a:t>クラス，メソッド，オブジェクト生成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47850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 クラス，</a:t>
            </a:r>
            <a:r>
              <a:rPr lang="en-US" altLang="ja-JP" sz="1800" dirty="0">
                <a:solidFill>
                  <a:schemeClr val="tx1"/>
                </a:solidFill>
              </a:rPr>
              <a:t>class</a:t>
            </a:r>
            <a:r>
              <a:rPr lang="ja-JP" altLang="en-US" sz="1800" dirty="0">
                <a:solidFill>
                  <a:schemeClr val="tx1"/>
                </a:solidFill>
              </a:rPr>
              <a:t>，コンストラクタ，メソッド，</a:t>
            </a:r>
            <a:r>
              <a:rPr lang="en-US" altLang="ja-JP" sz="1800" dirty="0">
                <a:solidFill>
                  <a:schemeClr val="tx1"/>
                </a:solidFill>
              </a:rPr>
              <a:t>self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</a:t>
            </a:r>
            <a:r>
              <a:rPr lang="en-US" altLang="ja-JP" sz="1800" dirty="0" smtClean="0">
                <a:solidFill>
                  <a:schemeClr val="tx1"/>
                </a:solidFill>
              </a:rPr>
              <a:t>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po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9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2" y="2789172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743083" y="5552633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D457C-3F63-4218-9B9B-7873B3B3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ステップ実行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498FB5-15BF-487E-B934-1FC540EE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</a:t>
            </a:r>
            <a:r>
              <a:rPr lang="ja-JP" altLang="en-US" b="1" dirty="0"/>
              <a:t>ビジュアルに観察</a:t>
            </a:r>
            <a:endParaRPr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F065D-EE78-4548-8721-E79AFD14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390132-6F51-B22B-1DE4-DE309276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94" y="2097186"/>
            <a:ext cx="7278726" cy="379324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E62EB6-BFFE-1C96-0370-C525BDB0B146}"/>
              </a:ext>
            </a:extLst>
          </p:cNvPr>
          <p:cNvSpPr/>
          <p:nvPr/>
        </p:nvSpPr>
        <p:spPr>
          <a:xfrm>
            <a:off x="1481959" y="2497257"/>
            <a:ext cx="542334" cy="162700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E0484F-C02C-C6B9-BD89-F07813012629}"/>
              </a:ext>
            </a:extLst>
          </p:cNvPr>
          <p:cNvSpPr/>
          <p:nvPr/>
        </p:nvSpPr>
        <p:spPr>
          <a:xfrm>
            <a:off x="920706" y="4967680"/>
            <a:ext cx="3323371" cy="92275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5AA1F9D-DC4C-547E-2FDF-5700DF700903}"/>
              </a:ext>
            </a:extLst>
          </p:cNvPr>
          <p:cNvSpPr/>
          <p:nvPr/>
        </p:nvSpPr>
        <p:spPr>
          <a:xfrm>
            <a:off x="5902609" y="2342688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E45CE-633B-4596-A107-4C8425249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8-1. </a:t>
            </a:r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7CE423-B7DF-4C27-B0B8-1914C2DFC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EE8D5-9382-4B2F-B314-2C092119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08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233567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B9EB7-C029-26A6-664A-AFB1B2EE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同じクラスの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つのオブジェクト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8391F4-C1B2-D412-2439-C970674C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BFBBB4E-F417-AC08-A74B-74DCACC16211}"/>
              </a:ext>
            </a:extLst>
          </p:cNvPr>
          <p:cNvSpPr/>
          <p:nvPr/>
        </p:nvSpPr>
        <p:spPr>
          <a:xfrm>
            <a:off x="1274688" y="1995361"/>
            <a:ext cx="3480615" cy="3125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E6050F-5785-FB17-D194-6304B1D5417E}"/>
              </a:ext>
            </a:extLst>
          </p:cNvPr>
          <p:cNvSpPr txBox="1"/>
          <p:nvPr/>
        </p:nvSpPr>
        <p:spPr>
          <a:xfrm>
            <a:off x="1450927" y="533517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2BDA98C-071D-FCDA-232B-3C2D991C4158}"/>
              </a:ext>
            </a:extLst>
          </p:cNvPr>
          <p:cNvSpPr/>
          <p:nvPr/>
        </p:nvSpPr>
        <p:spPr>
          <a:xfrm>
            <a:off x="5430519" y="913414"/>
            <a:ext cx="1193020" cy="10819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2B4FB2-799F-8AC2-E3C8-47C7740CC10F}"/>
              </a:ext>
            </a:extLst>
          </p:cNvPr>
          <p:cNvSpPr txBox="1"/>
          <p:nvPr/>
        </p:nvSpPr>
        <p:spPr>
          <a:xfrm>
            <a:off x="4808930" y="225412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32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05EFDB-AC04-428D-882C-77C6D11A9B4C}"/>
              </a:ext>
            </a:extLst>
          </p:cNvPr>
          <p:cNvSpPr/>
          <p:nvPr/>
        </p:nvSpPr>
        <p:spPr>
          <a:xfrm>
            <a:off x="149679" y="722571"/>
            <a:ext cx="3987011" cy="59066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4234016" y="877581"/>
            <a:ext cx="4532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２つのオブジェクトともに，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同じクラス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Ball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  <a:r>
              <a:rPr kumimoji="1" lang="ja-JP" altLang="en-US" sz="2400" dirty="0"/>
              <a:t>と考えることができる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3B17BC8-9FC2-42EE-87A4-21E5A7171BD9}"/>
              </a:ext>
            </a:extLst>
          </p:cNvPr>
          <p:cNvSpPr/>
          <p:nvPr/>
        </p:nvSpPr>
        <p:spPr>
          <a:xfrm>
            <a:off x="1286561" y="4321032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3F03F-242A-4C23-8F54-E7C7784F986D}"/>
              </a:ext>
            </a:extLst>
          </p:cNvPr>
          <p:cNvSpPr txBox="1"/>
          <p:nvPr/>
        </p:nvSpPr>
        <p:spPr>
          <a:xfrm>
            <a:off x="701234" y="5636643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B681B7A-348A-46ED-8D5D-25889D40018F}"/>
              </a:ext>
            </a:extLst>
          </p:cNvPr>
          <p:cNvSpPr/>
          <p:nvPr/>
        </p:nvSpPr>
        <p:spPr>
          <a:xfrm>
            <a:off x="1728346" y="1582893"/>
            <a:ext cx="499747" cy="4296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EAA62F-9FF5-47E2-91AB-729FB5771953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8CA608-7A93-41CA-B71C-325287CED467}"/>
              </a:ext>
            </a:extLst>
          </p:cNvPr>
          <p:cNvSpPr txBox="1"/>
          <p:nvPr/>
        </p:nvSpPr>
        <p:spPr>
          <a:xfrm>
            <a:off x="957833" y="1993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42D391-B903-4857-90AD-4672E18B87BA}"/>
              </a:ext>
            </a:extLst>
          </p:cNvPr>
          <p:cNvSpPr txBox="1"/>
          <p:nvPr/>
        </p:nvSpPr>
        <p:spPr>
          <a:xfrm>
            <a:off x="1044029" y="389612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B33935-3367-4116-8DBA-0062B95901F4}"/>
              </a:ext>
            </a:extLst>
          </p:cNvPr>
          <p:cNvSpPr txBox="1"/>
          <p:nvPr/>
        </p:nvSpPr>
        <p:spPr>
          <a:xfrm>
            <a:off x="952820" y="1094133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D75368-CABE-4CC0-82BE-F0287E95EB60}"/>
              </a:ext>
            </a:extLst>
          </p:cNvPr>
          <p:cNvSpPr txBox="1"/>
          <p:nvPr/>
        </p:nvSpPr>
        <p:spPr>
          <a:xfrm>
            <a:off x="4195468" y="2932978"/>
            <a:ext cx="4532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属性</a:t>
            </a:r>
            <a:r>
              <a:rPr kumimoji="1" lang="ja-JP" altLang="en-US" sz="2400" dirty="0"/>
              <a:t>を持つ．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半径，場所，色などの属性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9331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E45CE-633B-4596-A107-4C8425249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8-2. </a:t>
            </a:r>
            <a:r>
              <a:rPr lang="ja-JP" altLang="en-US" dirty="0"/>
              <a:t>クラス定義，</a:t>
            </a:r>
            <a:r>
              <a:rPr lang="en-US" altLang="ja-JP" dirty="0"/>
              <a:t>class</a:t>
            </a:r>
            <a:r>
              <a:rPr lang="ja-JP" altLang="en-US" dirty="0"/>
              <a:t>，オブジェクト生成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7CE423-B7DF-4C27-B0B8-1914C2DFC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EE8D5-9382-4B2F-B314-2C092119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72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D42AC0-3CBA-4B68-B6B6-A0E4820D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8" y="644893"/>
            <a:ext cx="8904723" cy="2965479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5" y="4080237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クラス名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Ball</a:t>
            </a:r>
          </a:p>
          <a:p>
            <a:pPr marL="0" indent="0">
              <a:buNone/>
            </a:pPr>
            <a:r>
              <a:rPr lang="ja-JP" altLang="en-US" b="1" dirty="0"/>
              <a:t>メソッド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__</a:t>
            </a:r>
            <a:r>
              <a:rPr lang="en-US" altLang="ja-JP" dirty="0" err="1">
                <a:solidFill>
                  <a:srgbClr val="C00000"/>
                </a:solidFill>
              </a:rPr>
              <a:t>init</a:t>
            </a:r>
            <a:r>
              <a:rPr lang="en-US" altLang="ja-JP" dirty="0">
                <a:solidFill>
                  <a:srgbClr val="C00000"/>
                </a:solidFill>
              </a:rPr>
              <a:t>__, printout</a:t>
            </a:r>
          </a:p>
          <a:p>
            <a:pPr marL="0" indent="0">
              <a:buNone/>
            </a:pPr>
            <a:r>
              <a:rPr lang="ja-JP" altLang="en-US" b="1" dirty="0"/>
              <a:t>属性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x, y, r, color</a:t>
            </a:r>
          </a:p>
          <a:p>
            <a:pPr marL="0" indent="0">
              <a:buNone/>
            </a:pPr>
            <a:r>
              <a:rPr lang="en-US" altLang="ja-JP" dirty="0"/>
              <a:t>  ※ __</a:t>
            </a:r>
            <a:r>
              <a:rPr lang="en-US" altLang="ja-JP" dirty="0" err="1"/>
              <a:t>init</a:t>
            </a:r>
            <a:r>
              <a:rPr lang="en-US" altLang="ja-JP" dirty="0"/>
              <a:t>__ </a:t>
            </a:r>
            <a:r>
              <a:rPr lang="ja-JP" altLang="en-US" dirty="0"/>
              <a:t>は，オブジェクト生成のためのメソッド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1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D42AC0-3CBA-4B68-B6B6-A0E4820D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" y="644893"/>
            <a:ext cx="8904723" cy="2965479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38" y="4244267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D85B4C5-7311-4D11-A623-A928E110BFAA}"/>
              </a:ext>
            </a:extLst>
          </p:cNvPr>
          <p:cNvGrpSpPr/>
          <p:nvPr/>
        </p:nvGrpSpPr>
        <p:grpSpPr>
          <a:xfrm>
            <a:off x="-354480" y="4387511"/>
            <a:ext cx="5277361" cy="1712681"/>
            <a:chOff x="1190345" y="1525042"/>
            <a:chExt cx="5277361" cy="1712681"/>
          </a:xfrm>
        </p:grpSpPr>
        <p:sp>
          <p:nvSpPr>
            <p:cNvPr id="9" name="コンテンツ プレースホルダー 2">
              <a:extLst>
                <a:ext uri="{FF2B5EF4-FFF2-40B4-BE49-F238E27FC236}">
                  <a16:creationId xmlns:a16="http://schemas.microsoft.com/office/drawing/2014/main" id="{38ED74B9-FB43-46F5-AFF1-6C6BBF4A3245}"/>
                </a:ext>
              </a:extLst>
            </p:cNvPr>
            <p:cNvSpPr txBox="1">
              <a:spLocks/>
            </p:cNvSpPr>
            <p:nvPr/>
          </p:nvSpPr>
          <p:spPr>
            <a:xfrm>
              <a:off x="1190345" y="1525042"/>
              <a:ext cx="5277361" cy="119387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ja-JP" sz="3000" dirty="0">
                <a:latin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a  8     10    1    "red"</a:t>
              </a: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b  2     4      3    "green"</a:t>
              </a:r>
              <a:endParaRPr lang="ja-JP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CA5633E-B8AB-4F23-98FC-E4BC71E69F9B}"/>
                </a:ext>
              </a:extLst>
            </p:cNvPr>
            <p:cNvSpPr/>
            <p:nvPr/>
          </p:nvSpPr>
          <p:spPr>
            <a:xfrm>
              <a:off x="2161220" y="2103478"/>
              <a:ext cx="3201672" cy="292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E43A67E-0FDF-4275-B499-DE36A179AD04}"/>
                </a:ext>
              </a:extLst>
            </p:cNvPr>
            <p:cNvSpPr/>
            <p:nvPr/>
          </p:nvSpPr>
          <p:spPr>
            <a:xfrm>
              <a:off x="2161219" y="2513052"/>
              <a:ext cx="3201672" cy="332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34503A-E855-49B9-9A0C-95C0F2F3D888}"/>
                </a:ext>
              </a:extLst>
            </p:cNvPr>
            <p:cNvCxnSpPr/>
            <p:nvPr/>
          </p:nvCxnSpPr>
          <p:spPr>
            <a:xfrm>
              <a:off x="2647104" y="2096219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FE517EF-7C7C-4BFB-914E-5A6AB5509DA0}"/>
                </a:ext>
              </a:extLst>
            </p:cNvPr>
            <p:cNvCxnSpPr/>
            <p:nvPr/>
          </p:nvCxnSpPr>
          <p:spPr>
            <a:xfrm>
              <a:off x="3289682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CA082E7-6682-4738-81AE-B006BB842BCF}"/>
                </a:ext>
              </a:extLst>
            </p:cNvPr>
            <p:cNvCxnSpPr/>
            <p:nvPr/>
          </p:nvCxnSpPr>
          <p:spPr>
            <a:xfrm>
              <a:off x="2647104" y="251026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5DC5634-7EAB-46FF-A135-76378948674D}"/>
                </a:ext>
              </a:extLst>
            </p:cNvPr>
            <p:cNvCxnSpPr/>
            <p:nvPr/>
          </p:nvCxnSpPr>
          <p:spPr>
            <a:xfrm>
              <a:off x="3297810" y="2520153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6E31941-5115-4049-A84E-10517AB60B37}"/>
                </a:ext>
              </a:extLst>
            </p:cNvPr>
            <p:cNvSpPr txBox="1"/>
            <p:nvPr/>
          </p:nvSpPr>
          <p:spPr>
            <a:xfrm>
              <a:off x="2218463" y="277605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     y     r      color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17899EB-1C94-4622-98C8-799E0105BAEB}"/>
                </a:ext>
              </a:extLst>
            </p:cNvPr>
            <p:cNvCxnSpPr/>
            <p:nvPr/>
          </p:nvCxnSpPr>
          <p:spPr>
            <a:xfrm>
              <a:off x="3889757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DFAF822-99B0-483D-8FFB-6CA6E138BDA0}"/>
                </a:ext>
              </a:extLst>
            </p:cNvPr>
            <p:cNvCxnSpPr/>
            <p:nvPr/>
          </p:nvCxnSpPr>
          <p:spPr>
            <a:xfrm>
              <a:off x="3894811" y="250279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36E048-4D16-4157-B2AE-8380BE227895}"/>
              </a:ext>
            </a:extLst>
          </p:cNvPr>
          <p:cNvSpPr txBox="1"/>
          <p:nvPr/>
        </p:nvSpPr>
        <p:spPr>
          <a:xfrm>
            <a:off x="5533342" y="5751442"/>
            <a:ext cx="268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2D173E0-DD30-4E4C-8C81-740A95131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9" y="4942300"/>
            <a:ext cx="4634258" cy="696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E2E025B-0C4F-4D93-99C7-52373B9CC187}"/>
              </a:ext>
            </a:extLst>
          </p:cNvPr>
          <p:cNvSpPr/>
          <p:nvPr/>
        </p:nvSpPr>
        <p:spPr>
          <a:xfrm>
            <a:off x="1637121" y="702037"/>
            <a:ext cx="715723" cy="45819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3945DF5-2C93-4917-9019-4034FDCF4A02}"/>
              </a:ext>
            </a:extLst>
          </p:cNvPr>
          <p:cNvSpPr/>
          <p:nvPr/>
        </p:nvSpPr>
        <p:spPr>
          <a:xfrm>
            <a:off x="1323324" y="1167334"/>
            <a:ext cx="5844209" cy="169513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9C91C30-0D25-46B3-A2A2-3985B721DADD}"/>
              </a:ext>
            </a:extLst>
          </p:cNvPr>
          <p:cNvSpPr/>
          <p:nvPr/>
        </p:nvSpPr>
        <p:spPr>
          <a:xfrm>
            <a:off x="1323323" y="2926100"/>
            <a:ext cx="7525343" cy="75551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719F6B-93A1-4709-80FC-BE9B117AA681}"/>
              </a:ext>
            </a:extLst>
          </p:cNvPr>
          <p:cNvSpPr txBox="1"/>
          <p:nvPr/>
        </p:nvSpPr>
        <p:spPr>
          <a:xfrm>
            <a:off x="2485657" y="708523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03B0BF6-46B6-4F8E-BA96-9E0255ED1878}"/>
              </a:ext>
            </a:extLst>
          </p:cNvPr>
          <p:cNvSpPr txBox="1"/>
          <p:nvPr/>
        </p:nvSpPr>
        <p:spPr>
          <a:xfrm>
            <a:off x="6417242" y="2432620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__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init</a:t>
            </a:r>
            <a:r>
              <a:rPr kumimoji="1" lang="en-US" altLang="ja-JP" sz="2400" dirty="0">
                <a:solidFill>
                  <a:srgbClr val="FF0000"/>
                </a:solidFill>
              </a:rPr>
              <a:t>__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46E6C9E-EC97-43C0-B89A-0EF93709B149}"/>
              </a:ext>
            </a:extLst>
          </p:cNvPr>
          <p:cNvSpPr txBox="1"/>
          <p:nvPr/>
        </p:nvSpPr>
        <p:spPr>
          <a:xfrm>
            <a:off x="6417242" y="3732107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86561" y="4321032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1234" y="5636643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14803" y="1571748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90754" y="643178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4029" y="389612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1236" y="110039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0629" y="1100390"/>
            <a:ext cx="3987011" cy="54210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E186CA-D5EB-4A03-A97D-0A37D47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090" y="1076065"/>
            <a:ext cx="4612133" cy="1631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F148ABA-A4CE-4133-AB20-F63D9C1C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88" y="3492994"/>
            <a:ext cx="4523578" cy="806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2024E8-4F5C-45DA-8445-99F6EF17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88" y="5021936"/>
            <a:ext cx="3600402" cy="759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CA255C5-AE85-5929-FC60-B1CDEBF3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</p:spTree>
    <p:extLst>
      <p:ext uri="{BB962C8B-B14F-4D97-AF65-F5344CB8AC3E}">
        <p14:creationId xmlns:p14="http://schemas.microsoft.com/office/powerpoint/2010/main" val="143044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013494" y="3234460"/>
            <a:ext cx="649492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や 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printout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575492" y="1533864"/>
            <a:ext cx="31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C713E0D-EE13-462F-A22C-9329A6FC0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24" y="1121127"/>
            <a:ext cx="4674461" cy="1348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816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/>
            <a:r>
              <a:rPr lang="en-US" altLang="ja-JP" b="1" dirty="0"/>
              <a:t>class</a:t>
            </a:r>
          </a:p>
          <a:p>
            <a:pPr lvl="1"/>
            <a:r>
              <a:rPr lang="ja-JP" altLang="en-US" b="1" dirty="0"/>
              <a:t>オブジェクト生成</a:t>
            </a:r>
            <a:endParaRPr lang="en-US" altLang="ja-JP" b="1" dirty="0"/>
          </a:p>
          <a:p>
            <a:pPr lvl="1"/>
            <a:r>
              <a:rPr lang="ja-JP" altLang="en-US" b="1" dirty="0"/>
              <a:t>メソッドアクセス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AA2FD6-93D0-72B0-34F0-BCC039DC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B6FB997-A8D2-427B-8886-365A5808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9" y="2024162"/>
            <a:ext cx="8047364" cy="4157805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4" y="134483"/>
            <a:ext cx="8136920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73BDC5-F19A-4243-A342-310691E6DD61}"/>
              </a:ext>
            </a:extLst>
          </p:cNvPr>
          <p:cNvSpPr/>
          <p:nvPr/>
        </p:nvSpPr>
        <p:spPr>
          <a:xfrm>
            <a:off x="910145" y="2072862"/>
            <a:ext cx="7598588" cy="268511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FFDB42-FF85-43BB-81F7-5B65985AD8D2}"/>
              </a:ext>
            </a:extLst>
          </p:cNvPr>
          <p:cNvSpPr txBox="1"/>
          <p:nvPr/>
        </p:nvSpPr>
        <p:spPr>
          <a:xfrm>
            <a:off x="6580512" y="305685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3C89F6-72A2-47E3-8B0A-D435668301E3}"/>
              </a:ext>
            </a:extLst>
          </p:cNvPr>
          <p:cNvSpPr/>
          <p:nvPr/>
        </p:nvSpPr>
        <p:spPr>
          <a:xfrm>
            <a:off x="910145" y="4861928"/>
            <a:ext cx="4686673" cy="68315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EED683-51CB-46F7-B403-C93136980191}"/>
              </a:ext>
            </a:extLst>
          </p:cNvPr>
          <p:cNvSpPr txBox="1"/>
          <p:nvPr/>
        </p:nvSpPr>
        <p:spPr>
          <a:xfrm>
            <a:off x="5729336" y="506280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CFCC19-6183-457B-AE16-71F3F7612750}"/>
              </a:ext>
            </a:extLst>
          </p:cNvPr>
          <p:cNvSpPr txBox="1"/>
          <p:nvPr/>
        </p:nvSpPr>
        <p:spPr>
          <a:xfrm>
            <a:off x="461369" y="1332169"/>
            <a:ext cx="84433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クラス定義，オブジェクト生成，メソッドアクセス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F1A707-B8B1-48E0-A850-B7A6E5D0C82B}"/>
              </a:ext>
            </a:extLst>
          </p:cNvPr>
          <p:cNvSpPr txBox="1"/>
          <p:nvPr/>
        </p:nvSpPr>
        <p:spPr>
          <a:xfrm>
            <a:off x="966691" y="6321985"/>
            <a:ext cx="269817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7863BF-EBB4-4BC7-8122-E61E0C1649D3}"/>
              </a:ext>
            </a:extLst>
          </p:cNvPr>
          <p:cNvSpPr/>
          <p:nvPr/>
        </p:nvSpPr>
        <p:spPr>
          <a:xfrm>
            <a:off x="908538" y="5572589"/>
            <a:ext cx="4686673" cy="68315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DBCCA2-DBAD-4F7D-A95C-67C6A6CBFBC3}"/>
              </a:ext>
            </a:extLst>
          </p:cNvPr>
          <p:cNvSpPr txBox="1"/>
          <p:nvPr/>
        </p:nvSpPr>
        <p:spPr>
          <a:xfrm>
            <a:off x="5729336" y="57690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</a:t>
            </a:r>
          </a:p>
        </p:txBody>
      </p:sp>
    </p:spTree>
    <p:extLst>
      <p:ext uri="{BB962C8B-B14F-4D97-AF65-F5344CB8AC3E}">
        <p14:creationId xmlns:p14="http://schemas.microsoft.com/office/powerpoint/2010/main" val="357551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401B56-D09A-4A94-8D57-CB9B6EBE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2" y="983102"/>
            <a:ext cx="8590803" cy="516234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0904" y="5543635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 b</a:t>
            </a:r>
            <a:endParaRPr kumimoji="1" lang="ja-JP" altLang="en-US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00EFC6-E1D9-4F3B-93A1-47CBFF6258C6}"/>
              </a:ext>
            </a:extLst>
          </p:cNvPr>
          <p:cNvSpPr txBox="1"/>
          <p:nvPr/>
        </p:nvSpPr>
        <p:spPr>
          <a:xfrm>
            <a:off x="5707747" y="432953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printout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による表示</a:t>
            </a:r>
          </a:p>
        </p:txBody>
      </p:sp>
    </p:spTree>
    <p:extLst>
      <p:ext uri="{BB962C8B-B14F-4D97-AF65-F5344CB8AC3E}">
        <p14:creationId xmlns:p14="http://schemas.microsoft.com/office/powerpoint/2010/main" val="134609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2B401C-0442-4580-946E-C76DF2BA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463591"/>
            <a:ext cx="7264400" cy="491670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218661"/>
            <a:ext cx="7918451" cy="9806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③「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」をクリックして，プログラム実行を先頭に戻す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066527" y="5735083"/>
            <a:ext cx="1000523" cy="5069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8439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74CC70D-1C2E-42C8-A953-476243772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55" y="1796970"/>
            <a:ext cx="7054825" cy="492450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45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④「</a:t>
            </a:r>
            <a:r>
              <a:rPr lang="en-US" altLang="ja-JP" b="1" dirty="0"/>
              <a:t>Step 1 of </a:t>
            </a:r>
            <a:r>
              <a:rPr lang="en-US" altLang="ja-JP" b="1" dirty="0">
                <a:solidFill>
                  <a:srgbClr val="FF0000"/>
                </a:solidFill>
              </a:rPr>
              <a:t>23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全部で，ステップ数は </a:t>
            </a:r>
            <a:r>
              <a:rPr lang="en-US" altLang="ja-JP" b="1" dirty="0">
                <a:solidFill>
                  <a:srgbClr val="FF0000"/>
                </a:solidFill>
              </a:rPr>
              <a:t>23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2400" dirty="0"/>
              <a:t>（ステップ数と，プログラムの行数は</a:t>
            </a:r>
            <a:r>
              <a:rPr lang="ja-JP" altLang="en-US" sz="2400" b="1" dirty="0">
                <a:solidFill>
                  <a:srgbClr val="FF0000"/>
                </a:solidFill>
              </a:rPr>
              <a:t>違うもの</a:t>
            </a:r>
            <a:r>
              <a:rPr lang="ja-JP" altLang="en-US" sz="2400" dirty="0"/>
              <a:t>）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720168" y="6356351"/>
            <a:ext cx="1670598" cy="4375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46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26B1D1A-9792-4CCF-883B-31868038E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55" y="2306136"/>
            <a:ext cx="6325395" cy="4415339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4396" y="136524"/>
            <a:ext cx="8461208" cy="227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先頭に戻したので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・すべての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は消えている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ja-JP" altLang="en-US" b="1" dirty="0"/>
              <a:t>赤い矢印</a:t>
            </a:r>
            <a:r>
              <a:rPr lang="ja-JP" altLang="en-US" dirty="0"/>
              <a:t>は，</a:t>
            </a:r>
            <a:r>
              <a:rPr lang="ja-JP" altLang="en-US" b="1" dirty="0"/>
              <a:t>先頭</a:t>
            </a:r>
            <a:r>
              <a:rPr lang="ja-JP" altLang="en-US" dirty="0"/>
              <a:t>に</a:t>
            </a:r>
            <a:r>
              <a:rPr lang="ja-JP" altLang="en-US" b="1" dirty="0"/>
              <a:t>戻っている</a:t>
            </a:r>
            <a:endParaRPr lang="en-US" altLang="ja-JP" b="1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0" name="楕円 9"/>
          <p:cNvSpPr/>
          <p:nvPr/>
        </p:nvSpPr>
        <p:spPr>
          <a:xfrm>
            <a:off x="5337343" y="2711200"/>
            <a:ext cx="2946845" cy="3954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1156158" y="2781585"/>
            <a:ext cx="804321" cy="289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02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8398207-A748-43F9-A114-73F6D4FB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99" y="2506579"/>
            <a:ext cx="7526497" cy="39193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6595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128889" y="2749532"/>
            <a:ext cx="314418" cy="26758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7478" y="6425907"/>
            <a:ext cx="180049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している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10202" y="6196529"/>
            <a:ext cx="3416320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実行が進むと，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オブジェクトが更新される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47547" y="3429000"/>
            <a:ext cx="3920458" cy="25327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F86D20-AB23-D91A-1582-C19E06AB9E66}"/>
              </a:ext>
            </a:extLst>
          </p:cNvPr>
          <p:cNvSpPr txBox="1"/>
          <p:nvPr/>
        </p:nvSpPr>
        <p:spPr>
          <a:xfrm>
            <a:off x="733204" y="2074150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2903098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クラス名の指定</a:t>
            </a:r>
            <a:r>
              <a:rPr lang="ja-JP" altLang="en-US" dirty="0"/>
              <a:t>と，</a:t>
            </a:r>
            <a:r>
              <a:rPr lang="ja-JP" altLang="en-US" b="1" dirty="0">
                <a:solidFill>
                  <a:srgbClr val="C00000"/>
                </a:solidFill>
              </a:rPr>
              <a:t>メソッド定義</a:t>
            </a:r>
            <a:r>
              <a:rPr lang="ja-JP" altLang="en-US" dirty="0"/>
              <a:t>を行う．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キーワード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class</a:t>
            </a:r>
            <a:r>
              <a:rPr lang="en-US" altLang="ja-JP" dirty="0"/>
              <a:t>		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b="1" dirty="0"/>
              <a:t>def</a:t>
            </a:r>
            <a:r>
              <a:rPr lang="en-US" altLang="ja-JP" dirty="0"/>
              <a:t>		</a:t>
            </a:r>
            <a:r>
              <a:rPr lang="ja-JP" altLang="en-US" b="1" dirty="0">
                <a:solidFill>
                  <a:srgbClr val="C00000"/>
                </a:solidFill>
              </a:rPr>
              <a:t>定義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b="1" dirty="0"/>
              <a:t>__</a:t>
            </a:r>
            <a:r>
              <a:rPr lang="en-US" altLang="ja-JP" b="1" dirty="0" err="1"/>
              <a:t>init</a:t>
            </a:r>
            <a:r>
              <a:rPr lang="en-US" altLang="ja-JP" b="1" dirty="0"/>
              <a:t>__      </a:t>
            </a:r>
            <a:r>
              <a:rPr lang="ja-JP" altLang="en-US" dirty="0"/>
              <a:t>オブジェクト生成のためのメソッド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DF813F-DA9D-44D1-BB4A-23AB4BD6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50" y="1867201"/>
            <a:ext cx="8060191" cy="25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E45CE-633B-4596-A107-4C8425249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8-3. </a:t>
            </a:r>
            <a:r>
              <a:rPr kumimoji="1" lang="ja-JP" altLang="en-US" dirty="0"/>
              <a:t>メソッドアクセス，属性アクセス</a:t>
            </a:r>
            <a:r>
              <a:rPr lang="ja-JP" altLang="en-US" dirty="0"/>
              <a:t>，</a:t>
            </a:r>
            <a:r>
              <a:rPr lang="en-US" altLang="ja-JP" dirty="0"/>
              <a:t>self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7CE423-B7DF-4C27-B0B8-1914C2DFC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EE8D5-9382-4B2F-B314-2C092119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25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4" y="644893"/>
            <a:ext cx="8461208" cy="498619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lang="ja-JP" altLang="en-US" dirty="0"/>
              <a:t>と考えることができる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self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346F30-3D08-427D-93F1-69E2B163672B}"/>
              </a:ext>
            </a:extLst>
          </p:cNvPr>
          <p:cNvSpPr/>
          <p:nvPr/>
        </p:nvSpPr>
        <p:spPr>
          <a:xfrm>
            <a:off x="1359046" y="1629443"/>
            <a:ext cx="5885850" cy="20825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60C48F2-1666-43A5-A2A0-3C0FFB3441BB}"/>
              </a:ext>
            </a:extLst>
          </p:cNvPr>
          <p:cNvSpPr/>
          <p:nvPr/>
        </p:nvSpPr>
        <p:spPr>
          <a:xfrm>
            <a:off x="5220148" y="2131484"/>
            <a:ext cx="898180" cy="862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035AF-F8F9-4707-8622-6FF3CB4E8B12}"/>
              </a:ext>
            </a:extLst>
          </p:cNvPr>
          <p:cNvSpPr txBox="1"/>
          <p:nvPr/>
        </p:nvSpPr>
        <p:spPr>
          <a:xfrm>
            <a:off x="4567146" y="2989278"/>
            <a:ext cx="325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344144F-1E7E-440D-962B-C14DF6EE5303}"/>
              </a:ext>
            </a:extLst>
          </p:cNvPr>
          <p:cNvSpPr/>
          <p:nvPr/>
        </p:nvSpPr>
        <p:spPr>
          <a:xfrm>
            <a:off x="2424973" y="2136137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17DAF6-2EDF-422C-A9F7-070D6C0DA4B0}"/>
              </a:ext>
            </a:extLst>
          </p:cNvPr>
          <p:cNvSpPr txBox="1"/>
          <p:nvPr/>
        </p:nvSpPr>
        <p:spPr>
          <a:xfrm>
            <a:off x="1694614" y="3004111"/>
            <a:ext cx="316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63CA9F-C5C4-4887-8549-DB99C12E1849}"/>
              </a:ext>
            </a:extLst>
          </p:cNvPr>
          <p:cNvSpPr txBox="1"/>
          <p:nvPr/>
        </p:nvSpPr>
        <p:spPr>
          <a:xfrm>
            <a:off x="7244121" y="24190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8D9813-E4F8-4F6A-9D87-1128FDA074D0}"/>
              </a:ext>
            </a:extLst>
          </p:cNvPr>
          <p:cNvSpPr txBox="1"/>
          <p:nvPr/>
        </p:nvSpPr>
        <p:spPr>
          <a:xfrm>
            <a:off x="4784577" y="1731374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0F7B4-3D0A-4440-BE39-AA3BE74D5915}"/>
              </a:ext>
            </a:extLst>
          </p:cNvPr>
          <p:cNvSpPr txBox="1"/>
          <p:nvPr/>
        </p:nvSpPr>
        <p:spPr>
          <a:xfrm>
            <a:off x="1952182" y="1756918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809F51-FC3D-41EA-BCE9-77665CD9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81" y="5162953"/>
            <a:ext cx="4535752" cy="16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6AA94-8642-4E96-B2D6-443D2BDC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メソッドと属性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9AAED7-D992-4734-9673-2567D028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に属する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メソッド定義内</a:t>
            </a:r>
            <a:r>
              <a:rPr lang="ja-JP" altLang="en-US" dirty="0"/>
              <a:t>のプログラムは，その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が所属する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への</a:t>
            </a:r>
            <a:r>
              <a:rPr lang="ja-JP" altLang="en-US" b="1" u="sng" dirty="0">
                <a:solidFill>
                  <a:srgbClr val="FF0000"/>
                </a:solidFill>
              </a:rPr>
              <a:t>アクセス権がある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7F08E6-6921-451E-B675-058A8754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15180C6-46B4-50B9-9550-DFBEE2822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8" y="2285762"/>
            <a:ext cx="6412141" cy="210547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EE7279E-5E9A-C8F6-AE47-2E40110F1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18" y="5217568"/>
            <a:ext cx="4416511" cy="52520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2A56347-CC4C-4291-B551-6D7D2875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self </a:t>
            </a:r>
            <a:r>
              <a:rPr kumimoji="1" lang="ja-JP" altLang="en-US" dirty="0"/>
              <a:t>による属性アクセス，メソッドアクセス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FBDEB8-8330-4489-8C30-6152BC17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self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メソッド外では「オブジェクト名」 </a:t>
            </a:r>
            <a:r>
              <a:rPr lang="en-US" altLang="ja-JP" dirty="0"/>
              <a:t>+ </a:t>
            </a:r>
            <a:r>
              <a:rPr lang="ja-JP" altLang="en-US" dirty="0"/>
              <a:t>「</a:t>
            </a:r>
            <a:r>
              <a:rPr lang="en-US" altLang="ja-JP" dirty="0"/>
              <a:t>.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EB9579-DDA7-43B5-B3ED-434C46D0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ABE2EF-2D1C-42A9-BEAF-D97C4C56797A}"/>
              </a:ext>
            </a:extLst>
          </p:cNvPr>
          <p:cNvSpPr/>
          <p:nvPr/>
        </p:nvSpPr>
        <p:spPr>
          <a:xfrm>
            <a:off x="2235645" y="2867226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E1D3FFC-C28A-4F34-9249-41A64D8B0DEB}"/>
              </a:ext>
            </a:extLst>
          </p:cNvPr>
          <p:cNvSpPr/>
          <p:nvPr/>
        </p:nvSpPr>
        <p:spPr>
          <a:xfrm>
            <a:off x="2240195" y="3139392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AC1992F-20AF-4F00-8D98-F4FE50CBED76}"/>
              </a:ext>
            </a:extLst>
          </p:cNvPr>
          <p:cNvSpPr/>
          <p:nvPr/>
        </p:nvSpPr>
        <p:spPr>
          <a:xfrm>
            <a:off x="2235644" y="3426473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E6C747-CB65-4211-B0FC-60118A99DB50}"/>
              </a:ext>
            </a:extLst>
          </p:cNvPr>
          <p:cNvSpPr/>
          <p:nvPr/>
        </p:nvSpPr>
        <p:spPr>
          <a:xfrm>
            <a:off x="2171314" y="3626480"/>
            <a:ext cx="1548790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65D649-F3EF-4DDC-A6CD-4ED28B5A1B4E}"/>
              </a:ext>
            </a:extLst>
          </p:cNvPr>
          <p:cNvSpPr/>
          <p:nvPr/>
        </p:nvSpPr>
        <p:spPr>
          <a:xfrm>
            <a:off x="3073328" y="4119965"/>
            <a:ext cx="786829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2E87DCF-D6EC-4F3F-A605-54FC3C96AD38}"/>
              </a:ext>
            </a:extLst>
          </p:cNvPr>
          <p:cNvSpPr/>
          <p:nvPr/>
        </p:nvSpPr>
        <p:spPr>
          <a:xfrm>
            <a:off x="4050269" y="4119964"/>
            <a:ext cx="786830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EF044D-F332-49ED-96EB-B442AC1C8FDA}"/>
              </a:ext>
            </a:extLst>
          </p:cNvPr>
          <p:cNvSpPr/>
          <p:nvPr/>
        </p:nvSpPr>
        <p:spPr>
          <a:xfrm>
            <a:off x="4994315" y="4127803"/>
            <a:ext cx="786830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D0B21FE-9498-445A-A51F-83312B30D89E}"/>
              </a:ext>
            </a:extLst>
          </p:cNvPr>
          <p:cNvSpPr/>
          <p:nvPr/>
        </p:nvSpPr>
        <p:spPr>
          <a:xfrm>
            <a:off x="5950575" y="4119965"/>
            <a:ext cx="1254666" cy="23189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A7C32B-D410-4B0F-8DFB-92A10E9F8376}"/>
              </a:ext>
            </a:extLst>
          </p:cNvPr>
          <p:cNvSpPr/>
          <p:nvPr/>
        </p:nvSpPr>
        <p:spPr>
          <a:xfrm>
            <a:off x="1494465" y="5242542"/>
            <a:ext cx="1312396" cy="20872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CAE4D2A-07E2-4851-B740-2CE03D377296}"/>
              </a:ext>
            </a:extLst>
          </p:cNvPr>
          <p:cNvSpPr/>
          <p:nvPr/>
        </p:nvSpPr>
        <p:spPr>
          <a:xfrm>
            <a:off x="1494465" y="5512592"/>
            <a:ext cx="1312396" cy="20872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195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33 </a:t>
            </a:r>
            <a:r>
              <a:rPr lang="ja-JP" altLang="en-US" sz="2400" b="1" dirty="0"/>
              <a:t>～ </a:t>
            </a:r>
            <a:r>
              <a:rPr lang="en-US" altLang="ja-JP" sz="2400" b="1" dirty="0"/>
              <a:t>35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self </a:t>
            </a:r>
            <a:r>
              <a:rPr lang="ja-JP" altLang="en-US" b="1" dirty="0"/>
              <a:t>によるアクセス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CED354-D747-C125-B083-03EC8202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804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964036-8A7F-426E-9C01-A52462C5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ECDD458-C715-4B42-8102-8972F2967652}"/>
              </a:ext>
            </a:extLst>
          </p:cNvPr>
          <p:cNvSpPr/>
          <p:nvPr/>
        </p:nvSpPr>
        <p:spPr>
          <a:xfrm>
            <a:off x="4692501" y="862986"/>
            <a:ext cx="395598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class</a:t>
            </a:r>
            <a:r>
              <a:rPr lang="ja-JP" altLang="en-US" b="1" dirty="0"/>
              <a:t> </a:t>
            </a:r>
            <a:r>
              <a:rPr lang="ja-JP" altLang="en-US" dirty="0"/>
              <a:t>Ball:</a:t>
            </a:r>
          </a:p>
          <a:p>
            <a:r>
              <a:rPr lang="ja-JP" altLang="en-US" dirty="0"/>
              <a:t>   </a:t>
            </a:r>
            <a:r>
              <a:rPr lang="ja-JP" altLang="en-US" b="1" dirty="0">
                <a:solidFill>
                  <a:srgbClr val="0000FF"/>
                </a:solidFill>
              </a:rPr>
              <a:t> def </a:t>
            </a:r>
            <a:r>
              <a:rPr lang="ja-JP" altLang="en-US" dirty="0"/>
              <a:t>__init__(self, </a:t>
            </a:r>
            <a:r>
              <a:rPr lang="ja-JP" altLang="en-US" dirty="0" err="1"/>
              <a:t>x</a:t>
            </a:r>
            <a:r>
              <a:rPr lang="ja-JP" altLang="en-US" dirty="0"/>
              <a:t>, </a:t>
            </a:r>
            <a:r>
              <a:rPr lang="ja-JP" altLang="en-US" dirty="0" err="1"/>
              <a:t>y</a:t>
            </a:r>
            <a:r>
              <a:rPr lang="ja-JP" altLang="en-US" dirty="0"/>
              <a:t>, </a:t>
            </a:r>
            <a:r>
              <a:rPr lang="ja-JP" altLang="en-US" dirty="0" err="1"/>
              <a:t>r</a:t>
            </a:r>
            <a:r>
              <a:rPr lang="ja-JP" altLang="en-US" dirty="0"/>
              <a:t>, color):</a:t>
            </a:r>
          </a:p>
          <a:p>
            <a:r>
              <a:rPr lang="ja-JP" altLang="en-US" dirty="0"/>
              <a:t>        self.x = x</a:t>
            </a:r>
          </a:p>
          <a:p>
            <a:r>
              <a:rPr lang="ja-JP" altLang="en-US" dirty="0"/>
              <a:t>        self.y = y</a:t>
            </a:r>
          </a:p>
          <a:p>
            <a:r>
              <a:rPr lang="ja-JP" altLang="en-US" dirty="0"/>
              <a:t>        self.r = r</a:t>
            </a:r>
          </a:p>
          <a:p>
            <a:r>
              <a:rPr lang="ja-JP" altLang="en-US" dirty="0"/>
              <a:t>        self.color = color</a:t>
            </a:r>
          </a:p>
          <a:p>
            <a:r>
              <a:rPr lang="ja-JP" altLang="en-US" dirty="0"/>
              <a:t>    </a:t>
            </a:r>
            <a:r>
              <a:rPr lang="ja-JP" altLang="en-US" b="1" dirty="0">
                <a:solidFill>
                  <a:srgbClr val="0000FF"/>
                </a:solidFill>
              </a:rPr>
              <a:t>def</a:t>
            </a:r>
            <a:r>
              <a:rPr lang="ja-JP" altLang="en-US" dirty="0"/>
              <a:t> printout(self):</a:t>
            </a:r>
          </a:p>
          <a:p>
            <a:r>
              <a:rPr lang="ja-JP" altLang="en-US" dirty="0"/>
              <a:t>        print(self.</a:t>
            </a:r>
            <a:r>
              <a:rPr lang="ja-JP" altLang="en-US" dirty="0" err="1"/>
              <a:t>x</a:t>
            </a:r>
            <a:r>
              <a:rPr lang="ja-JP" altLang="en-US" dirty="0"/>
              <a:t>, self.</a:t>
            </a:r>
            <a:r>
              <a:rPr lang="ja-JP" altLang="en-US" dirty="0" err="1"/>
              <a:t>y</a:t>
            </a:r>
            <a:r>
              <a:rPr lang="ja-JP" altLang="en-US" dirty="0"/>
              <a:t>, self.</a:t>
            </a:r>
            <a:r>
              <a:rPr lang="ja-JP" altLang="en-US" dirty="0" err="1"/>
              <a:t>r</a:t>
            </a:r>
            <a:r>
              <a:rPr lang="ja-JP" altLang="en-US" dirty="0"/>
              <a:t>, self.color)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    def </a:t>
            </a:r>
            <a:r>
              <a:rPr lang="en-US" altLang="ja-JP" b="1" dirty="0" err="1">
                <a:solidFill>
                  <a:srgbClr val="FF0000"/>
                </a:solidFill>
              </a:rPr>
              <a:t>dist</a:t>
            </a:r>
            <a:r>
              <a:rPr lang="ja-JP" altLang="en-US" b="1" dirty="0">
                <a:solidFill>
                  <a:srgbClr val="FF0000"/>
                </a:solidFill>
              </a:rPr>
              <a:t>(self):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        </a:t>
            </a:r>
            <a:r>
              <a:rPr lang="en-US" altLang="ja-JP" b="1" dirty="0">
                <a:solidFill>
                  <a:srgbClr val="FF0000"/>
                </a:solidFill>
              </a:rPr>
              <a:t>return </a:t>
            </a:r>
            <a:r>
              <a:rPr lang="ja-JP" altLang="en-US" b="1" dirty="0">
                <a:solidFill>
                  <a:srgbClr val="FF0000"/>
                </a:solidFill>
              </a:rPr>
              <a:t>self.x </a:t>
            </a:r>
            <a:r>
              <a:rPr lang="en-US" altLang="ja-JP" b="1" dirty="0">
                <a:solidFill>
                  <a:srgbClr val="FF0000"/>
                </a:solidFill>
              </a:rPr>
              <a:t>+</a:t>
            </a:r>
            <a:r>
              <a:rPr lang="ja-JP" altLang="en-US" b="1" dirty="0">
                <a:solidFill>
                  <a:srgbClr val="FF0000"/>
                </a:solidFill>
              </a:rPr>
              <a:t> self.y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/>
              <a:t>        </a:t>
            </a:r>
          </a:p>
          <a:p>
            <a:r>
              <a:rPr lang="ja-JP" altLang="en-US" dirty="0"/>
              <a:t>a = Ball(8, 10, 1, "blue")</a:t>
            </a:r>
          </a:p>
          <a:p>
            <a:r>
              <a:rPr lang="ja-JP" altLang="en-US" dirty="0"/>
              <a:t>b = Ball(2, 4, 3, "green")</a:t>
            </a:r>
          </a:p>
          <a:p>
            <a:r>
              <a:rPr lang="ja-JP" altLang="en-US" dirty="0"/>
              <a:t>a.printout()</a:t>
            </a:r>
          </a:p>
          <a:p>
            <a:r>
              <a:rPr lang="ja-JP" altLang="en-US" dirty="0"/>
              <a:t>b.printout()</a:t>
            </a:r>
            <a:endParaRPr lang="en-US" altLang="ja-JP" dirty="0"/>
          </a:p>
          <a:p>
            <a:r>
              <a:rPr lang="en-US" altLang="ja-JP" b="1" dirty="0">
                <a:solidFill>
                  <a:srgbClr val="FF0000"/>
                </a:solidFill>
              </a:rPr>
              <a:t>print(</a:t>
            </a:r>
            <a:r>
              <a:rPr lang="en-US" altLang="ja-JP" b="1" dirty="0" err="1">
                <a:solidFill>
                  <a:srgbClr val="FF0000"/>
                </a:solidFill>
              </a:rPr>
              <a:t>a.dist</a:t>
            </a:r>
            <a:r>
              <a:rPr lang="en-US" altLang="ja-JP" b="1" dirty="0">
                <a:solidFill>
                  <a:srgbClr val="FF0000"/>
                </a:solidFill>
              </a:rPr>
              <a:t>())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C26287-D61C-42F6-B9AB-CF83B8AAA508}"/>
              </a:ext>
            </a:extLst>
          </p:cNvPr>
          <p:cNvSpPr txBox="1"/>
          <p:nvPr/>
        </p:nvSpPr>
        <p:spPr>
          <a:xfrm>
            <a:off x="1584171" y="469243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変更前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971315-E389-44EF-8DF3-4E8F1E0E9754}"/>
              </a:ext>
            </a:extLst>
          </p:cNvPr>
          <p:cNvSpPr txBox="1"/>
          <p:nvPr/>
        </p:nvSpPr>
        <p:spPr>
          <a:xfrm>
            <a:off x="6116494" y="559364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変更後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3F6952-A55B-48A6-9C26-CA754DBD16EA}"/>
              </a:ext>
            </a:extLst>
          </p:cNvPr>
          <p:cNvSpPr txBox="1"/>
          <p:nvPr/>
        </p:nvSpPr>
        <p:spPr>
          <a:xfrm>
            <a:off x="7148714" y="3105834"/>
            <a:ext cx="1499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メソッド </a:t>
            </a:r>
            <a:r>
              <a:rPr kumimoji="1" lang="en-US" altLang="ja-JP" dirty="0" err="1">
                <a:solidFill>
                  <a:srgbClr val="FF0000"/>
                </a:solidFill>
              </a:rPr>
              <a:t>dist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の定義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E262C-CFDA-4BF5-A1E0-674C854A20C3}"/>
              </a:ext>
            </a:extLst>
          </p:cNvPr>
          <p:cNvSpPr txBox="1"/>
          <p:nvPr/>
        </p:nvSpPr>
        <p:spPr>
          <a:xfrm>
            <a:off x="6208827" y="496943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メソッドアクセス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CFFA967-D7A8-1DFC-C014-697118DFCE6E}"/>
              </a:ext>
            </a:extLst>
          </p:cNvPr>
          <p:cNvSpPr/>
          <p:nvPr/>
        </p:nvSpPr>
        <p:spPr>
          <a:xfrm>
            <a:off x="349101" y="862986"/>
            <a:ext cx="3955983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class</a:t>
            </a:r>
            <a:r>
              <a:rPr lang="ja-JP" altLang="en-US" b="1" dirty="0"/>
              <a:t> </a:t>
            </a:r>
            <a:r>
              <a:rPr lang="ja-JP" altLang="en-US" dirty="0"/>
              <a:t>Ball:</a:t>
            </a:r>
          </a:p>
          <a:p>
            <a:r>
              <a:rPr lang="ja-JP" altLang="en-US" dirty="0"/>
              <a:t>   </a:t>
            </a:r>
            <a:r>
              <a:rPr lang="ja-JP" altLang="en-US" b="1" dirty="0">
                <a:solidFill>
                  <a:srgbClr val="0000FF"/>
                </a:solidFill>
              </a:rPr>
              <a:t> def </a:t>
            </a:r>
            <a:r>
              <a:rPr lang="ja-JP" altLang="en-US" dirty="0"/>
              <a:t>__init__(self, </a:t>
            </a:r>
            <a:r>
              <a:rPr lang="ja-JP" altLang="en-US" dirty="0" err="1"/>
              <a:t>x</a:t>
            </a:r>
            <a:r>
              <a:rPr lang="ja-JP" altLang="en-US" dirty="0"/>
              <a:t>, </a:t>
            </a:r>
            <a:r>
              <a:rPr lang="ja-JP" altLang="en-US" dirty="0" err="1"/>
              <a:t>y</a:t>
            </a:r>
            <a:r>
              <a:rPr lang="ja-JP" altLang="en-US" dirty="0"/>
              <a:t>, </a:t>
            </a:r>
            <a:r>
              <a:rPr lang="ja-JP" altLang="en-US" dirty="0" err="1"/>
              <a:t>r</a:t>
            </a:r>
            <a:r>
              <a:rPr lang="ja-JP" altLang="en-US" dirty="0"/>
              <a:t>, color):</a:t>
            </a:r>
          </a:p>
          <a:p>
            <a:r>
              <a:rPr lang="ja-JP" altLang="en-US" dirty="0"/>
              <a:t>        self.x = x</a:t>
            </a:r>
          </a:p>
          <a:p>
            <a:r>
              <a:rPr lang="ja-JP" altLang="en-US" dirty="0"/>
              <a:t>        self.y = y</a:t>
            </a:r>
          </a:p>
          <a:p>
            <a:r>
              <a:rPr lang="ja-JP" altLang="en-US" dirty="0"/>
              <a:t>        self.r = r</a:t>
            </a:r>
          </a:p>
          <a:p>
            <a:r>
              <a:rPr lang="ja-JP" altLang="en-US" dirty="0"/>
              <a:t>        self.color = color</a:t>
            </a:r>
          </a:p>
          <a:p>
            <a:r>
              <a:rPr lang="ja-JP" altLang="en-US" dirty="0"/>
              <a:t>    </a:t>
            </a:r>
            <a:r>
              <a:rPr lang="ja-JP" altLang="en-US" b="1" dirty="0">
                <a:solidFill>
                  <a:srgbClr val="0000FF"/>
                </a:solidFill>
              </a:rPr>
              <a:t>def</a:t>
            </a:r>
            <a:r>
              <a:rPr lang="ja-JP" altLang="en-US" dirty="0"/>
              <a:t> printout(self):</a:t>
            </a:r>
          </a:p>
          <a:p>
            <a:r>
              <a:rPr lang="ja-JP" altLang="en-US" dirty="0"/>
              <a:t>        print(self.</a:t>
            </a:r>
            <a:r>
              <a:rPr lang="ja-JP" altLang="en-US" dirty="0" err="1"/>
              <a:t>x</a:t>
            </a:r>
            <a:r>
              <a:rPr lang="ja-JP" altLang="en-US" dirty="0"/>
              <a:t>, self.</a:t>
            </a:r>
            <a:r>
              <a:rPr lang="ja-JP" altLang="en-US" dirty="0" err="1"/>
              <a:t>y</a:t>
            </a:r>
            <a:r>
              <a:rPr lang="ja-JP" altLang="en-US" dirty="0"/>
              <a:t>, self.</a:t>
            </a:r>
            <a:r>
              <a:rPr lang="ja-JP" altLang="en-US" dirty="0" err="1"/>
              <a:t>r</a:t>
            </a:r>
            <a:r>
              <a:rPr lang="ja-JP" altLang="en-US" dirty="0"/>
              <a:t>, self.color)</a:t>
            </a:r>
          </a:p>
          <a:p>
            <a:r>
              <a:rPr lang="ja-JP" altLang="en-US" dirty="0"/>
              <a:t>        </a:t>
            </a:r>
          </a:p>
          <a:p>
            <a:r>
              <a:rPr lang="ja-JP" altLang="en-US" dirty="0"/>
              <a:t>a = Ball(8, 10, 1, "blue")</a:t>
            </a:r>
          </a:p>
          <a:p>
            <a:r>
              <a:rPr lang="ja-JP" altLang="en-US" dirty="0"/>
              <a:t>b = Ball(2, 4, 3, "green")</a:t>
            </a:r>
          </a:p>
          <a:p>
            <a:r>
              <a:rPr lang="ja-JP" altLang="en-US" dirty="0"/>
              <a:t>a.printout()</a:t>
            </a:r>
          </a:p>
          <a:p>
            <a:r>
              <a:rPr lang="ja-JP" altLang="en-US" dirty="0"/>
              <a:t>b.printout()</a:t>
            </a:r>
            <a:endParaRPr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8913DD9-2752-1AD5-D8BC-CD67BA42F86D}"/>
              </a:ext>
            </a:extLst>
          </p:cNvPr>
          <p:cNvSpPr/>
          <p:nvPr/>
        </p:nvSpPr>
        <p:spPr>
          <a:xfrm>
            <a:off x="4953000" y="3172611"/>
            <a:ext cx="2195714" cy="45323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DA9169-4ADD-5D1D-E0C9-28D073B29F20}"/>
              </a:ext>
            </a:extLst>
          </p:cNvPr>
          <p:cNvSpPr/>
          <p:nvPr/>
        </p:nvSpPr>
        <p:spPr>
          <a:xfrm>
            <a:off x="4749800" y="5084584"/>
            <a:ext cx="1270000" cy="26857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280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3AD3E30-2157-D446-65BE-932313EC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0" y="771851"/>
            <a:ext cx="8488797" cy="54501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106639"/>
            <a:ext cx="8461208" cy="5327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</a:t>
            </a:r>
            <a:r>
              <a:rPr lang="ja-JP" altLang="en-US" b="1" i="1" u="sng" dirty="0">
                <a:solidFill>
                  <a:srgbClr val="FF0000"/>
                </a:solidFill>
              </a:rPr>
              <a:t>追加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368919" y="3509161"/>
            <a:ext cx="4213174" cy="69069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3014" y="5862211"/>
            <a:ext cx="2481894" cy="30670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2493E0-7DD5-4D06-BBCC-85F371AA90B1}"/>
              </a:ext>
            </a:extLst>
          </p:cNvPr>
          <p:cNvSpPr txBox="1"/>
          <p:nvPr/>
        </p:nvSpPr>
        <p:spPr>
          <a:xfrm>
            <a:off x="4762179" y="456000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メソッド定義内の属性アクセス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89475C-DEEC-433C-E421-4EFF46C3C391}"/>
              </a:ext>
            </a:extLst>
          </p:cNvPr>
          <p:cNvSpPr txBox="1"/>
          <p:nvPr/>
        </p:nvSpPr>
        <p:spPr>
          <a:xfrm>
            <a:off x="3687053" y="599384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メソッド外のメソッドアクセス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DC80170-D1FA-5CAF-AE2F-933D32D08A34}"/>
              </a:ext>
            </a:extLst>
          </p:cNvPr>
          <p:cNvCxnSpPr>
            <a:cxnSpLocks/>
          </p:cNvCxnSpPr>
          <p:nvPr/>
        </p:nvCxnSpPr>
        <p:spPr>
          <a:xfrm flipH="1" flipV="1">
            <a:off x="5258808" y="4188810"/>
            <a:ext cx="222276" cy="351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BC211C8-EE27-7883-CF7C-AFD7D6A0A820}"/>
              </a:ext>
            </a:extLst>
          </p:cNvPr>
          <p:cNvCxnSpPr>
            <a:cxnSpLocks/>
          </p:cNvCxnSpPr>
          <p:nvPr/>
        </p:nvCxnSpPr>
        <p:spPr>
          <a:xfrm flipH="1" flipV="1">
            <a:off x="3216999" y="6015563"/>
            <a:ext cx="477815" cy="2064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75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774419E-3046-9AF9-A5BA-1CC450A0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3" y="1262370"/>
            <a:ext cx="7058161" cy="4735222"/>
          </a:xfrm>
          <a:prstGeom prst="rect">
            <a:avLst/>
          </a:prstGeom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1465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0B8075-E855-499B-A8A1-419D9B87C30C}"/>
              </a:ext>
            </a:extLst>
          </p:cNvPr>
          <p:cNvSpPr/>
          <p:nvPr/>
        </p:nvSpPr>
        <p:spPr>
          <a:xfrm>
            <a:off x="201529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0AFADC-A8E6-F03A-4D96-E5C9184CA15A}"/>
              </a:ext>
            </a:extLst>
          </p:cNvPr>
          <p:cNvSpPr/>
          <p:nvPr/>
        </p:nvSpPr>
        <p:spPr>
          <a:xfrm>
            <a:off x="4051933" y="1651643"/>
            <a:ext cx="854993" cy="209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80D166-23D9-7970-E7BB-F3EC7ED7CDED}"/>
              </a:ext>
            </a:extLst>
          </p:cNvPr>
          <p:cNvSpPr txBox="1"/>
          <p:nvPr/>
        </p:nvSpPr>
        <p:spPr>
          <a:xfrm>
            <a:off x="5015562" y="1607027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表示が増える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16EF4B-4C4F-E0A0-2466-2C9FF9AEAC54}"/>
              </a:ext>
            </a:extLst>
          </p:cNvPr>
          <p:cNvSpPr txBox="1"/>
          <p:nvPr/>
        </p:nvSpPr>
        <p:spPr>
          <a:xfrm>
            <a:off x="612909" y="576214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3756534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E45CE-633B-4596-A107-4C8425249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8-4. </a:t>
            </a:r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7CE423-B7DF-4C27-B0B8-1914C2DFC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EE8D5-9382-4B2F-B314-2C092119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98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dirty="0"/>
              <a:t>上下左右の移動を考える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の属性 </a:t>
            </a:r>
            <a:r>
              <a:rPr lang="en-US" altLang="ja-JP" dirty="0"/>
              <a:t>x, y </a:t>
            </a:r>
            <a:r>
              <a:rPr lang="ja-JP" altLang="en-US" dirty="0"/>
              <a:t>を増減</a:t>
            </a:r>
            <a:endParaRPr lang="en-US" altLang="ja-JP" dirty="0"/>
          </a:p>
          <a:p>
            <a:pPr lvl="1"/>
            <a:r>
              <a:rPr lang="ja-JP" altLang="en-US" dirty="0"/>
              <a:t>そのためのメソッド </a:t>
            </a:r>
            <a:r>
              <a:rPr lang="en-US" altLang="ja-JP" dirty="0"/>
              <a:t>move </a:t>
            </a:r>
            <a:r>
              <a:rPr lang="ja-JP" altLang="en-US" dirty="0"/>
              <a:t>を定義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587864" y="4279372"/>
            <a:ext cx="1222529" cy="10599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32800" y="6685025"/>
            <a:ext cx="5473843" cy="36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716083" y="3578640"/>
            <a:ext cx="22974" cy="329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056990" y="6440480"/>
            <a:ext cx="31621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9519" y="3351362"/>
            <a:ext cx="36656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073243" y="4627120"/>
            <a:ext cx="433182" cy="36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 flipH="1">
            <a:off x="2920461" y="4627120"/>
            <a:ext cx="404554" cy="36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>
            <a:off x="4011902" y="3736730"/>
            <a:ext cx="374454" cy="393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5400000">
            <a:off x="4010569" y="5517111"/>
            <a:ext cx="377119" cy="393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2461" y="4566923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右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が増える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67015" y="3768138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左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が減る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28696" y="3368116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上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が増える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97389" y="5621433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下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が減る</a:t>
            </a:r>
          </a:p>
        </p:txBody>
      </p:sp>
    </p:spTree>
    <p:extLst>
      <p:ext uri="{BB962C8B-B14F-4D97-AF65-F5344CB8AC3E}">
        <p14:creationId xmlns:p14="http://schemas.microsoft.com/office/powerpoint/2010/main" val="1209682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964036-8A7F-426E-9C01-A52462C5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ECDD458-C715-4B42-8102-8972F2967652}"/>
              </a:ext>
            </a:extLst>
          </p:cNvPr>
          <p:cNvSpPr/>
          <p:nvPr/>
        </p:nvSpPr>
        <p:spPr>
          <a:xfrm>
            <a:off x="204805" y="564536"/>
            <a:ext cx="395598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class</a:t>
            </a:r>
            <a:r>
              <a:rPr lang="ja-JP" altLang="en-US" b="1" dirty="0"/>
              <a:t> </a:t>
            </a:r>
            <a:r>
              <a:rPr lang="ja-JP" altLang="en-US" dirty="0"/>
              <a:t>Ball:</a:t>
            </a:r>
          </a:p>
          <a:p>
            <a:r>
              <a:rPr lang="ja-JP" altLang="en-US" dirty="0"/>
              <a:t>   </a:t>
            </a:r>
            <a:r>
              <a:rPr lang="ja-JP" altLang="en-US" b="1" dirty="0">
                <a:solidFill>
                  <a:srgbClr val="0000FF"/>
                </a:solidFill>
              </a:rPr>
              <a:t> def </a:t>
            </a:r>
            <a:r>
              <a:rPr lang="ja-JP" altLang="en-US" dirty="0"/>
              <a:t>__init__(self, </a:t>
            </a:r>
            <a:r>
              <a:rPr lang="ja-JP" altLang="en-US" dirty="0" err="1"/>
              <a:t>x</a:t>
            </a:r>
            <a:r>
              <a:rPr lang="ja-JP" altLang="en-US" dirty="0"/>
              <a:t>, </a:t>
            </a:r>
            <a:r>
              <a:rPr lang="ja-JP" altLang="en-US" dirty="0" err="1"/>
              <a:t>y</a:t>
            </a:r>
            <a:r>
              <a:rPr lang="ja-JP" altLang="en-US" dirty="0"/>
              <a:t>, </a:t>
            </a:r>
            <a:r>
              <a:rPr lang="ja-JP" altLang="en-US" dirty="0" err="1"/>
              <a:t>r</a:t>
            </a:r>
            <a:r>
              <a:rPr lang="ja-JP" altLang="en-US" dirty="0"/>
              <a:t>, color):</a:t>
            </a:r>
          </a:p>
          <a:p>
            <a:r>
              <a:rPr lang="ja-JP" altLang="en-US" dirty="0"/>
              <a:t>        self.x = x</a:t>
            </a:r>
          </a:p>
          <a:p>
            <a:r>
              <a:rPr lang="ja-JP" altLang="en-US" dirty="0"/>
              <a:t>        self.y = y</a:t>
            </a:r>
          </a:p>
          <a:p>
            <a:r>
              <a:rPr lang="ja-JP" altLang="en-US" dirty="0"/>
              <a:t>        self.r = r</a:t>
            </a:r>
          </a:p>
          <a:p>
            <a:r>
              <a:rPr lang="ja-JP" altLang="en-US" dirty="0"/>
              <a:t>        self.color = color</a:t>
            </a:r>
          </a:p>
          <a:p>
            <a:r>
              <a:rPr lang="ja-JP" altLang="en-US" dirty="0"/>
              <a:t>    </a:t>
            </a:r>
            <a:r>
              <a:rPr lang="ja-JP" altLang="en-US" b="1" dirty="0">
                <a:solidFill>
                  <a:srgbClr val="0000FF"/>
                </a:solidFill>
              </a:rPr>
              <a:t>def</a:t>
            </a:r>
            <a:r>
              <a:rPr lang="ja-JP" altLang="en-US" dirty="0"/>
              <a:t> printout(self):</a:t>
            </a:r>
          </a:p>
          <a:p>
            <a:r>
              <a:rPr lang="ja-JP" altLang="en-US" dirty="0"/>
              <a:t>        print(self.</a:t>
            </a:r>
            <a:r>
              <a:rPr lang="ja-JP" altLang="en-US" dirty="0" err="1"/>
              <a:t>x</a:t>
            </a:r>
            <a:r>
              <a:rPr lang="ja-JP" altLang="en-US" dirty="0"/>
              <a:t>, self.</a:t>
            </a:r>
            <a:r>
              <a:rPr lang="ja-JP" altLang="en-US" dirty="0" err="1"/>
              <a:t>y</a:t>
            </a:r>
            <a:r>
              <a:rPr lang="ja-JP" altLang="en-US" dirty="0"/>
              <a:t>, self.</a:t>
            </a:r>
            <a:r>
              <a:rPr lang="ja-JP" altLang="en-US" dirty="0" err="1"/>
              <a:t>r</a:t>
            </a:r>
            <a:r>
              <a:rPr lang="ja-JP" altLang="en-US" dirty="0"/>
              <a:t>, self.color)</a:t>
            </a:r>
          </a:p>
          <a:p>
            <a:r>
              <a:rPr lang="ja-JP" altLang="en-US" b="1" dirty="0">
                <a:solidFill>
                  <a:srgbClr val="0000FF"/>
                </a:solidFill>
              </a:rPr>
              <a:t>    def</a:t>
            </a:r>
            <a:r>
              <a:rPr lang="ja-JP" altLang="en-US" dirty="0"/>
              <a:t> </a:t>
            </a:r>
            <a:r>
              <a:rPr lang="en-US" altLang="ja-JP" dirty="0" err="1"/>
              <a:t>dist</a:t>
            </a:r>
            <a:r>
              <a:rPr lang="ja-JP" altLang="en-US" dirty="0"/>
              <a:t>(self):</a:t>
            </a:r>
          </a:p>
          <a:p>
            <a:r>
              <a:rPr lang="ja-JP" altLang="en-US" dirty="0"/>
              <a:t>        </a:t>
            </a:r>
            <a:r>
              <a:rPr lang="en-US" altLang="ja-JP" dirty="0"/>
              <a:t>return </a:t>
            </a:r>
            <a:r>
              <a:rPr lang="ja-JP" altLang="en-US" dirty="0"/>
              <a:t>self.x </a:t>
            </a:r>
            <a:r>
              <a:rPr lang="en-US" altLang="ja-JP" dirty="0"/>
              <a:t>+</a:t>
            </a:r>
            <a:r>
              <a:rPr lang="ja-JP" altLang="en-US" dirty="0"/>
              <a:t> self.y</a:t>
            </a:r>
            <a:endParaRPr lang="en-US" altLang="ja-JP" dirty="0"/>
          </a:p>
          <a:p>
            <a:r>
              <a:rPr lang="ja-JP" altLang="en-US" dirty="0"/>
              <a:t>        </a:t>
            </a:r>
          </a:p>
          <a:p>
            <a:r>
              <a:rPr lang="ja-JP" altLang="en-US" dirty="0"/>
              <a:t>a = Ball(8, 10, 1, "blue")</a:t>
            </a:r>
          </a:p>
          <a:p>
            <a:r>
              <a:rPr lang="ja-JP" altLang="en-US" dirty="0"/>
              <a:t>b = Ball(2, 4, 3, "green")</a:t>
            </a:r>
          </a:p>
          <a:p>
            <a:r>
              <a:rPr lang="ja-JP" altLang="en-US" dirty="0"/>
              <a:t>a.printout()</a:t>
            </a:r>
          </a:p>
          <a:p>
            <a:r>
              <a:rPr lang="ja-JP" altLang="en-US" dirty="0"/>
              <a:t>b.printout()</a:t>
            </a:r>
            <a:endParaRPr lang="en-US" altLang="ja-JP" dirty="0"/>
          </a:p>
          <a:p>
            <a:r>
              <a:rPr lang="en-US" altLang="ja-JP" dirty="0"/>
              <a:t>print(</a:t>
            </a:r>
            <a:r>
              <a:rPr lang="en-US" altLang="ja-JP" dirty="0" err="1"/>
              <a:t>a.dist</a:t>
            </a:r>
            <a:r>
              <a:rPr lang="en-US" altLang="ja-JP" dirty="0"/>
              <a:t>())</a:t>
            </a:r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C81B9B-4571-48EA-B0D0-4773C261C986}"/>
              </a:ext>
            </a:extLst>
          </p:cNvPr>
          <p:cNvSpPr/>
          <p:nvPr/>
        </p:nvSpPr>
        <p:spPr>
          <a:xfrm>
            <a:off x="4521061" y="564536"/>
            <a:ext cx="4285215" cy="5909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class </a:t>
            </a:r>
            <a:r>
              <a:rPr lang="ja-JP" altLang="en-US" dirty="0"/>
              <a:t>Ball:</a:t>
            </a:r>
          </a:p>
          <a:p>
            <a:r>
              <a:rPr lang="ja-JP" altLang="en-US" b="1" dirty="0">
                <a:solidFill>
                  <a:srgbClr val="0000FF"/>
                </a:solidFill>
              </a:rPr>
              <a:t>    def </a:t>
            </a:r>
            <a:r>
              <a:rPr lang="ja-JP" altLang="en-US" dirty="0"/>
              <a:t>__init__(self, </a:t>
            </a:r>
            <a:r>
              <a:rPr lang="ja-JP" altLang="en-US" dirty="0" err="1"/>
              <a:t>x</a:t>
            </a:r>
            <a:r>
              <a:rPr lang="ja-JP" altLang="en-US" dirty="0"/>
              <a:t>, </a:t>
            </a:r>
            <a:r>
              <a:rPr lang="ja-JP" altLang="en-US" dirty="0" err="1"/>
              <a:t>y</a:t>
            </a:r>
            <a:r>
              <a:rPr lang="ja-JP" altLang="en-US" dirty="0"/>
              <a:t>, </a:t>
            </a:r>
            <a:r>
              <a:rPr lang="ja-JP" altLang="en-US" dirty="0" err="1"/>
              <a:t>r</a:t>
            </a:r>
            <a:r>
              <a:rPr lang="ja-JP" altLang="en-US" dirty="0"/>
              <a:t>, color):</a:t>
            </a:r>
          </a:p>
          <a:p>
            <a:r>
              <a:rPr lang="ja-JP" altLang="en-US" dirty="0"/>
              <a:t>        self.x = x</a:t>
            </a:r>
          </a:p>
          <a:p>
            <a:r>
              <a:rPr lang="ja-JP" altLang="en-US" dirty="0"/>
              <a:t>        self.y = y</a:t>
            </a:r>
          </a:p>
          <a:p>
            <a:r>
              <a:rPr lang="ja-JP" altLang="en-US" dirty="0"/>
              <a:t>        self.r = r</a:t>
            </a:r>
          </a:p>
          <a:p>
            <a:r>
              <a:rPr lang="ja-JP" altLang="en-US" dirty="0"/>
              <a:t>        self.color = color</a:t>
            </a:r>
          </a:p>
          <a:p>
            <a:r>
              <a:rPr lang="ja-JP" altLang="en-US" b="1" dirty="0">
                <a:solidFill>
                  <a:srgbClr val="0000FF"/>
                </a:solidFill>
              </a:rPr>
              <a:t>    def </a:t>
            </a:r>
            <a:r>
              <a:rPr lang="ja-JP" altLang="en-US" dirty="0"/>
              <a:t>printout(self):</a:t>
            </a:r>
          </a:p>
          <a:p>
            <a:r>
              <a:rPr lang="ja-JP" altLang="en-US" dirty="0"/>
              <a:t>        print(self.x, self.y, self.r, self.color)</a:t>
            </a:r>
            <a:endParaRPr lang="en-US" altLang="ja-JP" dirty="0"/>
          </a:p>
          <a:p>
            <a:r>
              <a:rPr lang="ja-JP" altLang="en-US" b="1" dirty="0">
                <a:solidFill>
                  <a:srgbClr val="0000FF"/>
                </a:solidFill>
              </a:rPr>
              <a:t>    def</a:t>
            </a:r>
            <a:r>
              <a:rPr lang="ja-JP" altLang="en-US" dirty="0"/>
              <a:t> </a:t>
            </a:r>
            <a:r>
              <a:rPr lang="en-US" altLang="ja-JP" dirty="0" err="1"/>
              <a:t>dist</a:t>
            </a:r>
            <a:r>
              <a:rPr lang="ja-JP" altLang="en-US" dirty="0"/>
              <a:t>(self):</a:t>
            </a:r>
          </a:p>
          <a:p>
            <a:r>
              <a:rPr lang="ja-JP" altLang="en-US" dirty="0"/>
              <a:t>        </a:t>
            </a:r>
            <a:r>
              <a:rPr lang="en-US" altLang="ja-JP" dirty="0"/>
              <a:t>return </a:t>
            </a:r>
            <a:r>
              <a:rPr lang="ja-JP" altLang="en-US" dirty="0"/>
              <a:t>self.x </a:t>
            </a:r>
            <a:r>
              <a:rPr lang="en-US" altLang="ja-JP" dirty="0"/>
              <a:t>+</a:t>
            </a:r>
            <a:r>
              <a:rPr lang="ja-JP" altLang="en-US" dirty="0"/>
              <a:t> self.y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    def move(self, xx, yy):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        self.x = self.x + xx;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        self.y = self.y + yy;</a:t>
            </a:r>
          </a:p>
          <a:p>
            <a:r>
              <a:rPr lang="ja-JP" altLang="en-US" dirty="0"/>
              <a:t>        </a:t>
            </a:r>
          </a:p>
          <a:p>
            <a:r>
              <a:rPr lang="ja-JP" altLang="en-US" dirty="0"/>
              <a:t>a = Ball(8, 10, 1, "blue")</a:t>
            </a:r>
          </a:p>
          <a:p>
            <a:r>
              <a:rPr lang="ja-JP" altLang="en-US" dirty="0"/>
              <a:t>b = Ball(2, 4, 3, "green")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a.move(5, 5)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b.move(10, 10)</a:t>
            </a:r>
          </a:p>
          <a:p>
            <a:r>
              <a:rPr lang="ja-JP" altLang="en-US" dirty="0"/>
              <a:t>a.printout()</a:t>
            </a:r>
          </a:p>
          <a:p>
            <a:r>
              <a:rPr lang="ja-JP" altLang="en-US" dirty="0"/>
              <a:t>b.printout()</a:t>
            </a:r>
            <a:endParaRPr lang="en-US" altLang="ja-JP" dirty="0"/>
          </a:p>
          <a:p>
            <a:r>
              <a:rPr lang="en-US" altLang="ja-JP" dirty="0"/>
              <a:t>print(</a:t>
            </a:r>
            <a:r>
              <a:rPr lang="en-US" altLang="ja-JP" dirty="0" err="1"/>
              <a:t>a.dist</a:t>
            </a:r>
            <a:r>
              <a:rPr lang="en-US" altLang="ja-JP" dirty="0"/>
              <a:t>())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C26287-D61C-42F6-B9AB-CF83B8AAA508}"/>
              </a:ext>
            </a:extLst>
          </p:cNvPr>
          <p:cNvSpPr txBox="1"/>
          <p:nvPr/>
        </p:nvSpPr>
        <p:spPr>
          <a:xfrm>
            <a:off x="1590521" y="50552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変更前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971315-E389-44EF-8DF3-4E8F1E0E9754}"/>
              </a:ext>
            </a:extLst>
          </p:cNvPr>
          <p:cNvSpPr txBox="1"/>
          <p:nvPr/>
        </p:nvSpPr>
        <p:spPr>
          <a:xfrm>
            <a:off x="6156104" y="63963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変更後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3F6952-A55B-48A6-9C26-CA754DBD16EA}"/>
              </a:ext>
            </a:extLst>
          </p:cNvPr>
          <p:cNvSpPr txBox="1"/>
          <p:nvPr/>
        </p:nvSpPr>
        <p:spPr>
          <a:xfrm>
            <a:off x="7076379" y="3477080"/>
            <a:ext cx="168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メソッド </a:t>
            </a:r>
            <a:r>
              <a:rPr kumimoji="1" lang="en-US" altLang="ja-JP" dirty="0">
                <a:solidFill>
                  <a:srgbClr val="FF0000"/>
                </a:solidFill>
              </a:rPr>
              <a:t>move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の定義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E262C-CFDA-4BF5-A1E0-674C854A20C3}"/>
              </a:ext>
            </a:extLst>
          </p:cNvPr>
          <p:cNvSpPr txBox="1"/>
          <p:nvPr/>
        </p:nvSpPr>
        <p:spPr>
          <a:xfrm>
            <a:off x="6617159" y="505521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メソッドアクセス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0A8BE7C-1337-D02C-0FAA-25FC541C804C}"/>
              </a:ext>
            </a:extLst>
          </p:cNvPr>
          <p:cNvSpPr/>
          <p:nvPr/>
        </p:nvSpPr>
        <p:spPr>
          <a:xfrm>
            <a:off x="4762499" y="3377704"/>
            <a:ext cx="2267393" cy="83869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A397D3E-0538-30C5-872B-FDB2E134B395}"/>
              </a:ext>
            </a:extLst>
          </p:cNvPr>
          <p:cNvSpPr/>
          <p:nvPr/>
        </p:nvSpPr>
        <p:spPr>
          <a:xfrm>
            <a:off x="4617679" y="5055215"/>
            <a:ext cx="1863286" cy="4616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929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40</a:t>
            </a:r>
            <a:r>
              <a:rPr lang="ja-JP" altLang="en-US" sz="2400" b="1" dirty="0"/>
              <a:t> ～ </a:t>
            </a:r>
            <a:r>
              <a:rPr lang="en-US" altLang="ja-JP" sz="2400" b="1" dirty="0" smtClean="0"/>
              <a:t>45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メソッド定義</a:t>
            </a:r>
            <a:endParaRPr lang="en-US" altLang="ja-JP" b="1" dirty="0"/>
          </a:p>
          <a:p>
            <a:pPr lvl="1"/>
            <a:r>
              <a:rPr lang="ja-JP" altLang="en-US" b="1" dirty="0"/>
              <a:t>メソッドアクセス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369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69231"/>
              </p:ext>
            </p:extLst>
          </p:nvPr>
        </p:nvGraphicFramePr>
        <p:xfrm>
          <a:off x="789070" y="1033512"/>
          <a:ext cx="744620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9032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クラスとオブジェクト</a:t>
                      </a:r>
                      <a:endParaRPr kumimoji="1" lang="en-US" altLang="ja-JP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クラス定義，</a:t>
                      </a:r>
                      <a:r>
                        <a:rPr kumimoji="1" lang="en-US" altLang="ja-JP" sz="2800" dirty="0"/>
                        <a:t>class</a:t>
                      </a:r>
                      <a:r>
                        <a:rPr kumimoji="1" lang="ja-JP" altLang="en-US" sz="2800" dirty="0"/>
                        <a:t>，オブジェクト生成</a:t>
                      </a:r>
                      <a:endParaRPr kumimoji="1" lang="en-US" altLang="ja-JP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メソッドアクセス，属性アクセス，</a:t>
                      </a:r>
                      <a:r>
                        <a:rPr kumimoji="1" lang="en-US" altLang="ja-JP" sz="2800" dirty="0"/>
                        <a:t>self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8-4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29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D3795E-8756-1909-96B9-8DB725DE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2" y="1620887"/>
            <a:ext cx="6332618" cy="515610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4" y="69850"/>
            <a:ext cx="7836960" cy="9525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62189-964E-48A7-B8D6-3E3303F27136}"/>
              </a:ext>
            </a:extLst>
          </p:cNvPr>
          <p:cNvSpPr/>
          <p:nvPr/>
        </p:nvSpPr>
        <p:spPr>
          <a:xfrm>
            <a:off x="1552552" y="4093615"/>
            <a:ext cx="3905374" cy="78953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7F39D8-ABA4-46D6-8144-C2467DCB0A8E}"/>
              </a:ext>
            </a:extLst>
          </p:cNvPr>
          <p:cNvSpPr/>
          <p:nvPr/>
        </p:nvSpPr>
        <p:spPr>
          <a:xfrm>
            <a:off x="1062198" y="5600656"/>
            <a:ext cx="2023902" cy="45089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2350430-AAED-49F6-9D49-8DB42E7843CB}"/>
              </a:ext>
            </a:extLst>
          </p:cNvPr>
          <p:cNvSpPr txBox="1"/>
          <p:nvPr/>
        </p:nvSpPr>
        <p:spPr>
          <a:xfrm>
            <a:off x="836019" y="1029300"/>
            <a:ext cx="64633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オブジェクトを移動するメソッド </a:t>
            </a:r>
            <a:r>
              <a:rPr kumimoji="1" lang="en-US" altLang="ja-JP" sz="2800" dirty="0"/>
              <a:t>move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5364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147C10-3478-A11B-12D5-FB5C6984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5" y="582497"/>
            <a:ext cx="8136105" cy="560575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9E261F-5348-37D3-B79D-0E1E81DD0641}"/>
              </a:ext>
            </a:extLst>
          </p:cNvPr>
          <p:cNvSpPr/>
          <p:nvPr/>
        </p:nvSpPr>
        <p:spPr>
          <a:xfrm>
            <a:off x="4728394" y="779361"/>
            <a:ext cx="854993" cy="389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9DBBC2-B919-EAF3-4A36-A55E77227D5E}"/>
              </a:ext>
            </a:extLst>
          </p:cNvPr>
          <p:cNvSpPr txBox="1"/>
          <p:nvPr/>
        </p:nvSpPr>
        <p:spPr>
          <a:xfrm>
            <a:off x="5692023" y="734745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C244B4B-E429-11E8-5E97-3D564C0CCB23}"/>
              </a:ext>
            </a:extLst>
          </p:cNvPr>
          <p:cNvSpPr/>
          <p:nvPr/>
        </p:nvSpPr>
        <p:spPr>
          <a:xfrm>
            <a:off x="6130675" y="4369275"/>
            <a:ext cx="962275" cy="52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94DCD0-3940-7FC4-163B-29B08B3A73AF}"/>
              </a:ext>
            </a:extLst>
          </p:cNvPr>
          <p:cNvSpPr txBox="1"/>
          <p:nvPr/>
        </p:nvSpPr>
        <p:spPr>
          <a:xfrm>
            <a:off x="7161844" y="4468102"/>
            <a:ext cx="1631282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値が変わる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CCD2259-38C4-CBD9-E6EB-30905CC7D428}"/>
              </a:ext>
            </a:extLst>
          </p:cNvPr>
          <p:cNvSpPr/>
          <p:nvPr/>
        </p:nvSpPr>
        <p:spPr>
          <a:xfrm>
            <a:off x="6130675" y="5662582"/>
            <a:ext cx="962275" cy="52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C29F22-3A11-38BF-9A7E-7B91856D3615}"/>
              </a:ext>
            </a:extLst>
          </p:cNvPr>
          <p:cNvSpPr txBox="1"/>
          <p:nvPr/>
        </p:nvSpPr>
        <p:spPr>
          <a:xfrm>
            <a:off x="7202602" y="5773414"/>
            <a:ext cx="1631282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値が変わる</a:t>
            </a:r>
          </a:p>
        </p:txBody>
      </p:sp>
    </p:spTree>
    <p:extLst>
      <p:ext uri="{BB962C8B-B14F-4D97-AF65-F5344CB8AC3E}">
        <p14:creationId xmlns:p14="http://schemas.microsoft.com/office/powerpoint/2010/main" val="3110441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88" y="53974"/>
            <a:ext cx="8159670" cy="4778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演習問題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右に動かすためのメソッド </a:t>
            </a:r>
            <a:r>
              <a:rPr lang="en-US" altLang="ja-JP" dirty="0"/>
              <a:t>right </a:t>
            </a:r>
            <a:r>
              <a:rPr lang="ja-JP" altLang="en-US" dirty="0"/>
              <a:t>を定義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左に動かすためのメソッド </a:t>
            </a:r>
            <a:r>
              <a:rPr lang="en-US" altLang="ja-JP" dirty="0"/>
              <a:t>left</a:t>
            </a:r>
            <a:r>
              <a:rPr lang="ja-JP" altLang="en-US" dirty="0"/>
              <a:t> を定義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right </a:t>
            </a:r>
            <a:r>
              <a:rPr lang="ja-JP" altLang="en-US" dirty="0"/>
              <a:t>を使って，オブジェクト </a:t>
            </a:r>
            <a:r>
              <a:rPr lang="en-US" altLang="ja-JP" dirty="0"/>
              <a:t>a </a:t>
            </a:r>
            <a:r>
              <a:rPr lang="ja-JP" altLang="en-US" dirty="0"/>
              <a:t>を右に </a:t>
            </a:r>
            <a:r>
              <a:rPr lang="en-US" altLang="ja-JP" dirty="0"/>
              <a:t>5 </a:t>
            </a:r>
            <a:r>
              <a:rPr lang="ja-JP" altLang="en-US" dirty="0"/>
              <a:t>動かす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Left </a:t>
            </a:r>
            <a:r>
              <a:rPr lang="ja-JP" altLang="en-US" dirty="0"/>
              <a:t>を使って，オブジェクト </a:t>
            </a:r>
            <a:r>
              <a:rPr lang="en-US" altLang="ja-JP" dirty="0"/>
              <a:t>b </a:t>
            </a:r>
            <a:r>
              <a:rPr lang="ja-JP" altLang="en-US" dirty="0"/>
              <a:t>を左に </a:t>
            </a:r>
            <a:r>
              <a:rPr lang="en-US" altLang="ja-JP" dirty="0"/>
              <a:t>10 </a:t>
            </a:r>
            <a:r>
              <a:rPr lang="ja-JP" altLang="en-US" dirty="0"/>
              <a:t>動かす</a:t>
            </a:r>
            <a:r>
              <a:rPr lang="en-US" altLang="ja-JP" dirty="0"/>
              <a:t> </a:t>
            </a: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974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FFA945-4854-8707-74B2-C7E56D98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93" y="1193799"/>
            <a:ext cx="5438857" cy="5613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88" y="53974"/>
            <a:ext cx="8159670" cy="11398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演習問題の解答例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62189-964E-48A7-B8D6-3E3303F27136}"/>
              </a:ext>
            </a:extLst>
          </p:cNvPr>
          <p:cNvSpPr/>
          <p:nvPr/>
        </p:nvSpPr>
        <p:spPr>
          <a:xfrm>
            <a:off x="1976130" y="3938961"/>
            <a:ext cx="3905374" cy="86163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7F39D8-ABA4-46D6-8144-C2467DCB0A8E}"/>
              </a:ext>
            </a:extLst>
          </p:cNvPr>
          <p:cNvSpPr/>
          <p:nvPr/>
        </p:nvSpPr>
        <p:spPr>
          <a:xfrm>
            <a:off x="1678143" y="5778500"/>
            <a:ext cx="3905374" cy="40484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4FF3C9-BB0B-4298-BB2D-E44C184D1F2F}"/>
              </a:ext>
            </a:extLst>
          </p:cNvPr>
          <p:cNvSpPr txBox="1"/>
          <p:nvPr/>
        </p:nvSpPr>
        <p:spPr>
          <a:xfrm>
            <a:off x="758142" y="623887"/>
            <a:ext cx="76266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右に移動するメソッド </a:t>
            </a:r>
            <a:r>
              <a:rPr kumimoji="1" lang="en-US" altLang="ja-JP" sz="2400" dirty="0"/>
              <a:t>right, </a:t>
            </a:r>
            <a:r>
              <a:rPr kumimoji="1" lang="ja-JP" altLang="en-US" sz="2400" dirty="0"/>
              <a:t>左に移動するメソッド </a:t>
            </a:r>
            <a:r>
              <a:rPr kumimoji="1" lang="en-US" altLang="ja-JP" sz="2400" dirty="0"/>
              <a:t>left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9184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実行し，結果を確認してみる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F87D2AC-D7A2-F077-16BF-747F593A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67" y="618623"/>
            <a:ext cx="6862904" cy="55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1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A7A34-A32C-4E4D-BAD9-4DF288D7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A423A1-7D5D-47CE-97F1-4A2FFE45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上や下に動かすためのメソッドを、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メソッド </a:t>
            </a:r>
            <a:r>
              <a:rPr lang="en-US" altLang="ja-JP" dirty="0"/>
              <a:t>left, right </a:t>
            </a:r>
            <a:r>
              <a:rPr lang="ja-JP" altLang="en-US" dirty="0"/>
              <a:t>を参考に作ってみなさい。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D7DCC9-6237-4A33-8E57-A3D6D1BA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8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86561" y="4321032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1234" y="5636643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14803" y="1571748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90754" y="643178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4029" y="389612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1236" y="110039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0629" y="1100390"/>
            <a:ext cx="3987011" cy="54210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E186CA-D5EB-4A03-A97D-0A37D47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090" y="1076065"/>
            <a:ext cx="4612133" cy="1631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F148ABA-A4CE-4133-AB20-F63D9C1C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88" y="3492994"/>
            <a:ext cx="4523578" cy="806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2024E8-4F5C-45DA-8445-99F6EF17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88" y="5021936"/>
            <a:ext cx="3600402" cy="759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CA255C5-AE85-5929-FC60-B1CDEBF3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</p:spTree>
    <p:extLst>
      <p:ext uri="{BB962C8B-B14F-4D97-AF65-F5344CB8AC3E}">
        <p14:creationId xmlns:p14="http://schemas.microsoft.com/office/powerpoint/2010/main" val="3981819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4" y="644893"/>
            <a:ext cx="8461208" cy="498619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lang="ja-JP" altLang="en-US" dirty="0"/>
              <a:t>と考えることができる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self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346F30-3D08-427D-93F1-69E2B163672B}"/>
              </a:ext>
            </a:extLst>
          </p:cNvPr>
          <p:cNvSpPr/>
          <p:nvPr/>
        </p:nvSpPr>
        <p:spPr>
          <a:xfrm>
            <a:off x="1359046" y="1629443"/>
            <a:ext cx="5885850" cy="20825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60C48F2-1666-43A5-A2A0-3C0FFB3441BB}"/>
              </a:ext>
            </a:extLst>
          </p:cNvPr>
          <p:cNvSpPr/>
          <p:nvPr/>
        </p:nvSpPr>
        <p:spPr>
          <a:xfrm>
            <a:off x="5220148" y="2131484"/>
            <a:ext cx="898180" cy="862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035AF-F8F9-4707-8622-6FF3CB4E8B12}"/>
              </a:ext>
            </a:extLst>
          </p:cNvPr>
          <p:cNvSpPr txBox="1"/>
          <p:nvPr/>
        </p:nvSpPr>
        <p:spPr>
          <a:xfrm>
            <a:off x="4567146" y="2989278"/>
            <a:ext cx="325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344144F-1E7E-440D-962B-C14DF6EE5303}"/>
              </a:ext>
            </a:extLst>
          </p:cNvPr>
          <p:cNvSpPr/>
          <p:nvPr/>
        </p:nvSpPr>
        <p:spPr>
          <a:xfrm>
            <a:off x="2424973" y="2136137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17DAF6-2EDF-422C-A9F7-070D6C0DA4B0}"/>
              </a:ext>
            </a:extLst>
          </p:cNvPr>
          <p:cNvSpPr txBox="1"/>
          <p:nvPr/>
        </p:nvSpPr>
        <p:spPr>
          <a:xfrm>
            <a:off x="1694614" y="3004111"/>
            <a:ext cx="316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63CA9F-C5C4-4887-8549-DB99C12E1849}"/>
              </a:ext>
            </a:extLst>
          </p:cNvPr>
          <p:cNvSpPr txBox="1"/>
          <p:nvPr/>
        </p:nvSpPr>
        <p:spPr>
          <a:xfrm>
            <a:off x="7244121" y="24190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8D9813-E4F8-4F6A-9D87-1128FDA074D0}"/>
              </a:ext>
            </a:extLst>
          </p:cNvPr>
          <p:cNvSpPr txBox="1"/>
          <p:nvPr/>
        </p:nvSpPr>
        <p:spPr>
          <a:xfrm>
            <a:off x="4784577" y="1731374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0F7B4-3D0A-4440-BE39-AA3BE74D5915}"/>
              </a:ext>
            </a:extLst>
          </p:cNvPr>
          <p:cNvSpPr txBox="1"/>
          <p:nvPr/>
        </p:nvSpPr>
        <p:spPr>
          <a:xfrm>
            <a:off x="1952182" y="1756918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809F51-FC3D-41EA-BCE9-77665CD9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81" y="5162953"/>
            <a:ext cx="4535752" cy="16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40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5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8FA61-B251-3C5C-9A91-6D888A3B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122684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資料中の</a:t>
            </a:r>
            <a:r>
              <a:rPr kumimoji="1" lang="ja-JP" altLang="en-US" sz="1800" dirty="0"/>
              <a:t>ソースコード </a:t>
            </a:r>
            <a:r>
              <a:rPr kumimoji="1" lang="en-US" altLang="ja-JP" sz="1800" dirty="0"/>
              <a:t>8-2</a:t>
            </a:r>
            <a:endParaRPr kumimoji="1" lang="ja-JP" altLang="en-US" sz="1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8B5689-1285-D125-1CF7-02027792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class Ball: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__</a:t>
            </a:r>
            <a:r>
              <a:rPr kumimoji="1" lang="en-US" altLang="ja-JP" sz="1800" dirty="0" err="1"/>
              <a:t>init</a:t>
            </a:r>
            <a:r>
              <a:rPr kumimoji="1" lang="en-US" altLang="ja-JP" sz="1800" dirty="0"/>
              <a:t>__(self, x, y, r, color):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= x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 = y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 = 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 = color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printout(self):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print(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a = Ball(8, 10, 1, "blue")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b = Ball(2, 4, 3, "green")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a.printout</a:t>
            </a:r>
            <a:r>
              <a:rPr kumimoji="1" lang="en-US" altLang="ja-JP" sz="18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b.printout</a:t>
            </a:r>
            <a:r>
              <a:rPr kumimoji="1" lang="en-US" altLang="ja-JP" sz="1800" dirty="0"/>
              <a:t>()</a:t>
            </a: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155ACF-A104-C4FB-ADB2-8711E196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24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292635" y="830483"/>
            <a:ext cx="250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</p:spTree>
    <p:extLst>
      <p:ext uri="{BB962C8B-B14F-4D97-AF65-F5344CB8AC3E}">
        <p14:creationId xmlns:p14="http://schemas.microsoft.com/office/powerpoint/2010/main" val="2487824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8FA61-B251-3C5C-9A91-6D888A3B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122684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資料中の</a:t>
            </a:r>
            <a:r>
              <a:rPr kumimoji="1" lang="ja-JP" altLang="en-US" sz="1800" dirty="0"/>
              <a:t>ソースコード </a:t>
            </a:r>
            <a:r>
              <a:rPr kumimoji="1" lang="en-US" altLang="ja-JP" sz="1800" dirty="0"/>
              <a:t>8-3</a:t>
            </a:r>
            <a:endParaRPr kumimoji="1" lang="ja-JP" altLang="en-US" sz="1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8B5689-1285-D125-1CF7-02027792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class Ball: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__</a:t>
            </a:r>
            <a:r>
              <a:rPr kumimoji="1" lang="en-US" altLang="ja-JP" sz="1800" dirty="0" err="1"/>
              <a:t>init</a:t>
            </a:r>
            <a:r>
              <a:rPr kumimoji="1" lang="en-US" altLang="ja-JP" sz="1800" dirty="0"/>
              <a:t>__(self, x, y, r, color):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= x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 = y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 = 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 = color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printout(self):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print(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def </a:t>
            </a:r>
            <a:r>
              <a:rPr kumimoji="1" lang="en-US" altLang="ja-JP" sz="1800" b="1" dirty="0" err="1"/>
              <a:t>dist</a:t>
            </a:r>
            <a:r>
              <a:rPr kumimoji="1" lang="en-US" altLang="ja-JP" sz="1800" b="1" dirty="0"/>
              <a:t>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    return </a:t>
            </a:r>
            <a:r>
              <a:rPr kumimoji="1" lang="en-US" altLang="ja-JP" sz="1800" b="1" dirty="0" err="1"/>
              <a:t>self.x</a:t>
            </a:r>
            <a:r>
              <a:rPr kumimoji="1" lang="en-US" altLang="ja-JP" sz="1800" b="1" dirty="0"/>
              <a:t> + </a:t>
            </a:r>
            <a:r>
              <a:rPr kumimoji="1" lang="en-US" altLang="ja-JP" sz="1800" b="1" dirty="0" err="1"/>
              <a:t>self.y</a:t>
            </a:r>
            <a:endParaRPr kumimoji="1" lang="en-US" altLang="ja-JP" sz="1800" b="1" dirty="0"/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a = Ball(8, 10, 1, "blue")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b = Ball(2, 4, 3, "green")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a.printout</a:t>
            </a:r>
            <a:r>
              <a:rPr kumimoji="1" lang="en-US" altLang="ja-JP" sz="18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b.printout</a:t>
            </a:r>
            <a:r>
              <a:rPr kumimoji="1" lang="en-US" altLang="ja-JP" sz="18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print(</a:t>
            </a:r>
            <a:r>
              <a:rPr kumimoji="1" lang="en-US" altLang="ja-JP" sz="1800" b="1" dirty="0" err="1"/>
              <a:t>a.dist</a:t>
            </a:r>
            <a:r>
              <a:rPr kumimoji="1" lang="en-US" altLang="ja-JP" sz="1800" b="1" dirty="0"/>
              <a:t>())</a:t>
            </a:r>
            <a:endParaRPr kumimoji="1" lang="ja-JP" altLang="en-US" sz="1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155ACF-A104-C4FB-ADB2-8711E196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531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8FA61-B251-3C5C-9A91-6D888A3B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122684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資料中の</a:t>
            </a:r>
            <a:r>
              <a:rPr kumimoji="1" lang="ja-JP" altLang="en-US" sz="1800" dirty="0"/>
              <a:t>ソースコード </a:t>
            </a:r>
            <a:r>
              <a:rPr kumimoji="1" lang="en-US" altLang="ja-JP" sz="1800" dirty="0"/>
              <a:t>8-4</a:t>
            </a:r>
            <a:endParaRPr kumimoji="1" lang="ja-JP" altLang="en-US" sz="1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8B5689-1285-D125-1CF7-02027792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class Ball: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__</a:t>
            </a:r>
            <a:r>
              <a:rPr kumimoji="1" lang="en-US" altLang="ja-JP" sz="1800" dirty="0" err="1"/>
              <a:t>init</a:t>
            </a:r>
            <a:r>
              <a:rPr kumimoji="1" lang="en-US" altLang="ja-JP" sz="1800" dirty="0"/>
              <a:t>__(self, x, y, r, color):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= x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 = y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 = 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 = color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printout(self):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print(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</a:t>
            </a:r>
            <a:r>
              <a:rPr kumimoji="1" lang="en-US" altLang="ja-JP" sz="1800" dirty="0" err="1"/>
              <a:t>dist</a:t>
            </a:r>
            <a:r>
              <a:rPr kumimoji="1" lang="en-US" altLang="ja-JP" sz="1800" dirty="0"/>
              <a:t>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return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+ </a:t>
            </a:r>
            <a:r>
              <a:rPr kumimoji="1" lang="en-US" altLang="ja-JP" sz="1800" dirty="0" err="1"/>
              <a:t>self.y</a:t>
            </a:r>
            <a:endParaRPr kumimoji="1"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def move(self, xx, </a:t>
            </a:r>
            <a:r>
              <a:rPr kumimoji="1" lang="en-US" altLang="ja-JP" sz="1800" b="1" dirty="0" err="1"/>
              <a:t>yy</a:t>
            </a:r>
            <a:r>
              <a:rPr kumimoji="1" lang="en-US" altLang="ja-JP" sz="1800" b="1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    </a:t>
            </a:r>
            <a:r>
              <a:rPr kumimoji="1" lang="en-US" altLang="ja-JP" sz="1800" b="1" dirty="0" err="1"/>
              <a:t>self.x</a:t>
            </a:r>
            <a:r>
              <a:rPr kumimoji="1" lang="en-US" altLang="ja-JP" sz="1800" b="1" dirty="0"/>
              <a:t> = </a:t>
            </a:r>
            <a:r>
              <a:rPr kumimoji="1" lang="en-US" altLang="ja-JP" sz="1800" b="1" dirty="0" err="1"/>
              <a:t>self.x</a:t>
            </a:r>
            <a:r>
              <a:rPr kumimoji="1" lang="en-US" altLang="ja-JP" sz="1800" b="1" dirty="0"/>
              <a:t> + xx;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    </a:t>
            </a:r>
            <a:r>
              <a:rPr kumimoji="1" lang="en-US" altLang="ja-JP" sz="1800" b="1" dirty="0" err="1"/>
              <a:t>self.y</a:t>
            </a:r>
            <a:r>
              <a:rPr kumimoji="1" lang="en-US" altLang="ja-JP" sz="1800" b="1" dirty="0"/>
              <a:t> = </a:t>
            </a:r>
            <a:r>
              <a:rPr kumimoji="1" lang="en-US" altLang="ja-JP" sz="1800" b="1" dirty="0" err="1"/>
              <a:t>self.y</a:t>
            </a:r>
            <a:r>
              <a:rPr kumimoji="1" lang="en-US" altLang="ja-JP" sz="1800" b="1" dirty="0"/>
              <a:t> + </a:t>
            </a:r>
            <a:r>
              <a:rPr kumimoji="1" lang="en-US" altLang="ja-JP" sz="1800" b="1" dirty="0" err="1"/>
              <a:t>yy</a:t>
            </a:r>
            <a:r>
              <a:rPr kumimoji="1" lang="en-US" altLang="ja-JP" sz="18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a = Ball(8, 10, 1, "blue")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b = Ball(2, 4, 3, "green")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 err="1"/>
              <a:t>a.move</a:t>
            </a:r>
            <a:r>
              <a:rPr kumimoji="1" lang="en-US" altLang="ja-JP" sz="1800" b="1" dirty="0"/>
              <a:t>(5, 5)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 err="1"/>
              <a:t>b.move</a:t>
            </a:r>
            <a:r>
              <a:rPr kumimoji="1" lang="en-US" altLang="ja-JP" sz="1800" b="1" dirty="0"/>
              <a:t>(10, 10)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a.printout</a:t>
            </a:r>
            <a:r>
              <a:rPr kumimoji="1" lang="en-US" altLang="ja-JP" sz="18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b.printout</a:t>
            </a:r>
            <a:r>
              <a:rPr kumimoji="1" lang="en-US" altLang="ja-JP" sz="18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print(</a:t>
            </a:r>
            <a:r>
              <a:rPr kumimoji="1" lang="en-US" altLang="ja-JP" sz="1800" dirty="0" err="1"/>
              <a:t>a.dist</a:t>
            </a:r>
            <a:r>
              <a:rPr kumimoji="1" lang="en-US" altLang="ja-JP" sz="1800" dirty="0"/>
              <a:t>())</a:t>
            </a: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155ACF-A104-C4FB-ADB2-8711E196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71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8FA61-B251-3C5C-9A91-6D888A3B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122684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資料中の</a:t>
            </a:r>
            <a:r>
              <a:rPr kumimoji="1" lang="ja-JP" altLang="en-US" sz="1800" dirty="0"/>
              <a:t>ソースコード </a:t>
            </a:r>
            <a:r>
              <a:rPr kumimoji="1" lang="en-US" altLang="ja-JP" sz="1800" dirty="0"/>
              <a:t>8-4</a:t>
            </a:r>
            <a:endParaRPr kumimoji="1" lang="ja-JP" altLang="en-US" sz="1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8B5689-1285-D125-1CF7-02027792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88088"/>
            <a:ext cx="8461208" cy="646991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class Ball: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__</a:t>
            </a:r>
            <a:r>
              <a:rPr kumimoji="1" lang="en-US" altLang="ja-JP" sz="1800" dirty="0" err="1"/>
              <a:t>init</a:t>
            </a:r>
            <a:r>
              <a:rPr kumimoji="1" lang="en-US" altLang="ja-JP" sz="1800" dirty="0"/>
              <a:t>__(self, x, y, r, color):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= x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 = y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 = 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 = color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printout(self):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print(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self.r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self.color</a:t>
            </a:r>
            <a:r>
              <a:rPr kumimoji="1" lang="en-US" altLang="ja-JP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</a:t>
            </a:r>
            <a:r>
              <a:rPr kumimoji="1" lang="en-US" altLang="ja-JP" sz="1800" dirty="0" err="1"/>
              <a:t>dist</a:t>
            </a:r>
            <a:r>
              <a:rPr kumimoji="1" lang="en-US" altLang="ja-JP" sz="1800" dirty="0"/>
              <a:t>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return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+ </a:t>
            </a:r>
            <a:r>
              <a:rPr kumimoji="1" lang="en-US" altLang="ja-JP" sz="1800" dirty="0" err="1"/>
              <a:t>self.y</a:t>
            </a:r>
            <a:endParaRPr kumimoji="1"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def move(self, xx, </a:t>
            </a:r>
            <a:r>
              <a:rPr kumimoji="1" lang="en-US" altLang="ja-JP" sz="1800" dirty="0" err="1"/>
              <a:t>yy</a:t>
            </a:r>
            <a:r>
              <a:rPr kumimoji="1" lang="en-US" altLang="ja-JP" sz="18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= </a:t>
            </a:r>
            <a:r>
              <a:rPr kumimoji="1" lang="en-US" altLang="ja-JP" sz="1800" dirty="0" err="1"/>
              <a:t>self.x</a:t>
            </a:r>
            <a:r>
              <a:rPr kumimoji="1" lang="en-US" altLang="ja-JP" sz="1800" dirty="0"/>
              <a:t> + xx;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 = </a:t>
            </a:r>
            <a:r>
              <a:rPr kumimoji="1" lang="en-US" altLang="ja-JP" sz="1800" dirty="0" err="1"/>
              <a:t>self.y</a:t>
            </a:r>
            <a:r>
              <a:rPr kumimoji="1" lang="en-US" altLang="ja-JP" sz="1800" dirty="0"/>
              <a:t> + </a:t>
            </a:r>
            <a:r>
              <a:rPr kumimoji="1" lang="en-US" altLang="ja-JP" sz="1800" dirty="0" err="1"/>
              <a:t>yy</a:t>
            </a:r>
            <a:r>
              <a:rPr kumimoji="1" lang="en-US" altLang="ja-JP" sz="18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def right(self, xx):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    </a:t>
            </a:r>
            <a:r>
              <a:rPr kumimoji="1" lang="en-US" altLang="ja-JP" sz="1800" b="1" dirty="0" err="1"/>
              <a:t>self.move</a:t>
            </a:r>
            <a:r>
              <a:rPr kumimoji="1" lang="en-US" altLang="ja-JP" sz="1800" b="1" dirty="0"/>
              <a:t>(xx, 0)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def left(self, xx):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        </a:t>
            </a:r>
            <a:r>
              <a:rPr kumimoji="1" lang="en-US" altLang="ja-JP" sz="1800" b="1" dirty="0" err="1"/>
              <a:t>self.move</a:t>
            </a:r>
            <a:r>
              <a:rPr kumimoji="1" lang="en-US" altLang="ja-JP" sz="1800" b="1" dirty="0"/>
              <a:t>(-xx, 0)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a = Ball(8, 10, 1, "blue")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b = Ball(2, 4, 3, "green")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a.move</a:t>
            </a:r>
            <a:r>
              <a:rPr kumimoji="1" lang="en-US" altLang="ja-JP" sz="1800" dirty="0"/>
              <a:t>(5, 5)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b.move</a:t>
            </a:r>
            <a:r>
              <a:rPr kumimoji="1" lang="en-US" altLang="ja-JP" sz="1800" dirty="0"/>
              <a:t>(10, 10)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 err="1"/>
              <a:t>a.right</a:t>
            </a:r>
            <a:r>
              <a:rPr kumimoji="1" lang="en-US" altLang="ja-JP" sz="1800" b="1" dirty="0"/>
              <a:t>(5)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 err="1"/>
              <a:t>b.left</a:t>
            </a:r>
            <a:r>
              <a:rPr kumimoji="1" lang="en-US" altLang="ja-JP" sz="1800" b="1" dirty="0"/>
              <a:t>(10)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a.printout</a:t>
            </a:r>
            <a:r>
              <a:rPr kumimoji="1" lang="en-US" altLang="ja-JP" sz="18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 err="1"/>
              <a:t>b.printout</a:t>
            </a:r>
            <a:r>
              <a:rPr kumimoji="1" lang="en-US" altLang="ja-JP" sz="18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/>
              <a:t>print(</a:t>
            </a:r>
            <a:r>
              <a:rPr kumimoji="1" lang="en-US" altLang="ja-JP" sz="1800" dirty="0" err="1"/>
              <a:t>a.dist</a:t>
            </a:r>
            <a:r>
              <a:rPr kumimoji="1" lang="en-US" altLang="ja-JP" sz="1800" dirty="0"/>
              <a:t>())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155ACF-A104-C4FB-ADB2-8711E196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6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代入</a:t>
            </a:r>
            <a:r>
              <a:rPr lang="ja-JP" altLang="en-US" dirty="0"/>
              <a:t>：プログラムで，「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05159AD-BFE1-4935-89AE-D3102D17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92" y="2160233"/>
            <a:ext cx="2039369" cy="1845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449278" y="423558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841305" y="423558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8" name="右矢印 12">
            <a:extLst>
              <a:ext uri="{FF2B5EF4-FFF2-40B4-BE49-F238E27FC236}">
                <a16:creationId xmlns:a16="http://schemas.microsoft.com/office/drawing/2014/main" id="{E7351D7D-59E5-BD42-C4E6-9DFAF1B8959B}"/>
              </a:ext>
            </a:extLst>
          </p:cNvPr>
          <p:cNvSpPr/>
          <p:nvPr/>
        </p:nvSpPr>
        <p:spPr>
          <a:xfrm>
            <a:off x="5700608" y="308280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8D3CED-EBAE-F354-AF60-E4A459ABF57C}"/>
              </a:ext>
            </a:extLst>
          </p:cNvPr>
          <p:cNvSpPr txBox="1"/>
          <p:nvPr/>
        </p:nvSpPr>
        <p:spPr>
          <a:xfrm>
            <a:off x="1136318" y="3029076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329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プログラムでは，その他にも，属性アクセス，関数呼び出し，制御，「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47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2271</TotalTime>
  <Words>2456</Words>
  <Application>Microsoft Office PowerPoint</Application>
  <PresentationFormat>画面に合わせる (4:3)</PresentationFormat>
  <Paragraphs>505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8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全体まとめ</vt:lpstr>
      <vt:lpstr>全体まとめ</vt:lpstr>
      <vt:lpstr>アウトライン</vt:lpstr>
      <vt:lpstr>オブジェクトとメソッド</vt:lpstr>
      <vt:lpstr>代入</vt:lpstr>
      <vt:lpstr>Python プログラムの書き方</vt:lpstr>
      <vt:lpstr>Python Tutor の起動</vt:lpstr>
      <vt:lpstr>Python Tutor でのプログラム実行手順</vt:lpstr>
      <vt:lpstr>Python Tutor 使用上の注意点①</vt:lpstr>
      <vt:lpstr>Python Tutor 使用上の注意点②</vt:lpstr>
      <vt:lpstr>ステップ実行</vt:lpstr>
      <vt:lpstr>8-1. クラスとオブジェクト</vt:lpstr>
      <vt:lpstr>クラスとオブジェクト</vt:lpstr>
      <vt:lpstr>同じクラスの2つのオブジェクト</vt:lpstr>
      <vt:lpstr>PowerPoint プレゼンテーション</vt:lpstr>
      <vt:lpstr>8-2. クラス定義，class，オブジェクト生成</vt:lpstr>
      <vt:lpstr>クラス定義の例</vt:lpstr>
      <vt:lpstr>クラス定義の例</vt:lpstr>
      <vt:lpstr>メソッドアクセス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8-3. メソッドアクセス，属性アクセス，self</vt:lpstr>
      <vt:lpstr>メソッドと属性</vt:lpstr>
      <vt:lpstr>self による属性アクセス，メソッドアクセス</vt:lpstr>
      <vt:lpstr>演習</vt:lpstr>
      <vt:lpstr>PowerPoint プレゼンテーション</vt:lpstr>
      <vt:lpstr>PowerPoint プレゼンテーション</vt:lpstr>
      <vt:lpstr>PowerPoint プレゼンテーション</vt:lpstr>
      <vt:lpstr>8-4. 演習</vt:lpstr>
      <vt:lpstr>メソッド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全体まとめ</vt:lpstr>
      <vt:lpstr>Python 関連ページ</vt:lpstr>
      <vt:lpstr>資料中のソースコード 8-2</vt:lpstr>
      <vt:lpstr>資料中のソースコード 8-3</vt:lpstr>
      <vt:lpstr>資料中のソースコード 8-4</vt:lpstr>
      <vt:lpstr>資料中のソースコード 8-4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金子　邦彦</dc:creator>
  <cp:lastModifiedBy>user</cp:lastModifiedBy>
  <cp:revision>280</cp:revision>
  <cp:lastPrinted>2019-10-24T04:54:16Z</cp:lastPrinted>
  <dcterms:created xsi:type="dcterms:W3CDTF">2018-05-08T02:37:35Z</dcterms:created>
  <dcterms:modified xsi:type="dcterms:W3CDTF">2023-01-29T12:00:46Z</dcterms:modified>
</cp:coreProperties>
</file>