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1362" r:id="rId2"/>
    <p:sldId id="1403" r:id="rId3"/>
    <p:sldId id="1371" r:id="rId4"/>
    <p:sldId id="1372" r:id="rId5"/>
    <p:sldId id="1387" r:id="rId6"/>
    <p:sldId id="820" r:id="rId7"/>
    <p:sldId id="896" r:id="rId8"/>
    <p:sldId id="907" r:id="rId9"/>
    <p:sldId id="908" r:id="rId10"/>
    <p:sldId id="588" r:id="rId11"/>
    <p:sldId id="1363" r:id="rId12"/>
    <p:sldId id="1389" r:id="rId13"/>
    <p:sldId id="1391" r:id="rId14"/>
    <p:sldId id="1347" r:id="rId15"/>
    <p:sldId id="886" r:id="rId16"/>
    <p:sldId id="858" r:id="rId17"/>
    <p:sldId id="1390" r:id="rId18"/>
    <p:sldId id="1366" r:id="rId19"/>
    <p:sldId id="1367" r:id="rId20"/>
    <p:sldId id="1392" r:id="rId21"/>
    <p:sldId id="1393" r:id="rId22"/>
    <p:sldId id="1368" r:id="rId23"/>
    <p:sldId id="1407" r:id="rId24"/>
    <p:sldId id="1394" r:id="rId25"/>
    <p:sldId id="1395" r:id="rId26"/>
    <p:sldId id="1396" r:id="rId27"/>
    <p:sldId id="1370" r:id="rId28"/>
    <p:sldId id="1364" r:id="rId29"/>
    <p:sldId id="883" r:id="rId30"/>
    <p:sldId id="1397" r:id="rId31"/>
    <p:sldId id="1408" r:id="rId32"/>
    <p:sldId id="1400" r:id="rId33"/>
    <p:sldId id="1401" r:id="rId34"/>
    <p:sldId id="1404" r:id="rId35"/>
    <p:sldId id="1405" r:id="rId36"/>
    <p:sldId id="1406" r:id="rId37"/>
    <p:sldId id="1402" r:id="rId38"/>
    <p:sldId id="1409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35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64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po-9. </a:t>
            </a:r>
            <a:r>
              <a:rPr lang="ja-JP" altLang="en-US" sz="3600" b="1" dirty="0">
                <a:solidFill>
                  <a:srgbClr val="C00000"/>
                </a:solidFill>
              </a:rPr>
              <a:t>クラス階層，継承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5790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トピックス：クラス階層，継承（</a:t>
            </a:r>
            <a:r>
              <a:rPr lang="en-US" altLang="ja-JP" sz="1800" dirty="0">
                <a:solidFill>
                  <a:schemeClr val="tx1"/>
                </a:solidFill>
              </a:rPr>
              <a:t>Python Tutor </a:t>
            </a:r>
            <a:r>
              <a:rPr lang="ja-JP" altLang="en-US" sz="1800" dirty="0">
                <a:solidFill>
                  <a:schemeClr val="tx1"/>
                </a:solidFill>
              </a:rPr>
              <a:t>による演習）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</a:t>
            </a:r>
            <a:r>
              <a:rPr lang="en-US" altLang="ja-JP" sz="1800" dirty="0" smtClean="0">
                <a:solidFill>
                  <a:schemeClr val="tx1"/>
                </a:solidFill>
              </a:rPr>
              <a:t>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po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9-1. </a:t>
            </a:r>
            <a:r>
              <a:rPr lang="ja-JP" altLang="en-US" dirty="0"/>
              <a:t>クラス階層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65E07C63-201C-432C-8668-3F219BF62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697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クラス階層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5248" y="855722"/>
            <a:ext cx="8175201" cy="4161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複数のクラスが親子関係をなす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25164" y="1934625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7416" y="3491948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135086" y="2527379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602124" y="2516699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83680" y="3091838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19232" y="5081262"/>
            <a:ext cx="13308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226902" y="4116693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693940" y="4106013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75496" y="4681152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58388" y="3491948"/>
            <a:ext cx="13308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4256310" y="2516699"/>
            <a:ext cx="622383" cy="83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11093" y="2491895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52239" y="3100512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</p:spTree>
    <p:extLst>
      <p:ext uri="{BB962C8B-B14F-4D97-AF65-F5344CB8AC3E}">
        <p14:creationId xmlns:p14="http://schemas.microsoft.com/office/powerpoint/2010/main" val="41735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FCA9F57-755C-4943-9D30-74EF78A387BF}"/>
              </a:ext>
            </a:extLst>
          </p:cNvPr>
          <p:cNvSpPr/>
          <p:nvPr/>
        </p:nvSpPr>
        <p:spPr>
          <a:xfrm>
            <a:off x="210009" y="664149"/>
            <a:ext cx="3987011" cy="289526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3B17BC8-9FC2-42EE-87A4-21E5A7171BD9}"/>
              </a:ext>
            </a:extLst>
          </p:cNvPr>
          <p:cNvSpPr/>
          <p:nvPr/>
        </p:nvSpPr>
        <p:spPr>
          <a:xfrm>
            <a:off x="5727932" y="4258205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3F03F-242A-4C23-8F54-E7C7784F986D}"/>
              </a:ext>
            </a:extLst>
          </p:cNvPr>
          <p:cNvSpPr txBox="1"/>
          <p:nvPr/>
        </p:nvSpPr>
        <p:spPr>
          <a:xfrm>
            <a:off x="5142605" y="5573816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B681B7A-348A-46ED-8D5D-25889D40018F}"/>
              </a:ext>
            </a:extLst>
          </p:cNvPr>
          <p:cNvSpPr/>
          <p:nvPr/>
        </p:nvSpPr>
        <p:spPr>
          <a:xfrm>
            <a:off x="6056174" y="1508921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EAA62F-9FF5-47E2-91AB-729FB5771953}"/>
              </a:ext>
            </a:extLst>
          </p:cNvPr>
          <p:cNvSpPr txBox="1"/>
          <p:nvPr/>
        </p:nvSpPr>
        <p:spPr>
          <a:xfrm>
            <a:off x="4914737" y="2530938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8CA608-7A93-41CA-B71C-325287CED467}"/>
              </a:ext>
            </a:extLst>
          </p:cNvPr>
          <p:cNvSpPr txBox="1"/>
          <p:nvPr/>
        </p:nvSpPr>
        <p:spPr>
          <a:xfrm>
            <a:off x="5399204" y="136524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42D391-B903-4857-90AD-4672E18B87BA}"/>
              </a:ext>
            </a:extLst>
          </p:cNvPr>
          <p:cNvSpPr txBox="1"/>
          <p:nvPr/>
        </p:nvSpPr>
        <p:spPr>
          <a:xfrm>
            <a:off x="5485400" y="3833293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B33935-3367-4116-8DBA-0062B95901F4}"/>
              </a:ext>
            </a:extLst>
          </p:cNvPr>
          <p:cNvSpPr txBox="1"/>
          <p:nvPr/>
        </p:nvSpPr>
        <p:spPr>
          <a:xfrm>
            <a:off x="5552607" y="1037563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05EFDB-AC04-428D-882C-77C6D11A9B4C}"/>
              </a:ext>
            </a:extLst>
          </p:cNvPr>
          <p:cNvSpPr/>
          <p:nvPr/>
        </p:nvSpPr>
        <p:spPr>
          <a:xfrm>
            <a:off x="4572000" y="664149"/>
            <a:ext cx="3987011" cy="59066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013EB53-2E3E-4F81-A09B-D71497463D24}"/>
              </a:ext>
            </a:extLst>
          </p:cNvPr>
          <p:cNvSpPr/>
          <p:nvPr/>
        </p:nvSpPr>
        <p:spPr>
          <a:xfrm>
            <a:off x="1958865" y="1650738"/>
            <a:ext cx="447600" cy="4296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EF84BF-B4FC-4B5A-94B7-C456E674C2B2}"/>
              </a:ext>
            </a:extLst>
          </p:cNvPr>
          <p:cNvSpPr txBox="1"/>
          <p:nvPr/>
        </p:nvSpPr>
        <p:spPr>
          <a:xfrm>
            <a:off x="1289177" y="2380295"/>
            <a:ext cx="234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red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88CFB0-60EF-4348-AB42-487A25939608}"/>
              </a:ext>
            </a:extLst>
          </p:cNvPr>
          <p:cNvSpPr txBox="1"/>
          <p:nvPr/>
        </p:nvSpPr>
        <p:spPr>
          <a:xfrm>
            <a:off x="1037213" y="136524"/>
            <a:ext cx="2123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Point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5F6132-D0BC-41D8-8E30-BFFE6BDE41A1}"/>
              </a:ext>
            </a:extLst>
          </p:cNvPr>
          <p:cNvSpPr txBox="1"/>
          <p:nvPr/>
        </p:nvSpPr>
        <p:spPr>
          <a:xfrm>
            <a:off x="1190616" y="1037563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397967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Point </a:t>
            </a:r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5" y="4080237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クラス名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Point</a:t>
            </a:r>
          </a:p>
          <a:p>
            <a:pPr marL="0" indent="0">
              <a:buNone/>
            </a:pPr>
            <a:r>
              <a:rPr lang="ja-JP" altLang="en-US" b="1" dirty="0"/>
              <a:t>メソッド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__</a:t>
            </a:r>
            <a:r>
              <a:rPr lang="en-US" altLang="ja-JP" dirty="0" err="1">
                <a:solidFill>
                  <a:srgbClr val="C00000"/>
                </a:solidFill>
              </a:rPr>
              <a:t>init</a:t>
            </a:r>
            <a:r>
              <a:rPr lang="en-US" altLang="ja-JP" dirty="0">
                <a:solidFill>
                  <a:srgbClr val="C00000"/>
                </a:solidFill>
              </a:rPr>
              <a:t>__, printout</a:t>
            </a:r>
          </a:p>
          <a:p>
            <a:pPr marL="0" indent="0">
              <a:buNone/>
            </a:pPr>
            <a:r>
              <a:rPr lang="ja-JP" altLang="en-US" b="1" dirty="0"/>
              <a:t>属性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x, y, color</a:t>
            </a:r>
          </a:p>
          <a:p>
            <a:pPr marL="0" indent="0">
              <a:buNone/>
            </a:pPr>
            <a:r>
              <a:rPr lang="en-US" altLang="ja-JP" dirty="0"/>
              <a:t>  ※ __</a:t>
            </a:r>
            <a:r>
              <a:rPr lang="en-US" altLang="ja-JP" dirty="0" err="1"/>
              <a:t>init</a:t>
            </a:r>
            <a:r>
              <a:rPr lang="en-US" altLang="ja-JP" dirty="0"/>
              <a:t>__ </a:t>
            </a:r>
            <a:r>
              <a:rPr lang="ja-JP" altLang="en-US" dirty="0"/>
              <a:t>は，オブジェクト生成のためのメソッド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9EF3C8-19B5-4FB3-B5AC-0EFEE5BF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73" y="910591"/>
            <a:ext cx="8388559" cy="2854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296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/>
            <a:r>
              <a:rPr lang="ja-JP" altLang="en-US" b="1" dirty="0"/>
              <a:t>オブジェクト生成</a:t>
            </a:r>
            <a:endParaRPr lang="en-US" altLang="ja-JP" b="1" dirty="0"/>
          </a:p>
          <a:p>
            <a:pPr lvl="1"/>
            <a:r>
              <a:rPr lang="ja-JP" altLang="en-US" b="1" dirty="0"/>
              <a:t>メソッドアクセス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365A3E-1D04-4D27-943F-2F3FA8D7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9" y="2066064"/>
            <a:ext cx="8531351" cy="407961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134483"/>
            <a:ext cx="8175501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73BDC5-F19A-4243-A342-310691E6DD61}"/>
              </a:ext>
            </a:extLst>
          </p:cNvPr>
          <p:cNvSpPr/>
          <p:nvPr/>
        </p:nvSpPr>
        <p:spPr>
          <a:xfrm>
            <a:off x="1241538" y="2240268"/>
            <a:ext cx="7598588" cy="268511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FFDB42-FF85-43BB-81F7-5B65985AD8D2}"/>
              </a:ext>
            </a:extLst>
          </p:cNvPr>
          <p:cNvSpPr txBox="1"/>
          <p:nvPr/>
        </p:nvSpPr>
        <p:spPr>
          <a:xfrm>
            <a:off x="6580512" y="305685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3C89F6-72A2-47E3-8B0A-D435668301E3}"/>
              </a:ext>
            </a:extLst>
          </p:cNvPr>
          <p:cNvSpPr/>
          <p:nvPr/>
        </p:nvSpPr>
        <p:spPr>
          <a:xfrm>
            <a:off x="1241539" y="5293641"/>
            <a:ext cx="4232588" cy="4616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EED683-51CB-46F7-B403-C93136980191}"/>
              </a:ext>
            </a:extLst>
          </p:cNvPr>
          <p:cNvSpPr txBox="1"/>
          <p:nvPr/>
        </p:nvSpPr>
        <p:spPr>
          <a:xfrm>
            <a:off x="5561632" y="529364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CFCC19-6183-457B-AE16-71F3F7612750}"/>
              </a:ext>
            </a:extLst>
          </p:cNvPr>
          <p:cNvSpPr txBox="1"/>
          <p:nvPr/>
        </p:nvSpPr>
        <p:spPr>
          <a:xfrm>
            <a:off x="461369" y="1332169"/>
            <a:ext cx="84433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クラス定義，オブジェクト生成，メソッドアクセス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F1A707-B8B1-48E0-A850-B7A6E5D0C82B}"/>
              </a:ext>
            </a:extLst>
          </p:cNvPr>
          <p:cNvSpPr txBox="1"/>
          <p:nvPr/>
        </p:nvSpPr>
        <p:spPr>
          <a:xfrm>
            <a:off x="966691" y="6321985"/>
            <a:ext cx="269817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DBCCA2-DBAD-4F7D-A95C-67C6A6CBFBC3}"/>
              </a:ext>
            </a:extLst>
          </p:cNvPr>
          <p:cNvSpPr txBox="1"/>
          <p:nvPr/>
        </p:nvSpPr>
        <p:spPr>
          <a:xfrm>
            <a:off x="3984993" y="585377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54D247A-C347-484A-9BD9-87A8D354A9B2}"/>
              </a:ext>
            </a:extLst>
          </p:cNvPr>
          <p:cNvSpPr/>
          <p:nvPr/>
        </p:nvSpPr>
        <p:spPr>
          <a:xfrm>
            <a:off x="1241539" y="5746390"/>
            <a:ext cx="2594031" cy="4616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51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81528C-F3DF-497A-B9E6-F04EAE2C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146"/>
            <a:ext cx="9071196" cy="403778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7747" y="4804384"/>
            <a:ext cx="2834836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endParaRPr kumimoji="1" lang="ja-JP" altLang="en-US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00EFC6-E1D9-4F3B-93A1-47CBFF6258C6}"/>
              </a:ext>
            </a:extLst>
          </p:cNvPr>
          <p:cNvSpPr txBox="1"/>
          <p:nvPr/>
        </p:nvSpPr>
        <p:spPr>
          <a:xfrm>
            <a:off x="5707747" y="432953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printout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による表示</a:t>
            </a:r>
          </a:p>
        </p:txBody>
      </p:sp>
    </p:spTree>
    <p:extLst>
      <p:ext uri="{BB962C8B-B14F-4D97-AF65-F5344CB8AC3E}">
        <p14:creationId xmlns:p14="http://schemas.microsoft.com/office/powerpoint/2010/main" val="134609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5" y="126997"/>
            <a:ext cx="8461208" cy="1035053"/>
          </a:xfrm>
        </p:spPr>
        <p:txBody>
          <a:bodyPr>
            <a:normAutofit/>
          </a:bodyPr>
          <a:lstStyle/>
          <a:p>
            <a:r>
              <a:rPr lang="en-US" altLang="ja-JP" dirty="0"/>
              <a:t>Ball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クラス定義の例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（クラス階層を考えない場合）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D42AC0-3CBA-4B68-B6B6-A0E4820D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" y="1037013"/>
            <a:ext cx="8904723" cy="2965479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5" y="4080237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クラス名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Ball</a:t>
            </a:r>
          </a:p>
          <a:p>
            <a:pPr marL="0" indent="0">
              <a:buNone/>
            </a:pPr>
            <a:r>
              <a:rPr lang="ja-JP" altLang="en-US" b="1" dirty="0"/>
              <a:t>メソッド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__</a:t>
            </a:r>
            <a:r>
              <a:rPr lang="en-US" altLang="ja-JP" dirty="0" err="1">
                <a:solidFill>
                  <a:srgbClr val="C00000"/>
                </a:solidFill>
              </a:rPr>
              <a:t>init</a:t>
            </a:r>
            <a:r>
              <a:rPr lang="en-US" altLang="ja-JP" dirty="0">
                <a:solidFill>
                  <a:srgbClr val="C00000"/>
                </a:solidFill>
              </a:rPr>
              <a:t>__, printout</a:t>
            </a:r>
          </a:p>
          <a:p>
            <a:pPr marL="0" indent="0">
              <a:buNone/>
            </a:pPr>
            <a:r>
              <a:rPr lang="ja-JP" altLang="en-US" b="1" dirty="0"/>
              <a:t>属性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x, y, r, color</a:t>
            </a:r>
          </a:p>
          <a:p>
            <a:pPr marL="0" indent="0">
              <a:buNone/>
            </a:pPr>
            <a:r>
              <a:rPr lang="en-US" altLang="ja-JP" dirty="0"/>
              <a:t>  ※ __</a:t>
            </a:r>
            <a:r>
              <a:rPr lang="en-US" altLang="ja-JP" dirty="0" err="1"/>
              <a:t>init</a:t>
            </a:r>
            <a:r>
              <a:rPr lang="en-US" altLang="ja-JP" dirty="0"/>
              <a:t>__ </a:t>
            </a:r>
            <a:r>
              <a:rPr lang="ja-JP" altLang="en-US" dirty="0"/>
              <a:t>は，オブジェクト生成のためのメソッド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422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Point					      Ball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	    	      </a:t>
            </a:r>
            <a:r>
              <a:rPr lang="ja-JP" altLang="en-US" dirty="0"/>
              <a:t>属性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x					</a:t>
            </a:r>
            <a:r>
              <a:rPr lang="ja-JP" altLang="en-US" dirty="0"/>
              <a:t>        </a:t>
            </a:r>
            <a:r>
              <a:rPr lang="en-US" altLang="ja-JP" dirty="0"/>
              <a:t>x</a:t>
            </a:r>
          </a:p>
          <a:p>
            <a:pPr marL="0" indent="0">
              <a:buNone/>
            </a:pPr>
            <a:r>
              <a:rPr lang="en-US" altLang="ja-JP" dirty="0"/>
              <a:t>  y					        y</a:t>
            </a:r>
          </a:p>
          <a:p>
            <a:pPr marL="0" indent="0">
              <a:buNone/>
            </a:pPr>
            <a:r>
              <a:rPr lang="en-US" altLang="ja-JP" dirty="0"/>
              <a:t>  color				</a:t>
            </a:r>
            <a:r>
              <a:rPr lang="ja-JP" altLang="en-US" dirty="0"/>
              <a:t>        </a:t>
            </a:r>
            <a:r>
              <a:rPr lang="en-US" altLang="ja-JP" dirty="0"/>
              <a:t>color</a:t>
            </a:r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       </a:t>
            </a:r>
            <a:r>
              <a:rPr lang="en-US" altLang="ja-JP" dirty="0"/>
              <a:t>r</a:t>
            </a:r>
          </a:p>
          <a:p>
            <a:pPr marL="0" indent="0">
              <a:buNone/>
            </a:pPr>
            <a:r>
              <a:rPr lang="ja-JP" altLang="en-US" dirty="0"/>
              <a:t>メソッド　　　　　　　　　　  メソッド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printout				</a:t>
            </a:r>
            <a:r>
              <a:rPr lang="ja-JP" altLang="en-US" dirty="0"/>
              <a:t>        </a:t>
            </a:r>
            <a:r>
              <a:rPr lang="en-US" altLang="ja-JP" dirty="0"/>
              <a:t>printout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類似した </a:t>
            </a:r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クラス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5471" y="5327117"/>
            <a:ext cx="2401037" cy="565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41999" y="5230884"/>
            <a:ext cx="2401037" cy="62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41999" y="2402738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5471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66508" y="570778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printout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は名前は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同じだが，中身が違う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4953" y="4260514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の有り無しが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違う</a:t>
            </a:r>
          </a:p>
        </p:txBody>
      </p:sp>
      <p:sp>
        <p:nvSpPr>
          <p:cNvPr id="14" name="左右矢印 10">
            <a:extLst>
              <a:ext uri="{FF2B5EF4-FFF2-40B4-BE49-F238E27FC236}">
                <a16:creationId xmlns:a16="http://schemas.microsoft.com/office/drawing/2014/main" id="{AAB102BA-F886-4089-B594-B1A76EC90DC2}"/>
              </a:ext>
            </a:extLst>
          </p:cNvPr>
          <p:cNvSpPr/>
          <p:nvPr/>
        </p:nvSpPr>
        <p:spPr>
          <a:xfrm>
            <a:off x="3353080" y="2951466"/>
            <a:ext cx="1355733" cy="477534"/>
          </a:xfrm>
          <a:prstGeom prst="leftRight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9B9BA4-B67C-47AF-BD69-E948031E8ECD}"/>
              </a:ext>
            </a:extLst>
          </p:cNvPr>
          <p:cNvSpPr txBox="1"/>
          <p:nvPr/>
        </p:nvSpPr>
        <p:spPr>
          <a:xfrm>
            <a:off x="2818132" y="355735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x, y, color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は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</a:p>
        </p:txBody>
      </p:sp>
    </p:spTree>
    <p:extLst>
      <p:ext uri="{BB962C8B-B14F-4D97-AF65-F5344CB8AC3E}">
        <p14:creationId xmlns:p14="http://schemas.microsoft.com/office/powerpoint/2010/main" val="34425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11605"/>
          </a:xfrm>
        </p:spPr>
        <p:txBody>
          <a:bodyPr>
            <a:noAutofit/>
          </a:bodyPr>
          <a:lstStyle/>
          <a:p>
            <a:r>
              <a:rPr lang="en-US" altLang="ja-JP" dirty="0"/>
              <a:t>Point </a:t>
            </a:r>
            <a:r>
              <a:rPr lang="ja-JP" altLang="en-US" dirty="0"/>
              <a:t>クラスと </a:t>
            </a:r>
            <a:r>
              <a:rPr lang="en-US" altLang="ja-JP" dirty="0"/>
              <a:t>Ball </a:t>
            </a:r>
            <a:r>
              <a:rPr lang="ja-JP" altLang="en-US" dirty="0"/>
              <a:t>クラスの定義の例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（クラス階層を考えない場合）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1889" y="1524834"/>
            <a:ext cx="7761164" cy="1443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Point					Ball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AC4015-D5B4-4999-9B5B-B2242298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469"/>
            <a:ext cx="4136533" cy="1617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3D410E7-C8F8-4606-ADD5-5B9B7278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122469"/>
            <a:ext cx="4499599" cy="1617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左右矢印 10">
            <a:extLst>
              <a:ext uri="{FF2B5EF4-FFF2-40B4-BE49-F238E27FC236}">
                <a16:creationId xmlns:a16="http://schemas.microsoft.com/office/drawing/2014/main" id="{19F8C4C9-D867-4736-8869-F9DBA848F599}"/>
              </a:ext>
            </a:extLst>
          </p:cNvPr>
          <p:cNvSpPr/>
          <p:nvPr/>
        </p:nvSpPr>
        <p:spPr>
          <a:xfrm>
            <a:off x="3651736" y="2601027"/>
            <a:ext cx="1355733" cy="477534"/>
          </a:xfrm>
          <a:prstGeom prst="leftRight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7989AE0-51D9-4A47-8C64-7D5E2FF3E077}"/>
              </a:ext>
            </a:extLst>
          </p:cNvPr>
          <p:cNvSpPr txBox="1"/>
          <p:nvPr/>
        </p:nvSpPr>
        <p:spPr>
          <a:xfrm>
            <a:off x="3148538" y="377944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x, y, color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は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34827F5-9EA7-4047-8D0D-16657EBA678F}"/>
              </a:ext>
            </a:extLst>
          </p:cNvPr>
          <p:cNvSpPr/>
          <p:nvPr/>
        </p:nvSpPr>
        <p:spPr>
          <a:xfrm>
            <a:off x="733345" y="2626806"/>
            <a:ext cx="2092406" cy="57994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53E20B3-7D29-4B4B-826E-E1B04411CC98}"/>
              </a:ext>
            </a:extLst>
          </p:cNvPr>
          <p:cNvSpPr/>
          <p:nvPr/>
        </p:nvSpPr>
        <p:spPr>
          <a:xfrm>
            <a:off x="5296013" y="2549822"/>
            <a:ext cx="2092406" cy="35847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66C737C-FFD9-446F-9EEA-CF53A960FAE4}"/>
              </a:ext>
            </a:extLst>
          </p:cNvPr>
          <p:cNvSpPr/>
          <p:nvPr/>
        </p:nvSpPr>
        <p:spPr>
          <a:xfrm>
            <a:off x="5296013" y="3110311"/>
            <a:ext cx="2092406" cy="15993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098D22F-F477-453C-81C1-FA3552C4EFAB}"/>
              </a:ext>
            </a:extLst>
          </p:cNvPr>
          <p:cNvSpPr txBox="1"/>
          <p:nvPr/>
        </p:nvSpPr>
        <p:spPr>
          <a:xfrm>
            <a:off x="1118472" y="5912807"/>
            <a:ext cx="726352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同じようなプログラムを繰り返し書きたいですか？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→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No.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クラス階層により解決</a:t>
            </a:r>
          </a:p>
        </p:txBody>
      </p:sp>
    </p:spTree>
    <p:extLst>
      <p:ext uri="{BB962C8B-B14F-4D97-AF65-F5344CB8AC3E}">
        <p14:creationId xmlns:p14="http://schemas.microsoft.com/office/powerpoint/2010/main" val="153221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ECDC5-F0CD-4456-9343-0192E228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98A4E2-1A54-42D9-AB12-5DBE8C84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では，</a:t>
            </a:r>
            <a:r>
              <a:rPr lang="ja-JP" altLang="en-US" b="1" dirty="0"/>
              <a:t>複数のクラス</a:t>
            </a:r>
            <a:r>
              <a:rPr lang="ja-JP" altLang="en-US" dirty="0"/>
              <a:t>が</a:t>
            </a:r>
            <a:r>
              <a:rPr lang="ja-JP" altLang="en-US" b="1" dirty="0">
                <a:solidFill>
                  <a:srgbClr val="C00000"/>
                </a:solidFill>
              </a:rPr>
              <a:t>親子関係</a:t>
            </a:r>
            <a:r>
              <a:rPr lang="ja-JP" altLang="en-US" dirty="0"/>
              <a:t>をなす</a:t>
            </a:r>
          </a:p>
          <a:p>
            <a:r>
              <a:rPr kumimoji="1" lang="ja-JP" altLang="en-US" b="1" dirty="0"/>
              <a:t>子クラスの定義</a:t>
            </a:r>
            <a:r>
              <a:rPr lang="ja-JP" altLang="en-US" dirty="0"/>
              <a:t>では，</a:t>
            </a:r>
            <a:r>
              <a:rPr lang="ja-JP" altLang="en-US" b="1" dirty="0"/>
              <a:t>親クラスの指定</a:t>
            </a:r>
            <a:r>
              <a:rPr lang="ja-JP" altLang="en-US" dirty="0"/>
              <a:t>，</a:t>
            </a:r>
            <a:r>
              <a:rPr lang="ja-JP" altLang="en-US" b="1" dirty="0"/>
              <a:t>親クラスの </a:t>
            </a:r>
            <a:r>
              <a:rPr lang="en-US" altLang="ja-JP" b="1" dirty="0"/>
              <a:t>__</a:t>
            </a:r>
            <a:r>
              <a:rPr lang="en-US" altLang="ja-JP" b="1" dirty="0" err="1"/>
              <a:t>init</a:t>
            </a:r>
            <a:r>
              <a:rPr lang="en-US" altLang="ja-JP" b="1" dirty="0"/>
              <a:t>__ </a:t>
            </a:r>
            <a:r>
              <a:rPr lang="ja-JP" altLang="en-US" b="1" dirty="0" err="1"/>
              <a:t>への</a:t>
            </a:r>
            <a:r>
              <a:rPr lang="ja-JP" altLang="en-US" b="1" dirty="0"/>
              <a:t>アクセス</a:t>
            </a:r>
            <a:r>
              <a:rPr lang="ja-JP" altLang="en-US" dirty="0"/>
              <a:t>を行う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に</a:t>
            </a: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される</a:t>
            </a:r>
            <a:endParaRPr lang="en-US" altLang="ja-JP" u="sng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において，</a:t>
            </a:r>
            <a:r>
              <a:rPr lang="ja-JP" altLang="en-US" dirty="0">
                <a:solidFill>
                  <a:srgbClr val="FF0000"/>
                </a:solidFill>
              </a:rPr>
              <a:t>同じ名前のメソッド</a:t>
            </a:r>
            <a:r>
              <a:rPr lang="ja-JP" altLang="en-US" dirty="0"/>
              <a:t>が</a:t>
            </a:r>
            <a:r>
              <a:rPr lang="ja-JP" altLang="en-US" dirty="0">
                <a:solidFill>
                  <a:srgbClr val="FF0000"/>
                </a:solidFill>
              </a:rPr>
              <a:t>別定義</a:t>
            </a:r>
            <a:r>
              <a:rPr lang="ja-JP" altLang="en-US" dirty="0"/>
              <a:t>されることもある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95AC33-2473-4F1D-91D0-513D04FA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5C725B-2D7C-429D-B46E-5D7C9978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87" y="2727559"/>
            <a:ext cx="6830464" cy="1884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490123-9CBE-4678-9540-016C39C39F83}"/>
              </a:ext>
            </a:extLst>
          </p:cNvPr>
          <p:cNvSpPr/>
          <p:nvPr/>
        </p:nvSpPr>
        <p:spPr>
          <a:xfrm>
            <a:off x="656187" y="2759309"/>
            <a:ext cx="2598268" cy="3032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E914D6-553B-4271-8FAD-B089E3BB6BB3}"/>
              </a:ext>
            </a:extLst>
          </p:cNvPr>
          <p:cNvSpPr/>
          <p:nvPr/>
        </p:nvSpPr>
        <p:spPr>
          <a:xfrm>
            <a:off x="1750523" y="3371347"/>
            <a:ext cx="5602777" cy="24999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D6C178-B8D9-4A80-968F-384AA73E83F1}"/>
              </a:ext>
            </a:extLst>
          </p:cNvPr>
          <p:cNvSpPr txBox="1"/>
          <p:nvPr/>
        </p:nvSpPr>
        <p:spPr>
          <a:xfrm>
            <a:off x="915353" y="217739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親クラスの指定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F2B332-5B85-4F2F-BC7A-D9D3F4DE2FE8}"/>
              </a:ext>
            </a:extLst>
          </p:cNvPr>
          <p:cNvSpPr txBox="1"/>
          <p:nvPr/>
        </p:nvSpPr>
        <p:spPr>
          <a:xfrm>
            <a:off x="4071419" y="3621341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親クラスの </a:t>
            </a:r>
            <a:r>
              <a:rPr kumimoji="1" lang="en-US" altLang="ja-JP" sz="2400" dirty="0">
                <a:solidFill>
                  <a:srgbClr val="FF0000"/>
                </a:solidFill>
              </a:rPr>
              <a:t>__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init</a:t>
            </a:r>
            <a:r>
              <a:rPr kumimoji="1" lang="en-US" altLang="ja-JP" sz="2400" dirty="0">
                <a:solidFill>
                  <a:srgbClr val="FF0000"/>
                </a:solidFill>
              </a:rPr>
              <a:t>__ </a:t>
            </a:r>
            <a:r>
              <a:rPr kumimoji="1" lang="ja-JP" altLang="en-US" sz="2400" dirty="0" err="1">
                <a:solidFill>
                  <a:srgbClr val="FF0000"/>
                </a:solidFill>
              </a:rPr>
              <a:t>への</a:t>
            </a:r>
            <a:r>
              <a:rPr kumimoji="1" lang="ja-JP" altLang="en-US" sz="2400" dirty="0">
                <a:solidFill>
                  <a:srgbClr val="FF0000"/>
                </a:solidFill>
              </a:rPr>
              <a:t>アクセス</a:t>
            </a:r>
          </a:p>
        </p:txBody>
      </p:sp>
    </p:spTree>
    <p:extLst>
      <p:ext uri="{BB962C8B-B14F-4D97-AF65-F5344CB8AC3E}">
        <p14:creationId xmlns:p14="http://schemas.microsoft.com/office/powerpoint/2010/main" val="141429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11605"/>
          </a:xfrm>
        </p:spPr>
        <p:txBody>
          <a:bodyPr>
            <a:noAutofit/>
          </a:bodyPr>
          <a:lstStyle/>
          <a:p>
            <a:r>
              <a:rPr lang="en-US" altLang="ja-JP" dirty="0"/>
              <a:t>Point </a:t>
            </a:r>
            <a:r>
              <a:rPr lang="ja-JP" altLang="en-US" dirty="0"/>
              <a:t>クラスと </a:t>
            </a:r>
            <a:r>
              <a:rPr lang="en-US" altLang="ja-JP" dirty="0"/>
              <a:t>Ball </a:t>
            </a:r>
            <a:r>
              <a:rPr lang="ja-JP" altLang="en-US" dirty="0"/>
              <a:t>クラスの定義の例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（クラス階層を考える場合）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1889" y="1524834"/>
            <a:ext cx="7761164" cy="1443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Point					Ball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AC4015-D5B4-4999-9B5B-B2242298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469"/>
            <a:ext cx="4136533" cy="1617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7989AE0-51D9-4A47-8C64-7D5E2FF3E077}"/>
              </a:ext>
            </a:extLst>
          </p:cNvPr>
          <p:cNvSpPr txBox="1"/>
          <p:nvPr/>
        </p:nvSpPr>
        <p:spPr>
          <a:xfrm>
            <a:off x="3028537" y="381754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x, y, color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について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繰り返し書くことはなくなる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ECB988-337E-4F65-86D2-6EF9243F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32" y="2122469"/>
            <a:ext cx="4782216" cy="131923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585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1889" y="1524834"/>
            <a:ext cx="7761164" cy="1443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Point					Ball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AC4015-D5B4-4999-9B5B-B2242298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469"/>
            <a:ext cx="4136533" cy="1617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BECB988-337E-4F65-86D2-6EF9243F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32" y="2122469"/>
            <a:ext cx="4782216" cy="1319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EB03C75-1BA0-4168-924F-4C4AF989CAB3}"/>
              </a:ext>
            </a:extLst>
          </p:cNvPr>
          <p:cNvSpPr/>
          <p:nvPr/>
        </p:nvSpPr>
        <p:spPr>
          <a:xfrm>
            <a:off x="4281432" y="2122469"/>
            <a:ext cx="1655818" cy="2524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E5D388B-1C08-4CA0-91AB-6B8CDB3231A8}"/>
              </a:ext>
            </a:extLst>
          </p:cNvPr>
          <p:cNvCxnSpPr>
            <a:cxnSpLocks/>
          </p:cNvCxnSpPr>
          <p:nvPr/>
        </p:nvCxnSpPr>
        <p:spPr>
          <a:xfrm>
            <a:off x="4340225" y="1384300"/>
            <a:ext cx="222250" cy="738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8FCDC4-E00D-4592-B7CF-7340E2F33370}"/>
              </a:ext>
            </a:extLst>
          </p:cNvPr>
          <p:cNvSpPr txBox="1"/>
          <p:nvPr/>
        </p:nvSpPr>
        <p:spPr>
          <a:xfrm>
            <a:off x="2832100" y="606147"/>
            <a:ext cx="5563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class Ball(Point) 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 </a:t>
            </a:r>
            <a:r>
              <a:rPr kumimoji="1" lang="en-US" altLang="ja-JP" sz="2400" dirty="0">
                <a:solidFill>
                  <a:srgbClr val="FF0000"/>
                </a:solidFill>
              </a:rPr>
              <a:t>Ball </a:t>
            </a:r>
            <a:r>
              <a:rPr kumimoji="1" lang="ja-JP" altLang="en-US" sz="2400" dirty="0">
                <a:solidFill>
                  <a:srgbClr val="FF0000"/>
                </a:solidFill>
              </a:rPr>
              <a:t>クラスは </a:t>
            </a:r>
            <a:r>
              <a:rPr kumimoji="1" lang="en-US" altLang="ja-JP" sz="2400" dirty="0">
                <a:solidFill>
                  <a:srgbClr val="FF0000"/>
                </a:solidFill>
              </a:rPr>
              <a:t>Point </a:t>
            </a:r>
            <a:r>
              <a:rPr kumimoji="1" lang="ja-JP" altLang="en-US" sz="2400" dirty="0">
                <a:solidFill>
                  <a:srgbClr val="FF0000"/>
                </a:solidFill>
              </a:rPr>
              <a:t>クラスの子である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64DCF69-50F9-483F-9D09-7010032F925B}"/>
              </a:ext>
            </a:extLst>
          </p:cNvPr>
          <p:cNvSpPr txBox="1"/>
          <p:nvPr/>
        </p:nvSpPr>
        <p:spPr>
          <a:xfrm>
            <a:off x="2965450" y="4545083"/>
            <a:ext cx="47981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super(Ball, self).__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init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__(x, y, color) 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 親クラスである </a:t>
            </a:r>
            <a:r>
              <a:rPr kumimoji="1" lang="en-US" altLang="ja-JP" sz="2400" dirty="0">
                <a:solidFill>
                  <a:srgbClr val="FF0000"/>
                </a:solidFill>
              </a:rPr>
              <a:t>Point </a:t>
            </a:r>
            <a:r>
              <a:rPr kumimoji="1" lang="ja-JP" altLang="en-US" sz="2400" dirty="0">
                <a:solidFill>
                  <a:srgbClr val="FF0000"/>
                </a:solidFill>
              </a:rPr>
              <a:t>クラスの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  __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init</a:t>
            </a:r>
            <a:r>
              <a:rPr kumimoji="1" lang="en-US" altLang="ja-JP" sz="2400" dirty="0">
                <a:solidFill>
                  <a:srgbClr val="FF0000"/>
                </a:solidFill>
              </a:rPr>
              <a:t>__ </a:t>
            </a:r>
            <a:r>
              <a:rPr kumimoji="1" lang="ja-JP" altLang="en-US" sz="2400" dirty="0">
                <a:solidFill>
                  <a:srgbClr val="FF0000"/>
                </a:solidFill>
              </a:rPr>
              <a:t>にアクセス．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その引数は </a:t>
            </a:r>
            <a:r>
              <a:rPr kumimoji="1" lang="en-US" altLang="ja-JP" sz="2400" dirty="0">
                <a:solidFill>
                  <a:srgbClr val="FF0000"/>
                </a:solidFill>
              </a:rPr>
              <a:t>x, y, color 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2174112-3FE4-4DEE-8860-1B5BD060DCCA}"/>
              </a:ext>
            </a:extLst>
          </p:cNvPr>
          <p:cNvCxnSpPr>
            <a:cxnSpLocks/>
          </p:cNvCxnSpPr>
          <p:nvPr/>
        </p:nvCxnSpPr>
        <p:spPr>
          <a:xfrm flipV="1">
            <a:off x="3930650" y="2782085"/>
            <a:ext cx="1076819" cy="1593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94CB30F-7847-4712-B4C1-A6F4B90C6559}"/>
              </a:ext>
            </a:extLst>
          </p:cNvPr>
          <p:cNvSpPr/>
          <p:nvPr/>
        </p:nvSpPr>
        <p:spPr>
          <a:xfrm>
            <a:off x="5007468" y="2554508"/>
            <a:ext cx="3920483" cy="22757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33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6800" y="187230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クラス階層を考える場合と考えない場合の違い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15727" y="557008"/>
            <a:ext cx="6142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Point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01914" y="2903686"/>
            <a:ext cx="84189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03115" y="557008"/>
            <a:ext cx="6142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Point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89302" y="2863100"/>
            <a:ext cx="84189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左右矢印 4"/>
          <p:cNvSpPr/>
          <p:nvPr/>
        </p:nvSpPr>
        <p:spPr>
          <a:xfrm>
            <a:off x="4142936" y="2743734"/>
            <a:ext cx="841898" cy="1205353"/>
          </a:xfrm>
          <a:prstGeom prst="leftRightArrow">
            <a:avLst>
              <a:gd name="adj1" fmla="val 54215"/>
              <a:gd name="adj2" fmla="val 22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57367" y="1955530"/>
            <a:ext cx="95410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働きは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B5658D-C54D-43C5-B55D-6BE919ABB1D6}"/>
              </a:ext>
            </a:extLst>
          </p:cNvPr>
          <p:cNvSpPr txBox="1"/>
          <p:nvPr/>
        </p:nvSpPr>
        <p:spPr>
          <a:xfrm>
            <a:off x="361787" y="5466176"/>
            <a:ext cx="3467157" cy="414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クラス階層を考えない</a:t>
            </a:r>
            <a:endParaRPr kumimoji="1"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F0D2B7-2D7D-4BB7-9B86-71585CFDBFF2}"/>
              </a:ext>
            </a:extLst>
          </p:cNvPr>
          <p:cNvSpPr txBox="1"/>
          <p:nvPr/>
        </p:nvSpPr>
        <p:spPr>
          <a:xfrm>
            <a:off x="5151492" y="5466176"/>
            <a:ext cx="3467157" cy="414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クラス階層を考える</a:t>
            </a:r>
            <a:endParaRPr kumimoji="1"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84286F8-A770-48F6-840D-EDFD2B28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" y="939631"/>
            <a:ext cx="4136533" cy="1617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ADD0560-A4AA-4168-8E82-8383234F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70" y="959884"/>
            <a:ext cx="4136533" cy="1617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A33C797-B231-4957-BCB4-B5B199FF7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86620"/>
            <a:ext cx="4136534" cy="1487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9ECC35E-D0CA-4F17-AB5B-63EE82D087B6}"/>
              </a:ext>
            </a:extLst>
          </p:cNvPr>
          <p:cNvSpPr/>
          <p:nvPr/>
        </p:nvSpPr>
        <p:spPr>
          <a:xfrm>
            <a:off x="809545" y="1450959"/>
            <a:ext cx="2092406" cy="57994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636F4D4-6D23-41E7-9FF9-5FCAE4CFC098}"/>
              </a:ext>
            </a:extLst>
          </p:cNvPr>
          <p:cNvSpPr/>
          <p:nvPr/>
        </p:nvSpPr>
        <p:spPr>
          <a:xfrm>
            <a:off x="726995" y="3889359"/>
            <a:ext cx="1813005" cy="28259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48E0C1A-CC3C-450D-93AA-043B2987E7E2}"/>
              </a:ext>
            </a:extLst>
          </p:cNvPr>
          <p:cNvSpPr/>
          <p:nvPr/>
        </p:nvSpPr>
        <p:spPr>
          <a:xfrm>
            <a:off x="695411" y="4393467"/>
            <a:ext cx="1813005" cy="1812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852E102-3F3B-4B02-B2BD-D6F5CDE3EE6C}"/>
              </a:ext>
            </a:extLst>
          </p:cNvPr>
          <p:cNvSpPr/>
          <p:nvPr/>
        </p:nvSpPr>
        <p:spPr>
          <a:xfrm>
            <a:off x="5764047" y="1478752"/>
            <a:ext cx="2092406" cy="57994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889F507-E30D-44C9-8D79-A87B6E538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67" y="3477848"/>
            <a:ext cx="4109436" cy="11336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98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サブクラスのクラス定義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464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03" y="33782"/>
            <a:ext cx="7836960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Python Tutor </a:t>
            </a:r>
            <a:r>
              <a:rPr lang="ja-JP" altLang="en-US" sz="2400" dirty="0"/>
              <a:t>のエディタで次のプログラムを入れる</a:t>
            </a:r>
            <a:endParaRPr lang="en-US" altLang="ja-JP" sz="2400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CFCC19-6183-457B-AE16-71F3F7612750}"/>
              </a:ext>
            </a:extLst>
          </p:cNvPr>
          <p:cNvSpPr txBox="1"/>
          <p:nvPr/>
        </p:nvSpPr>
        <p:spPr>
          <a:xfrm>
            <a:off x="537569" y="542557"/>
            <a:ext cx="54970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Ball </a:t>
            </a:r>
            <a:r>
              <a:rPr kumimoji="1" lang="ja-JP" altLang="en-US" sz="2000" dirty="0"/>
              <a:t>クラスのクラス定義，オブジェクト生成，</a:t>
            </a:r>
            <a:endParaRPr kumimoji="1" lang="en-US" altLang="ja-JP" sz="2000" dirty="0"/>
          </a:p>
          <a:p>
            <a:r>
              <a:rPr kumimoji="1" lang="ja-JP" altLang="en-US" sz="2000" dirty="0"/>
              <a:t>メソッドアクセスを追加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7E01A1E-5378-4284-869C-96C7021E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37" y="1250443"/>
            <a:ext cx="6658363" cy="555949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B52E21-65D6-4A39-BEA5-5414F3FC0CD7}"/>
              </a:ext>
            </a:extLst>
          </p:cNvPr>
          <p:cNvSpPr/>
          <p:nvPr/>
        </p:nvSpPr>
        <p:spPr>
          <a:xfrm>
            <a:off x="1506482" y="3354369"/>
            <a:ext cx="6215118" cy="16875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AB826B-DF0B-4C47-9D04-39468DB4D572}"/>
              </a:ext>
            </a:extLst>
          </p:cNvPr>
          <p:cNvSpPr/>
          <p:nvPr/>
        </p:nvSpPr>
        <p:spPr>
          <a:xfrm>
            <a:off x="1506482" y="5765800"/>
            <a:ext cx="6215118" cy="10565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E945B-5EC8-4C32-9909-2A5F98CA684B}"/>
              </a:ext>
            </a:extLst>
          </p:cNvPr>
          <p:cNvSpPr txBox="1"/>
          <p:nvPr/>
        </p:nvSpPr>
        <p:spPr>
          <a:xfrm>
            <a:off x="7847158" y="40301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追加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3A31F6-9E95-479C-A101-6ED2C624CCAE}"/>
              </a:ext>
            </a:extLst>
          </p:cNvPr>
          <p:cNvSpPr txBox="1"/>
          <p:nvPr/>
        </p:nvSpPr>
        <p:spPr>
          <a:xfrm>
            <a:off x="7887048" y="60246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追加</a:t>
            </a:r>
          </a:p>
        </p:txBody>
      </p:sp>
    </p:spTree>
    <p:extLst>
      <p:ext uri="{BB962C8B-B14F-4D97-AF65-F5344CB8AC3E}">
        <p14:creationId xmlns:p14="http://schemas.microsoft.com/office/powerpoint/2010/main" val="218034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2AC1995-D6E6-448A-BDAF-16F2312AE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8" y="692048"/>
            <a:ext cx="6565152" cy="553323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34797" y="4291616"/>
            <a:ext cx="2834836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 b, c</a:t>
            </a:r>
            <a:endParaRPr kumimoji="1" lang="ja-JP" altLang="en-US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00EFC6-E1D9-4F3B-93A1-47CBFF6258C6}"/>
              </a:ext>
            </a:extLst>
          </p:cNvPr>
          <p:cNvSpPr txBox="1"/>
          <p:nvPr/>
        </p:nvSpPr>
        <p:spPr>
          <a:xfrm>
            <a:off x="5263247" y="353119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printout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による表示</a:t>
            </a:r>
          </a:p>
        </p:txBody>
      </p:sp>
    </p:spTree>
    <p:extLst>
      <p:ext uri="{BB962C8B-B14F-4D97-AF65-F5344CB8AC3E}">
        <p14:creationId xmlns:p14="http://schemas.microsoft.com/office/powerpoint/2010/main" val="286112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ECDC5-F0CD-4456-9343-0192E228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98A4E2-1A54-42D9-AB12-5DBE8C84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では，</a:t>
            </a:r>
            <a:r>
              <a:rPr lang="ja-JP" altLang="en-US" b="1" dirty="0"/>
              <a:t>複数のクラス</a:t>
            </a:r>
            <a:r>
              <a:rPr lang="ja-JP" altLang="en-US" dirty="0"/>
              <a:t>が</a:t>
            </a:r>
            <a:r>
              <a:rPr lang="ja-JP" altLang="en-US" b="1" dirty="0">
                <a:solidFill>
                  <a:srgbClr val="C00000"/>
                </a:solidFill>
              </a:rPr>
              <a:t>親子関係</a:t>
            </a:r>
            <a:r>
              <a:rPr lang="ja-JP" altLang="en-US" dirty="0"/>
              <a:t>をなす</a:t>
            </a:r>
          </a:p>
          <a:p>
            <a:r>
              <a:rPr kumimoji="1" lang="ja-JP" altLang="en-US" b="1" dirty="0"/>
              <a:t>子クラスの定義</a:t>
            </a:r>
            <a:r>
              <a:rPr lang="ja-JP" altLang="en-US" dirty="0"/>
              <a:t>では，</a:t>
            </a:r>
            <a:r>
              <a:rPr lang="ja-JP" altLang="en-US" b="1" dirty="0"/>
              <a:t>親クラスの指定</a:t>
            </a:r>
            <a:r>
              <a:rPr lang="ja-JP" altLang="en-US" dirty="0"/>
              <a:t>，</a:t>
            </a:r>
            <a:r>
              <a:rPr lang="ja-JP" altLang="en-US" b="1" dirty="0"/>
              <a:t>親クラスの </a:t>
            </a:r>
            <a:r>
              <a:rPr lang="en-US" altLang="ja-JP" b="1" dirty="0"/>
              <a:t>__</a:t>
            </a:r>
            <a:r>
              <a:rPr lang="en-US" altLang="ja-JP" b="1" dirty="0" err="1"/>
              <a:t>init</a:t>
            </a:r>
            <a:r>
              <a:rPr lang="en-US" altLang="ja-JP" b="1" dirty="0"/>
              <a:t>__ </a:t>
            </a:r>
            <a:r>
              <a:rPr lang="ja-JP" altLang="en-US" b="1" dirty="0" err="1"/>
              <a:t>への</a:t>
            </a:r>
            <a:r>
              <a:rPr lang="ja-JP" altLang="en-US" b="1" dirty="0"/>
              <a:t>アクセス</a:t>
            </a:r>
            <a:r>
              <a:rPr lang="ja-JP" altLang="en-US" dirty="0"/>
              <a:t>を行う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95AC33-2473-4F1D-91D0-513D04FA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5C725B-2D7C-429D-B46E-5D7C9978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5" y="3240068"/>
            <a:ext cx="8165969" cy="2252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490123-9CBE-4678-9540-016C39C39F83}"/>
              </a:ext>
            </a:extLst>
          </p:cNvPr>
          <p:cNvSpPr/>
          <p:nvPr/>
        </p:nvSpPr>
        <p:spPr>
          <a:xfrm>
            <a:off x="489016" y="3271819"/>
            <a:ext cx="2857434" cy="37612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E914D6-553B-4271-8FAD-B089E3BB6BB3}"/>
              </a:ext>
            </a:extLst>
          </p:cNvPr>
          <p:cNvSpPr/>
          <p:nvPr/>
        </p:nvSpPr>
        <p:spPr>
          <a:xfrm>
            <a:off x="1818302" y="3999025"/>
            <a:ext cx="6373198" cy="37612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D6C178-B8D9-4A80-968F-384AA73E83F1}"/>
              </a:ext>
            </a:extLst>
          </p:cNvPr>
          <p:cNvSpPr txBox="1"/>
          <p:nvPr/>
        </p:nvSpPr>
        <p:spPr>
          <a:xfrm>
            <a:off x="748182" y="268990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親クラスの指定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F2B332-5B85-4F2F-BC7A-D9D3F4DE2FE8}"/>
              </a:ext>
            </a:extLst>
          </p:cNvPr>
          <p:cNvSpPr txBox="1"/>
          <p:nvPr/>
        </p:nvSpPr>
        <p:spPr>
          <a:xfrm>
            <a:off x="4414820" y="4463648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親クラスの </a:t>
            </a:r>
            <a:r>
              <a:rPr kumimoji="1" lang="en-US" altLang="ja-JP" sz="2400" dirty="0">
                <a:solidFill>
                  <a:srgbClr val="FF0000"/>
                </a:solidFill>
              </a:rPr>
              <a:t>__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init</a:t>
            </a:r>
            <a:r>
              <a:rPr kumimoji="1" lang="en-US" altLang="ja-JP" sz="2400" dirty="0">
                <a:solidFill>
                  <a:srgbClr val="FF0000"/>
                </a:solidFill>
              </a:rPr>
              <a:t>__ </a:t>
            </a:r>
            <a:r>
              <a:rPr kumimoji="1" lang="ja-JP" altLang="en-US" sz="2400" dirty="0" err="1">
                <a:solidFill>
                  <a:srgbClr val="FF0000"/>
                </a:solidFill>
              </a:rPr>
              <a:t>への</a:t>
            </a:r>
            <a:r>
              <a:rPr kumimoji="1" lang="ja-JP" altLang="en-US" sz="2400" dirty="0">
                <a:solidFill>
                  <a:srgbClr val="FF0000"/>
                </a:solidFill>
              </a:rPr>
              <a:t>アクセス</a:t>
            </a:r>
          </a:p>
        </p:txBody>
      </p:sp>
    </p:spTree>
    <p:extLst>
      <p:ext uri="{BB962C8B-B14F-4D97-AF65-F5344CB8AC3E}">
        <p14:creationId xmlns:p14="http://schemas.microsoft.com/office/powerpoint/2010/main" val="359201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9-2. </a:t>
            </a:r>
            <a:r>
              <a:rPr lang="ja-JP" altLang="en-US" dirty="0"/>
              <a:t>継承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65E07C63-201C-432C-8668-3F219BF62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4519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8" y="1529975"/>
            <a:ext cx="8719027" cy="4899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r>
              <a:rPr lang="ja-JP" altLang="en-US" dirty="0"/>
              <a:t>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2413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継承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91905" cy="19302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に</a:t>
            </a: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される</a:t>
            </a:r>
            <a:endParaRPr lang="en-US" altLang="ja-JP" u="sng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において，</a:t>
            </a:r>
            <a:r>
              <a:rPr lang="ja-JP" altLang="en-US" dirty="0">
                <a:solidFill>
                  <a:srgbClr val="FF0000"/>
                </a:solidFill>
              </a:rPr>
              <a:t>同じ名前のメソッド</a:t>
            </a:r>
            <a:r>
              <a:rPr lang="ja-JP" altLang="en-US" dirty="0"/>
              <a:t>が</a:t>
            </a:r>
            <a:r>
              <a:rPr lang="ja-JP" altLang="en-US" dirty="0">
                <a:solidFill>
                  <a:srgbClr val="FF0000"/>
                </a:solidFill>
              </a:rPr>
              <a:t>別定義</a:t>
            </a:r>
            <a:r>
              <a:rPr lang="ja-JP" altLang="en-US" dirty="0"/>
              <a:t>されることもある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F16C5CDF-91CE-4AB1-8618-890B4BFE8BA7}"/>
              </a:ext>
            </a:extLst>
          </p:cNvPr>
          <p:cNvSpPr txBox="1">
            <a:spLocks/>
          </p:cNvSpPr>
          <p:nvPr/>
        </p:nvSpPr>
        <p:spPr>
          <a:xfrm>
            <a:off x="1102241" y="3309184"/>
            <a:ext cx="7761164" cy="144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/>
              <a:t>Point					Ball</a:t>
            </a:r>
            <a:endParaRPr lang="en-US" altLang="ja-JP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B248B9E-1EF8-4ADA-A211-C808E324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2" y="3906819"/>
            <a:ext cx="4136533" cy="1617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B7327D0-A9FB-40A0-935A-E946149BB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84" y="3906819"/>
            <a:ext cx="4782216" cy="1319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46F7AC-9D2F-4D9E-917A-936D979AEEC1}"/>
              </a:ext>
            </a:extLst>
          </p:cNvPr>
          <p:cNvSpPr txBox="1"/>
          <p:nvPr/>
        </p:nvSpPr>
        <p:spPr>
          <a:xfrm>
            <a:off x="1327151" y="2835545"/>
            <a:ext cx="102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親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1D864D-7771-4A34-AC88-E4D2F92C0965}"/>
              </a:ext>
            </a:extLst>
          </p:cNvPr>
          <p:cNvSpPr txBox="1"/>
          <p:nvPr/>
        </p:nvSpPr>
        <p:spPr>
          <a:xfrm>
            <a:off x="5772151" y="2825476"/>
            <a:ext cx="102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67D682-1104-4468-97C0-C998DAB5BE05}"/>
              </a:ext>
            </a:extLst>
          </p:cNvPr>
          <p:cNvSpPr txBox="1"/>
          <p:nvPr/>
        </p:nvSpPr>
        <p:spPr>
          <a:xfrm>
            <a:off x="4552448" y="5524500"/>
            <a:ext cx="451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・属性 </a:t>
            </a:r>
            <a:r>
              <a:rPr kumimoji="1" lang="en-US" altLang="ja-JP" sz="2400" dirty="0">
                <a:solidFill>
                  <a:srgbClr val="FF0000"/>
                </a:solidFill>
              </a:rPr>
              <a:t>r </a:t>
            </a:r>
            <a:r>
              <a:rPr kumimoji="1" lang="ja-JP" altLang="en-US" sz="2400" dirty="0">
                <a:solidFill>
                  <a:srgbClr val="FF0000"/>
                </a:solidFill>
              </a:rPr>
              <a:t>を追加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・メソッド </a:t>
            </a:r>
            <a:r>
              <a:rPr kumimoji="1" lang="en-US" altLang="ja-JP" sz="2400" dirty="0">
                <a:solidFill>
                  <a:srgbClr val="FF0000"/>
                </a:solidFill>
              </a:rPr>
              <a:t>printout </a:t>
            </a:r>
            <a:r>
              <a:rPr kumimoji="1" lang="ja-JP" altLang="en-US" sz="2400" dirty="0">
                <a:solidFill>
                  <a:srgbClr val="FF0000"/>
                </a:solidFill>
              </a:rPr>
              <a:t>は別定義</a:t>
            </a:r>
          </a:p>
        </p:txBody>
      </p:sp>
    </p:spTree>
    <p:extLst>
      <p:ext uri="{BB962C8B-B14F-4D97-AF65-F5344CB8AC3E}">
        <p14:creationId xmlns:p14="http://schemas.microsoft.com/office/powerpoint/2010/main" val="134819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89866"/>
              </p:ext>
            </p:extLst>
          </p:nvPr>
        </p:nvGraphicFramePr>
        <p:xfrm>
          <a:off x="789070" y="1033512"/>
          <a:ext cx="744620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復習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9032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9-1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クラスとオブジェクト</a:t>
                      </a:r>
                      <a:endParaRPr kumimoji="1" lang="en-US" altLang="ja-JP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9-2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クラス定義，オブジェクト生成</a:t>
                      </a:r>
                      <a:endParaRPr kumimoji="1" lang="en-US" altLang="ja-JP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9-3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2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112A7D-5E9D-4CA6-BDBF-CE49DEB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728304-0860-4ABD-B2D4-1B2716C3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722418"/>
            <a:ext cx="8142950" cy="22463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800CDF3-0539-4744-9FA7-5347C122D298}"/>
              </a:ext>
            </a:extLst>
          </p:cNvPr>
          <p:cNvCxnSpPr>
            <a:cxnSpLocks/>
          </p:cNvCxnSpPr>
          <p:nvPr/>
        </p:nvCxnSpPr>
        <p:spPr>
          <a:xfrm flipH="1">
            <a:off x="2590801" y="1327933"/>
            <a:ext cx="819149" cy="1517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70A533D-08B6-4643-BAFD-05BAED9945ED}"/>
              </a:ext>
            </a:extLst>
          </p:cNvPr>
          <p:cNvSpPr/>
          <p:nvPr/>
        </p:nvSpPr>
        <p:spPr>
          <a:xfrm>
            <a:off x="1615102" y="2842979"/>
            <a:ext cx="2093298" cy="28757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F7DF15-17AF-49D6-88E5-CA7B787677AE}"/>
              </a:ext>
            </a:extLst>
          </p:cNvPr>
          <p:cNvSpPr/>
          <p:nvPr/>
        </p:nvSpPr>
        <p:spPr>
          <a:xfrm>
            <a:off x="1069002" y="3147778"/>
            <a:ext cx="7268548" cy="73842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7C04F2C-BBD6-4006-AFBE-FA70E6CCDA04}"/>
              </a:ext>
            </a:extLst>
          </p:cNvPr>
          <p:cNvCxnSpPr>
            <a:cxnSpLocks/>
          </p:cNvCxnSpPr>
          <p:nvPr/>
        </p:nvCxnSpPr>
        <p:spPr>
          <a:xfrm flipH="1" flipV="1">
            <a:off x="2647950" y="3886199"/>
            <a:ext cx="342900" cy="787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D0CC6C-5876-4023-B825-2611D31D7B9E}"/>
              </a:ext>
            </a:extLst>
          </p:cNvPr>
          <p:cNvSpPr txBox="1"/>
          <p:nvPr/>
        </p:nvSpPr>
        <p:spPr>
          <a:xfrm>
            <a:off x="3231648" y="849041"/>
            <a:ext cx="45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属性 </a:t>
            </a:r>
            <a:r>
              <a:rPr kumimoji="1" lang="en-US" altLang="ja-JP" sz="2400" dirty="0">
                <a:solidFill>
                  <a:srgbClr val="FF0000"/>
                </a:solidFill>
              </a:rPr>
              <a:t>r </a:t>
            </a:r>
            <a:r>
              <a:rPr kumimoji="1" lang="ja-JP" altLang="en-US" sz="2400" dirty="0">
                <a:solidFill>
                  <a:srgbClr val="FF0000"/>
                </a:solidFill>
              </a:rPr>
              <a:t>を追加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5F0EFA-7CAB-46F5-9AA9-DFE5D8DF2A68}"/>
              </a:ext>
            </a:extLst>
          </p:cNvPr>
          <p:cNvSpPr txBox="1"/>
          <p:nvPr/>
        </p:nvSpPr>
        <p:spPr>
          <a:xfrm>
            <a:off x="2590801" y="4707170"/>
            <a:ext cx="45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 </a:t>
            </a:r>
            <a:r>
              <a:rPr kumimoji="1" lang="en-US" altLang="ja-JP" sz="2400" dirty="0">
                <a:solidFill>
                  <a:srgbClr val="FF0000"/>
                </a:solidFill>
              </a:rPr>
              <a:t>printout </a:t>
            </a:r>
            <a:r>
              <a:rPr kumimoji="1" lang="ja-JP" altLang="en-US" sz="2400" dirty="0">
                <a:solidFill>
                  <a:srgbClr val="FF0000"/>
                </a:solidFill>
              </a:rPr>
              <a:t>は別定義</a:t>
            </a:r>
          </a:p>
        </p:txBody>
      </p:sp>
    </p:spTree>
    <p:extLst>
      <p:ext uri="{BB962C8B-B14F-4D97-AF65-F5344CB8AC3E}">
        <p14:creationId xmlns:p14="http://schemas.microsoft.com/office/powerpoint/2010/main" val="2115658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継承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0608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22519D-45A1-49F0-96C1-85EB531A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7" y="1030150"/>
            <a:ext cx="5815933" cy="5792193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02" y="33782"/>
            <a:ext cx="8023897" cy="6520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Python Tutor </a:t>
            </a:r>
            <a:r>
              <a:rPr lang="ja-JP" altLang="en-US" sz="2400" dirty="0"/>
              <a:t>のエディタで次のプログラムを入れる</a:t>
            </a:r>
            <a:endParaRPr lang="en-US" altLang="ja-JP" sz="2400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CFCC19-6183-457B-AE16-71F3F7612750}"/>
              </a:ext>
            </a:extLst>
          </p:cNvPr>
          <p:cNvSpPr txBox="1"/>
          <p:nvPr/>
        </p:nvSpPr>
        <p:spPr>
          <a:xfrm>
            <a:off x="537569" y="501649"/>
            <a:ext cx="69451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Point </a:t>
            </a:r>
            <a:r>
              <a:rPr kumimoji="1" lang="ja-JP" altLang="en-US" sz="2000" dirty="0"/>
              <a:t>クラスに，属性 </a:t>
            </a:r>
            <a:r>
              <a:rPr kumimoji="1" lang="en-US" altLang="ja-JP" sz="2000" dirty="0"/>
              <a:t>x </a:t>
            </a:r>
            <a:r>
              <a:rPr kumimoji="1" lang="ja-JP" altLang="en-US" sz="2000" dirty="0"/>
              <a:t>と </a:t>
            </a:r>
            <a:r>
              <a:rPr kumimoji="1" lang="en-US" altLang="ja-JP" sz="2000" dirty="0"/>
              <a:t>y </a:t>
            </a:r>
            <a:r>
              <a:rPr kumimoji="1" lang="ja-JP" altLang="en-US" sz="2000" dirty="0"/>
              <a:t>を </a:t>
            </a:r>
            <a:r>
              <a:rPr kumimoji="1" lang="en-US" altLang="ja-JP" sz="2000" dirty="0"/>
              <a:t>0 </a:t>
            </a:r>
            <a:r>
              <a:rPr kumimoji="1" lang="ja-JP" altLang="en-US" sz="2000" dirty="0"/>
              <a:t>にするメソッド </a:t>
            </a:r>
            <a:r>
              <a:rPr kumimoji="1" lang="en-US" altLang="ja-JP" sz="2000" dirty="0"/>
              <a:t>reset </a:t>
            </a:r>
            <a:r>
              <a:rPr kumimoji="1" lang="ja-JP" altLang="en-US" sz="2000" dirty="0"/>
              <a:t>を追加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B52E21-65D6-4A39-BEA5-5414F3FC0CD7}"/>
              </a:ext>
            </a:extLst>
          </p:cNvPr>
          <p:cNvSpPr/>
          <p:nvPr/>
        </p:nvSpPr>
        <p:spPr>
          <a:xfrm>
            <a:off x="1778136" y="2561109"/>
            <a:ext cx="4236055" cy="7345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AB826B-DF0B-4C47-9D04-39468DB4D572}"/>
              </a:ext>
            </a:extLst>
          </p:cNvPr>
          <p:cNvSpPr/>
          <p:nvPr/>
        </p:nvSpPr>
        <p:spPr>
          <a:xfrm>
            <a:off x="1366782" y="5913594"/>
            <a:ext cx="2957568" cy="4427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E945B-5EC8-4C32-9909-2A5F98CA684B}"/>
              </a:ext>
            </a:extLst>
          </p:cNvPr>
          <p:cNvSpPr txBox="1"/>
          <p:nvPr/>
        </p:nvSpPr>
        <p:spPr>
          <a:xfrm>
            <a:off x="6103252" y="275143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追加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3A31F6-9E95-479C-A101-6ED2C624CCAE}"/>
              </a:ext>
            </a:extLst>
          </p:cNvPr>
          <p:cNvSpPr txBox="1"/>
          <p:nvPr/>
        </p:nvSpPr>
        <p:spPr>
          <a:xfrm>
            <a:off x="4572000" y="59135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追加</a:t>
            </a:r>
          </a:p>
        </p:txBody>
      </p:sp>
    </p:spTree>
    <p:extLst>
      <p:ext uri="{BB962C8B-B14F-4D97-AF65-F5344CB8AC3E}">
        <p14:creationId xmlns:p14="http://schemas.microsoft.com/office/powerpoint/2010/main" val="3941679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E7CA2D-6818-41C7-AACC-D7C84C63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46" y="1127682"/>
            <a:ext cx="5456353" cy="501738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8265" y="3982423"/>
            <a:ext cx="3413556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 b, c</a:t>
            </a:r>
          </a:p>
          <a:p>
            <a:endParaRPr kumimoji="1"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オブジェクト </a:t>
            </a:r>
            <a:r>
              <a:rPr kumimoji="1" lang="en-US" altLang="ja-JP" sz="2400" dirty="0">
                <a:solidFill>
                  <a:srgbClr val="FF0000"/>
                </a:solidFill>
                <a:latin typeface="+mn-ea"/>
              </a:rPr>
              <a:t>a, b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 の属性 </a:t>
            </a:r>
            <a:r>
              <a:rPr kumimoji="1" lang="en-US" altLang="ja-JP" sz="2400" dirty="0">
                <a:solidFill>
                  <a:srgbClr val="FF0000"/>
                </a:solidFill>
                <a:latin typeface="+mn-ea"/>
              </a:rPr>
              <a:t>x, y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 の値が　</a:t>
            </a:r>
            <a:r>
              <a:rPr kumimoji="1" lang="en-US" altLang="ja-JP" sz="2400" dirty="0">
                <a:solidFill>
                  <a:srgbClr val="FF0000"/>
                </a:solidFill>
                <a:latin typeface="+mn-ea"/>
              </a:rPr>
              <a:t>0 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になっている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00EFC6-E1D9-4F3B-93A1-47CBFF6258C6}"/>
              </a:ext>
            </a:extLst>
          </p:cNvPr>
          <p:cNvSpPr txBox="1"/>
          <p:nvPr/>
        </p:nvSpPr>
        <p:spPr>
          <a:xfrm>
            <a:off x="5644247" y="1127683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printout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による表示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996F4C-2F62-4EE6-9AD4-9A7948C416FF}"/>
              </a:ext>
            </a:extLst>
          </p:cNvPr>
          <p:cNvSpPr txBox="1"/>
          <p:nvPr/>
        </p:nvSpPr>
        <p:spPr>
          <a:xfrm>
            <a:off x="403743" y="671843"/>
            <a:ext cx="83365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Point </a:t>
            </a:r>
            <a:r>
              <a:rPr kumimoji="1" lang="ja-JP" altLang="en-US" sz="2000" dirty="0"/>
              <a:t>クラスのメソッド </a:t>
            </a:r>
            <a:r>
              <a:rPr kumimoji="1" lang="en-US" altLang="ja-JP" sz="2000" dirty="0"/>
              <a:t>reset </a:t>
            </a:r>
            <a:r>
              <a:rPr kumimoji="1" lang="ja-JP" altLang="en-US" sz="2000" dirty="0"/>
              <a:t>が </a:t>
            </a:r>
            <a:r>
              <a:rPr kumimoji="1" lang="en-US" altLang="ja-JP" sz="2000" dirty="0"/>
              <a:t>Ball </a:t>
            </a:r>
            <a:r>
              <a:rPr kumimoji="1" lang="ja-JP" altLang="en-US" sz="2000" dirty="0"/>
              <a:t>クラスに継承されていることを確認</a:t>
            </a:r>
          </a:p>
        </p:txBody>
      </p:sp>
    </p:spTree>
    <p:extLst>
      <p:ext uri="{BB962C8B-B14F-4D97-AF65-F5344CB8AC3E}">
        <p14:creationId xmlns:p14="http://schemas.microsoft.com/office/powerpoint/2010/main" val="71203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7E8C0-A46E-4D9C-A63A-39E6B4E0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8EA2B0-F2EE-47AD-A014-62DAFDF1F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Python </a:t>
            </a:r>
            <a:r>
              <a:rPr lang="ja-JP" altLang="en-US" dirty="0"/>
              <a:t>では，次のプログラムにより，</a:t>
            </a:r>
            <a:r>
              <a:rPr lang="ja-JP" altLang="en-US" b="1" dirty="0"/>
              <a:t>オブジェクト </a:t>
            </a:r>
            <a:r>
              <a:rPr lang="en-US" altLang="ja-JP" b="1" dirty="0">
                <a:solidFill>
                  <a:srgbClr val="C00000"/>
                </a:solidFill>
              </a:rPr>
              <a:t>a</a:t>
            </a:r>
            <a:r>
              <a:rPr lang="en-US" altLang="ja-JP" b="1" dirty="0"/>
              <a:t> </a:t>
            </a:r>
            <a:r>
              <a:rPr lang="ja-JP" altLang="en-US" b="1" dirty="0"/>
              <a:t>のメソッド名，属性名など</a:t>
            </a:r>
            <a:r>
              <a:rPr lang="ja-JP" altLang="en-US" dirty="0"/>
              <a:t>を</a:t>
            </a:r>
            <a:r>
              <a:rPr lang="ja-JP" altLang="en-US" b="1" dirty="0"/>
              <a:t>表示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C64D83-B77F-4347-BCC2-093BA10E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16CCF0-BAD2-4D04-B596-1E91F1A83884}"/>
              </a:ext>
            </a:extLst>
          </p:cNvPr>
          <p:cNvSpPr txBox="1"/>
          <p:nvPr/>
        </p:nvSpPr>
        <p:spPr>
          <a:xfrm>
            <a:off x="1130506" y="2151912"/>
            <a:ext cx="688298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dirty="0"/>
              <a:t>print(</a:t>
            </a:r>
            <a:r>
              <a:rPr lang="en-US" altLang="ja-JP" sz="2800" dirty="0" err="1"/>
              <a:t>dir</a:t>
            </a:r>
            <a:r>
              <a:rPr lang="en-US" altLang="ja-JP" sz="2800" dirty="0"/>
              <a:t>(</a:t>
            </a:r>
            <a:r>
              <a:rPr lang="en-US" altLang="ja-JP" sz="2800" b="1" dirty="0">
                <a:solidFill>
                  <a:srgbClr val="C00000"/>
                </a:solidFill>
              </a:rPr>
              <a:t>a</a:t>
            </a:r>
            <a:r>
              <a:rPr lang="en-US" altLang="ja-JP" sz="28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102694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8D3372A-1D4B-4BE2-B0A5-BC1DA860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18" y="1123825"/>
            <a:ext cx="5455732" cy="5662165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02" y="33781"/>
            <a:ext cx="8495084" cy="1702422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のエディタで，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プログラムの末尾に「</a:t>
            </a:r>
            <a:r>
              <a:rPr lang="en-US" altLang="ja-JP" b="1" dirty="0"/>
              <a:t>print(</a:t>
            </a:r>
            <a:r>
              <a:rPr lang="en-US" altLang="ja-JP" b="1" dirty="0" err="1"/>
              <a:t>dir</a:t>
            </a:r>
            <a:r>
              <a:rPr lang="en-US" altLang="ja-JP" b="1" dirty="0"/>
              <a:t>(a))</a:t>
            </a:r>
            <a:r>
              <a:rPr lang="ja-JP" altLang="en-US" dirty="0"/>
              <a:t>」を</a:t>
            </a:r>
            <a:r>
              <a:rPr lang="ja-JP" altLang="en-US" b="1" dirty="0"/>
              <a:t>追加</a:t>
            </a:r>
            <a:r>
              <a:rPr lang="ja-JP" altLang="en-US" dirty="0"/>
              <a:t>する</a:t>
            </a:r>
            <a:endParaRPr lang="en-US" altLang="ja-JP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AB826B-DF0B-4C47-9D04-39468DB4D572}"/>
              </a:ext>
            </a:extLst>
          </p:cNvPr>
          <p:cNvSpPr/>
          <p:nvPr/>
        </p:nvSpPr>
        <p:spPr>
          <a:xfrm>
            <a:off x="1432622" y="6559550"/>
            <a:ext cx="2957568" cy="2476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3A31F6-9E95-479C-A101-6ED2C624CCAE}"/>
              </a:ext>
            </a:extLst>
          </p:cNvPr>
          <p:cNvSpPr txBox="1"/>
          <p:nvPr/>
        </p:nvSpPr>
        <p:spPr>
          <a:xfrm>
            <a:off x="4572000" y="64525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追加</a:t>
            </a:r>
          </a:p>
        </p:txBody>
      </p:sp>
    </p:spTree>
    <p:extLst>
      <p:ext uri="{BB962C8B-B14F-4D97-AF65-F5344CB8AC3E}">
        <p14:creationId xmlns:p14="http://schemas.microsoft.com/office/powerpoint/2010/main" val="16977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AA8D2A-C7C5-40E6-90EF-AC62B24A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02" y="2814596"/>
            <a:ext cx="7182005" cy="239240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002DCC60-96D5-482C-ACDF-4FF0929930DE}"/>
              </a:ext>
            </a:extLst>
          </p:cNvPr>
          <p:cNvSpPr/>
          <p:nvPr/>
        </p:nvSpPr>
        <p:spPr>
          <a:xfrm>
            <a:off x="7092950" y="3651250"/>
            <a:ext cx="6350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2D71D1-4991-4291-8194-4020221D81F8}"/>
              </a:ext>
            </a:extLst>
          </p:cNvPr>
          <p:cNvSpPr txBox="1"/>
          <p:nvPr/>
        </p:nvSpPr>
        <p:spPr>
          <a:xfrm>
            <a:off x="7340600" y="43121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枠を広げる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0263DAE-16BD-477C-97F2-0961A9C8C667}"/>
              </a:ext>
            </a:extLst>
          </p:cNvPr>
          <p:cNvSpPr/>
          <p:nvPr/>
        </p:nvSpPr>
        <p:spPr>
          <a:xfrm>
            <a:off x="774700" y="3568700"/>
            <a:ext cx="6696107" cy="412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180AAE-0CB5-4F31-A27D-AA34C4247928}"/>
              </a:ext>
            </a:extLst>
          </p:cNvPr>
          <p:cNvSpPr txBox="1"/>
          <p:nvPr/>
        </p:nvSpPr>
        <p:spPr>
          <a:xfrm>
            <a:off x="4560101" y="405078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横スクロースする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383F49-34E9-4CDE-9D1C-1BBF7CC148EB}"/>
              </a:ext>
            </a:extLst>
          </p:cNvPr>
          <p:cNvSpPr/>
          <p:nvPr/>
        </p:nvSpPr>
        <p:spPr>
          <a:xfrm>
            <a:off x="377363" y="1913041"/>
            <a:ext cx="8389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__class__</a:t>
            </a:r>
            <a:r>
              <a:rPr kumimoji="1" lang="ja-JP" altLang="en-US" b="1" dirty="0">
                <a:solidFill>
                  <a:srgbClr val="FF0000"/>
                </a:solidFill>
              </a:rPr>
              <a:t> など「</a:t>
            </a:r>
            <a:r>
              <a:rPr kumimoji="1" lang="en-US" altLang="ja-JP" b="1" dirty="0">
                <a:solidFill>
                  <a:srgbClr val="FF0000"/>
                </a:solidFill>
              </a:rPr>
              <a:t>__</a:t>
            </a:r>
            <a:r>
              <a:rPr kumimoji="1" lang="ja-JP" altLang="en-US" b="1" dirty="0">
                <a:solidFill>
                  <a:srgbClr val="FF0000"/>
                </a:solidFill>
              </a:rPr>
              <a:t>」で始まるもの</a:t>
            </a:r>
            <a:r>
              <a:rPr kumimoji="1" lang="ja-JP" altLang="en-US" dirty="0">
                <a:solidFill>
                  <a:srgbClr val="FF0000"/>
                </a:solidFill>
              </a:rPr>
              <a:t>：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 dirty="0">
                <a:solidFill>
                  <a:srgbClr val="FF0000"/>
                </a:solidFill>
              </a:rPr>
              <a:t>システムが自動で追加したメソッド，属性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color, printout, r, reset, x, y</a:t>
            </a:r>
            <a:r>
              <a:rPr kumimoji="1" lang="en-US" altLang="ja-JP" dirty="0">
                <a:solidFill>
                  <a:srgbClr val="FF0000"/>
                </a:solidFill>
              </a:rPr>
              <a:t>: </a:t>
            </a:r>
            <a:r>
              <a:rPr kumimoji="1" lang="ja-JP" altLang="en-US" dirty="0">
                <a:solidFill>
                  <a:srgbClr val="FF0000"/>
                </a:solidFill>
              </a:rPr>
              <a:t>プログラムで書いたメソッド，属性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AF6E8FA-54D7-4C32-9C6B-1BABD94009EA}"/>
              </a:ext>
            </a:extLst>
          </p:cNvPr>
          <p:cNvCxnSpPr/>
          <p:nvPr/>
        </p:nvCxnSpPr>
        <p:spPr>
          <a:xfrm>
            <a:off x="4064000" y="2694994"/>
            <a:ext cx="146050" cy="61970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C1AD28F2-9CAF-47BC-B6E9-C4D867D502E7}"/>
              </a:ext>
            </a:extLst>
          </p:cNvPr>
          <p:cNvSpPr txBox="1">
            <a:spLocks/>
          </p:cNvSpPr>
          <p:nvPr/>
        </p:nvSpPr>
        <p:spPr>
          <a:xfrm>
            <a:off x="288802" y="770386"/>
            <a:ext cx="8934451" cy="1343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dirty="0"/>
              <a:t>Ball </a:t>
            </a:r>
            <a:r>
              <a:rPr lang="ja-JP" altLang="en-US" dirty="0"/>
              <a:t>クラスには，</a:t>
            </a:r>
            <a:r>
              <a:rPr lang="en-US" altLang="ja-JP" dirty="0"/>
              <a:t>Point </a:t>
            </a:r>
            <a:r>
              <a:rPr lang="ja-JP" altLang="en-US" dirty="0"/>
              <a:t>クラスの属性，メソッドが</a:t>
            </a:r>
            <a:endParaRPr lang="en-US" altLang="ja-JP" dirty="0"/>
          </a:p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ja-JP" altLang="en-US" dirty="0"/>
              <a:t>継承されている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432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ECDC5-F0CD-4456-9343-0192E228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98A4E2-1A54-42D9-AB12-5DBE8C84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では，</a:t>
            </a:r>
            <a:r>
              <a:rPr lang="ja-JP" altLang="en-US" b="1" dirty="0"/>
              <a:t>複数のクラス</a:t>
            </a:r>
            <a:r>
              <a:rPr lang="ja-JP" altLang="en-US" dirty="0"/>
              <a:t>が</a:t>
            </a:r>
            <a:r>
              <a:rPr lang="ja-JP" altLang="en-US" b="1" dirty="0">
                <a:solidFill>
                  <a:srgbClr val="C00000"/>
                </a:solidFill>
              </a:rPr>
              <a:t>親子関係</a:t>
            </a:r>
            <a:r>
              <a:rPr lang="ja-JP" altLang="en-US" dirty="0"/>
              <a:t>をなす</a:t>
            </a:r>
          </a:p>
          <a:p>
            <a:r>
              <a:rPr kumimoji="1" lang="ja-JP" altLang="en-US" b="1" dirty="0"/>
              <a:t>子クラスの定義</a:t>
            </a:r>
            <a:r>
              <a:rPr lang="ja-JP" altLang="en-US" dirty="0"/>
              <a:t>では，</a:t>
            </a:r>
            <a:r>
              <a:rPr lang="ja-JP" altLang="en-US" b="1" dirty="0"/>
              <a:t>親クラスの指定</a:t>
            </a:r>
            <a:r>
              <a:rPr lang="ja-JP" altLang="en-US" dirty="0"/>
              <a:t>，</a:t>
            </a:r>
            <a:r>
              <a:rPr lang="ja-JP" altLang="en-US" b="1" dirty="0"/>
              <a:t>親クラスの </a:t>
            </a:r>
            <a:r>
              <a:rPr lang="en-US" altLang="ja-JP" b="1" dirty="0"/>
              <a:t>__</a:t>
            </a:r>
            <a:r>
              <a:rPr lang="en-US" altLang="ja-JP" b="1" dirty="0" err="1"/>
              <a:t>init</a:t>
            </a:r>
            <a:r>
              <a:rPr lang="en-US" altLang="ja-JP" b="1" dirty="0"/>
              <a:t>__ </a:t>
            </a:r>
            <a:r>
              <a:rPr lang="ja-JP" altLang="en-US" b="1" dirty="0" err="1"/>
              <a:t>への</a:t>
            </a:r>
            <a:r>
              <a:rPr lang="ja-JP" altLang="en-US" b="1" dirty="0"/>
              <a:t>アクセス</a:t>
            </a:r>
            <a:r>
              <a:rPr lang="ja-JP" altLang="en-US" dirty="0"/>
              <a:t>を行う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に</a:t>
            </a: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される</a:t>
            </a:r>
            <a:endParaRPr lang="en-US" altLang="ja-JP" u="sng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において，</a:t>
            </a:r>
            <a:r>
              <a:rPr lang="ja-JP" altLang="en-US" dirty="0">
                <a:solidFill>
                  <a:srgbClr val="FF0000"/>
                </a:solidFill>
              </a:rPr>
              <a:t>同じ名前のメソッド</a:t>
            </a:r>
            <a:r>
              <a:rPr lang="ja-JP" altLang="en-US" dirty="0"/>
              <a:t>が</a:t>
            </a:r>
            <a:r>
              <a:rPr lang="ja-JP" altLang="en-US" dirty="0">
                <a:solidFill>
                  <a:srgbClr val="FF0000"/>
                </a:solidFill>
              </a:rPr>
              <a:t>別定義</a:t>
            </a:r>
            <a:r>
              <a:rPr lang="ja-JP" altLang="en-US" dirty="0"/>
              <a:t>されることもある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95AC33-2473-4F1D-91D0-513D04FA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5C725B-2D7C-429D-B46E-5D7C9978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87" y="2727559"/>
            <a:ext cx="6830464" cy="1884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490123-9CBE-4678-9540-016C39C39F83}"/>
              </a:ext>
            </a:extLst>
          </p:cNvPr>
          <p:cNvSpPr/>
          <p:nvPr/>
        </p:nvSpPr>
        <p:spPr>
          <a:xfrm>
            <a:off x="656187" y="2759309"/>
            <a:ext cx="2598268" cy="3032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E914D6-553B-4271-8FAD-B089E3BB6BB3}"/>
              </a:ext>
            </a:extLst>
          </p:cNvPr>
          <p:cNvSpPr/>
          <p:nvPr/>
        </p:nvSpPr>
        <p:spPr>
          <a:xfrm>
            <a:off x="1750523" y="3371347"/>
            <a:ext cx="5602777" cy="24999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D6C178-B8D9-4A80-968F-384AA73E83F1}"/>
              </a:ext>
            </a:extLst>
          </p:cNvPr>
          <p:cNvSpPr txBox="1"/>
          <p:nvPr/>
        </p:nvSpPr>
        <p:spPr>
          <a:xfrm>
            <a:off x="915353" y="217739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親クラスの指定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F2B332-5B85-4F2F-BC7A-D9D3F4DE2FE8}"/>
              </a:ext>
            </a:extLst>
          </p:cNvPr>
          <p:cNvSpPr txBox="1"/>
          <p:nvPr/>
        </p:nvSpPr>
        <p:spPr>
          <a:xfrm>
            <a:off x="4071419" y="3621341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親クラスの </a:t>
            </a:r>
            <a:r>
              <a:rPr kumimoji="1" lang="en-US" altLang="ja-JP" sz="2400" dirty="0">
                <a:solidFill>
                  <a:srgbClr val="FF0000"/>
                </a:solidFill>
              </a:rPr>
              <a:t>__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init</a:t>
            </a:r>
            <a:r>
              <a:rPr kumimoji="1" lang="en-US" altLang="ja-JP" sz="2400" dirty="0">
                <a:solidFill>
                  <a:srgbClr val="FF0000"/>
                </a:solidFill>
              </a:rPr>
              <a:t>__ </a:t>
            </a:r>
            <a:r>
              <a:rPr kumimoji="1" lang="ja-JP" altLang="en-US" sz="2400" dirty="0" err="1">
                <a:solidFill>
                  <a:srgbClr val="FF0000"/>
                </a:solidFill>
              </a:rPr>
              <a:t>への</a:t>
            </a:r>
            <a:r>
              <a:rPr kumimoji="1" lang="ja-JP" altLang="en-US" sz="2400" dirty="0">
                <a:solidFill>
                  <a:srgbClr val="FF0000"/>
                </a:solidFill>
              </a:rPr>
              <a:t>アクセス</a:t>
            </a:r>
          </a:p>
        </p:txBody>
      </p:sp>
    </p:spTree>
    <p:extLst>
      <p:ext uri="{BB962C8B-B14F-4D97-AF65-F5344CB8AC3E}">
        <p14:creationId xmlns:p14="http://schemas.microsoft.com/office/powerpoint/2010/main" val="3793565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2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4234016" y="877581"/>
            <a:ext cx="4532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２つのオブジェクトともに，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同じクラス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Ball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  <a:r>
              <a:rPr kumimoji="1" lang="ja-JP" altLang="en-US" sz="2400" dirty="0"/>
              <a:t>と考えることができる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3B17BC8-9FC2-42EE-87A4-21E5A7171BD9}"/>
              </a:ext>
            </a:extLst>
          </p:cNvPr>
          <p:cNvSpPr/>
          <p:nvPr/>
        </p:nvSpPr>
        <p:spPr>
          <a:xfrm>
            <a:off x="1286561" y="4321032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3F03F-242A-4C23-8F54-E7C7784F986D}"/>
              </a:ext>
            </a:extLst>
          </p:cNvPr>
          <p:cNvSpPr txBox="1"/>
          <p:nvPr/>
        </p:nvSpPr>
        <p:spPr>
          <a:xfrm>
            <a:off x="701234" y="5636643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B681B7A-348A-46ED-8D5D-25889D40018F}"/>
              </a:ext>
            </a:extLst>
          </p:cNvPr>
          <p:cNvSpPr/>
          <p:nvPr/>
        </p:nvSpPr>
        <p:spPr>
          <a:xfrm>
            <a:off x="1614803" y="1571748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EAA62F-9FF5-47E2-91AB-729FB5771953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8CA608-7A93-41CA-B71C-325287CED467}"/>
              </a:ext>
            </a:extLst>
          </p:cNvPr>
          <p:cNvSpPr txBox="1"/>
          <p:nvPr/>
        </p:nvSpPr>
        <p:spPr>
          <a:xfrm>
            <a:off x="957833" y="1993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42D391-B903-4857-90AD-4672E18B87BA}"/>
              </a:ext>
            </a:extLst>
          </p:cNvPr>
          <p:cNvSpPr txBox="1"/>
          <p:nvPr/>
        </p:nvSpPr>
        <p:spPr>
          <a:xfrm>
            <a:off x="1044029" y="389612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B33935-3367-4116-8DBA-0062B95901F4}"/>
              </a:ext>
            </a:extLst>
          </p:cNvPr>
          <p:cNvSpPr txBox="1"/>
          <p:nvPr/>
        </p:nvSpPr>
        <p:spPr>
          <a:xfrm>
            <a:off x="1111236" y="110039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05EFDB-AC04-428D-882C-77C6D11A9B4C}"/>
              </a:ext>
            </a:extLst>
          </p:cNvPr>
          <p:cNvSpPr/>
          <p:nvPr/>
        </p:nvSpPr>
        <p:spPr>
          <a:xfrm>
            <a:off x="130629" y="726976"/>
            <a:ext cx="3987011" cy="59066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D75368-CABE-4CC0-82BE-F0287E95EB60}"/>
              </a:ext>
            </a:extLst>
          </p:cNvPr>
          <p:cNvSpPr txBox="1"/>
          <p:nvPr/>
        </p:nvSpPr>
        <p:spPr>
          <a:xfrm>
            <a:off x="4195468" y="2932978"/>
            <a:ext cx="51090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属性</a:t>
            </a:r>
            <a:r>
              <a:rPr kumimoji="1" lang="ja-JP" altLang="en-US" sz="2400" dirty="0"/>
              <a:t>を持つ．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半径，場所，色などの属性</a:t>
            </a:r>
            <a:r>
              <a:rPr kumimoji="1" lang="ja-JP" altLang="en-US" sz="2400" dirty="0"/>
              <a:t>を</a:t>
            </a:r>
            <a:endParaRPr kumimoji="1" lang="en-US" altLang="ja-JP" sz="2400" dirty="0"/>
          </a:p>
          <a:p>
            <a:r>
              <a:rPr kumimoji="1" lang="ja-JP" altLang="en-US" sz="2400" dirty="0"/>
              <a:t>　考えることができる．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</a:t>
            </a:r>
            <a:endParaRPr kumimoji="1" lang="en-US" altLang="ja-JP" sz="2400" dirty="0"/>
          </a:p>
          <a:p>
            <a:r>
              <a:rPr kumimoji="1" lang="ja-JP" altLang="en-US" sz="2400" dirty="0"/>
              <a:t>　属する操作や処理．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確認や属性の変化のための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メソッド</a:t>
            </a:r>
            <a:r>
              <a:rPr kumimoji="1" lang="ja-JP" altLang="en-US" sz="2400" dirty="0"/>
              <a:t>を考えることができる．</a:t>
            </a:r>
          </a:p>
        </p:txBody>
      </p:sp>
    </p:spTree>
    <p:extLst>
      <p:ext uri="{BB962C8B-B14F-4D97-AF65-F5344CB8AC3E}">
        <p14:creationId xmlns:p14="http://schemas.microsoft.com/office/powerpoint/2010/main" val="237135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D42AC0-3CBA-4B68-B6B6-A0E4820D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8" y="644893"/>
            <a:ext cx="8904723" cy="2965479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5" y="4080237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クラス名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Ball</a:t>
            </a:r>
          </a:p>
          <a:p>
            <a:pPr marL="0" indent="0">
              <a:buNone/>
            </a:pPr>
            <a:r>
              <a:rPr lang="ja-JP" altLang="en-US" b="1" dirty="0"/>
              <a:t>メソッド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__</a:t>
            </a:r>
            <a:r>
              <a:rPr lang="en-US" altLang="ja-JP" dirty="0" err="1">
                <a:solidFill>
                  <a:srgbClr val="C00000"/>
                </a:solidFill>
              </a:rPr>
              <a:t>init</a:t>
            </a:r>
            <a:r>
              <a:rPr lang="en-US" altLang="ja-JP" dirty="0">
                <a:solidFill>
                  <a:srgbClr val="C00000"/>
                </a:solidFill>
              </a:rPr>
              <a:t>__, printout</a:t>
            </a:r>
          </a:p>
          <a:p>
            <a:pPr marL="0" indent="0">
              <a:buNone/>
            </a:pPr>
            <a:r>
              <a:rPr lang="ja-JP" altLang="en-US" b="1" dirty="0"/>
              <a:t>属性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x, y, r, color</a:t>
            </a:r>
          </a:p>
          <a:p>
            <a:pPr marL="0" indent="0">
              <a:buNone/>
            </a:pPr>
            <a:r>
              <a:rPr lang="en-US" altLang="ja-JP" dirty="0"/>
              <a:t>  ※ __</a:t>
            </a:r>
            <a:r>
              <a:rPr lang="en-US" altLang="ja-JP" dirty="0" err="1"/>
              <a:t>init</a:t>
            </a:r>
            <a:r>
              <a:rPr lang="en-US" altLang="ja-JP" dirty="0"/>
              <a:t>__ </a:t>
            </a:r>
            <a:r>
              <a:rPr lang="ja-JP" altLang="en-US" dirty="0"/>
              <a:t>は，オブジェクト生成のためのメソッド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1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2" y="2789172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743083" y="5552633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1326</Words>
  <Application>Microsoft Office PowerPoint</Application>
  <PresentationFormat>画面に合わせる (4:3)</PresentationFormat>
  <Paragraphs>302</Paragraphs>
  <Slides>38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全体まとめ</vt:lpstr>
      <vt:lpstr>アウトライン</vt:lpstr>
      <vt:lpstr>PowerPoint プレゼンテーション</vt:lpstr>
      <vt:lpstr>クラス定義の例</vt:lpstr>
      <vt:lpstr>Python Tutor の起動</vt:lpstr>
      <vt:lpstr>Python Tutor でのプログラム実行手順</vt:lpstr>
      <vt:lpstr>Python Tutor 使用上の注意点①</vt:lpstr>
      <vt:lpstr>Python Tutor 使用上の注意点②</vt:lpstr>
      <vt:lpstr>9-1. クラス階層</vt:lpstr>
      <vt:lpstr>クラス階層</vt:lpstr>
      <vt:lpstr>PowerPoint プレゼンテーション</vt:lpstr>
      <vt:lpstr>Point クラス定義の例</vt:lpstr>
      <vt:lpstr>演習</vt:lpstr>
      <vt:lpstr>PowerPoint プレゼンテーション</vt:lpstr>
      <vt:lpstr>PowerPoint プレゼンテーション</vt:lpstr>
      <vt:lpstr>Ball クラス定義の例 （クラス階層を考えない場合）</vt:lpstr>
      <vt:lpstr>類似した 2つのクラス</vt:lpstr>
      <vt:lpstr>Point クラスと Ball クラスの定義の例 （クラス階層を考えない場合）</vt:lpstr>
      <vt:lpstr>Point クラスと Ball クラスの定義の例 （クラス階層を考える場合）</vt:lpstr>
      <vt:lpstr>PowerPoint プレゼンテーション</vt:lpstr>
      <vt:lpstr>クラス階層を考える場合と考えない場合の違い</vt:lpstr>
      <vt:lpstr>演習</vt:lpstr>
      <vt:lpstr>PowerPoint プレゼンテーション</vt:lpstr>
      <vt:lpstr>PowerPoint プレゼンテーション</vt:lpstr>
      <vt:lpstr>まとめ</vt:lpstr>
      <vt:lpstr>9-2. 継承</vt:lpstr>
      <vt:lpstr>PowerPoint プレゼンテーション</vt:lpstr>
      <vt:lpstr>継承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Python 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金子　邦彦</dc:creator>
  <cp:lastModifiedBy>user</cp:lastModifiedBy>
  <cp:revision>252</cp:revision>
  <cp:lastPrinted>2019-10-10T02:44:39Z</cp:lastPrinted>
  <dcterms:created xsi:type="dcterms:W3CDTF">2018-05-08T02:37:35Z</dcterms:created>
  <dcterms:modified xsi:type="dcterms:W3CDTF">2023-01-29T12:01:32Z</dcterms:modified>
</cp:coreProperties>
</file>