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5"/>
  </p:notesMasterIdLst>
  <p:sldIdLst>
    <p:sldId id="103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1" r:id="rId107"/>
    <p:sldId id="362" r:id="rId108"/>
    <p:sldId id="363" r:id="rId109"/>
    <p:sldId id="364" r:id="rId110"/>
    <p:sldId id="365" r:id="rId111"/>
    <p:sldId id="366" r:id="rId112"/>
    <p:sldId id="367" r:id="rId113"/>
    <p:sldId id="368" r:id="rId11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6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viewProps" Target="viewProp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theme" Target="theme/theme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443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B6CD82E-E7FA-46E1-B6F3-0DA7E7B90969}" type="slidenum">
              <a:rPr lang="ja-JP" altLang="en-US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91</a:t>
            </a:fld>
            <a:endParaRPr lang="en-US" altLang="ja-JP" sz="120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/>
              <a:t>$5 .. 120</a:t>
            </a:r>
          </a:p>
          <a:p>
            <a:pPr eaLnBrk="1" hangingPunct="1"/>
            <a:r>
              <a:rPr lang="ja-JP" altLang="en-US"/>
              <a:t>$5 - 0.1</a:t>
            </a:r>
            <a:r>
              <a:rPr lang="en-US" altLang="ja-JP"/>
              <a:t>x  .. 120 + 15x</a:t>
            </a:r>
          </a:p>
          <a:p>
            <a:pPr eaLnBrk="1" hangingPunct="1"/>
            <a:r>
              <a:rPr lang="en-US" altLang="ja-JP"/>
              <a:t>y=$4 = $5 -0.1x   -&gt; x=10 -&gt;120+15*10=270           cost 270 * 0.04</a:t>
            </a:r>
          </a:p>
          <a:p>
            <a:pPr eaLnBrk="1" hangingPunct="1"/>
            <a:r>
              <a:rPr lang="en-US" altLang="ja-JP"/>
              <a:t>y=$3                  -&gt;  x=20 -&gt;120+15*20=420           cost 420 * 0.04</a:t>
            </a:r>
          </a:p>
          <a:p>
            <a:pPr eaLnBrk="1" hangingPunct="1"/>
            <a:endParaRPr lang="en-US" altLang="ja-JP"/>
          </a:p>
          <a:p>
            <a:pPr eaLnBrk="1" hangingPunct="1"/>
            <a:r>
              <a:rPr lang="en-US" altLang="ja-JP"/>
              <a:t>x=($5-y)/0.1                        z=120+15*x = 120+(15 * ($5 -y)/0.1)</a:t>
            </a:r>
          </a:p>
        </p:txBody>
      </p:sp>
    </p:spTree>
    <p:extLst>
      <p:ext uri="{BB962C8B-B14F-4D97-AF65-F5344CB8AC3E}">
        <p14:creationId xmlns:p14="http://schemas.microsoft.com/office/powerpoint/2010/main" val="3801764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04D26E7-B0D4-4D27-923B-A29C6916F4F9}" type="slidenum">
              <a:rPr lang="ja-JP" altLang="en-US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93</a:t>
            </a:fld>
            <a:endParaRPr lang="en-US" altLang="ja-JP" sz="120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ja-JP"/>
              <a:t>monopolistic  </a:t>
            </a:r>
            <a:r>
              <a:rPr lang="ja-JP" altLang="en-US"/>
              <a:t>独占的な，専売的な</a:t>
            </a:r>
          </a:p>
          <a:p>
            <a:pPr eaLnBrk="1" hangingPunct="1"/>
            <a:r>
              <a:rPr lang="en-US" altLang="ja-JP"/>
              <a:t>figure out       </a:t>
            </a:r>
            <a:r>
              <a:rPr lang="ja-JP" altLang="en-US"/>
              <a:t>計算する．見積もる</a:t>
            </a:r>
          </a:p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0031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scheme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4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en-US" altLang="ja-JP" dirty="0">
                <a:latin typeface="メイリオ" panose="020B0604030504040204" pitchFamily="50" charset="-128"/>
              </a:rPr>
              <a:t>s</a:t>
            </a:r>
            <a:r>
              <a:rPr lang="en-US" altLang="ja-JP" sz="4400" dirty="0">
                <a:latin typeface="メイリオ" panose="020B0604030504040204" pitchFamily="50" charset="-128"/>
              </a:rPr>
              <a:t>p-3. </a:t>
            </a:r>
            <a:r>
              <a:rPr lang="ja-JP" altLang="en-US" sz="4400" dirty="0">
                <a:latin typeface="メイリオ" panose="020B0604030504040204" pitchFamily="50" charset="-128"/>
              </a:rPr>
              <a:t>関数の組み合わせ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Scheme</a:t>
            </a:r>
            <a:r>
              <a:rPr lang="ja-JP" altLang="en-US" dirty="0"/>
              <a:t> プログラミング）</a:t>
            </a:r>
          </a:p>
          <a:p>
            <a:r>
              <a:rPr lang="en-US" altLang="ja-JP" dirty="0"/>
              <a:t>URL</a:t>
            </a:r>
            <a:r>
              <a:rPr lang="en-US" altLang="ja-JP" dirty="0" smtClean="0"/>
              <a:t>:</a:t>
            </a:r>
            <a:r>
              <a:rPr lang="ja-JP" altLang="en-US" dirty="0"/>
              <a:t> </a:t>
            </a:r>
            <a:r>
              <a:rPr lang="en-US" altLang="ja-JP" dirty="0">
                <a:hlinkClick r:id="rId5"/>
              </a:rPr>
              <a:t>https://</a:t>
            </a:r>
            <a:r>
              <a:rPr lang="en-US" altLang="ja-JP" dirty="0" err="1">
                <a:hlinkClick r:id="rId5"/>
              </a:rPr>
              <a:t>www.kkaneko.jp</a:t>
            </a:r>
            <a:r>
              <a:rPr lang="en-US" altLang="ja-JP" dirty="0">
                <a:hlinkClick r:id="rId5"/>
              </a:rPr>
              <a:t>/pro/scheme/</a:t>
            </a:r>
            <a:r>
              <a:rPr lang="en-US" altLang="ja-JP">
                <a:hlinkClick r:id="rId5"/>
              </a:rPr>
              <a:t>index.html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1027"/>
          <p:cNvSpPr>
            <a:spLocks noChangeArrowheads="1"/>
          </p:cNvSpPr>
          <p:nvPr/>
        </p:nvSpPr>
        <p:spPr bwMode="auto">
          <a:xfrm>
            <a:off x="685800" y="5486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プログラムは，しばしば，複数の関数に「分割」される</a:t>
            </a:r>
          </a:p>
        </p:txBody>
      </p:sp>
      <p:sp>
        <p:nvSpPr>
          <p:cNvPr id="12292" name="AutoShape 1028"/>
          <p:cNvSpPr>
            <a:spLocks noChangeArrowheads="1"/>
          </p:cNvSpPr>
          <p:nvPr/>
        </p:nvSpPr>
        <p:spPr bwMode="auto">
          <a:xfrm rot="2099221">
            <a:off x="5207000" y="2463800"/>
            <a:ext cx="1143000" cy="533400"/>
          </a:xfrm>
          <a:prstGeom prst="rightArrow">
            <a:avLst>
              <a:gd name="adj1" fmla="val 50000"/>
              <a:gd name="adj2" fmla="val 53571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3" name="AutoShape 1029"/>
          <p:cNvSpPr>
            <a:spLocks noChangeArrowheads="1"/>
          </p:cNvSpPr>
          <p:nvPr/>
        </p:nvSpPr>
        <p:spPr bwMode="auto">
          <a:xfrm rot="7367387">
            <a:off x="2590800" y="2971800"/>
            <a:ext cx="1143000" cy="533400"/>
          </a:xfrm>
          <a:prstGeom prst="rightArrow">
            <a:avLst>
              <a:gd name="adj1" fmla="val 50000"/>
              <a:gd name="adj2" fmla="val 53571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4" name="AutoShape 1030" descr="25%"/>
          <p:cNvSpPr>
            <a:spLocks noChangeArrowheads="1"/>
          </p:cNvSpPr>
          <p:nvPr/>
        </p:nvSpPr>
        <p:spPr bwMode="auto">
          <a:xfrm>
            <a:off x="1752600" y="3810000"/>
            <a:ext cx="1752600" cy="11430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関数</a:t>
            </a:r>
            <a:r>
              <a:rPr lang="ja-JP" altLang="en-US" sz="2800" b="1"/>
              <a:t>Ｂ</a:t>
            </a:r>
            <a:endParaRPr lang="ja-JP" altLang="en-US" sz="2800"/>
          </a:p>
        </p:txBody>
      </p:sp>
      <p:sp>
        <p:nvSpPr>
          <p:cNvPr id="12295" name="AutoShape 1031" descr="25%"/>
          <p:cNvSpPr>
            <a:spLocks noChangeArrowheads="1"/>
          </p:cNvSpPr>
          <p:nvPr/>
        </p:nvSpPr>
        <p:spPr bwMode="auto">
          <a:xfrm>
            <a:off x="6324600" y="3124200"/>
            <a:ext cx="1752600" cy="1143000"/>
          </a:xfrm>
          <a:prstGeom prst="roundRect">
            <a:avLst>
              <a:gd name="adj" fmla="val 16667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関数Ｃ</a:t>
            </a:r>
          </a:p>
        </p:txBody>
      </p:sp>
      <p:sp>
        <p:nvSpPr>
          <p:cNvPr id="12296" name="AutoShape 1032" descr="25%"/>
          <p:cNvSpPr>
            <a:spLocks noChangeArrowheads="1"/>
          </p:cNvSpPr>
          <p:nvPr/>
        </p:nvSpPr>
        <p:spPr bwMode="auto">
          <a:xfrm>
            <a:off x="3276600" y="1371600"/>
            <a:ext cx="1752600" cy="1143000"/>
          </a:xfrm>
          <a:prstGeom prst="roundRect">
            <a:avLst>
              <a:gd name="adj" fmla="val 16667"/>
            </a:avLst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関数Ａ</a:t>
            </a:r>
          </a:p>
        </p:txBody>
      </p:sp>
      <p:sp>
        <p:nvSpPr>
          <p:cNvPr id="12297" name="Text Box 1033"/>
          <p:cNvSpPr txBox="1">
            <a:spLocks noChangeArrowheads="1"/>
          </p:cNvSpPr>
          <p:nvPr/>
        </p:nvSpPr>
        <p:spPr bwMode="auto">
          <a:xfrm>
            <a:off x="3657600" y="2743200"/>
            <a:ext cx="17240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6600"/>
                </a:solidFill>
              </a:rPr>
              <a:t>呼び出し側</a:t>
            </a:r>
          </a:p>
        </p:txBody>
      </p:sp>
      <p:sp>
        <p:nvSpPr>
          <p:cNvPr id="12298" name="Text Box 1034"/>
          <p:cNvSpPr txBox="1">
            <a:spLocks noChangeArrowheads="1"/>
          </p:cNvSpPr>
          <p:nvPr/>
        </p:nvSpPr>
        <p:spPr bwMode="auto">
          <a:xfrm>
            <a:off x="6248400" y="4343400"/>
            <a:ext cx="2032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6600"/>
                </a:solidFill>
              </a:rPr>
              <a:t>呼び出され側</a:t>
            </a:r>
          </a:p>
        </p:txBody>
      </p:sp>
      <p:sp>
        <p:nvSpPr>
          <p:cNvPr id="12299" name="Text Box 1035"/>
          <p:cNvSpPr txBox="1">
            <a:spLocks noChangeArrowheads="1"/>
          </p:cNvSpPr>
          <p:nvPr/>
        </p:nvSpPr>
        <p:spPr bwMode="auto">
          <a:xfrm>
            <a:off x="1600200" y="5029200"/>
            <a:ext cx="2032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6600"/>
                </a:solidFill>
              </a:rPr>
              <a:t>呼び出され側</a:t>
            </a:r>
          </a:p>
        </p:txBody>
      </p:sp>
      <p:sp>
        <p:nvSpPr>
          <p:cNvPr id="12300" name="Rectangle 1036"/>
          <p:cNvSpPr>
            <a:spLocks noChangeArrowheads="1"/>
          </p:cNvSpPr>
          <p:nvPr/>
        </p:nvSpPr>
        <p:spPr bwMode="auto">
          <a:xfrm>
            <a:off x="838200" y="1066800"/>
            <a:ext cx="7696200" cy="44196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関数とは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464027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8" name="Picture 10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9213"/>
            <a:ext cx="6022975" cy="674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499" name="Rectangle 3"/>
          <p:cNvSpPr>
            <a:spLocks noGrp="1" noChangeArrowheads="1"/>
          </p:cNvSpPr>
          <p:nvPr>
            <p:ph type="title"/>
          </p:nvPr>
        </p:nvSpPr>
        <p:spPr>
          <a:xfrm>
            <a:off x="354013" y="292100"/>
            <a:ext cx="8286750" cy="368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　</a:t>
            </a:r>
          </a:p>
        </p:txBody>
      </p:sp>
      <p:sp>
        <p:nvSpPr>
          <p:cNvPr id="106500" name="Line 4"/>
          <p:cNvSpPr>
            <a:spLocks noChangeShapeType="1"/>
          </p:cNvSpPr>
          <p:nvPr/>
        </p:nvSpPr>
        <p:spPr bwMode="auto">
          <a:xfrm flipH="1">
            <a:off x="1363663" y="2878138"/>
            <a:ext cx="952500" cy="114776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06501" name="Rectangle 5"/>
          <p:cNvSpPr>
            <a:spLocks noChangeArrowheads="1"/>
          </p:cNvSpPr>
          <p:nvPr/>
        </p:nvSpPr>
        <p:spPr bwMode="auto">
          <a:xfrm>
            <a:off x="311150" y="4019550"/>
            <a:ext cx="1471613" cy="27622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6502" name="Text Box 6"/>
          <p:cNvSpPr txBox="1">
            <a:spLocks noChangeArrowheads="1"/>
          </p:cNvSpPr>
          <p:nvPr/>
        </p:nvSpPr>
        <p:spPr bwMode="auto">
          <a:xfrm>
            <a:off x="2219325" y="1276350"/>
            <a:ext cx="5438775" cy="2062163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今度は，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(</a:t>
            </a:r>
            <a:r>
              <a:rPr lang="en-US" altLang="ja-JP">
                <a:solidFill>
                  <a:schemeClr val="accent2"/>
                </a:solidFill>
              </a:rPr>
              <a:t>cost</a:t>
            </a:r>
            <a:r>
              <a:rPr lang="en-US" altLang="ja-JP"/>
              <a:t> 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ticket-price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3 </a:t>
            </a:r>
            <a:r>
              <a:rPr lang="ja-JP" altLang="en-US">
                <a:solidFill>
                  <a:srgbClr val="008000"/>
                </a:solidFill>
              </a:rPr>
              <a:t>に設定しての実行</a:t>
            </a:r>
          </a:p>
        </p:txBody>
      </p:sp>
      <p:sp>
        <p:nvSpPr>
          <p:cNvPr id="106503" name="Text Box 7"/>
          <p:cNvSpPr txBox="1">
            <a:spLocks noChangeArrowheads="1"/>
          </p:cNvSpPr>
          <p:nvPr/>
        </p:nvSpPr>
        <p:spPr bwMode="auto">
          <a:xfrm>
            <a:off x="1955800" y="4811713"/>
            <a:ext cx="5211763" cy="1077912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196.8</a:t>
            </a:r>
            <a:r>
              <a:rPr lang="ja-JP" altLang="en-US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</a:t>
            </a:r>
          </a:p>
        </p:txBody>
      </p:sp>
      <p:sp>
        <p:nvSpPr>
          <p:cNvPr id="106504" name="Rectangle 8"/>
          <p:cNvSpPr>
            <a:spLocks noChangeArrowheads="1"/>
          </p:cNvSpPr>
          <p:nvPr/>
        </p:nvSpPr>
        <p:spPr bwMode="auto">
          <a:xfrm>
            <a:off x="179388" y="4276725"/>
            <a:ext cx="860425" cy="31115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6505" name="Line 9"/>
          <p:cNvSpPr>
            <a:spLocks noChangeShapeType="1"/>
          </p:cNvSpPr>
          <p:nvPr/>
        </p:nvSpPr>
        <p:spPr bwMode="auto">
          <a:xfrm flipH="1" flipV="1">
            <a:off x="1049338" y="4573588"/>
            <a:ext cx="903287" cy="5556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123650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522" name="Picture 9" descr="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66675"/>
            <a:ext cx="6022975" cy="674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523" name="Rectangle 2"/>
          <p:cNvSpPr>
            <a:spLocks noGrp="1" noChangeArrowheads="1"/>
          </p:cNvSpPr>
          <p:nvPr>
            <p:ph type="title"/>
          </p:nvPr>
        </p:nvSpPr>
        <p:spPr>
          <a:xfrm>
            <a:off x="354013" y="292100"/>
            <a:ext cx="8286750" cy="368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　</a:t>
            </a:r>
          </a:p>
        </p:txBody>
      </p:sp>
      <p:sp>
        <p:nvSpPr>
          <p:cNvPr id="107524" name="Line 3"/>
          <p:cNvSpPr>
            <a:spLocks noChangeShapeType="1"/>
          </p:cNvSpPr>
          <p:nvPr/>
        </p:nvSpPr>
        <p:spPr bwMode="auto">
          <a:xfrm flipH="1">
            <a:off x="1425575" y="3352800"/>
            <a:ext cx="952500" cy="114776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07525" name="Rectangle 4"/>
          <p:cNvSpPr>
            <a:spLocks noChangeArrowheads="1"/>
          </p:cNvSpPr>
          <p:nvPr/>
        </p:nvSpPr>
        <p:spPr bwMode="auto">
          <a:xfrm>
            <a:off x="303213" y="4498975"/>
            <a:ext cx="1712912" cy="26035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7526" name="Text Box 5"/>
          <p:cNvSpPr txBox="1">
            <a:spLocks noChangeArrowheads="1"/>
          </p:cNvSpPr>
          <p:nvPr/>
        </p:nvSpPr>
        <p:spPr bwMode="auto">
          <a:xfrm>
            <a:off x="2211388" y="1365250"/>
            <a:ext cx="5438775" cy="2062163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今度は，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(</a:t>
            </a:r>
            <a:r>
              <a:rPr lang="en-US" altLang="ja-JP">
                <a:solidFill>
                  <a:schemeClr val="accent2"/>
                </a:solidFill>
              </a:rPr>
              <a:t>revenue</a:t>
            </a:r>
            <a:r>
              <a:rPr lang="en-US" altLang="ja-JP"/>
              <a:t> 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ticket-price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3 </a:t>
            </a:r>
            <a:r>
              <a:rPr lang="ja-JP" altLang="en-US">
                <a:solidFill>
                  <a:srgbClr val="008000"/>
                </a:solidFill>
              </a:rPr>
              <a:t>に設定しての実行</a:t>
            </a:r>
          </a:p>
        </p:txBody>
      </p:sp>
      <p:sp>
        <p:nvSpPr>
          <p:cNvPr id="107527" name="Text Box 6"/>
          <p:cNvSpPr txBox="1">
            <a:spLocks noChangeArrowheads="1"/>
          </p:cNvSpPr>
          <p:nvPr/>
        </p:nvSpPr>
        <p:spPr bwMode="auto">
          <a:xfrm>
            <a:off x="1987550" y="5087938"/>
            <a:ext cx="5108575" cy="1077912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1260</a:t>
            </a:r>
            <a:r>
              <a:rPr lang="ja-JP" altLang="en-US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</a:t>
            </a:r>
          </a:p>
        </p:txBody>
      </p:sp>
      <p:sp>
        <p:nvSpPr>
          <p:cNvPr id="107528" name="Rectangle 7"/>
          <p:cNvSpPr>
            <a:spLocks noChangeArrowheads="1"/>
          </p:cNvSpPr>
          <p:nvPr/>
        </p:nvSpPr>
        <p:spPr bwMode="auto">
          <a:xfrm>
            <a:off x="179388" y="4746625"/>
            <a:ext cx="895350" cy="312738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7529" name="Line 8"/>
          <p:cNvSpPr>
            <a:spLocks noChangeShapeType="1"/>
          </p:cNvSpPr>
          <p:nvPr/>
        </p:nvSpPr>
        <p:spPr bwMode="auto">
          <a:xfrm flipH="1" flipV="1">
            <a:off x="1085850" y="5000625"/>
            <a:ext cx="903288" cy="5556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29343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546" name="Picture 9" descr="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57150"/>
            <a:ext cx="6019800" cy="673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8547" name="Rectangle 2"/>
          <p:cNvSpPr>
            <a:spLocks noGrp="1" noChangeArrowheads="1"/>
          </p:cNvSpPr>
          <p:nvPr>
            <p:ph type="title"/>
          </p:nvPr>
        </p:nvSpPr>
        <p:spPr>
          <a:xfrm>
            <a:off x="354013" y="292100"/>
            <a:ext cx="8286750" cy="368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　</a:t>
            </a:r>
          </a:p>
        </p:txBody>
      </p:sp>
      <p:sp>
        <p:nvSpPr>
          <p:cNvPr id="108548" name="Line 3"/>
          <p:cNvSpPr>
            <a:spLocks noChangeShapeType="1"/>
          </p:cNvSpPr>
          <p:nvPr/>
        </p:nvSpPr>
        <p:spPr bwMode="auto">
          <a:xfrm flipH="1">
            <a:off x="1462088" y="3779838"/>
            <a:ext cx="952500" cy="114776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08549" name="Rectangle 4"/>
          <p:cNvSpPr>
            <a:spLocks noChangeArrowheads="1"/>
          </p:cNvSpPr>
          <p:nvPr/>
        </p:nvSpPr>
        <p:spPr bwMode="auto">
          <a:xfrm>
            <a:off x="285750" y="4935538"/>
            <a:ext cx="1657350" cy="2667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8550" name="Text Box 5"/>
          <p:cNvSpPr txBox="1">
            <a:spLocks noChangeArrowheads="1"/>
          </p:cNvSpPr>
          <p:nvPr/>
        </p:nvSpPr>
        <p:spPr bwMode="auto">
          <a:xfrm>
            <a:off x="1936750" y="1879600"/>
            <a:ext cx="5438775" cy="2062163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今度は，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(</a:t>
            </a:r>
            <a:r>
              <a:rPr lang="en-US" altLang="ja-JP">
                <a:solidFill>
                  <a:schemeClr val="accent2"/>
                </a:solidFill>
              </a:rPr>
              <a:t>profit</a:t>
            </a:r>
            <a:r>
              <a:rPr lang="en-US" altLang="ja-JP"/>
              <a:t> 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ticket-price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3 </a:t>
            </a:r>
            <a:r>
              <a:rPr lang="ja-JP" altLang="en-US">
                <a:solidFill>
                  <a:srgbClr val="008000"/>
                </a:solidFill>
              </a:rPr>
              <a:t>に設定しての実行</a:t>
            </a:r>
          </a:p>
        </p:txBody>
      </p:sp>
      <p:sp>
        <p:nvSpPr>
          <p:cNvPr id="108551" name="Text Box 6"/>
          <p:cNvSpPr txBox="1">
            <a:spLocks noChangeArrowheads="1"/>
          </p:cNvSpPr>
          <p:nvPr/>
        </p:nvSpPr>
        <p:spPr bwMode="auto">
          <a:xfrm>
            <a:off x="2030413" y="5503863"/>
            <a:ext cx="5416550" cy="1077912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1063.2</a:t>
            </a:r>
            <a:r>
              <a:rPr lang="ja-JP" altLang="en-US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</a:t>
            </a:r>
          </a:p>
        </p:txBody>
      </p:sp>
      <p:sp>
        <p:nvSpPr>
          <p:cNvPr id="108552" name="Rectangle 7"/>
          <p:cNvSpPr>
            <a:spLocks noChangeArrowheads="1"/>
          </p:cNvSpPr>
          <p:nvPr/>
        </p:nvSpPr>
        <p:spPr bwMode="auto">
          <a:xfrm>
            <a:off x="152400" y="5189538"/>
            <a:ext cx="1011238" cy="27622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8553" name="Line 8"/>
          <p:cNvSpPr>
            <a:spLocks noChangeShapeType="1"/>
          </p:cNvSpPr>
          <p:nvPr/>
        </p:nvSpPr>
        <p:spPr bwMode="auto">
          <a:xfrm flipH="1" flipV="1">
            <a:off x="1128713" y="5364163"/>
            <a:ext cx="903287" cy="5556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56402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Rectangle 3"/>
          <p:cNvSpPr>
            <a:spLocks noChangeArrowheads="1"/>
          </p:cNvSpPr>
          <p:nvPr/>
        </p:nvSpPr>
        <p:spPr bwMode="auto">
          <a:xfrm>
            <a:off x="3013513" y="2048606"/>
            <a:ext cx="2974975" cy="17637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3966013" y="2582006"/>
            <a:ext cx="12239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profit</a:t>
            </a:r>
          </a:p>
        </p:txBody>
      </p:sp>
      <p:sp>
        <p:nvSpPr>
          <p:cNvPr id="109573" name="AutoShape 5"/>
          <p:cNvSpPr>
            <a:spLocks noChangeArrowheads="1"/>
          </p:cNvSpPr>
          <p:nvPr/>
        </p:nvSpPr>
        <p:spPr bwMode="auto">
          <a:xfrm>
            <a:off x="1819713" y="2716943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9574" name="Text Box 6"/>
          <p:cNvSpPr txBox="1">
            <a:spLocks noChangeArrowheads="1"/>
          </p:cNvSpPr>
          <p:nvPr/>
        </p:nvSpPr>
        <p:spPr bwMode="auto">
          <a:xfrm>
            <a:off x="1780025" y="1970818"/>
            <a:ext cx="4191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3</a:t>
            </a:r>
          </a:p>
        </p:txBody>
      </p:sp>
      <p:sp>
        <p:nvSpPr>
          <p:cNvPr id="109575" name="AutoShape 7"/>
          <p:cNvSpPr>
            <a:spLocks noChangeArrowheads="1"/>
          </p:cNvSpPr>
          <p:nvPr/>
        </p:nvSpPr>
        <p:spPr bwMode="auto">
          <a:xfrm>
            <a:off x="6228200" y="2728056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9576" name="Text Box 8"/>
          <p:cNvSpPr txBox="1">
            <a:spLocks noChangeArrowheads="1"/>
          </p:cNvSpPr>
          <p:nvPr/>
        </p:nvSpPr>
        <p:spPr bwMode="auto">
          <a:xfrm>
            <a:off x="6188513" y="1981931"/>
            <a:ext cx="147161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1063.2</a:t>
            </a:r>
          </a:p>
        </p:txBody>
      </p:sp>
      <p:sp>
        <p:nvSpPr>
          <p:cNvPr id="109577" name="Text Box 9"/>
          <p:cNvSpPr txBox="1">
            <a:spLocks noChangeArrowheads="1"/>
          </p:cNvSpPr>
          <p:nvPr/>
        </p:nvSpPr>
        <p:spPr bwMode="auto">
          <a:xfrm>
            <a:off x="1468875" y="4421918"/>
            <a:ext cx="1200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入力</a:t>
            </a:r>
          </a:p>
        </p:txBody>
      </p:sp>
      <p:sp>
        <p:nvSpPr>
          <p:cNvPr id="109578" name="Text Box 10"/>
          <p:cNvSpPr txBox="1">
            <a:spLocks noChangeArrowheads="1"/>
          </p:cNvSpPr>
          <p:nvPr/>
        </p:nvSpPr>
        <p:spPr bwMode="auto">
          <a:xfrm>
            <a:off x="6194863" y="4429856"/>
            <a:ext cx="1200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出力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656089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Text Box 3"/>
          <p:cNvSpPr txBox="1">
            <a:spLocks noChangeArrowheads="1"/>
          </p:cNvSpPr>
          <p:nvPr/>
        </p:nvSpPr>
        <p:spPr bwMode="auto">
          <a:xfrm>
            <a:off x="407803" y="2286585"/>
            <a:ext cx="6319838" cy="20875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3600"/>
              <a:t>(define (</a:t>
            </a:r>
            <a:r>
              <a:rPr lang="en-US" altLang="ja-JP" sz="3600">
                <a:solidFill>
                  <a:schemeClr val="accent2"/>
                </a:solidFill>
              </a:rPr>
              <a:t>profit</a:t>
            </a:r>
            <a:r>
              <a:rPr lang="en-US" altLang="ja-JP" sz="3600"/>
              <a:t> </a:t>
            </a:r>
            <a:r>
              <a:rPr lang="en-US" altLang="ja-JP" sz="3600">
                <a:solidFill>
                  <a:schemeClr val="tx2"/>
                </a:solidFill>
              </a:rPr>
              <a:t>ticket-price</a:t>
            </a:r>
            <a:r>
              <a:rPr lang="en-US" altLang="ja-JP" sz="3600"/>
              <a:t>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100070"/>
                </a:solidFill>
              </a:rPr>
              <a:t>    (- (</a:t>
            </a:r>
            <a:r>
              <a:rPr lang="en-US" altLang="ja-JP" sz="3600">
                <a:solidFill>
                  <a:schemeClr val="accent2"/>
                </a:solidFill>
              </a:rPr>
              <a:t>revenue</a:t>
            </a:r>
            <a:r>
              <a:rPr lang="en-US" altLang="ja-JP" sz="3600">
                <a:solidFill>
                  <a:srgbClr val="100070"/>
                </a:solidFill>
              </a:rPr>
              <a:t> </a:t>
            </a:r>
            <a:r>
              <a:rPr lang="en-US" altLang="ja-JP" sz="3600">
                <a:solidFill>
                  <a:schemeClr val="tx2"/>
                </a:solidFill>
              </a:rPr>
              <a:t>ticket-price</a:t>
            </a:r>
            <a:r>
              <a:rPr lang="en-US" altLang="ja-JP" sz="3600">
                <a:solidFill>
                  <a:srgbClr val="100070"/>
                </a:solidFill>
              </a:rPr>
              <a:t>)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100070"/>
                </a:solidFill>
              </a:rPr>
              <a:t>        (</a:t>
            </a:r>
            <a:r>
              <a:rPr lang="en-US" altLang="ja-JP" sz="3600">
                <a:solidFill>
                  <a:schemeClr val="accent2"/>
                </a:solidFill>
              </a:rPr>
              <a:t>cost</a:t>
            </a:r>
            <a:r>
              <a:rPr lang="en-US" altLang="ja-JP" sz="3600">
                <a:solidFill>
                  <a:srgbClr val="100070"/>
                </a:solidFill>
              </a:rPr>
              <a:t> </a:t>
            </a:r>
            <a:r>
              <a:rPr lang="en-US" altLang="ja-JP" sz="3600">
                <a:solidFill>
                  <a:schemeClr val="tx2"/>
                </a:solidFill>
              </a:rPr>
              <a:t>ticket-price</a:t>
            </a:r>
            <a:r>
              <a:rPr lang="en-US" altLang="ja-JP" sz="3600">
                <a:solidFill>
                  <a:srgbClr val="100070"/>
                </a:solidFill>
              </a:rPr>
              <a:t>)))</a:t>
            </a:r>
          </a:p>
        </p:txBody>
      </p:sp>
      <p:sp>
        <p:nvSpPr>
          <p:cNvPr id="110596" name="Rectangle 6"/>
          <p:cNvSpPr>
            <a:spLocks noChangeArrowheads="1"/>
          </p:cNvSpPr>
          <p:nvPr/>
        </p:nvSpPr>
        <p:spPr bwMode="auto">
          <a:xfrm>
            <a:off x="3158941" y="2492960"/>
            <a:ext cx="2144712" cy="5270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0597" name="Text Box 7"/>
          <p:cNvSpPr txBox="1">
            <a:spLocks noChangeArrowheads="1"/>
          </p:cNvSpPr>
          <p:nvPr/>
        </p:nvSpPr>
        <p:spPr bwMode="auto">
          <a:xfrm>
            <a:off x="4392428" y="5002798"/>
            <a:ext cx="44942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値を１つ受け取る（入力）</a:t>
            </a:r>
          </a:p>
        </p:txBody>
      </p:sp>
      <p:sp>
        <p:nvSpPr>
          <p:cNvPr id="110598" name="Line 8"/>
          <p:cNvSpPr>
            <a:spLocks noChangeShapeType="1"/>
          </p:cNvSpPr>
          <p:nvPr/>
        </p:nvSpPr>
        <p:spPr bwMode="auto">
          <a:xfrm flipH="1" flipV="1">
            <a:off x="4300353" y="3013660"/>
            <a:ext cx="485775" cy="19431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0599" name="Text Box 9"/>
          <p:cNvSpPr txBox="1">
            <a:spLocks noChangeArrowheads="1"/>
          </p:cNvSpPr>
          <p:nvPr/>
        </p:nvSpPr>
        <p:spPr bwMode="auto">
          <a:xfrm>
            <a:off x="2962091" y="1422985"/>
            <a:ext cx="1962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関数の名前</a:t>
            </a:r>
          </a:p>
        </p:txBody>
      </p:sp>
      <p:sp>
        <p:nvSpPr>
          <p:cNvPr id="110600" name="Line 10"/>
          <p:cNvSpPr>
            <a:spLocks noChangeShapeType="1"/>
          </p:cNvSpPr>
          <p:nvPr/>
        </p:nvSpPr>
        <p:spPr bwMode="auto">
          <a:xfrm flipH="1">
            <a:off x="2936691" y="1937335"/>
            <a:ext cx="223837" cy="573088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0601" name="Rectangle 11"/>
          <p:cNvSpPr>
            <a:spLocks noChangeArrowheads="1"/>
          </p:cNvSpPr>
          <p:nvPr/>
        </p:nvSpPr>
        <p:spPr bwMode="auto">
          <a:xfrm>
            <a:off x="2055628" y="2499310"/>
            <a:ext cx="1036638" cy="5270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0602" name="Rectangle 12"/>
          <p:cNvSpPr>
            <a:spLocks noChangeArrowheads="1"/>
          </p:cNvSpPr>
          <p:nvPr/>
        </p:nvSpPr>
        <p:spPr bwMode="auto">
          <a:xfrm>
            <a:off x="623703" y="2535823"/>
            <a:ext cx="1244600" cy="455612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0603" name="Line 13"/>
          <p:cNvSpPr>
            <a:spLocks noChangeShapeType="1"/>
          </p:cNvSpPr>
          <p:nvPr/>
        </p:nvSpPr>
        <p:spPr bwMode="auto">
          <a:xfrm flipH="1">
            <a:off x="1212666" y="2018298"/>
            <a:ext cx="160337" cy="509587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0604" name="Text Box 14"/>
          <p:cNvSpPr txBox="1">
            <a:spLocks noChangeArrowheads="1"/>
          </p:cNvSpPr>
          <p:nvPr/>
        </p:nvSpPr>
        <p:spPr bwMode="auto">
          <a:xfrm>
            <a:off x="98241" y="1184860"/>
            <a:ext cx="3262312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「関数である」ことを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示すキーワード</a:t>
            </a:r>
          </a:p>
        </p:txBody>
      </p:sp>
      <p:sp>
        <p:nvSpPr>
          <p:cNvPr id="110605" name="Rectangle 15"/>
          <p:cNvSpPr>
            <a:spLocks noChangeArrowheads="1"/>
          </p:cNvSpPr>
          <p:nvPr/>
        </p:nvSpPr>
        <p:spPr bwMode="auto">
          <a:xfrm>
            <a:off x="871353" y="3188285"/>
            <a:ext cx="4464050" cy="10985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0606" name="Line 16"/>
          <p:cNvSpPr>
            <a:spLocks noChangeShapeType="1"/>
          </p:cNvSpPr>
          <p:nvPr/>
        </p:nvSpPr>
        <p:spPr bwMode="auto">
          <a:xfrm flipV="1">
            <a:off x="2495366" y="4280485"/>
            <a:ext cx="112712" cy="6889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0607" name="Text Box 17"/>
          <p:cNvSpPr txBox="1">
            <a:spLocks noChangeArrowheads="1"/>
          </p:cNvSpPr>
          <p:nvPr/>
        </p:nvSpPr>
        <p:spPr bwMode="auto">
          <a:xfrm>
            <a:off x="961841" y="4882148"/>
            <a:ext cx="3057525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費用を計算する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式（出力）</a:t>
            </a: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profit </a:t>
            </a:r>
            <a:r>
              <a:rPr lang="ja-JP" altLang="en-US" dirty="0"/>
              <a:t>関数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81262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5738" y="465138"/>
            <a:ext cx="5330825" cy="6169025"/>
          </a:xfrm>
          <a:ln>
            <a:solidFill>
              <a:srgbClr val="008000"/>
            </a:solidFill>
            <a:miter lim="800000"/>
            <a:headEnd/>
            <a:tailEnd/>
          </a:ln>
        </p:spPr>
        <p:txBody>
          <a:bodyPr>
            <a:normAutofit fontScale="92500"/>
          </a:bodyPr>
          <a:lstStyle/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profit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ticket-price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altLang="ja-JP" sz="2400">
                <a:solidFill>
                  <a:srgbClr val="100070"/>
                </a:solidFill>
              </a:rPr>
              <a:t>    (- (</a:t>
            </a:r>
            <a:r>
              <a:rPr lang="en-US" altLang="ja-JP" sz="2400">
                <a:solidFill>
                  <a:schemeClr val="accent2"/>
                </a:solidFill>
              </a:rPr>
              <a:t>revenue</a:t>
            </a:r>
            <a:r>
              <a:rPr lang="en-US" altLang="ja-JP" sz="2400">
                <a:solidFill>
                  <a:srgbClr val="100070"/>
                </a:solidFill>
              </a:rPr>
              <a:t> </a:t>
            </a:r>
            <a:r>
              <a:rPr lang="en-US" altLang="ja-JP" sz="2400">
                <a:solidFill>
                  <a:schemeClr val="tx2"/>
                </a:solidFill>
              </a:rPr>
              <a:t>ticket-price</a:t>
            </a:r>
            <a:r>
              <a:rPr lang="en-US" altLang="ja-JP" sz="2400">
                <a:solidFill>
                  <a:srgbClr val="100070"/>
                </a:solidFill>
              </a:rPr>
              <a:t>) 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altLang="ja-JP" sz="2400">
                <a:solidFill>
                  <a:srgbClr val="100070"/>
                </a:solidFill>
              </a:rPr>
              <a:t>        (</a:t>
            </a:r>
            <a:r>
              <a:rPr lang="en-US" altLang="ja-JP" sz="2400">
                <a:solidFill>
                  <a:schemeClr val="accent2"/>
                </a:solidFill>
              </a:rPr>
              <a:t>cost</a:t>
            </a:r>
            <a:r>
              <a:rPr lang="en-US" altLang="ja-JP" sz="2400">
                <a:solidFill>
                  <a:srgbClr val="100070"/>
                </a:solidFill>
              </a:rPr>
              <a:t> </a:t>
            </a:r>
            <a:r>
              <a:rPr lang="en-US" altLang="ja-JP" sz="2400">
                <a:solidFill>
                  <a:schemeClr val="tx2"/>
                </a:solidFill>
              </a:rPr>
              <a:t>ticket-price</a:t>
            </a:r>
            <a:r>
              <a:rPr lang="en-US" altLang="ja-JP" sz="2400">
                <a:solidFill>
                  <a:srgbClr val="100070"/>
                </a:solidFill>
              </a:rPr>
              <a:t>))) 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revenue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ticket-price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altLang="ja-JP" sz="2400">
                <a:solidFill>
                  <a:srgbClr val="100070"/>
                </a:solidFill>
              </a:rPr>
              <a:t>    (* (</a:t>
            </a:r>
            <a:r>
              <a:rPr lang="en-US" altLang="ja-JP" sz="2400">
                <a:solidFill>
                  <a:schemeClr val="accent2"/>
                </a:solidFill>
              </a:rPr>
              <a:t>attendees</a:t>
            </a:r>
            <a:r>
              <a:rPr lang="en-US" altLang="ja-JP" sz="2400">
                <a:solidFill>
                  <a:srgbClr val="100070"/>
                </a:solidFill>
              </a:rPr>
              <a:t> </a:t>
            </a:r>
            <a:r>
              <a:rPr lang="en-US" altLang="ja-JP" sz="2400">
                <a:solidFill>
                  <a:schemeClr val="tx2"/>
                </a:solidFill>
              </a:rPr>
              <a:t>ticket-price</a:t>
            </a:r>
            <a:r>
              <a:rPr lang="en-US" altLang="ja-JP" sz="2400">
                <a:solidFill>
                  <a:srgbClr val="100070"/>
                </a:solidFill>
              </a:rPr>
              <a:t>) </a:t>
            </a:r>
            <a:r>
              <a:rPr lang="en-US" altLang="ja-JP" sz="2400">
                <a:solidFill>
                  <a:schemeClr val="tx2"/>
                </a:solidFill>
              </a:rPr>
              <a:t>ticket-price</a:t>
            </a:r>
            <a:r>
              <a:rPr lang="en-US" altLang="ja-JP" sz="2400">
                <a:solidFill>
                  <a:srgbClr val="100070"/>
                </a:solidFill>
              </a:rPr>
              <a:t>)) 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cost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ticket-price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altLang="ja-JP" sz="2400"/>
              <a:t>    (+ 180 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altLang="ja-JP" sz="2400">
                <a:solidFill>
                  <a:srgbClr val="100070"/>
                </a:solidFill>
              </a:rPr>
              <a:t>        (* 0.04 (</a:t>
            </a:r>
            <a:r>
              <a:rPr lang="en-US" altLang="ja-JP" sz="2400">
                <a:solidFill>
                  <a:schemeClr val="accent2"/>
                </a:solidFill>
              </a:rPr>
              <a:t>attendees</a:t>
            </a:r>
            <a:r>
              <a:rPr lang="en-US" altLang="ja-JP" sz="2400">
                <a:solidFill>
                  <a:srgbClr val="100070"/>
                </a:solidFill>
              </a:rPr>
              <a:t> </a:t>
            </a:r>
            <a:r>
              <a:rPr lang="en-US" altLang="ja-JP" sz="2400">
                <a:solidFill>
                  <a:schemeClr val="tx2"/>
                </a:solidFill>
              </a:rPr>
              <a:t>ticket-price</a:t>
            </a:r>
            <a:r>
              <a:rPr lang="en-US" altLang="ja-JP" sz="2400">
                <a:solidFill>
                  <a:srgbClr val="100070"/>
                </a:solidFill>
              </a:rPr>
              <a:t>)))) 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attendees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ticket-price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altLang="ja-JP" sz="2400">
                <a:solidFill>
                  <a:srgbClr val="100070"/>
                </a:solidFill>
              </a:rPr>
              <a:t>    (+ 120 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altLang="ja-JP" sz="2400">
                <a:solidFill>
                  <a:srgbClr val="100070"/>
                </a:solidFill>
              </a:rPr>
              <a:t>        (* (/ 15 0.10) (- 5.00 </a:t>
            </a:r>
            <a:r>
              <a:rPr lang="en-US" altLang="ja-JP" sz="2400">
                <a:solidFill>
                  <a:schemeClr val="tx2"/>
                </a:solidFill>
              </a:rPr>
              <a:t>ticket-price</a:t>
            </a:r>
            <a:r>
              <a:rPr lang="en-US" altLang="ja-JP" sz="2400">
                <a:solidFill>
                  <a:srgbClr val="100070"/>
                </a:solidFill>
              </a:rPr>
              <a:t>))))</a:t>
            </a:r>
            <a:r>
              <a:rPr lang="en-US" altLang="ja-JP" sz="2000">
                <a:solidFill>
                  <a:srgbClr val="100070"/>
                </a:solidFill>
              </a:rPr>
              <a:t> </a:t>
            </a:r>
          </a:p>
        </p:txBody>
      </p:sp>
      <p:sp>
        <p:nvSpPr>
          <p:cNvPr id="111619" name="AutoShape 3"/>
          <p:cNvSpPr>
            <a:spLocks/>
          </p:cNvSpPr>
          <p:nvPr/>
        </p:nvSpPr>
        <p:spPr bwMode="auto">
          <a:xfrm>
            <a:off x="5676900" y="663575"/>
            <a:ext cx="228600" cy="1390650"/>
          </a:xfrm>
          <a:prstGeom prst="rightBrace">
            <a:avLst>
              <a:gd name="adj1" fmla="val 50694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5983288" y="1031875"/>
            <a:ext cx="17938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u="sng">
                <a:solidFill>
                  <a:srgbClr val="006600"/>
                </a:solidFill>
              </a:rPr>
              <a:t>profit </a:t>
            </a:r>
            <a:r>
              <a:rPr lang="ja-JP" altLang="en-US" sz="2800" u="sng">
                <a:solidFill>
                  <a:srgbClr val="006600"/>
                </a:solidFill>
              </a:rPr>
              <a:t>関数</a:t>
            </a:r>
          </a:p>
        </p:txBody>
      </p:sp>
      <p:sp>
        <p:nvSpPr>
          <p:cNvPr id="111621" name="AutoShape 5"/>
          <p:cNvSpPr>
            <a:spLocks/>
          </p:cNvSpPr>
          <p:nvPr/>
        </p:nvSpPr>
        <p:spPr bwMode="auto">
          <a:xfrm>
            <a:off x="5691188" y="2336800"/>
            <a:ext cx="228600" cy="911225"/>
          </a:xfrm>
          <a:prstGeom prst="rightBrace">
            <a:avLst>
              <a:gd name="adj1" fmla="val 33218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1622" name="Text Box 8"/>
          <p:cNvSpPr txBox="1">
            <a:spLocks noChangeArrowheads="1"/>
          </p:cNvSpPr>
          <p:nvPr/>
        </p:nvSpPr>
        <p:spPr bwMode="auto">
          <a:xfrm>
            <a:off x="5980113" y="2476500"/>
            <a:ext cx="217328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u="sng">
                <a:solidFill>
                  <a:srgbClr val="006600"/>
                </a:solidFill>
              </a:rPr>
              <a:t>revenue </a:t>
            </a:r>
            <a:r>
              <a:rPr lang="ja-JP" altLang="en-US" sz="2800" u="sng">
                <a:solidFill>
                  <a:srgbClr val="006600"/>
                </a:solidFill>
              </a:rPr>
              <a:t>関数</a:t>
            </a:r>
          </a:p>
        </p:txBody>
      </p:sp>
      <p:sp>
        <p:nvSpPr>
          <p:cNvPr id="111623" name="Text Box 9"/>
          <p:cNvSpPr txBox="1">
            <a:spLocks noChangeArrowheads="1"/>
          </p:cNvSpPr>
          <p:nvPr/>
        </p:nvSpPr>
        <p:spPr bwMode="auto">
          <a:xfrm>
            <a:off x="5989638" y="3867150"/>
            <a:ext cx="15795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u="sng">
                <a:solidFill>
                  <a:srgbClr val="006600"/>
                </a:solidFill>
              </a:rPr>
              <a:t>cost </a:t>
            </a:r>
            <a:r>
              <a:rPr lang="ja-JP" altLang="en-US" sz="2800" u="sng">
                <a:solidFill>
                  <a:srgbClr val="006600"/>
                </a:solidFill>
              </a:rPr>
              <a:t>関数</a:t>
            </a:r>
          </a:p>
        </p:txBody>
      </p:sp>
      <p:sp>
        <p:nvSpPr>
          <p:cNvPr id="111624" name="Text Box 10"/>
          <p:cNvSpPr txBox="1">
            <a:spLocks noChangeArrowheads="1"/>
          </p:cNvSpPr>
          <p:nvPr/>
        </p:nvSpPr>
        <p:spPr bwMode="auto">
          <a:xfrm>
            <a:off x="5991225" y="5411788"/>
            <a:ext cx="24368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u="sng">
                <a:solidFill>
                  <a:srgbClr val="006600"/>
                </a:solidFill>
              </a:rPr>
              <a:t>attendees </a:t>
            </a:r>
            <a:r>
              <a:rPr lang="ja-JP" altLang="en-US" sz="2800" u="sng">
                <a:solidFill>
                  <a:srgbClr val="006600"/>
                </a:solidFill>
              </a:rPr>
              <a:t>関数</a:t>
            </a:r>
          </a:p>
        </p:txBody>
      </p:sp>
      <p:sp>
        <p:nvSpPr>
          <p:cNvPr id="111625" name="AutoShape 11"/>
          <p:cNvSpPr>
            <a:spLocks/>
          </p:cNvSpPr>
          <p:nvPr/>
        </p:nvSpPr>
        <p:spPr bwMode="auto">
          <a:xfrm>
            <a:off x="5707063" y="3489325"/>
            <a:ext cx="228600" cy="1390650"/>
          </a:xfrm>
          <a:prstGeom prst="rightBrace">
            <a:avLst>
              <a:gd name="adj1" fmla="val 50694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1626" name="AutoShape 12"/>
          <p:cNvSpPr>
            <a:spLocks/>
          </p:cNvSpPr>
          <p:nvPr/>
        </p:nvSpPr>
        <p:spPr bwMode="auto">
          <a:xfrm>
            <a:off x="5718175" y="5054600"/>
            <a:ext cx="228600" cy="1390650"/>
          </a:xfrm>
          <a:prstGeom prst="rightBrace">
            <a:avLst>
              <a:gd name="adj1" fmla="val 50694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2036170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AutoShape 19" descr="25%"/>
          <p:cNvSpPr>
            <a:spLocks noChangeArrowheads="1"/>
          </p:cNvSpPr>
          <p:nvPr/>
        </p:nvSpPr>
        <p:spPr bwMode="auto">
          <a:xfrm rot="5452982">
            <a:off x="4121943" y="3783807"/>
            <a:ext cx="2500313" cy="330200"/>
          </a:xfrm>
          <a:prstGeom prst="rightArrow">
            <a:avLst>
              <a:gd name="adj1" fmla="val 50000"/>
              <a:gd name="adj2" fmla="val 189303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2644" name="AutoShape 4" descr="25%"/>
          <p:cNvSpPr>
            <a:spLocks noChangeArrowheads="1"/>
          </p:cNvSpPr>
          <p:nvPr/>
        </p:nvSpPr>
        <p:spPr bwMode="auto">
          <a:xfrm rot="-1298160">
            <a:off x="3479800" y="1968500"/>
            <a:ext cx="1019175" cy="330200"/>
          </a:xfrm>
          <a:prstGeom prst="rightArrow">
            <a:avLst>
              <a:gd name="adj1" fmla="val 50000"/>
              <a:gd name="adj2" fmla="val 77163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847725" y="1189038"/>
            <a:ext cx="17938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/>
              <a:t>profit </a:t>
            </a:r>
            <a:r>
              <a:rPr lang="ja-JP" altLang="en-US" sz="2800" u="sng"/>
              <a:t>関数</a:t>
            </a:r>
          </a:p>
        </p:txBody>
      </p:sp>
      <p:sp>
        <p:nvSpPr>
          <p:cNvPr id="112646" name="Rectangle 6"/>
          <p:cNvSpPr>
            <a:spLocks noChangeArrowheads="1"/>
          </p:cNvSpPr>
          <p:nvPr/>
        </p:nvSpPr>
        <p:spPr bwMode="auto">
          <a:xfrm>
            <a:off x="50800" y="1946275"/>
            <a:ext cx="3581400" cy="12065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profit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ticket-price</a:t>
            </a:r>
            <a:r>
              <a:rPr lang="en-US" altLang="ja-JP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100070"/>
                </a:solidFill>
              </a:rPr>
              <a:t>  (- (</a:t>
            </a:r>
            <a:r>
              <a:rPr lang="en-US" altLang="ja-JP" sz="2400">
                <a:solidFill>
                  <a:schemeClr val="accent2"/>
                </a:solidFill>
              </a:rPr>
              <a:t>revenue</a:t>
            </a:r>
            <a:r>
              <a:rPr lang="en-US" altLang="ja-JP" sz="2400">
                <a:solidFill>
                  <a:srgbClr val="100070"/>
                </a:solidFill>
              </a:rPr>
              <a:t> </a:t>
            </a:r>
            <a:r>
              <a:rPr lang="en-US" altLang="ja-JP" sz="2400">
                <a:solidFill>
                  <a:schemeClr val="tx2"/>
                </a:solidFill>
              </a:rPr>
              <a:t>ticket-price</a:t>
            </a:r>
            <a:r>
              <a:rPr lang="en-US" altLang="ja-JP" sz="2400">
                <a:solidFill>
                  <a:srgbClr val="100070"/>
                </a:solidFill>
              </a:rPr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100070"/>
                </a:solidFill>
              </a:rPr>
              <a:t>    (</a:t>
            </a:r>
            <a:r>
              <a:rPr lang="en-US" altLang="ja-JP" sz="2400">
                <a:solidFill>
                  <a:schemeClr val="accent2"/>
                </a:solidFill>
              </a:rPr>
              <a:t>cost</a:t>
            </a:r>
            <a:r>
              <a:rPr lang="en-US" altLang="ja-JP" sz="2400">
                <a:solidFill>
                  <a:srgbClr val="100070"/>
                </a:solidFill>
              </a:rPr>
              <a:t> </a:t>
            </a:r>
            <a:r>
              <a:rPr lang="en-US" altLang="ja-JP" sz="2400">
                <a:solidFill>
                  <a:schemeClr val="tx2"/>
                </a:solidFill>
              </a:rPr>
              <a:t>ticket-price</a:t>
            </a:r>
            <a:r>
              <a:rPr lang="en-US" altLang="ja-JP" sz="2400">
                <a:solidFill>
                  <a:srgbClr val="100070"/>
                </a:solidFill>
              </a:rPr>
              <a:t>)))</a:t>
            </a:r>
          </a:p>
        </p:txBody>
      </p:sp>
      <p:sp>
        <p:nvSpPr>
          <p:cNvPr id="112647" name="AutoShape 8" descr="25%"/>
          <p:cNvSpPr>
            <a:spLocks noChangeArrowheads="1"/>
          </p:cNvSpPr>
          <p:nvPr/>
        </p:nvSpPr>
        <p:spPr bwMode="auto">
          <a:xfrm rot="793638">
            <a:off x="3459163" y="2922588"/>
            <a:ext cx="1149350" cy="330200"/>
          </a:xfrm>
          <a:prstGeom prst="rightArrow">
            <a:avLst>
              <a:gd name="adj1" fmla="val 50000"/>
              <a:gd name="adj2" fmla="val 87019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2648" name="Text Box 9"/>
          <p:cNvSpPr txBox="1">
            <a:spLocks noChangeArrowheads="1"/>
          </p:cNvSpPr>
          <p:nvPr/>
        </p:nvSpPr>
        <p:spPr bwMode="auto">
          <a:xfrm>
            <a:off x="260350" y="3184525"/>
            <a:ext cx="2855913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3300"/>
                </a:solidFill>
              </a:rPr>
              <a:t>revenue, cost </a:t>
            </a:r>
            <a:r>
              <a:rPr lang="ja-JP" altLang="en-US" sz="2400">
                <a:solidFill>
                  <a:srgbClr val="003300"/>
                </a:solidFill>
              </a:rPr>
              <a:t>関数を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3300"/>
                </a:solidFill>
              </a:rPr>
              <a:t>使っている</a:t>
            </a:r>
          </a:p>
        </p:txBody>
      </p:sp>
      <p:sp>
        <p:nvSpPr>
          <p:cNvPr id="112649" name="Text Box 10"/>
          <p:cNvSpPr txBox="1">
            <a:spLocks noChangeArrowheads="1"/>
          </p:cNvSpPr>
          <p:nvPr/>
        </p:nvSpPr>
        <p:spPr bwMode="auto">
          <a:xfrm>
            <a:off x="4756150" y="941388"/>
            <a:ext cx="21748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/>
              <a:t>revenue </a:t>
            </a:r>
            <a:r>
              <a:rPr lang="ja-JP" altLang="en-US" sz="2800" u="sng"/>
              <a:t>関数</a:t>
            </a:r>
          </a:p>
        </p:txBody>
      </p:sp>
      <p:sp>
        <p:nvSpPr>
          <p:cNvPr id="112650" name="Rectangle 11"/>
          <p:cNvSpPr>
            <a:spLocks noChangeArrowheads="1"/>
          </p:cNvSpPr>
          <p:nvPr/>
        </p:nvSpPr>
        <p:spPr bwMode="auto">
          <a:xfrm>
            <a:off x="4194175" y="1522413"/>
            <a:ext cx="4729163" cy="720725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(define (</a:t>
            </a:r>
            <a:r>
              <a:rPr lang="en-US" altLang="ja-JP" sz="2000">
                <a:solidFill>
                  <a:schemeClr val="accent2"/>
                </a:solidFill>
              </a:rPr>
              <a:t>revenue</a:t>
            </a:r>
            <a:r>
              <a:rPr lang="en-US" altLang="ja-JP" sz="2000"/>
              <a:t> </a:t>
            </a:r>
            <a:r>
              <a:rPr lang="en-US" altLang="ja-JP" sz="2000">
                <a:solidFill>
                  <a:schemeClr val="tx2"/>
                </a:solidFill>
              </a:rPr>
              <a:t>ticket-price</a:t>
            </a:r>
            <a:r>
              <a:rPr lang="en-US" altLang="ja-JP" sz="20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100070"/>
                </a:solidFill>
              </a:rPr>
              <a:t>  (* (</a:t>
            </a:r>
            <a:r>
              <a:rPr lang="en-US" altLang="ja-JP" sz="2000">
                <a:solidFill>
                  <a:schemeClr val="accent2"/>
                </a:solidFill>
              </a:rPr>
              <a:t>attendees</a:t>
            </a:r>
            <a:r>
              <a:rPr lang="en-US" altLang="ja-JP" sz="2000">
                <a:solidFill>
                  <a:srgbClr val="100070"/>
                </a:solidFill>
              </a:rPr>
              <a:t> </a:t>
            </a:r>
            <a:r>
              <a:rPr lang="en-US" altLang="ja-JP" sz="2000">
                <a:solidFill>
                  <a:schemeClr val="tx2"/>
                </a:solidFill>
              </a:rPr>
              <a:t>ticket-price</a:t>
            </a:r>
            <a:r>
              <a:rPr lang="en-US" altLang="ja-JP" sz="2000">
                <a:solidFill>
                  <a:srgbClr val="100070"/>
                </a:solidFill>
              </a:rPr>
              <a:t>) </a:t>
            </a:r>
            <a:r>
              <a:rPr lang="en-US" altLang="ja-JP" sz="2000">
                <a:solidFill>
                  <a:schemeClr val="tx2"/>
                </a:solidFill>
              </a:rPr>
              <a:t>ticket-price</a:t>
            </a:r>
            <a:r>
              <a:rPr lang="en-US" altLang="ja-JP" sz="2000">
                <a:solidFill>
                  <a:srgbClr val="100070"/>
                </a:solidFill>
              </a:rPr>
              <a:t>))</a:t>
            </a:r>
          </a:p>
        </p:txBody>
      </p:sp>
      <p:sp>
        <p:nvSpPr>
          <p:cNvPr id="112651" name="Text Box 12"/>
          <p:cNvSpPr txBox="1">
            <a:spLocks noChangeArrowheads="1"/>
          </p:cNvSpPr>
          <p:nvPr/>
        </p:nvSpPr>
        <p:spPr bwMode="auto">
          <a:xfrm>
            <a:off x="4746625" y="2212975"/>
            <a:ext cx="39639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3300"/>
                </a:solidFill>
              </a:rPr>
              <a:t>attendees </a:t>
            </a:r>
            <a:r>
              <a:rPr lang="ja-JP" altLang="en-US" sz="2400">
                <a:solidFill>
                  <a:srgbClr val="003300"/>
                </a:solidFill>
              </a:rPr>
              <a:t>関数を使っている</a:t>
            </a:r>
          </a:p>
        </p:txBody>
      </p:sp>
      <p:sp>
        <p:nvSpPr>
          <p:cNvPr id="112652" name="Text Box 13"/>
          <p:cNvSpPr txBox="1">
            <a:spLocks noChangeArrowheads="1"/>
          </p:cNvSpPr>
          <p:nvPr/>
        </p:nvSpPr>
        <p:spPr bwMode="auto">
          <a:xfrm>
            <a:off x="4959350" y="2855913"/>
            <a:ext cx="15811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/>
              <a:t>cost </a:t>
            </a:r>
            <a:r>
              <a:rPr lang="ja-JP" altLang="en-US" sz="2800" u="sng"/>
              <a:t>関数</a:t>
            </a:r>
          </a:p>
        </p:txBody>
      </p:sp>
      <p:sp>
        <p:nvSpPr>
          <p:cNvPr id="112653" name="Rectangle 14"/>
          <p:cNvSpPr>
            <a:spLocks noChangeArrowheads="1"/>
          </p:cNvSpPr>
          <p:nvPr/>
        </p:nvSpPr>
        <p:spPr bwMode="auto">
          <a:xfrm>
            <a:off x="4265613" y="3408363"/>
            <a:ext cx="4562475" cy="1025525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(define (</a:t>
            </a:r>
            <a:r>
              <a:rPr lang="en-US" altLang="ja-JP" sz="2000">
                <a:solidFill>
                  <a:schemeClr val="accent2"/>
                </a:solidFill>
              </a:rPr>
              <a:t>cost</a:t>
            </a:r>
            <a:r>
              <a:rPr lang="en-US" altLang="ja-JP" sz="2000"/>
              <a:t> </a:t>
            </a:r>
            <a:r>
              <a:rPr lang="en-US" altLang="ja-JP" sz="2000">
                <a:solidFill>
                  <a:schemeClr val="tx2"/>
                </a:solidFill>
              </a:rPr>
              <a:t>ticket-price</a:t>
            </a:r>
            <a:r>
              <a:rPr lang="en-US" altLang="ja-JP" sz="20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(+ 180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100070"/>
                </a:solidFill>
              </a:rPr>
              <a:t>    (* 0.04 (</a:t>
            </a:r>
            <a:r>
              <a:rPr lang="en-US" altLang="ja-JP" sz="2000">
                <a:solidFill>
                  <a:schemeClr val="accent2"/>
                </a:solidFill>
              </a:rPr>
              <a:t>attendees</a:t>
            </a:r>
            <a:r>
              <a:rPr lang="en-US" altLang="ja-JP" sz="2000">
                <a:solidFill>
                  <a:srgbClr val="100070"/>
                </a:solidFill>
              </a:rPr>
              <a:t> </a:t>
            </a:r>
            <a:r>
              <a:rPr lang="en-US" altLang="ja-JP" sz="2000">
                <a:solidFill>
                  <a:schemeClr val="tx2"/>
                </a:solidFill>
              </a:rPr>
              <a:t>ticket-price</a:t>
            </a:r>
            <a:r>
              <a:rPr lang="en-US" altLang="ja-JP" sz="2000">
                <a:solidFill>
                  <a:srgbClr val="100070"/>
                </a:solidFill>
              </a:rPr>
              <a:t>))))</a:t>
            </a:r>
          </a:p>
        </p:txBody>
      </p:sp>
      <p:sp>
        <p:nvSpPr>
          <p:cNvPr id="112654" name="Text Box 15"/>
          <p:cNvSpPr txBox="1">
            <a:spLocks noChangeArrowheads="1"/>
          </p:cNvSpPr>
          <p:nvPr/>
        </p:nvSpPr>
        <p:spPr bwMode="auto">
          <a:xfrm>
            <a:off x="4641850" y="4441825"/>
            <a:ext cx="39639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3300"/>
                </a:solidFill>
              </a:rPr>
              <a:t>attendees </a:t>
            </a:r>
            <a:r>
              <a:rPr lang="ja-JP" altLang="en-US" sz="2400">
                <a:solidFill>
                  <a:srgbClr val="003300"/>
                </a:solidFill>
              </a:rPr>
              <a:t>関数を使っている</a:t>
            </a:r>
          </a:p>
        </p:txBody>
      </p:sp>
      <p:sp>
        <p:nvSpPr>
          <p:cNvPr id="112655" name="Text Box 16"/>
          <p:cNvSpPr txBox="1">
            <a:spLocks noChangeArrowheads="1"/>
          </p:cNvSpPr>
          <p:nvPr/>
        </p:nvSpPr>
        <p:spPr bwMode="auto">
          <a:xfrm>
            <a:off x="4581525" y="5119688"/>
            <a:ext cx="24368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/>
              <a:t>attendees </a:t>
            </a:r>
            <a:r>
              <a:rPr lang="ja-JP" altLang="en-US" sz="2800" u="sng"/>
              <a:t>関数</a:t>
            </a:r>
          </a:p>
        </p:txBody>
      </p:sp>
      <p:sp>
        <p:nvSpPr>
          <p:cNvPr id="112656" name="Rectangle 17"/>
          <p:cNvSpPr>
            <a:spLocks noChangeArrowheads="1"/>
          </p:cNvSpPr>
          <p:nvPr/>
        </p:nvSpPr>
        <p:spPr bwMode="auto">
          <a:xfrm>
            <a:off x="4313238" y="5672138"/>
            <a:ext cx="4562475" cy="1025525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(define (</a:t>
            </a:r>
            <a:r>
              <a:rPr lang="en-US" altLang="ja-JP" sz="2000">
                <a:solidFill>
                  <a:schemeClr val="accent2"/>
                </a:solidFill>
              </a:rPr>
              <a:t>attendees</a:t>
            </a:r>
            <a:r>
              <a:rPr lang="en-US" altLang="ja-JP" sz="2000"/>
              <a:t> </a:t>
            </a:r>
            <a:r>
              <a:rPr lang="en-US" altLang="ja-JP" sz="2000">
                <a:solidFill>
                  <a:schemeClr val="tx2"/>
                </a:solidFill>
              </a:rPr>
              <a:t>ticket-price</a:t>
            </a:r>
            <a:r>
              <a:rPr lang="en-US" altLang="ja-JP" sz="20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100070"/>
                </a:solidFill>
              </a:rPr>
              <a:t>  (+ 120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100070"/>
                </a:solidFill>
              </a:rPr>
              <a:t>    (* (/ 15 0.10) (- 5.00 </a:t>
            </a:r>
            <a:r>
              <a:rPr lang="en-US" altLang="ja-JP" sz="2000">
                <a:solidFill>
                  <a:schemeClr val="tx2"/>
                </a:solidFill>
              </a:rPr>
              <a:t>ticket-price</a:t>
            </a:r>
            <a:r>
              <a:rPr lang="en-US" altLang="ja-JP" sz="2000">
                <a:solidFill>
                  <a:srgbClr val="100070"/>
                </a:solidFill>
              </a:rPr>
              <a:t>))))</a:t>
            </a:r>
          </a:p>
        </p:txBody>
      </p:sp>
      <p:sp>
        <p:nvSpPr>
          <p:cNvPr id="112657" name="AutoShape 20" descr="25%"/>
          <p:cNvSpPr>
            <a:spLocks noChangeArrowheads="1"/>
          </p:cNvSpPr>
          <p:nvPr/>
        </p:nvSpPr>
        <p:spPr bwMode="auto">
          <a:xfrm rot="5452982">
            <a:off x="5994400" y="4843463"/>
            <a:ext cx="358775" cy="330200"/>
          </a:xfrm>
          <a:prstGeom prst="rightArrow">
            <a:avLst>
              <a:gd name="adj1" fmla="val 50000"/>
              <a:gd name="adj2" fmla="val 27163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関数の関係</a:t>
            </a:r>
            <a:endParaRPr lang="en-US" altLang="ja-JP" sz="40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919947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8461208" cy="1874508"/>
          </a:xfrm>
        </p:spPr>
        <p:txBody>
          <a:bodyPr/>
          <a:lstStyle/>
          <a:p>
            <a:r>
              <a:rPr lang="ja-JP" altLang="en-US" dirty="0"/>
              <a:t>関数 </a:t>
            </a:r>
            <a:r>
              <a:rPr lang="en-US" altLang="ja-JP" dirty="0">
                <a:solidFill>
                  <a:schemeClr val="accent2"/>
                </a:solidFill>
              </a:rPr>
              <a:t>profit</a:t>
            </a:r>
            <a:r>
              <a:rPr lang="ja-JP" altLang="en-US" dirty="0"/>
              <a:t> （例題７）について，実行結果に至る過程を見る</a:t>
            </a:r>
          </a:p>
          <a:p>
            <a:pPr lvl="1"/>
            <a:r>
              <a:rPr lang="ja-JP" altLang="en-US" dirty="0"/>
              <a:t>(</a:t>
            </a:r>
            <a:r>
              <a:rPr lang="en-US" altLang="ja-JP" dirty="0">
                <a:solidFill>
                  <a:schemeClr val="accent2"/>
                </a:solidFill>
              </a:rPr>
              <a:t>profit</a:t>
            </a:r>
            <a:r>
              <a:rPr lang="en-US" altLang="ja-JP" dirty="0"/>
              <a:t> 3) </a:t>
            </a:r>
            <a:r>
              <a:rPr lang="ja-JP" altLang="en-US" dirty="0"/>
              <a:t>から </a:t>
            </a:r>
            <a:r>
              <a:rPr lang="en-US" altLang="ja-JP" dirty="0"/>
              <a:t>1063.2 </a:t>
            </a:r>
            <a:r>
              <a:rPr lang="ja-JP" altLang="en-US" dirty="0"/>
              <a:t>に至る過程を見る</a:t>
            </a:r>
          </a:p>
          <a:p>
            <a:pPr lvl="1"/>
            <a:r>
              <a:rPr lang="en-US" altLang="ja-JP" dirty="0" err="1"/>
              <a:t>DrScheme</a:t>
            </a:r>
            <a:r>
              <a:rPr lang="en-US" altLang="ja-JP" dirty="0"/>
              <a:t> </a:t>
            </a:r>
            <a:r>
              <a:rPr lang="ja-JP" altLang="en-US" dirty="0"/>
              <a:t>の </a:t>
            </a:r>
            <a:r>
              <a:rPr lang="en-US" altLang="ja-JP" dirty="0"/>
              <a:t>stepper </a:t>
            </a:r>
            <a:r>
              <a:rPr lang="ja-JP" altLang="en-US" dirty="0"/>
              <a:t>を使用する</a:t>
            </a:r>
            <a:endParaRPr lang="ja-JP" altLang="en-US" sz="18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107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例題８．ステップ実行</a:t>
            </a:r>
            <a:r>
              <a:rPr lang="en-US" altLang="ja-JP" dirty="0"/>
              <a:t>　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783242" y="2651125"/>
            <a:ext cx="7478712" cy="420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ja-JP" altLang="en-US" sz="2000"/>
              <a:t>(</a:t>
            </a:r>
            <a:r>
              <a:rPr lang="en-US" altLang="ja-JP" sz="2000">
                <a:solidFill>
                  <a:schemeClr val="accent2"/>
                </a:solidFill>
              </a:rPr>
              <a:t>profit</a:t>
            </a:r>
            <a:r>
              <a:rPr lang="ja-JP" altLang="en-US" sz="2000"/>
              <a:t> </a:t>
            </a:r>
            <a:r>
              <a:rPr lang="en-US" altLang="ja-JP" sz="2000"/>
              <a:t>3)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</a:t>
            </a:r>
            <a:r>
              <a:rPr lang="en-US" altLang="ja-JP" sz="2000">
                <a:solidFill>
                  <a:srgbClr val="100070"/>
                </a:solidFill>
              </a:rPr>
              <a:t>(- (</a:t>
            </a:r>
            <a:r>
              <a:rPr lang="en-US" altLang="ja-JP" sz="2000">
                <a:solidFill>
                  <a:schemeClr val="accent2"/>
                </a:solidFill>
              </a:rPr>
              <a:t>revenue</a:t>
            </a:r>
            <a:r>
              <a:rPr lang="en-US" altLang="ja-JP" sz="2000">
                <a:solidFill>
                  <a:srgbClr val="100070"/>
                </a:solidFill>
              </a:rPr>
              <a:t> 3) (</a:t>
            </a:r>
            <a:r>
              <a:rPr lang="en-US" altLang="ja-JP" sz="2000">
                <a:solidFill>
                  <a:schemeClr val="accent2"/>
                </a:solidFill>
              </a:rPr>
              <a:t>cost</a:t>
            </a:r>
            <a:r>
              <a:rPr lang="en-US" altLang="ja-JP" sz="2000">
                <a:solidFill>
                  <a:srgbClr val="100070"/>
                </a:solidFill>
              </a:rPr>
              <a:t> </a:t>
            </a:r>
            <a:r>
              <a:rPr lang="en-US" altLang="ja-JP" sz="2000"/>
              <a:t>3))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</a:t>
            </a:r>
            <a:r>
              <a:rPr lang="en-US" altLang="ja-JP" sz="2000">
                <a:solidFill>
                  <a:srgbClr val="100070"/>
                </a:solidFill>
              </a:rPr>
              <a:t>(- (* (</a:t>
            </a:r>
            <a:r>
              <a:rPr lang="en-US" altLang="ja-JP" sz="2000">
                <a:solidFill>
                  <a:schemeClr val="accent2"/>
                </a:solidFill>
              </a:rPr>
              <a:t>attendees</a:t>
            </a:r>
            <a:r>
              <a:rPr lang="en-US" altLang="ja-JP" sz="2000">
                <a:solidFill>
                  <a:srgbClr val="100070"/>
                </a:solidFill>
              </a:rPr>
              <a:t> </a:t>
            </a:r>
            <a:r>
              <a:rPr lang="en-US" altLang="ja-JP" sz="2000"/>
              <a:t>3) 3) </a:t>
            </a:r>
            <a:r>
              <a:rPr lang="en-US" altLang="ja-JP" sz="2000">
                <a:solidFill>
                  <a:srgbClr val="100070"/>
                </a:solidFill>
              </a:rPr>
              <a:t>(</a:t>
            </a:r>
            <a:r>
              <a:rPr lang="en-US" altLang="ja-JP" sz="2000">
                <a:solidFill>
                  <a:schemeClr val="accent2"/>
                </a:solidFill>
              </a:rPr>
              <a:t>cost</a:t>
            </a:r>
            <a:r>
              <a:rPr lang="en-US" altLang="ja-JP" sz="2000">
                <a:solidFill>
                  <a:srgbClr val="100070"/>
                </a:solidFill>
              </a:rPr>
              <a:t> </a:t>
            </a:r>
            <a:r>
              <a:rPr lang="en-US" altLang="ja-JP" sz="2000"/>
              <a:t>3))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</a:t>
            </a:r>
            <a:r>
              <a:rPr lang="en-US" altLang="ja-JP" sz="2000">
                <a:solidFill>
                  <a:srgbClr val="100070"/>
                </a:solidFill>
              </a:rPr>
              <a:t>(- (* (+ 120 (* (/ 15 0.10) (- 5.00 </a:t>
            </a:r>
            <a:r>
              <a:rPr lang="en-US" altLang="ja-JP" sz="2000"/>
              <a:t>3))) 3) </a:t>
            </a:r>
            <a:r>
              <a:rPr lang="en-US" altLang="ja-JP" sz="2000">
                <a:solidFill>
                  <a:srgbClr val="100070"/>
                </a:solidFill>
              </a:rPr>
              <a:t>(</a:t>
            </a:r>
            <a:r>
              <a:rPr lang="en-US" altLang="ja-JP" sz="2000">
                <a:solidFill>
                  <a:schemeClr val="accent2"/>
                </a:solidFill>
              </a:rPr>
              <a:t>cost</a:t>
            </a:r>
            <a:r>
              <a:rPr lang="en-US" altLang="ja-JP" sz="2000">
                <a:solidFill>
                  <a:srgbClr val="100070"/>
                </a:solidFill>
              </a:rPr>
              <a:t> </a:t>
            </a:r>
            <a:r>
              <a:rPr lang="en-US" altLang="ja-JP" sz="2000"/>
              <a:t>3))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</a:t>
            </a:r>
            <a:r>
              <a:rPr lang="en-US" altLang="ja-JP" sz="2000">
                <a:solidFill>
                  <a:srgbClr val="100070"/>
                </a:solidFill>
              </a:rPr>
              <a:t>(- (* (+ 120 (* 150 (- 5.00 </a:t>
            </a:r>
            <a:r>
              <a:rPr lang="en-US" altLang="ja-JP" sz="2000"/>
              <a:t>3))) 3) </a:t>
            </a:r>
            <a:r>
              <a:rPr lang="en-US" altLang="ja-JP" sz="2000">
                <a:solidFill>
                  <a:srgbClr val="100070"/>
                </a:solidFill>
              </a:rPr>
              <a:t>(</a:t>
            </a:r>
            <a:r>
              <a:rPr lang="en-US" altLang="ja-JP" sz="2000">
                <a:solidFill>
                  <a:schemeClr val="accent2"/>
                </a:solidFill>
              </a:rPr>
              <a:t>cost</a:t>
            </a:r>
            <a:r>
              <a:rPr lang="en-US" altLang="ja-JP" sz="2000">
                <a:solidFill>
                  <a:srgbClr val="100070"/>
                </a:solidFill>
              </a:rPr>
              <a:t> </a:t>
            </a:r>
            <a:r>
              <a:rPr lang="en-US" altLang="ja-JP" sz="2000"/>
              <a:t>3))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</a:t>
            </a:r>
            <a:r>
              <a:rPr lang="en-US" altLang="ja-JP" sz="2000">
                <a:solidFill>
                  <a:srgbClr val="100070"/>
                </a:solidFill>
              </a:rPr>
              <a:t>(- (* (+ 120 (* 150 2</a:t>
            </a:r>
            <a:r>
              <a:rPr lang="en-US" altLang="ja-JP" sz="2000"/>
              <a:t>)) 3) </a:t>
            </a:r>
            <a:r>
              <a:rPr lang="en-US" altLang="ja-JP" sz="2000">
                <a:solidFill>
                  <a:srgbClr val="100070"/>
                </a:solidFill>
              </a:rPr>
              <a:t>(</a:t>
            </a:r>
            <a:r>
              <a:rPr lang="en-US" altLang="ja-JP" sz="2000">
                <a:solidFill>
                  <a:schemeClr val="accent2"/>
                </a:solidFill>
              </a:rPr>
              <a:t>cost</a:t>
            </a:r>
            <a:r>
              <a:rPr lang="en-US" altLang="ja-JP" sz="2000">
                <a:solidFill>
                  <a:srgbClr val="100070"/>
                </a:solidFill>
              </a:rPr>
              <a:t> </a:t>
            </a:r>
            <a:r>
              <a:rPr lang="en-US" altLang="ja-JP" sz="2000"/>
              <a:t>3))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</a:t>
            </a:r>
            <a:r>
              <a:rPr lang="en-US" altLang="ja-JP" sz="2000">
                <a:solidFill>
                  <a:srgbClr val="100070"/>
                </a:solidFill>
              </a:rPr>
              <a:t>(- (* (+ 120 300</a:t>
            </a:r>
            <a:r>
              <a:rPr lang="en-US" altLang="ja-JP" sz="2000"/>
              <a:t>) 3) </a:t>
            </a:r>
            <a:r>
              <a:rPr lang="en-US" altLang="ja-JP" sz="2000">
                <a:solidFill>
                  <a:srgbClr val="100070"/>
                </a:solidFill>
              </a:rPr>
              <a:t>(</a:t>
            </a:r>
            <a:r>
              <a:rPr lang="en-US" altLang="ja-JP" sz="2000">
                <a:solidFill>
                  <a:schemeClr val="accent2"/>
                </a:solidFill>
              </a:rPr>
              <a:t>cost</a:t>
            </a:r>
            <a:r>
              <a:rPr lang="en-US" altLang="ja-JP" sz="2000">
                <a:solidFill>
                  <a:srgbClr val="100070"/>
                </a:solidFill>
              </a:rPr>
              <a:t> </a:t>
            </a:r>
            <a:r>
              <a:rPr lang="en-US" altLang="ja-JP" sz="2000"/>
              <a:t>3))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</a:t>
            </a:r>
            <a:r>
              <a:rPr lang="en-US" altLang="ja-JP" sz="2000">
                <a:solidFill>
                  <a:srgbClr val="100070"/>
                </a:solidFill>
              </a:rPr>
              <a:t>(- (* 420</a:t>
            </a:r>
            <a:r>
              <a:rPr lang="en-US" altLang="ja-JP" sz="2000"/>
              <a:t> 3) </a:t>
            </a:r>
            <a:r>
              <a:rPr lang="en-US" altLang="ja-JP" sz="2000">
                <a:solidFill>
                  <a:srgbClr val="100070"/>
                </a:solidFill>
              </a:rPr>
              <a:t>(</a:t>
            </a:r>
            <a:r>
              <a:rPr lang="en-US" altLang="ja-JP" sz="2000">
                <a:solidFill>
                  <a:schemeClr val="accent2"/>
                </a:solidFill>
              </a:rPr>
              <a:t>cost</a:t>
            </a:r>
            <a:r>
              <a:rPr lang="en-US" altLang="ja-JP" sz="2000">
                <a:solidFill>
                  <a:srgbClr val="100070"/>
                </a:solidFill>
              </a:rPr>
              <a:t> </a:t>
            </a:r>
            <a:r>
              <a:rPr lang="en-US" altLang="ja-JP" sz="2000"/>
              <a:t>3))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</a:t>
            </a:r>
            <a:r>
              <a:rPr lang="en-US" altLang="ja-JP" sz="2000">
                <a:solidFill>
                  <a:srgbClr val="100070"/>
                </a:solidFill>
              </a:rPr>
              <a:t>(- 1260</a:t>
            </a:r>
            <a:r>
              <a:rPr lang="en-US" altLang="ja-JP" sz="2000"/>
              <a:t> </a:t>
            </a:r>
            <a:r>
              <a:rPr lang="en-US" altLang="ja-JP" sz="2000">
                <a:solidFill>
                  <a:srgbClr val="100070"/>
                </a:solidFill>
              </a:rPr>
              <a:t>(</a:t>
            </a:r>
            <a:r>
              <a:rPr lang="en-US" altLang="ja-JP" sz="2000">
                <a:solidFill>
                  <a:schemeClr val="accent2"/>
                </a:solidFill>
              </a:rPr>
              <a:t>cost</a:t>
            </a:r>
            <a:r>
              <a:rPr lang="en-US" altLang="ja-JP" sz="2000">
                <a:solidFill>
                  <a:srgbClr val="100070"/>
                </a:solidFill>
              </a:rPr>
              <a:t> </a:t>
            </a:r>
            <a:r>
              <a:rPr lang="en-US" altLang="ja-JP" sz="2000"/>
              <a:t>3))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</a:t>
            </a:r>
            <a:r>
              <a:rPr lang="en-US" altLang="ja-JP" sz="2000">
                <a:solidFill>
                  <a:srgbClr val="100070"/>
                </a:solidFill>
              </a:rPr>
              <a:t>(- 1260</a:t>
            </a:r>
            <a:r>
              <a:rPr lang="en-US" altLang="ja-JP" sz="2000"/>
              <a:t> (+ 180 </a:t>
            </a:r>
            <a:r>
              <a:rPr lang="en-US" altLang="ja-JP" sz="2000">
                <a:solidFill>
                  <a:srgbClr val="100070"/>
                </a:solidFill>
              </a:rPr>
              <a:t>(* 0.04 (</a:t>
            </a:r>
            <a:r>
              <a:rPr lang="en-US" altLang="ja-JP" sz="2000">
                <a:solidFill>
                  <a:schemeClr val="accent2"/>
                </a:solidFill>
              </a:rPr>
              <a:t>attendees</a:t>
            </a:r>
            <a:r>
              <a:rPr lang="en-US" altLang="ja-JP" sz="2000">
                <a:solidFill>
                  <a:srgbClr val="100070"/>
                </a:solidFill>
              </a:rPr>
              <a:t> </a:t>
            </a:r>
            <a:r>
              <a:rPr lang="en-US" altLang="ja-JP" sz="2000"/>
              <a:t>3))))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</a:t>
            </a:r>
            <a:r>
              <a:rPr lang="en-US" altLang="ja-JP" sz="2000">
                <a:solidFill>
                  <a:srgbClr val="100070"/>
                </a:solidFill>
              </a:rPr>
              <a:t>(- 1260</a:t>
            </a:r>
            <a:r>
              <a:rPr lang="en-US" altLang="ja-JP" sz="2000"/>
              <a:t> (+ 180 </a:t>
            </a:r>
            <a:r>
              <a:rPr lang="en-US" altLang="ja-JP" sz="2000">
                <a:solidFill>
                  <a:srgbClr val="100070"/>
                </a:solidFill>
              </a:rPr>
              <a:t>(* 0.04 (+ 120 (* (/ 15 0.10) (- 5.00 </a:t>
            </a:r>
            <a:r>
              <a:rPr lang="en-US" altLang="ja-JP" sz="2000"/>
              <a:t>3))))))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</a:t>
            </a:r>
            <a:r>
              <a:rPr lang="en-US" altLang="ja-JP" sz="2000">
                <a:solidFill>
                  <a:srgbClr val="100070"/>
                </a:solidFill>
              </a:rPr>
              <a:t>(- 1260</a:t>
            </a:r>
            <a:r>
              <a:rPr lang="en-US" altLang="ja-JP" sz="2000"/>
              <a:t> (+ 180 </a:t>
            </a:r>
            <a:r>
              <a:rPr lang="en-US" altLang="ja-JP" sz="2000">
                <a:solidFill>
                  <a:srgbClr val="100070"/>
                </a:solidFill>
              </a:rPr>
              <a:t>(* 0.04 (+ 120 (* 150 (- 5.00 </a:t>
            </a:r>
            <a:r>
              <a:rPr lang="en-US" altLang="ja-JP" sz="2000"/>
              <a:t>3))))))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</a:t>
            </a:r>
            <a:r>
              <a:rPr lang="en-US" altLang="ja-JP" sz="2000">
                <a:solidFill>
                  <a:srgbClr val="100070"/>
                </a:solidFill>
              </a:rPr>
              <a:t>(- 1260</a:t>
            </a:r>
            <a:r>
              <a:rPr lang="en-US" altLang="ja-JP" sz="2000"/>
              <a:t> (+ 180 </a:t>
            </a:r>
            <a:r>
              <a:rPr lang="en-US" altLang="ja-JP" sz="2000">
                <a:solidFill>
                  <a:srgbClr val="100070"/>
                </a:solidFill>
              </a:rPr>
              <a:t>(* 0.04 (+ 120 (* 150 2</a:t>
            </a:r>
            <a:r>
              <a:rPr lang="en-US" altLang="ja-JP" sz="2000"/>
              <a:t>)))))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</a:t>
            </a:r>
            <a:r>
              <a:rPr lang="en-US" altLang="ja-JP" sz="2000">
                <a:solidFill>
                  <a:srgbClr val="100070"/>
                </a:solidFill>
              </a:rPr>
              <a:t>(- 1260</a:t>
            </a:r>
            <a:r>
              <a:rPr lang="en-US" altLang="ja-JP" sz="2000"/>
              <a:t> (+ 180 </a:t>
            </a:r>
            <a:r>
              <a:rPr lang="en-US" altLang="ja-JP" sz="2000">
                <a:solidFill>
                  <a:srgbClr val="100070"/>
                </a:solidFill>
              </a:rPr>
              <a:t>(* 0.04 (+ 120 300</a:t>
            </a:r>
            <a:r>
              <a:rPr lang="en-US" altLang="ja-JP" sz="2000"/>
              <a:t>))))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</a:t>
            </a:r>
            <a:r>
              <a:rPr lang="en-US" altLang="ja-JP" sz="2000">
                <a:solidFill>
                  <a:srgbClr val="100070"/>
                </a:solidFill>
              </a:rPr>
              <a:t>(- 1260</a:t>
            </a:r>
            <a:r>
              <a:rPr lang="en-US" altLang="ja-JP" sz="2000"/>
              <a:t> (+ 180 </a:t>
            </a:r>
            <a:r>
              <a:rPr lang="en-US" altLang="ja-JP" sz="2000">
                <a:solidFill>
                  <a:srgbClr val="100070"/>
                </a:solidFill>
              </a:rPr>
              <a:t>(* 0.04 420</a:t>
            </a:r>
            <a:r>
              <a:rPr lang="en-US" altLang="ja-JP" sz="2000"/>
              <a:t>)))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</a:t>
            </a:r>
            <a:r>
              <a:rPr lang="en-US" altLang="ja-JP" sz="2000">
                <a:solidFill>
                  <a:srgbClr val="100070"/>
                </a:solidFill>
              </a:rPr>
              <a:t>(- 1260</a:t>
            </a:r>
            <a:r>
              <a:rPr lang="en-US" altLang="ja-JP" sz="2000"/>
              <a:t> (+ 180 </a:t>
            </a:r>
            <a:r>
              <a:rPr lang="en-US" altLang="ja-JP" sz="2000">
                <a:solidFill>
                  <a:srgbClr val="100070"/>
                </a:solidFill>
              </a:rPr>
              <a:t>16.8</a:t>
            </a:r>
            <a:r>
              <a:rPr lang="en-US" altLang="ja-JP" sz="2000"/>
              <a:t>))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</a:t>
            </a:r>
            <a:r>
              <a:rPr lang="en-US" altLang="ja-JP" sz="2000">
                <a:solidFill>
                  <a:srgbClr val="100070"/>
                </a:solidFill>
              </a:rPr>
              <a:t>(- 1260</a:t>
            </a:r>
            <a:r>
              <a:rPr lang="en-US" altLang="ja-JP" sz="2000"/>
              <a:t> 196.8)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=1063.2</a:t>
            </a:r>
            <a:endParaRPr lang="ja-JP" altLang="en-US" sz="200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781654" y="2641600"/>
            <a:ext cx="1289050" cy="2984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040417" y="6570663"/>
            <a:ext cx="842962" cy="2555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102663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Text Box 3"/>
          <p:cNvSpPr txBox="1">
            <a:spLocks noChangeArrowheads="1"/>
          </p:cNvSpPr>
          <p:nvPr/>
        </p:nvSpPr>
        <p:spPr bwMode="auto">
          <a:xfrm>
            <a:off x="55299" y="603913"/>
            <a:ext cx="5775325" cy="88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5000"/>
              </a:lnSpc>
              <a:buFontTx/>
              <a:buAutoNum type="arabicPeriod"/>
            </a:pP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00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85000"/>
              </a:lnSpc>
              <a:buFontTx/>
              <a:buChar char="•"/>
            </a:pPr>
            <a:r>
              <a:rPr lang="en-US" altLang="ja-JP" sz="2000">
                <a:latin typeface="Calibri" panose="020F0502020204030204" pitchFamily="34" charset="0"/>
                <a:ea typeface="メイリオ" panose="020B0604030504040204" pitchFamily="50" charset="-128"/>
              </a:rPr>
              <a:t>Intermediate Student </a:t>
            </a: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で実行すること</a:t>
            </a:r>
          </a:p>
          <a:p>
            <a:pPr lvl="1" eaLnBrk="1" hangingPunct="1">
              <a:lnSpc>
                <a:spcPct val="85000"/>
              </a:lnSpc>
              <a:buFontTx/>
              <a:buChar char="•"/>
            </a:pP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sz="200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731574" y="1467513"/>
            <a:ext cx="6696075" cy="464185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rgbClr val="008000"/>
                </a:solidFill>
              </a:rPr>
              <a:t>;; </a:t>
            </a:r>
            <a:r>
              <a:rPr lang="en-US" altLang="ja-JP" sz="1800">
                <a:solidFill>
                  <a:srgbClr val="008000"/>
                </a:solidFill>
              </a:rPr>
              <a:t>profit: number -&gt; number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008000"/>
                </a:solidFill>
              </a:rPr>
              <a:t>;; to compute the profit as the difference between 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008000"/>
                </a:solidFill>
              </a:rPr>
              <a:t>;; revenue and costs at some given ticket-price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/>
              <a:t>(define (</a:t>
            </a:r>
            <a:r>
              <a:rPr lang="en-US" altLang="ja-JP" sz="1800">
                <a:solidFill>
                  <a:schemeClr val="accent2"/>
                </a:solidFill>
              </a:rPr>
              <a:t>cost</a:t>
            </a:r>
            <a:r>
              <a:rPr lang="en-US" altLang="ja-JP" sz="1800"/>
              <a:t> </a:t>
            </a:r>
            <a:r>
              <a:rPr lang="en-US" altLang="ja-JP" sz="1800">
                <a:solidFill>
                  <a:schemeClr val="tx2"/>
                </a:solidFill>
              </a:rPr>
              <a:t>ticket-price</a:t>
            </a:r>
            <a:r>
              <a:rPr lang="en-US" altLang="ja-JP" sz="1800"/>
              <a:t>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/>
              <a:t>  (+ 180 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100070"/>
                </a:solidFill>
              </a:rPr>
              <a:t>    (* .04 (</a:t>
            </a:r>
            <a:r>
              <a:rPr lang="en-US" altLang="ja-JP" sz="1800">
                <a:solidFill>
                  <a:schemeClr val="accent2"/>
                </a:solidFill>
              </a:rPr>
              <a:t>attendees</a:t>
            </a:r>
            <a:r>
              <a:rPr lang="en-US" altLang="ja-JP" sz="1800">
                <a:solidFill>
                  <a:srgbClr val="100070"/>
                </a:solidFill>
              </a:rPr>
              <a:t> </a:t>
            </a:r>
            <a:r>
              <a:rPr lang="en-US" altLang="ja-JP" sz="1800">
                <a:solidFill>
                  <a:schemeClr val="tx2"/>
                </a:solidFill>
              </a:rPr>
              <a:t>ticket-price</a:t>
            </a:r>
            <a:r>
              <a:rPr lang="en-US" altLang="ja-JP" sz="1800">
                <a:solidFill>
                  <a:srgbClr val="100070"/>
                </a:solidFill>
              </a:rPr>
              <a:t>))))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008000"/>
                </a:solidFill>
              </a:rPr>
              <a:t>;; revenue:number number → number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008000"/>
                </a:solidFill>
              </a:rPr>
              <a:t>;; to compute the revenue, given ticket-price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/>
              <a:t>(define (</a:t>
            </a:r>
            <a:r>
              <a:rPr lang="en-US" altLang="ja-JP" sz="1800">
                <a:solidFill>
                  <a:schemeClr val="accent2"/>
                </a:solidFill>
              </a:rPr>
              <a:t>revenue</a:t>
            </a:r>
            <a:r>
              <a:rPr lang="en-US" altLang="ja-JP" sz="1800"/>
              <a:t> </a:t>
            </a:r>
            <a:r>
              <a:rPr lang="en-US" altLang="ja-JP" sz="1800">
                <a:solidFill>
                  <a:schemeClr val="tx2"/>
                </a:solidFill>
              </a:rPr>
              <a:t>ticket-price</a:t>
            </a:r>
            <a:r>
              <a:rPr lang="en-US" altLang="ja-JP" sz="1800"/>
              <a:t>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100070"/>
                </a:solidFill>
              </a:rPr>
              <a:t>  (* (</a:t>
            </a:r>
            <a:r>
              <a:rPr lang="en-US" altLang="ja-JP" sz="1800">
                <a:solidFill>
                  <a:schemeClr val="accent2"/>
                </a:solidFill>
              </a:rPr>
              <a:t>attendees</a:t>
            </a:r>
            <a:r>
              <a:rPr lang="en-US" altLang="ja-JP" sz="1800">
                <a:solidFill>
                  <a:srgbClr val="100070"/>
                </a:solidFill>
              </a:rPr>
              <a:t> </a:t>
            </a:r>
            <a:r>
              <a:rPr lang="en-US" altLang="ja-JP" sz="1800">
                <a:solidFill>
                  <a:schemeClr val="tx2"/>
                </a:solidFill>
              </a:rPr>
              <a:t>ticket-price</a:t>
            </a:r>
            <a:r>
              <a:rPr lang="en-US" altLang="ja-JP" sz="1800">
                <a:solidFill>
                  <a:srgbClr val="100070"/>
                </a:solidFill>
              </a:rPr>
              <a:t>) </a:t>
            </a:r>
            <a:r>
              <a:rPr lang="en-US" altLang="ja-JP" sz="1800">
                <a:solidFill>
                  <a:schemeClr val="tx2"/>
                </a:solidFill>
              </a:rPr>
              <a:t>ticket-price</a:t>
            </a:r>
            <a:r>
              <a:rPr lang="en-US" altLang="ja-JP" sz="1800">
                <a:solidFill>
                  <a:srgbClr val="100070"/>
                </a:solidFill>
              </a:rPr>
              <a:t>))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rgbClr val="008000"/>
                </a:solidFill>
              </a:rPr>
              <a:t>;; </a:t>
            </a:r>
            <a:r>
              <a:rPr lang="en-US" altLang="ja-JP" sz="1800">
                <a:solidFill>
                  <a:srgbClr val="008000"/>
                </a:solidFill>
              </a:rPr>
              <a:t>cost : number -&gt; number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008000"/>
                </a:solidFill>
              </a:rPr>
              <a:t>;; to compute the cost, given ticket-price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/>
              <a:t>(define (</a:t>
            </a:r>
            <a:r>
              <a:rPr lang="en-US" altLang="ja-JP" sz="1800">
                <a:solidFill>
                  <a:schemeClr val="accent2"/>
                </a:solidFill>
              </a:rPr>
              <a:t>cost</a:t>
            </a:r>
            <a:r>
              <a:rPr lang="en-US" altLang="ja-JP" sz="1800"/>
              <a:t> </a:t>
            </a:r>
            <a:r>
              <a:rPr lang="en-US" altLang="ja-JP" sz="1800">
                <a:solidFill>
                  <a:schemeClr val="tx2"/>
                </a:solidFill>
              </a:rPr>
              <a:t>ticket-price</a:t>
            </a:r>
            <a:r>
              <a:rPr lang="en-US" altLang="ja-JP" sz="1800"/>
              <a:t>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/>
              <a:t>  (+ 180 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100070"/>
                </a:solidFill>
              </a:rPr>
              <a:t>    (* .04 (</a:t>
            </a:r>
            <a:r>
              <a:rPr lang="en-US" altLang="ja-JP" sz="1800">
                <a:solidFill>
                  <a:schemeClr val="accent2"/>
                </a:solidFill>
              </a:rPr>
              <a:t>attendees</a:t>
            </a:r>
            <a:r>
              <a:rPr lang="en-US" altLang="ja-JP" sz="1800">
                <a:solidFill>
                  <a:srgbClr val="100070"/>
                </a:solidFill>
              </a:rPr>
              <a:t> </a:t>
            </a:r>
            <a:r>
              <a:rPr lang="en-US" altLang="ja-JP" sz="1800">
                <a:solidFill>
                  <a:schemeClr val="tx2"/>
                </a:solidFill>
              </a:rPr>
              <a:t>ticket-price</a:t>
            </a:r>
            <a:r>
              <a:rPr lang="en-US" altLang="ja-JP" sz="1800">
                <a:solidFill>
                  <a:srgbClr val="100070"/>
                </a:solidFill>
              </a:rPr>
              <a:t>))))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008000"/>
                </a:solidFill>
              </a:rPr>
              <a:t>;; attendees:number → number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008000"/>
                </a:solidFill>
              </a:rPr>
              <a:t>;; to compute the number of attendees, 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008000"/>
                </a:solidFill>
              </a:rPr>
              <a:t>;; given ticket-price 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/>
              <a:t>(define (</a:t>
            </a:r>
            <a:r>
              <a:rPr lang="en-US" altLang="ja-JP" sz="1800">
                <a:solidFill>
                  <a:schemeClr val="accent2"/>
                </a:solidFill>
              </a:rPr>
              <a:t>attendees</a:t>
            </a:r>
            <a:r>
              <a:rPr lang="en-US" altLang="ja-JP" sz="1800"/>
              <a:t> </a:t>
            </a:r>
            <a:r>
              <a:rPr lang="en-US" altLang="ja-JP" sz="1800">
                <a:solidFill>
                  <a:schemeClr val="tx2"/>
                </a:solidFill>
              </a:rPr>
              <a:t>ticket-price</a:t>
            </a:r>
            <a:r>
              <a:rPr lang="en-US" altLang="ja-JP" sz="1800"/>
              <a:t>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100070"/>
                </a:solidFill>
              </a:rPr>
              <a:t>  (+ 120 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100070"/>
                </a:solidFill>
              </a:rPr>
              <a:t>    (* (/ 15 .10) (- 5.00 </a:t>
            </a:r>
            <a:r>
              <a:rPr lang="en-US" altLang="ja-JP" sz="1800">
                <a:solidFill>
                  <a:schemeClr val="tx2"/>
                </a:solidFill>
              </a:rPr>
              <a:t>ticket-price</a:t>
            </a:r>
            <a:r>
              <a:rPr lang="en-US" altLang="ja-JP" sz="1800">
                <a:solidFill>
                  <a:srgbClr val="100070"/>
                </a:solidFill>
              </a:rPr>
              <a:t>))))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003300"/>
                </a:solidFill>
              </a:rPr>
              <a:t>(</a:t>
            </a:r>
            <a:r>
              <a:rPr lang="en-US" altLang="ja-JP" sz="1800">
                <a:solidFill>
                  <a:schemeClr val="accent2"/>
                </a:solidFill>
              </a:rPr>
              <a:t>profit</a:t>
            </a:r>
            <a:r>
              <a:rPr lang="en-US" altLang="ja-JP" sz="1800">
                <a:solidFill>
                  <a:srgbClr val="003300"/>
                </a:solidFill>
              </a:rPr>
              <a:t> 3)</a:t>
            </a:r>
          </a:p>
        </p:txBody>
      </p:sp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139437" y="6088726"/>
            <a:ext cx="6414448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/>
              <a:t>2. </a:t>
            </a:r>
            <a:r>
              <a:rPr lang="en-US" altLang="ja-JP" sz="2000" dirty="0" err="1"/>
              <a:t>DrScheme</a:t>
            </a:r>
            <a:r>
              <a:rPr lang="en-US" altLang="ja-JP" sz="2000" dirty="0"/>
              <a:t> </a:t>
            </a:r>
            <a:r>
              <a:rPr lang="ja-JP" altLang="en-US" sz="2000" dirty="0"/>
              <a:t>を使って，ステップ実行の様子を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000" dirty="0"/>
              <a:t>    確認しなさい　 （</a:t>
            </a:r>
            <a:r>
              <a:rPr lang="en-US" altLang="ja-JP" sz="2000" dirty="0"/>
              <a:t>Step </a:t>
            </a:r>
            <a:r>
              <a:rPr lang="ja-JP" altLang="en-US" sz="2000" dirty="0"/>
              <a:t>ボタン，</a:t>
            </a:r>
            <a:r>
              <a:rPr lang="en-US" altLang="ja-JP" sz="2000" dirty="0"/>
              <a:t>Next </a:t>
            </a:r>
            <a:r>
              <a:rPr lang="ja-JP" altLang="en-US" sz="2000" dirty="0"/>
              <a:t>ボタンを使用）</a:t>
            </a:r>
          </a:p>
        </p:txBody>
      </p:sp>
      <p:sp>
        <p:nvSpPr>
          <p:cNvPr id="114695" name="Rectangle 7"/>
          <p:cNvSpPr>
            <a:spLocks noChangeArrowheads="1"/>
          </p:cNvSpPr>
          <p:nvPr/>
        </p:nvSpPr>
        <p:spPr bwMode="auto">
          <a:xfrm>
            <a:off x="799837" y="5844251"/>
            <a:ext cx="4257675" cy="242887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4696" name="Line 8"/>
          <p:cNvSpPr>
            <a:spLocks noChangeShapeType="1"/>
          </p:cNvSpPr>
          <p:nvPr/>
        </p:nvSpPr>
        <p:spPr bwMode="auto">
          <a:xfrm flipH="1">
            <a:off x="5071799" y="5766463"/>
            <a:ext cx="1050925" cy="2000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4697" name="Text Box 9"/>
          <p:cNvSpPr txBox="1">
            <a:spLocks noChangeArrowheads="1"/>
          </p:cNvSpPr>
          <p:nvPr/>
        </p:nvSpPr>
        <p:spPr bwMode="auto">
          <a:xfrm>
            <a:off x="6167174" y="5380701"/>
            <a:ext cx="2338388" cy="8302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例題７に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１行書き加える</a:t>
            </a:r>
          </a:p>
        </p:txBody>
      </p:sp>
      <p:sp>
        <p:nvSpPr>
          <p:cNvPr id="114698" name="Text Box 11"/>
          <p:cNvSpPr txBox="1">
            <a:spLocks noChangeArrowheads="1"/>
          </p:cNvSpPr>
          <p:nvPr/>
        </p:nvSpPr>
        <p:spPr bwMode="auto">
          <a:xfrm>
            <a:off x="5806812" y="3394738"/>
            <a:ext cx="3262312" cy="15700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ステップ実行したい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ので，入力済みの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プログラムは，消さず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に残しておく</a:t>
            </a:r>
          </a:p>
        </p:txBody>
      </p:sp>
      <p:sp>
        <p:nvSpPr>
          <p:cNvPr id="114699" name="Text Box 12"/>
          <p:cNvSpPr txBox="1">
            <a:spLocks noChangeArrowheads="1"/>
          </p:cNvSpPr>
          <p:nvPr/>
        </p:nvSpPr>
        <p:spPr bwMode="auto">
          <a:xfrm>
            <a:off x="5925874" y="2824826"/>
            <a:ext cx="2954338" cy="6461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例題７と同じ</a:t>
            </a:r>
          </a:p>
        </p:txBody>
      </p:sp>
      <p:sp>
        <p:nvSpPr>
          <p:cNvPr id="114700" name="Rectangle 13"/>
          <p:cNvSpPr>
            <a:spLocks noChangeArrowheads="1"/>
          </p:cNvSpPr>
          <p:nvPr/>
        </p:nvSpPr>
        <p:spPr bwMode="auto">
          <a:xfrm>
            <a:off x="777612" y="1502438"/>
            <a:ext cx="4649787" cy="43354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4701" name="Line 14"/>
          <p:cNvSpPr>
            <a:spLocks noChangeShapeType="1"/>
          </p:cNvSpPr>
          <p:nvPr/>
        </p:nvSpPr>
        <p:spPr bwMode="auto">
          <a:xfrm flipH="1">
            <a:off x="5428987" y="3210588"/>
            <a:ext cx="511175" cy="15716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2800" dirty="0"/>
              <a:t>「例題３．ステップ実行」の手順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0873113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38100"/>
            <a:ext cx="8801100" cy="628650"/>
          </a:xfrm>
        </p:spPr>
        <p:txBody>
          <a:bodyPr/>
          <a:lstStyle/>
          <a:p>
            <a:pPr eaLnBrk="1" hangingPunct="1"/>
            <a:r>
              <a:rPr lang="en-US" altLang="ja-JP" sz="3200"/>
              <a:t>(profit 3) </a:t>
            </a:r>
            <a:r>
              <a:rPr lang="ja-JP" altLang="en-US" sz="3200"/>
              <a:t>から </a:t>
            </a:r>
            <a:r>
              <a:rPr lang="en-US" altLang="ja-JP" sz="3200"/>
              <a:t>1063.2 </a:t>
            </a:r>
            <a:r>
              <a:rPr lang="ja-JP" altLang="en-US" sz="3200"/>
              <a:t>が得られる過程</a:t>
            </a:r>
            <a:endParaRPr lang="en-US" altLang="ja-JP" sz="3200"/>
          </a:p>
        </p:txBody>
      </p:sp>
      <p:sp>
        <p:nvSpPr>
          <p:cNvPr id="115715" name="Text Box 3"/>
          <p:cNvSpPr txBox="1">
            <a:spLocks noChangeArrowheads="1"/>
          </p:cNvSpPr>
          <p:nvPr/>
        </p:nvSpPr>
        <p:spPr bwMode="auto">
          <a:xfrm>
            <a:off x="-47625" y="557213"/>
            <a:ext cx="8016875" cy="671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5000"/>
              </a:lnSpc>
              <a:buFontTx/>
              <a:buNone/>
            </a:pPr>
            <a:r>
              <a:rPr lang="ja-JP" altLang="en-US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profit</a:t>
            </a:r>
            <a:r>
              <a:rPr lang="ja-JP" altLang="en-US" sz="2400"/>
              <a:t> </a:t>
            </a:r>
            <a:r>
              <a:rPr lang="en-US" altLang="ja-JP" sz="2400"/>
              <a:t>3)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400">
                <a:solidFill>
                  <a:srgbClr val="100070"/>
                </a:solidFill>
              </a:rPr>
              <a:t>(- (</a:t>
            </a:r>
            <a:r>
              <a:rPr lang="en-US" altLang="ja-JP" sz="2400">
                <a:solidFill>
                  <a:schemeClr val="accent2"/>
                </a:solidFill>
              </a:rPr>
              <a:t>revenue</a:t>
            </a:r>
            <a:r>
              <a:rPr lang="en-US" altLang="ja-JP" sz="2400">
                <a:solidFill>
                  <a:srgbClr val="100070"/>
                </a:solidFill>
              </a:rPr>
              <a:t> 3) (</a:t>
            </a:r>
            <a:r>
              <a:rPr lang="en-US" altLang="ja-JP" sz="2400">
                <a:solidFill>
                  <a:schemeClr val="accent2"/>
                </a:solidFill>
              </a:rPr>
              <a:t>cost</a:t>
            </a:r>
            <a:r>
              <a:rPr lang="en-US" altLang="ja-JP" sz="2400">
                <a:solidFill>
                  <a:srgbClr val="100070"/>
                </a:solidFill>
              </a:rPr>
              <a:t> </a:t>
            </a:r>
            <a:r>
              <a:rPr lang="en-US" altLang="ja-JP" sz="2400"/>
              <a:t>3))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400">
                <a:solidFill>
                  <a:srgbClr val="100070"/>
                </a:solidFill>
              </a:rPr>
              <a:t>(- (* (</a:t>
            </a:r>
            <a:r>
              <a:rPr lang="en-US" altLang="ja-JP" sz="2400">
                <a:solidFill>
                  <a:schemeClr val="accent2"/>
                </a:solidFill>
              </a:rPr>
              <a:t>attendees</a:t>
            </a:r>
            <a:r>
              <a:rPr lang="en-US" altLang="ja-JP" sz="2400">
                <a:solidFill>
                  <a:srgbClr val="100070"/>
                </a:solidFill>
              </a:rPr>
              <a:t> </a:t>
            </a:r>
            <a:r>
              <a:rPr lang="en-US" altLang="ja-JP" sz="2400"/>
              <a:t>3) 3) </a:t>
            </a:r>
            <a:r>
              <a:rPr lang="en-US" altLang="ja-JP" sz="2400">
                <a:solidFill>
                  <a:srgbClr val="100070"/>
                </a:solidFill>
              </a:rPr>
              <a:t>(</a:t>
            </a:r>
            <a:r>
              <a:rPr lang="en-US" altLang="ja-JP" sz="2400">
                <a:solidFill>
                  <a:schemeClr val="accent2"/>
                </a:solidFill>
              </a:rPr>
              <a:t>cost</a:t>
            </a:r>
            <a:r>
              <a:rPr lang="en-US" altLang="ja-JP" sz="2400">
                <a:solidFill>
                  <a:srgbClr val="100070"/>
                </a:solidFill>
              </a:rPr>
              <a:t> </a:t>
            </a:r>
            <a:r>
              <a:rPr lang="en-US" altLang="ja-JP" sz="2400"/>
              <a:t>3))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400">
                <a:solidFill>
                  <a:srgbClr val="100070"/>
                </a:solidFill>
              </a:rPr>
              <a:t>(- (* (+ 120 (* (/ 15 0.10) (- 5.00 </a:t>
            </a:r>
            <a:r>
              <a:rPr lang="en-US" altLang="ja-JP" sz="2400"/>
              <a:t>3))) 3) </a:t>
            </a:r>
            <a:r>
              <a:rPr lang="en-US" altLang="ja-JP" sz="2400">
                <a:solidFill>
                  <a:srgbClr val="100070"/>
                </a:solidFill>
              </a:rPr>
              <a:t>(</a:t>
            </a:r>
            <a:r>
              <a:rPr lang="en-US" altLang="ja-JP" sz="2400">
                <a:solidFill>
                  <a:schemeClr val="accent2"/>
                </a:solidFill>
              </a:rPr>
              <a:t>cost</a:t>
            </a:r>
            <a:r>
              <a:rPr lang="en-US" altLang="ja-JP" sz="2400">
                <a:solidFill>
                  <a:srgbClr val="100070"/>
                </a:solidFill>
              </a:rPr>
              <a:t> </a:t>
            </a:r>
            <a:r>
              <a:rPr lang="en-US" altLang="ja-JP" sz="2400"/>
              <a:t>3))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400">
                <a:solidFill>
                  <a:srgbClr val="100070"/>
                </a:solidFill>
              </a:rPr>
              <a:t>(- (* (+ 120 (* 150 (- 5.00 </a:t>
            </a:r>
            <a:r>
              <a:rPr lang="en-US" altLang="ja-JP" sz="2400"/>
              <a:t>3))) 3) </a:t>
            </a:r>
            <a:r>
              <a:rPr lang="en-US" altLang="ja-JP" sz="2400">
                <a:solidFill>
                  <a:srgbClr val="100070"/>
                </a:solidFill>
              </a:rPr>
              <a:t>(</a:t>
            </a:r>
            <a:r>
              <a:rPr lang="en-US" altLang="ja-JP" sz="2400">
                <a:solidFill>
                  <a:schemeClr val="accent2"/>
                </a:solidFill>
              </a:rPr>
              <a:t>cost</a:t>
            </a:r>
            <a:r>
              <a:rPr lang="en-US" altLang="ja-JP" sz="2400">
                <a:solidFill>
                  <a:srgbClr val="100070"/>
                </a:solidFill>
              </a:rPr>
              <a:t> </a:t>
            </a:r>
            <a:r>
              <a:rPr lang="en-US" altLang="ja-JP" sz="2400"/>
              <a:t>3))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400">
                <a:solidFill>
                  <a:srgbClr val="100070"/>
                </a:solidFill>
              </a:rPr>
              <a:t>(- (* (+ 120 (* 150 2</a:t>
            </a:r>
            <a:r>
              <a:rPr lang="en-US" altLang="ja-JP" sz="2400"/>
              <a:t>)) 3) </a:t>
            </a:r>
            <a:r>
              <a:rPr lang="en-US" altLang="ja-JP" sz="2400">
                <a:solidFill>
                  <a:srgbClr val="100070"/>
                </a:solidFill>
              </a:rPr>
              <a:t>(</a:t>
            </a:r>
            <a:r>
              <a:rPr lang="en-US" altLang="ja-JP" sz="2400">
                <a:solidFill>
                  <a:schemeClr val="accent2"/>
                </a:solidFill>
              </a:rPr>
              <a:t>cost</a:t>
            </a:r>
            <a:r>
              <a:rPr lang="en-US" altLang="ja-JP" sz="2400">
                <a:solidFill>
                  <a:srgbClr val="100070"/>
                </a:solidFill>
              </a:rPr>
              <a:t> </a:t>
            </a:r>
            <a:r>
              <a:rPr lang="en-US" altLang="ja-JP" sz="2400"/>
              <a:t>3))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400">
                <a:solidFill>
                  <a:srgbClr val="100070"/>
                </a:solidFill>
              </a:rPr>
              <a:t>(- (* (+ 120 300</a:t>
            </a:r>
            <a:r>
              <a:rPr lang="en-US" altLang="ja-JP" sz="2400"/>
              <a:t>) 3) </a:t>
            </a:r>
            <a:r>
              <a:rPr lang="en-US" altLang="ja-JP" sz="2400">
                <a:solidFill>
                  <a:srgbClr val="100070"/>
                </a:solidFill>
              </a:rPr>
              <a:t>(</a:t>
            </a:r>
            <a:r>
              <a:rPr lang="en-US" altLang="ja-JP" sz="2400">
                <a:solidFill>
                  <a:schemeClr val="accent2"/>
                </a:solidFill>
              </a:rPr>
              <a:t>cost</a:t>
            </a:r>
            <a:r>
              <a:rPr lang="en-US" altLang="ja-JP" sz="2400">
                <a:solidFill>
                  <a:srgbClr val="100070"/>
                </a:solidFill>
              </a:rPr>
              <a:t> </a:t>
            </a:r>
            <a:r>
              <a:rPr lang="en-US" altLang="ja-JP" sz="2400"/>
              <a:t>3))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400">
                <a:solidFill>
                  <a:srgbClr val="100070"/>
                </a:solidFill>
              </a:rPr>
              <a:t>(- (* 420</a:t>
            </a:r>
            <a:r>
              <a:rPr lang="en-US" altLang="ja-JP" sz="2400"/>
              <a:t> 3) </a:t>
            </a:r>
            <a:r>
              <a:rPr lang="en-US" altLang="ja-JP" sz="2400">
                <a:solidFill>
                  <a:srgbClr val="100070"/>
                </a:solidFill>
              </a:rPr>
              <a:t>(</a:t>
            </a:r>
            <a:r>
              <a:rPr lang="en-US" altLang="ja-JP" sz="2400">
                <a:solidFill>
                  <a:schemeClr val="accent2"/>
                </a:solidFill>
              </a:rPr>
              <a:t>cost</a:t>
            </a:r>
            <a:r>
              <a:rPr lang="en-US" altLang="ja-JP" sz="2400">
                <a:solidFill>
                  <a:srgbClr val="100070"/>
                </a:solidFill>
              </a:rPr>
              <a:t> </a:t>
            </a:r>
            <a:r>
              <a:rPr lang="en-US" altLang="ja-JP" sz="2400"/>
              <a:t>3))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400">
                <a:solidFill>
                  <a:srgbClr val="100070"/>
                </a:solidFill>
              </a:rPr>
              <a:t>(- 1260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rgbClr val="100070"/>
                </a:solidFill>
              </a:rPr>
              <a:t>(</a:t>
            </a:r>
            <a:r>
              <a:rPr lang="en-US" altLang="ja-JP" sz="2400">
                <a:solidFill>
                  <a:schemeClr val="accent2"/>
                </a:solidFill>
              </a:rPr>
              <a:t>cost</a:t>
            </a:r>
            <a:r>
              <a:rPr lang="en-US" altLang="ja-JP" sz="2400">
                <a:solidFill>
                  <a:srgbClr val="100070"/>
                </a:solidFill>
              </a:rPr>
              <a:t> </a:t>
            </a:r>
            <a:r>
              <a:rPr lang="en-US" altLang="ja-JP" sz="2400"/>
              <a:t>3))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400">
                <a:solidFill>
                  <a:srgbClr val="100070"/>
                </a:solidFill>
              </a:rPr>
              <a:t>(- 1260</a:t>
            </a:r>
            <a:r>
              <a:rPr lang="en-US" altLang="ja-JP" sz="2400"/>
              <a:t> (+ 180 </a:t>
            </a:r>
            <a:r>
              <a:rPr lang="en-US" altLang="ja-JP" sz="2400">
                <a:solidFill>
                  <a:srgbClr val="100070"/>
                </a:solidFill>
              </a:rPr>
              <a:t>(* 0.04 (</a:t>
            </a:r>
            <a:r>
              <a:rPr lang="en-US" altLang="ja-JP" sz="2400">
                <a:solidFill>
                  <a:schemeClr val="accent2"/>
                </a:solidFill>
              </a:rPr>
              <a:t>attendees</a:t>
            </a:r>
            <a:r>
              <a:rPr lang="en-US" altLang="ja-JP" sz="2400">
                <a:solidFill>
                  <a:srgbClr val="100070"/>
                </a:solidFill>
              </a:rPr>
              <a:t> </a:t>
            </a:r>
            <a:r>
              <a:rPr lang="en-US" altLang="ja-JP" sz="2400"/>
              <a:t>3))))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400">
                <a:solidFill>
                  <a:srgbClr val="100070"/>
                </a:solidFill>
              </a:rPr>
              <a:t>(- 1260</a:t>
            </a:r>
            <a:r>
              <a:rPr lang="en-US" altLang="ja-JP" sz="2400"/>
              <a:t> (+ 180 </a:t>
            </a:r>
            <a:r>
              <a:rPr lang="en-US" altLang="ja-JP" sz="2400">
                <a:solidFill>
                  <a:srgbClr val="100070"/>
                </a:solidFill>
              </a:rPr>
              <a:t>(* 0.04 (+ 120 (* (/ 15 0.10) (- 5.00 </a:t>
            </a:r>
            <a:r>
              <a:rPr lang="en-US" altLang="ja-JP" sz="2400"/>
              <a:t>3))))))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400">
                <a:solidFill>
                  <a:srgbClr val="100070"/>
                </a:solidFill>
              </a:rPr>
              <a:t>(- 1260</a:t>
            </a:r>
            <a:r>
              <a:rPr lang="en-US" altLang="ja-JP" sz="2400"/>
              <a:t> (+ 180 </a:t>
            </a:r>
            <a:r>
              <a:rPr lang="en-US" altLang="ja-JP" sz="2400">
                <a:solidFill>
                  <a:srgbClr val="100070"/>
                </a:solidFill>
              </a:rPr>
              <a:t>(* 0.04 (+ 120 (* 150 (- 5.00 </a:t>
            </a:r>
            <a:r>
              <a:rPr lang="en-US" altLang="ja-JP" sz="2400"/>
              <a:t>3))))))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400">
                <a:solidFill>
                  <a:srgbClr val="100070"/>
                </a:solidFill>
              </a:rPr>
              <a:t>(- 1260</a:t>
            </a:r>
            <a:r>
              <a:rPr lang="en-US" altLang="ja-JP" sz="2400"/>
              <a:t> (+ 180 </a:t>
            </a:r>
            <a:r>
              <a:rPr lang="en-US" altLang="ja-JP" sz="2400">
                <a:solidFill>
                  <a:srgbClr val="100070"/>
                </a:solidFill>
              </a:rPr>
              <a:t>(* 0.04 (+ 120 (* 150 2</a:t>
            </a:r>
            <a:r>
              <a:rPr lang="en-US" altLang="ja-JP" sz="2400"/>
              <a:t>)))))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400">
                <a:solidFill>
                  <a:srgbClr val="100070"/>
                </a:solidFill>
              </a:rPr>
              <a:t>(- 1260</a:t>
            </a:r>
            <a:r>
              <a:rPr lang="en-US" altLang="ja-JP" sz="2400"/>
              <a:t> (+ 180 </a:t>
            </a:r>
            <a:r>
              <a:rPr lang="en-US" altLang="ja-JP" sz="2400">
                <a:solidFill>
                  <a:srgbClr val="100070"/>
                </a:solidFill>
              </a:rPr>
              <a:t>(* 0.04 (+ 120 300</a:t>
            </a:r>
            <a:r>
              <a:rPr lang="en-US" altLang="ja-JP" sz="2400"/>
              <a:t>))))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400">
                <a:solidFill>
                  <a:srgbClr val="100070"/>
                </a:solidFill>
              </a:rPr>
              <a:t>(- 1260</a:t>
            </a:r>
            <a:r>
              <a:rPr lang="en-US" altLang="ja-JP" sz="2400"/>
              <a:t> (+ 180 </a:t>
            </a:r>
            <a:r>
              <a:rPr lang="en-US" altLang="ja-JP" sz="2400">
                <a:solidFill>
                  <a:srgbClr val="100070"/>
                </a:solidFill>
              </a:rPr>
              <a:t>(* 0.04 420</a:t>
            </a:r>
            <a:r>
              <a:rPr lang="en-US" altLang="ja-JP" sz="2400"/>
              <a:t>)))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400">
                <a:solidFill>
                  <a:srgbClr val="100070"/>
                </a:solidFill>
              </a:rPr>
              <a:t>(- 1260</a:t>
            </a:r>
            <a:r>
              <a:rPr lang="en-US" altLang="ja-JP" sz="2400"/>
              <a:t> (+ 180 </a:t>
            </a:r>
            <a:r>
              <a:rPr lang="en-US" altLang="ja-JP" sz="2400">
                <a:solidFill>
                  <a:srgbClr val="100070"/>
                </a:solidFill>
              </a:rPr>
              <a:t>16.8</a:t>
            </a:r>
            <a:r>
              <a:rPr lang="en-US" altLang="ja-JP" sz="2400"/>
              <a:t>))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400">
                <a:solidFill>
                  <a:srgbClr val="100070"/>
                </a:solidFill>
              </a:rPr>
              <a:t>(- 1260</a:t>
            </a:r>
            <a:r>
              <a:rPr lang="en-US" altLang="ja-JP" sz="2400"/>
              <a:t> 196.8)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=1063.2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</p:txBody>
      </p:sp>
      <p:sp>
        <p:nvSpPr>
          <p:cNvPr id="115716" name="Rectangle 4"/>
          <p:cNvSpPr>
            <a:spLocks noChangeArrowheads="1"/>
          </p:cNvSpPr>
          <p:nvPr/>
        </p:nvSpPr>
        <p:spPr bwMode="auto">
          <a:xfrm>
            <a:off x="169863" y="596900"/>
            <a:ext cx="1538287" cy="3825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115717" name="Text Box 5"/>
          <p:cNvSpPr txBox="1">
            <a:spLocks noChangeArrowheads="1"/>
          </p:cNvSpPr>
          <p:nvPr/>
        </p:nvSpPr>
        <p:spPr bwMode="auto">
          <a:xfrm>
            <a:off x="1776413" y="546100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最初の式</a:t>
            </a:r>
          </a:p>
        </p:txBody>
      </p:sp>
      <p:sp>
        <p:nvSpPr>
          <p:cNvPr id="115718" name="Text Box 7"/>
          <p:cNvSpPr txBox="1">
            <a:spLocks noChangeArrowheads="1"/>
          </p:cNvSpPr>
          <p:nvPr/>
        </p:nvSpPr>
        <p:spPr bwMode="auto">
          <a:xfrm>
            <a:off x="4623453" y="5993607"/>
            <a:ext cx="38782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コンピュータ内部での計算</a:t>
            </a:r>
          </a:p>
        </p:txBody>
      </p:sp>
      <p:sp>
        <p:nvSpPr>
          <p:cNvPr id="115719" name="Rectangle 10"/>
          <p:cNvSpPr>
            <a:spLocks noChangeArrowheads="1"/>
          </p:cNvSpPr>
          <p:nvPr/>
        </p:nvSpPr>
        <p:spPr bwMode="auto">
          <a:xfrm>
            <a:off x="506413" y="6535738"/>
            <a:ext cx="957262" cy="3016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5720" name="Text Box 11"/>
          <p:cNvSpPr txBox="1">
            <a:spLocks noChangeArrowheads="1"/>
          </p:cNvSpPr>
          <p:nvPr/>
        </p:nvSpPr>
        <p:spPr bwMode="auto">
          <a:xfrm>
            <a:off x="1508125" y="6440488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実行結果</a:t>
            </a:r>
          </a:p>
        </p:txBody>
      </p:sp>
      <p:sp>
        <p:nvSpPr>
          <p:cNvPr id="115721" name="Rectangle 19"/>
          <p:cNvSpPr>
            <a:spLocks noChangeArrowheads="1"/>
          </p:cNvSpPr>
          <p:nvPr/>
        </p:nvSpPr>
        <p:spPr bwMode="auto">
          <a:xfrm>
            <a:off x="150813" y="1000125"/>
            <a:ext cx="8812212" cy="5503863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5722" name="Rectangle 20"/>
          <p:cNvSpPr>
            <a:spLocks noChangeArrowheads="1"/>
          </p:cNvSpPr>
          <p:nvPr/>
        </p:nvSpPr>
        <p:spPr bwMode="auto">
          <a:xfrm>
            <a:off x="277813" y="658813"/>
            <a:ext cx="1219200" cy="2762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5723" name="Rectangle 21"/>
          <p:cNvSpPr>
            <a:spLocks noChangeArrowheads="1"/>
          </p:cNvSpPr>
          <p:nvPr/>
        </p:nvSpPr>
        <p:spPr bwMode="auto">
          <a:xfrm>
            <a:off x="849313" y="1025525"/>
            <a:ext cx="1441450" cy="2762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5724" name="Rectangle 22"/>
          <p:cNvSpPr>
            <a:spLocks noChangeArrowheads="1"/>
          </p:cNvSpPr>
          <p:nvPr/>
        </p:nvSpPr>
        <p:spPr bwMode="auto">
          <a:xfrm>
            <a:off x="1154113" y="1347788"/>
            <a:ext cx="1636712" cy="2762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5725" name="Rectangle 23"/>
          <p:cNvSpPr>
            <a:spLocks noChangeArrowheads="1"/>
          </p:cNvSpPr>
          <p:nvPr/>
        </p:nvSpPr>
        <p:spPr bwMode="auto">
          <a:xfrm>
            <a:off x="2355850" y="1704975"/>
            <a:ext cx="1371600" cy="2762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5726" name="Rectangle 24"/>
          <p:cNvSpPr>
            <a:spLocks noChangeArrowheads="1"/>
          </p:cNvSpPr>
          <p:nvPr/>
        </p:nvSpPr>
        <p:spPr bwMode="auto">
          <a:xfrm>
            <a:off x="2900363" y="2054225"/>
            <a:ext cx="1185862" cy="2762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5727" name="Rectangle 25"/>
          <p:cNvSpPr>
            <a:spLocks noChangeArrowheads="1"/>
          </p:cNvSpPr>
          <p:nvPr/>
        </p:nvSpPr>
        <p:spPr bwMode="auto">
          <a:xfrm>
            <a:off x="2024063" y="2393950"/>
            <a:ext cx="1185862" cy="2762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5728" name="Rectangle 26"/>
          <p:cNvSpPr>
            <a:spLocks noChangeArrowheads="1"/>
          </p:cNvSpPr>
          <p:nvPr/>
        </p:nvSpPr>
        <p:spPr bwMode="auto">
          <a:xfrm>
            <a:off x="1147763" y="2743200"/>
            <a:ext cx="1524000" cy="2762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5729" name="Rectangle 27"/>
          <p:cNvSpPr>
            <a:spLocks noChangeArrowheads="1"/>
          </p:cNvSpPr>
          <p:nvPr/>
        </p:nvSpPr>
        <p:spPr bwMode="auto">
          <a:xfrm>
            <a:off x="828675" y="3090863"/>
            <a:ext cx="1177925" cy="2762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5730" name="Rectangle 28"/>
          <p:cNvSpPr>
            <a:spLocks noChangeArrowheads="1"/>
          </p:cNvSpPr>
          <p:nvPr/>
        </p:nvSpPr>
        <p:spPr bwMode="auto">
          <a:xfrm>
            <a:off x="1495425" y="3429000"/>
            <a:ext cx="974725" cy="2762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5731" name="Rectangle 29"/>
          <p:cNvSpPr>
            <a:spLocks noChangeArrowheads="1"/>
          </p:cNvSpPr>
          <p:nvPr/>
        </p:nvSpPr>
        <p:spPr bwMode="auto">
          <a:xfrm>
            <a:off x="3333750" y="3792538"/>
            <a:ext cx="1604963" cy="2762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5732" name="Rectangle 30"/>
          <p:cNvSpPr>
            <a:spLocks noChangeArrowheads="1"/>
          </p:cNvSpPr>
          <p:nvPr/>
        </p:nvSpPr>
        <p:spPr bwMode="auto">
          <a:xfrm>
            <a:off x="4541838" y="4138613"/>
            <a:ext cx="1347787" cy="2762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5733" name="Rectangle 31"/>
          <p:cNvSpPr>
            <a:spLocks noChangeArrowheads="1"/>
          </p:cNvSpPr>
          <p:nvPr/>
        </p:nvSpPr>
        <p:spPr bwMode="auto">
          <a:xfrm>
            <a:off x="5067300" y="4476750"/>
            <a:ext cx="1204913" cy="2762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5734" name="Rectangle 32"/>
          <p:cNvSpPr>
            <a:spLocks noChangeArrowheads="1"/>
          </p:cNvSpPr>
          <p:nvPr/>
        </p:nvSpPr>
        <p:spPr bwMode="auto">
          <a:xfrm>
            <a:off x="4216400" y="4840288"/>
            <a:ext cx="1152525" cy="2762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5735" name="Rectangle 33"/>
          <p:cNvSpPr>
            <a:spLocks noChangeArrowheads="1"/>
          </p:cNvSpPr>
          <p:nvPr/>
        </p:nvSpPr>
        <p:spPr bwMode="auto">
          <a:xfrm>
            <a:off x="3336925" y="5176838"/>
            <a:ext cx="1481138" cy="2762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5736" name="Rectangle 34"/>
          <p:cNvSpPr>
            <a:spLocks noChangeArrowheads="1"/>
          </p:cNvSpPr>
          <p:nvPr/>
        </p:nvSpPr>
        <p:spPr bwMode="auto">
          <a:xfrm>
            <a:off x="2390775" y="5522913"/>
            <a:ext cx="1533525" cy="2762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5737" name="Rectangle 35"/>
          <p:cNvSpPr>
            <a:spLocks noChangeArrowheads="1"/>
          </p:cNvSpPr>
          <p:nvPr/>
        </p:nvSpPr>
        <p:spPr bwMode="auto">
          <a:xfrm>
            <a:off x="1511300" y="5878513"/>
            <a:ext cx="1560513" cy="2762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5738" name="Rectangle 36"/>
          <p:cNvSpPr>
            <a:spLocks noChangeArrowheads="1"/>
          </p:cNvSpPr>
          <p:nvPr/>
        </p:nvSpPr>
        <p:spPr bwMode="auto">
          <a:xfrm>
            <a:off x="555625" y="6224588"/>
            <a:ext cx="1827213" cy="2762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370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420484" y="2444157"/>
            <a:ext cx="5665788" cy="3046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(define   (</a:t>
            </a:r>
            <a:r>
              <a:rPr lang="en-US" altLang="ja-JP">
                <a:solidFill>
                  <a:schemeClr val="accent2"/>
                </a:solidFill>
              </a:rPr>
              <a:t>area-of-disk</a:t>
            </a:r>
            <a:r>
              <a:rPr lang="en-US" altLang="ja-JP"/>
              <a:t>   </a:t>
            </a:r>
            <a:r>
              <a:rPr lang="en-US" altLang="ja-JP">
                <a:solidFill>
                  <a:schemeClr val="tx2"/>
                </a:solidFill>
              </a:rPr>
              <a:t>r</a:t>
            </a:r>
            <a:r>
              <a:rPr lang="en-US" altLang="ja-JP"/>
              <a:t>)</a:t>
            </a:r>
            <a:endParaRPr lang="ja-JP" altLang="en-US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(* 3.14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   (*  </a:t>
            </a:r>
            <a:r>
              <a:rPr lang="en-US" altLang="ja-JP">
                <a:solidFill>
                  <a:schemeClr val="tx2"/>
                </a:solidFill>
              </a:rPr>
              <a:t>r</a:t>
            </a:r>
            <a:r>
              <a:rPr lang="en-US" altLang="ja-JP"/>
              <a:t>   </a:t>
            </a:r>
            <a:r>
              <a:rPr lang="en-US" altLang="ja-JP">
                <a:solidFill>
                  <a:schemeClr val="tx2"/>
                </a:solidFill>
              </a:rPr>
              <a:t>r</a:t>
            </a:r>
            <a:r>
              <a:rPr lang="en-US" altLang="ja-JP"/>
              <a:t>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(</a:t>
            </a:r>
            <a:r>
              <a:rPr lang="en-US" altLang="ja-JP"/>
              <a:t>define (</a:t>
            </a:r>
            <a:r>
              <a:rPr lang="en-US" altLang="ja-JP">
                <a:solidFill>
                  <a:schemeClr val="accent2"/>
                </a:solidFill>
              </a:rPr>
              <a:t>area-of-ring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outer inner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(-  (</a:t>
            </a:r>
            <a:r>
              <a:rPr lang="en-US" altLang="ja-JP">
                <a:solidFill>
                  <a:schemeClr val="accent2"/>
                </a:solidFill>
              </a:rPr>
              <a:t>area-of-disk</a:t>
            </a:r>
            <a:r>
              <a:rPr lang="en-US" altLang="ja-JP">
                <a:solidFill>
                  <a:schemeClr val="tx2"/>
                </a:solidFill>
              </a:rPr>
              <a:t> outer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   (</a:t>
            </a:r>
            <a:r>
              <a:rPr lang="en-US" altLang="ja-JP">
                <a:solidFill>
                  <a:schemeClr val="accent2"/>
                </a:solidFill>
              </a:rPr>
              <a:t>area-of-disk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inner</a:t>
            </a:r>
            <a:r>
              <a:rPr lang="en-US" altLang="ja-JP"/>
              <a:t>)))</a:t>
            </a:r>
            <a:endParaRPr lang="ja-JP" alt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2057400"/>
          </a:xfrm>
        </p:spPr>
        <p:txBody>
          <a:bodyPr/>
          <a:lstStyle/>
          <a:p>
            <a:pPr eaLnBrk="1" hangingPunct="1"/>
            <a:r>
              <a:rPr lang="en-US" altLang="ja-JP"/>
              <a:t>Scheme </a:t>
            </a:r>
            <a:r>
              <a:rPr lang="ja-JP" altLang="en-US"/>
              <a:t>のプログラムは，一般に，</a:t>
            </a:r>
            <a:r>
              <a:rPr lang="ja-JP" altLang="en-US">
                <a:solidFill>
                  <a:schemeClr val="tx2"/>
                </a:solidFill>
              </a:rPr>
              <a:t>複数</a:t>
            </a:r>
            <a:r>
              <a:rPr lang="ja-JP" altLang="en-US"/>
              <a:t>の関数の集まり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860222" y="2987082"/>
            <a:ext cx="1871662" cy="101123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 flipH="1" flipV="1">
            <a:off x="2733472" y="3426819"/>
            <a:ext cx="3443287" cy="128587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283122" y="4112619"/>
            <a:ext cx="26892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これらは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tx2"/>
                </a:solidFill>
              </a:rPr>
              <a:t>Scheme </a:t>
            </a:r>
            <a:r>
              <a:rPr lang="ja-JP" altLang="en-US" sz="3600">
                <a:solidFill>
                  <a:schemeClr val="tx2"/>
                </a:solidFill>
              </a:rPr>
              <a:t>の式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860222" y="4472982"/>
            <a:ext cx="3763962" cy="96043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H="1">
            <a:off x="4638472" y="4890494"/>
            <a:ext cx="1538287" cy="349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4643438" y="6209506"/>
            <a:ext cx="357028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⇒</a:t>
            </a:r>
            <a:r>
              <a:rPr lang="ja-JP" altLang="en-US" sz="2400" dirty="0"/>
              <a:t>　参照：　例題３、４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Scheme </a:t>
            </a:r>
            <a:r>
              <a:rPr lang="ja-JP" altLang="en-US" dirty="0"/>
              <a:t>のプログラムと関数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560740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38100"/>
            <a:ext cx="8801100" cy="628650"/>
          </a:xfrm>
        </p:spPr>
        <p:txBody>
          <a:bodyPr/>
          <a:lstStyle/>
          <a:p>
            <a:pPr eaLnBrk="1" hangingPunct="1"/>
            <a:r>
              <a:rPr lang="en-US" altLang="ja-JP" sz="3200"/>
              <a:t>(profit 3) </a:t>
            </a:r>
            <a:r>
              <a:rPr lang="ja-JP" altLang="en-US" sz="3200"/>
              <a:t>から </a:t>
            </a:r>
            <a:r>
              <a:rPr lang="en-US" altLang="ja-JP" sz="3200"/>
              <a:t>1063.2 </a:t>
            </a:r>
            <a:r>
              <a:rPr lang="ja-JP" altLang="en-US" sz="3200"/>
              <a:t>が得られる過程</a:t>
            </a:r>
            <a:endParaRPr lang="en-US" altLang="ja-JP" sz="3200"/>
          </a:p>
        </p:txBody>
      </p:sp>
      <p:sp>
        <p:nvSpPr>
          <p:cNvPr id="116739" name="Text Box 3"/>
          <p:cNvSpPr txBox="1">
            <a:spLocks noChangeArrowheads="1"/>
          </p:cNvSpPr>
          <p:nvPr/>
        </p:nvSpPr>
        <p:spPr bwMode="auto">
          <a:xfrm>
            <a:off x="-254000" y="557213"/>
            <a:ext cx="8442325" cy="635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5000"/>
              </a:lnSpc>
              <a:buFontTx/>
              <a:buNone/>
            </a:pPr>
            <a:r>
              <a:rPr lang="ja-JP" altLang="en-US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profit</a:t>
            </a:r>
            <a:r>
              <a:rPr lang="ja-JP" altLang="en-US" sz="2400"/>
              <a:t> </a:t>
            </a:r>
            <a:r>
              <a:rPr lang="en-US" altLang="ja-JP" sz="2400"/>
              <a:t>3)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400">
                <a:solidFill>
                  <a:srgbClr val="100070"/>
                </a:solidFill>
              </a:rPr>
              <a:t>(- (</a:t>
            </a:r>
            <a:r>
              <a:rPr lang="en-US" altLang="ja-JP" sz="2400">
                <a:solidFill>
                  <a:schemeClr val="accent2"/>
                </a:solidFill>
              </a:rPr>
              <a:t>revenue</a:t>
            </a:r>
            <a:r>
              <a:rPr lang="en-US" altLang="ja-JP" sz="2400">
                <a:solidFill>
                  <a:srgbClr val="100070"/>
                </a:solidFill>
              </a:rPr>
              <a:t> 3) (</a:t>
            </a:r>
            <a:r>
              <a:rPr lang="en-US" altLang="ja-JP" sz="2400">
                <a:solidFill>
                  <a:schemeClr val="accent2"/>
                </a:solidFill>
              </a:rPr>
              <a:t>cost</a:t>
            </a:r>
            <a:r>
              <a:rPr lang="en-US" altLang="ja-JP" sz="2400">
                <a:solidFill>
                  <a:srgbClr val="100070"/>
                </a:solidFill>
              </a:rPr>
              <a:t> </a:t>
            </a:r>
            <a:r>
              <a:rPr lang="en-US" altLang="ja-JP" sz="2400"/>
              <a:t>3))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400">
                <a:solidFill>
                  <a:srgbClr val="100070"/>
                </a:solidFill>
              </a:rPr>
              <a:t>(- (* (</a:t>
            </a:r>
            <a:r>
              <a:rPr lang="en-US" altLang="ja-JP" sz="2400">
                <a:solidFill>
                  <a:schemeClr val="accent2"/>
                </a:solidFill>
              </a:rPr>
              <a:t>attendees</a:t>
            </a:r>
            <a:r>
              <a:rPr lang="en-US" altLang="ja-JP" sz="2400">
                <a:solidFill>
                  <a:srgbClr val="100070"/>
                </a:solidFill>
              </a:rPr>
              <a:t> </a:t>
            </a:r>
            <a:r>
              <a:rPr lang="en-US" altLang="ja-JP" sz="2400"/>
              <a:t>3) 3) </a:t>
            </a:r>
            <a:r>
              <a:rPr lang="en-US" altLang="ja-JP" sz="2400">
                <a:solidFill>
                  <a:srgbClr val="100070"/>
                </a:solidFill>
              </a:rPr>
              <a:t>(</a:t>
            </a:r>
            <a:r>
              <a:rPr lang="en-US" altLang="ja-JP" sz="2400">
                <a:solidFill>
                  <a:schemeClr val="accent2"/>
                </a:solidFill>
              </a:rPr>
              <a:t>cost</a:t>
            </a:r>
            <a:r>
              <a:rPr lang="en-US" altLang="ja-JP" sz="2400">
                <a:solidFill>
                  <a:srgbClr val="100070"/>
                </a:solidFill>
              </a:rPr>
              <a:t> </a:t>
            </a:r>
            <a:r>
              <a:rPr lang="en-US" altLang="ja-JP" sz="2400"/>
              <a:t>3))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400">
                <a:solidFill>
                  <a:srgbClr val="100070"/>
                </a:solidFill>
              </a:rPr>
              <a:t>(- (* (+ 120 (* (/ 15 0.10) (- 5.00 </a:t>
            </a:r>
            <a:r>
              <a:rPr lang="en-US" altLang="ja-JP" sz="2400"/>
              <a:t>3))) 3) </a:t>
            </a:r>
            <a:r>
              <a:rPr lang="en-US" altLang="ja-JP" sz="2400">
                <a:solidFill>
                  <a:srgbClr val="100070"/>
                </a:solidFill>
              </a:rPr>
              <a:t>(</a:t>
            </a:r>
            <a:r>
              <a:rPr lang="en-US" altLang="ja-JP" sz="2400">
                <a:solidFill>
                  <a:schemeClr val="accent2"/>
                </a:solidFill>
              </a:rPr>
              <a:t>cost</a:t>
            </a:r>
            <a:r>
              <a:rPr lang="en-US" altLang="ja-JP" sz="2400">
                <a:solidFill>
                  <a:srgbClr val="100070"/>
                </a:solidFill>
              </a:rPr>
              <a:t> </a:t>
            </a:r>
            <a:r>
              <a:rPr lang="en-US" altLang="ja-JP" sz="2400"/>
              <a:t>3))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400">
                <a:solidFill>
                  <a:srgbClr val="100070"/>
                </a:solidFill>
              </a:rPr>
              <a:t>(- (* (+ 120 (* 150 (- 5.00 </a:t>
            </a:r>
            <a:r>
              <a:rPr lang="en-US" altLang="ja-JP" sz="2400"/>
              <a:t>3))) 3) </a:t>
            </a:r>
            <a:r>
              <a:rPr lang="en-US" altLang="ja-JP" sz="2400">
                <a:solidFill>
                  <a:srgbClr val="100070"/>
                </a:solidFill>
              </a:rPr>
              <a:t>(</a:t>
            </a:r>
            <a:r>
              <a:rPr lang="en-US" altLang="ja-JP" sz="2400">
                <a:solidFill>
                  <a:schemeClr val="accent2"/>
                </a:solidFill>
              </a:rPr>
              <a:t>cost</a:t>
            </a:r>
            <a:r>
              <a:rPr lang="en-US" altLang="ja-JP" sz="2400">
                <a:solidFill>
                  <a:srgbClr val="100070"/>
                </a:solidFill>
              </a:rPr>
              <a:t> </a:t>
            </a:r>
            <a:r>
              <a:rPr lang="en-US" altLang="ja-JP" sz="2400"/>
              <a:t>3))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400">
                <a:solidFill>
                  <a:srgbClr val="100070"/>
                </a:solidFill>
              </a:rPr>
              <a:t>(- (* (+ 120 (* 150 2</a:t>
            </a:r>
            <a:r>
              <a:rPr lang="en-US" altLang="ja-JP" sz="2400"/>
              <a:t>)) 3) </a:t>
            </a:r>
            <a:r>
              <a:rPr lang="en-US" altLang="ja-JP" sz="2400">
                <a:solidFill>
                  <a:srgbClr val="100070"/>
                </a:solidFill>
              </a:rPr>
              <a:t>(</a:t>
            </a:r>
            <a:r>
              <a:rPr lang="en-US" altLang="ja-JP" sz="2400">
                <a:solidFill>
                  <a:schemeClr val="accent2"/>
                </a:solidFill>
              </a:rPr>
              <a:t>cost</a:t>
            </a:r>
            <a:r>
              <a:rPr lang="en-US" altLang="ja-JP" sz="2400">
                <a:solidFill>
                  <a:srgbClr val="100070"/>
                </a:solidFill>
              </a:rPr>
              <a:t> </a:t>
            </a:r>
            <a:r>
              <a:rPr lang="en-US" altLang="ja-JP" sz="2400"/>
              <a:t>3))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400">
                <a:solidFill>
                  <a:srgbClr val="100070"/>
                </a:solidFill>
              </a:rPr>
              <a:t>(- (* (+ 120 300</a:t>
            </a:r>
            <a:r>
              <a:rPr lang="en-US" altLang="ja-JP" sz="2400"/>
              <a:t>) 3) </a:t>
            </a:r>
            <a:r>
              <a:rPr lang="en-US" altLang="ja-JP" sz="2400">
                <a:solidFill>
                  <a:srgbClr val="100070"/>
                </a:solidFill>
              </a:rPr>
              <a:t>(</a:t>
            </a:r>
            <a:r>
              <a:rPr lang="en-US" altLang="ja-JP" sz="2400">
                <a:solidFill>
                  <a:schemeClr val="accent2"/>
                </a:solidFill>
              </a:rPr>
              <a:t>cost</a:t>
            </a:r>
            <a:r>
              <a:rPr lang="en-US" altLang="ja-JP" sz="2400">
                <a:solidFill>
                  <a:srgbClr val="100070"/>
                </a:solidFill>
              </a:rPr>
              <a:t> </a:t>
            </a:r>
            <a:r>
              <a:rPr lang="en-US" altLang="ja-JP" sz="2400"/>
              <a:t>3))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400">
                <a:solidFill>
                  <a:srgbClr val="100070"/>
                </a:solidFill>
              </a:rPr>
              <a:t>(- (* 420</a:t>
            </a:r>
            <a:r>
              <a:rPr lang="en-US" altLang="ja-JP" sz="2400"/>
              <a:t> 3) </a:t>
            </a:r>
            <a:r>
              <a:rPr lang="en-US" altLang="ja-JP" sz="2400">
                <a:solidFill>
                  <a:srgbClr val="100070"/>
                </a:solidFill>
              </a:rPr>
              <a:t>(</a:t>
            </a:r>
            <a:r>
              <a:rPr lang="en-US" altLang="ja-JP" sz="2400">
                <a:solidFill>
                  <a:schemeClr val="accent2"/>
                </a:solidFill>
              </a:rPr>
              <a:t>cost</a:t>
            </a:r>
            <a:r>
              <a:rPr lang="en-US" altLang="ja-JP" sz="2400">
                <a:solidFill>
                  <a:srgbClr val="100070"/>
                </a:solidFill>
              </a:rPr>
              <a:t> </a:t>
            </a:r>
            <a:r>
              <a:rPr lang="en-US" altLang="ja-JP" sz="2400"/>
              <a:t>3))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400">
                <a:solidFill>
                  <a:srgbClr val="100070"/>
                </a:solidFill>
              </a:rPr>
              <a:t>(- 1260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rgbClr val="100070"/>
                </a:solidFill>
              </a:rPr>
              <a:t>(</a:t>
            </a:r>
            <a:r>
              <a:rPr lang="en-US" altLang="ja-JP" sz="2400">
                <a:solidFill>
                  <a:schemeClr val="accent2"/>
                </a:solidFill>
              </a:rPr>
              <a:t>cost</a:t>
            </a:r>
            <a:r>
              <a:rPr lang="en-US" altLang="ja-JP" sz="2400">
                <a:solidFill>
                  <a:srgbClr val="100070"/>
                </a:solidFill>
              </a:rPr>
              <a:t> </a:t>
            </a:r>
            <a:r>
              <a:rPr lang="en-US" altLang="ja-JP" sz="2400"/>
              <a:t>3))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400">
                <a:solidFill>
                  <a:srgbClr val="100070"/>
                </a:solidFill>
              </a:rPr>
              <a:t>(- 1260</a:t>
            </a:r>
            <a:r>
              <a:rPr lang="en-US" altLang="ja-JP" sz="2400"/>
              <a:t> (+ 180 </a:t>
            </a:r>
            <a:r>
              <a:rPr lang="en-US" altLang="ja-JP" sz="2400">
                <a:solidFill>
                  <a:srgbClr val="100070"/>
                </a:solidFill>
              </a:rPr>
              <a:t>(* 0.04 (</a:t>
            </a:r>
            <a:r>
              <a:rPr lang="en-US" altLang="ja-JP" sz="2400">
                <a:solidFill>
                  <a:schemeClr val="accent2"/>
                </a:solidFill>
              </a:rPr>
              <a:t>attendees</a:t>
            </a:r>
            <a:r>
              <a:rPr lang="en-US" altLang="ja-JP" sz="2400">
                <a:solidFill>
                  <a:srgbClr val="100070"/>
                </a:solidFill>
              </a:rPr>
              <a:t> </a:t>
            </a:r>
            <a:r>
              <a:rPr lang="en-US" altLang="ja-JP" sz="2400"/>
              <a:t>3))))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400">
                <a:solidFill>
                  <a:srgbClr val="100070"/>
                </a:solidFill>
              </a:rPr>
              <a:t>(- 1260</a:t>
            </a:r>
            <a:r>
              <a:rPr lang="en-US" altLang="ja-JP" sz="2400"/>
              <a:t> (+ 180 </a:t>
            </a:r>
            <a:r>
              <a:rPr lang="en-US" altLang="ja-JP" sz="2400">
                <a:solidFill>
                  <a:srgbClr val="100070"/>
                </a:solidFill>
              </a:rPr>
              <a:t>(* 0.04 (+ 120 (* (/ 15 0.10) (- 5.00 </a:t>
            </a:r>
            <a:r>
              <a:rPr lang="en-US" altLang="ja-JP" sz="2400"/>
              <a:t>3))))))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400">
                <a:solidFill>
                  <a:srgbClr val="100070"/>
                </a:solidFill>
              </a:rPr>
              <a:t>(- 1260</a:t>
            </a:r>
            <a:r>
              <a:rPr lang="en-US" altLang="ja-JP" sz="2400"/>
              <a:t> (+ 180 </a:t>
            </a:r>
            <a:r>
              <a:rPr lang="en-US" altLang="ja-JP" sz="2400">
                <a:solidFill>
                  <a:srgbClr val="100070"/>
                </a:solidFill>
              </a:rPr>
              <a:t>(* 0.04 (+ 120 (* 150 (- 5.00 </a:t>
            </a:r>
            <a:r>
              <a:rPr lang="en-US" altLang="ja-JP" sz="2400"/>
              <a:t>3))))))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400">
                <a:solidFill>
                  <a:srgbClr val="100070"/>
                </a:solidFill>
              </a:rPr>
              <a:t>(- 1260</a:t>
            </a:r>
            <a:r>
              <a:rPr lang="en-US" altLang="ja-JP" sz="2400"/>
              <a:t> (+ 180 </a:t>
            </a:r>
            <a:r>
              <a:rPr lang="en-US" altLang="ja-JP" sz="2400">
                <a:solidFill>
                  <a:srgbClr val="100070"/>
                </a:solidFill>
              </a:rPr>
              <a:t>(* 0.04 (+ 120 (* 150 2</a:t>
            </a:r>
            <a:r>
              <a:rPr lang="en-US" altLang="ja-JP" sz="2400"/>
              <a:t>)))))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400">
                <a:solidFill>
                  <a:srgbClr val="100070"/>
                </a:solidFill>
              </a:rPr>
              <a:t>(- 1260</a:t>
            </a:r>
            <a:r>
              <a:rPr lang="en-US" altLang="ja-JP" sz="2400"/>
              <a:t> (+ 180 </a:t>
            </a:r>
            <a:r>
              <a:rPr lang="en-US" altLang="ja-JP" sz="2400">
                <a:solidFill>
                  <a:srgbClr val="100070"/>
                </a:solidFill>
              </a:rPr>
              <a:t>(* 0.04 (+ 120 300</a:t>
            </a:r>
            <a:r>
              <a:rPr lang="en-US" altLang="ja-JP" sz="2400"/>
              <a:t>))))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400">
                <a:solidFill>
                  <a:srgbClr val="100070"/>
                </a:solidFill>
              </a:rPr>
              <a:t>(- 1260</a:t>
            </a:r>
            <a:r>
              <a:rPr lang="en-US" altLang="ja-JP" sz="2400"/>
              <a:t> (+ 180 </a:t>
            </a:r>
            <a:r>
              <a:rPr lang="en-US" altLang="ja-JP" sz="2400">
                <a:solidFill>
                  <a:srgbClr val="100070"/>
                </a:solidFill>
              </a:rPr>
              <a:t>(* 0.04 420</a:t>
            </a:r>
            <a:r>
              <a:rPr lang="en-US" altLang="ja-JP" sz="2400"/>
              <a:t>)))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400">
                <a:solidFill>
                  <a:srgbClr val="100070"/>
                </a:solidFill>
              </a:rPr>
              <a:t>(- 1260</a:t>
            </a:r>
            <a:r>
              <a:rPr lang="en-US" altLang="ja-JP" sz="2400"/>
              <a:t> (+ 180 </a:t>
            </a:r>
            <a:r>
              <a:rPr lang="en-US" altLang="ja-JP" sz="2400">
                <a:solidFill>
                  <a:srgbClr val="100070"/>
                </a:solidFill>
              </a:rPr>
              <a:t>16.8</a:t>
            </a:r>
            <a:r>
              <a:rPr lang="en-US" altLang="ja-JP" sz="2400"/>
              <a:t>))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</a:t>
            </a:r>
            <a:r>
              <a:rPr lang="en-US" altLang="ja-JP" sz="2400">
                <a:solidFill>
                  <a:srgbClr val="100070"/>
                </a:solidFill>
              </a:rPr>
              <a:t>(- 1260</a:t>
            </a:r>
            <a:r>
              <a:rPr lang="en-US" altLang="ja-JP" sz="2400"/>
              <a:t> 196.8)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=1063.2</a:t>
            </a:r>
          </a:p>
        </p:txBody>
      </p:sp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169863" y="596900"/>
            <a:ext cx="1538287" cy="3825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116741" name="Text Box 5"/>
          <p:cNvSpPr txBox="1">
            <a:spLocks noChangeArrowheads="1"/>
          </p:cNvSpPr>
          <p:nvPr/>
        </p:nvSpPr>
        <p:spPr bwMode="auto">
          <a:xfrm>
            <a:off x="1776413" y="546100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最初の式</a:t>
            </a:r>
          </a:p>
        </p:txBody>
      </p:sp>
      <p:sp>
        <p:nvSpPr>
          <p:cNvPr id="116742" name="Rectangle 7"/>
          <p:cNvSpPr>
            <a:spLocks noChangeArrowheads="1"/>
          </p:cNvSpPr>
          <p:nvPr/>
        </p:nvSpPr>
        <p:spPr bwMode="auto">
          <a:xfrm>
            <a:off x="506413" y="6535738"/>
            <a:ext cx="957262" cy="3016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6743" name="Text Box 8"/>
          <p:cNvSpPr txBox="1">
            <a:spLocks noChangeArrowheads="1"/>
          </p:cNvSpPr>
          <p:nvPr/>
        </p:nvSpPr>
        <p:spPr bwMode="auto">
          <a:xfrm>
            <a:off x="1508125" y="6440488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実行結果</a:t>
            </a:r>
          </a:p>
        </p:txBody>
      </p:sp>
      <p:sp>
        <p:nvSpPr>
          <p:cNvPr id="116744" name="Rectangle 10"/>
          <p:cNvSpPr>
            <a:spLocks noChangeArrowheads="1"/>
          </p:cNvSpPr>
          <p:nvPr/>
        </p:nvSpPr>
        <p:spPr bwMode="auto">
          <a:xfrm>
            <a:off x="669925" y="990600"/>
            <a:ext cx="2595563" cy="3460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6745" name="Line 11"/>
          <p:cNvSpPr>
            <a:spLocks noChangeShapeType="1"/>
          </p:cNvSpPr>
          <p:nvPr/>
        </p:nvSpPr>
        <p:spPr bwMode="auto">
          <a:xfrm flipH="1" flipV="1">
            <a:off x="1851025" y="1335088"/>
            <a:ext cx="261938" cy="803275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6746" name="Text Box 12"/>
          <p:cNvSpPr txBox="1">
            <a:spLocks noChangeArrowheads="1"/>
          </p:cNvSpPr>
          <p:nvPr/>
        </p:nvSpPr>
        <p:spPr bwMode="auto">
          <a:xfrm>
            <a:off x="382588" y="1914525"/>
            <a:ext cx="7913687" cy="25574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(define (</a:t>
            </a:r>
            <a:r>
              <a:rPr lang="en-US" altLang="ja-JP">
                <a:solidFill>
                  <a:schemeClr val="accent2"/>
                </a:solidFill>
              </a:rPr>
              <a:t>profit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ticket-price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100070"/>
                </a:solidFill>
              </a:rPr>
              <a:t>	  (- (</a:t>
            </a:r>
            <a:r>
              <a:rPr lang="en-US" altLang="ja-JP">
                <a:solidFill>
                  <a:schemeClr val="accent2"/>
                </a:solidFill>
              </a:rPr>
              <a:t>revenue</a:t>
            </a:r>
            <a:r>
              <a:rPr lang="en-US" altLang="ja-JP">
                <a:solidFill>
                  <a:srgbClr val="100070"/>
                </a:solidFill>
              </a:rPr>
              <a:t> </a:t>
            </a:r>
            <a:r>
              <a:rPr lang="en-US" altLang="ja-JP">
                <a:solidFill>
                  <a:schemeClr val="tx2"/>
                </a:solidFill>
              </a:rPr>
              <a:t>ticket-price</a:t>
            </a:r>
            <a:r>
              <a:rPr lang="en-US" altLang="ja-JP">
                <a:solidFill>
                  <a:srgbClr val="100070"/>
                </a:solidFill>
              </a:rPr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100070"/>
                </a:solidFill>
              </a:rPr>
              <a:t>	      (</a:t>
            </a:r>
            <a:r>
              <a:rPr lang="en-US" altLang="ja-JP">
                <a:solidFill>
                  <a:schemeClr val="accent2"/>
                </a:solidFill>
              </a:rPr>
              <a:t>cost</a:t>
            </a:r>
            <a:r>
              <a:rPr lang="en-US" altLang="ja-JP">
                <a:solidFill>
                  <a:srgbClr val="100070"/>
                </a:solidFill>
              </a:rPr>
              <a:t> </a:t>
            </a:r>
            <a:r>
              <a:rPr lang="en-US" altLang="ja-JP">
                <a:solidFill>
                  <a:schemeClr val="tx2"/>
                </a:solidFill>
              </a:rPr>
              <a:t>ticket-price</a:t>
            </a:r>
            <a:r>
              <a:rPr lang="en-US" altLang="ja-JP">
                <a:solidFill>
                  <a:srgbClr val="100070"/>
                </a:solidFill>
              </a:rPr>
              <a:t>)))</a:t>
            </a:r>
            <a:endParaRPr lang="en-US" altLang="ja-JP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の </a:t>
            </a:r>
            <a:r>
              <a:rPr lang="en-US" altLang="ja-JP">
                <a:solidFill>
                  <a:schemeClr val="tx2"/>
                </a:solidFill>
              </a:rPr>
              <a:t>ticket-price</a:t>
            </a:r>
            <a:r>
              <a:rPr lang="ja-JP" altLang="en-US"/>
              <a:t> を </a:t>
            </a:r>
            <a:r>
              <a:rPr lang="en-US" altLang="ja-JP"/>
              <a:t>3 </a:t>
            </a:r>
            <a:r>
              <a:rPr lang="ja-JP" altLang="en-US"/>
              <a:t>で置き換えたもの</a:t>
            </a:r>
          </a:p>
        </p:txBody>
      </p:sp>
      <p:sp>
        <p:nvSpPr>
          <p:cNvPr id="116747" name="Rectangle 13"/>
          <p:cNvSpPr>
            <a:spLocks noChangeArrowheads="1"/>
          </p:cNvSpPr>
          <p:nvPr/>
        </p:nvSpPr>
        <p:spPr bwMode="auto">
          <a:xfrm>
            <a:off x="1543050" y="3003550"/>
            <a:ext cx="3979863" cy="9334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211046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ja-JP" sz="4400" dirty="0"/>
              <a:t>3-3 </a:t>
            </a:r>
            <a:r>
              <a:rPr lang="ja-JP" altLang="en-US" sz="4400" dirty="0"/>
              <a:t>課題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ja-JP" altLang="en-US" sz="3200"/>
              <a:t>　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6080468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7713" y="1676400"/>
            <a:ext cx="7772400" cy="2420938"/>
          </a:xfrm>
        </p:spPr>
        <p:txBody>
          <a:bodyPr/>
          <a:lstStyle/>
          <a:p>
            <a:pPr eaLnBrk="1" hangingPunct="1"/>
            <a:r>
              <a:rPr lang="ja-JP" altLang="en-US"/>
              <a:t>関数 </a:t>
            </a:r>
            <a:r>
              <a:rPr lang="en-US" altLang="ja-JP">
                <a:solidFill>
                  <a:schemeClr val="accent2"/>
                </a:solidFill>
              </a:rPr>
              <a:t>profit</a:t>
            </a:r>
            <a:r>
              <a:rPr lang="en-US" altLang="ja-JP"/>
              <a:t> </a:t>
            </a:r>
            <a:r>
              <a:rPr lang="ja-JP" altLang="en-US"/>
              <a:t>（授業の例題７）についての問題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/>
              <a:t>関数 </a:t>
            </a:r>
            <a:r>
              <a:rPr lang="en-US" altLang="ja-JP">
                <a:solidFill>
                  <a:schemeClr val="accent2"/>
                </a:solidFill>
              </a:rPr>
              <a:t>profit</a:t>
            </a:r>
            <a:r>
              <a:rPr lang="en-US" altLang="ja-JP"/>
              <a:t> </a:t>
            </a:r>
            <a:r>
              <a:rPr lang="ja-JP" altLang="en-US"/>
              <a:t>を実行し，チケット代が 3, 4, 5の時の実行結果を報告しなさい</a:t>
            </a:r>
          </a:p>
          <a:p>
            <a:pPr lvl="1" eaLnBrk="1" hangingPunct="1"/>
            <a:endParaRPr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課題１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9077570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7713" y="1676400"/>
            <a:ext cx="7772400" cy="376555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ja-JP" altLang="en-US"/>
              <a:t>関数 </a:t>
            </a:r>
            <a:r>
              <a:rPr lang="en-US" altLang="ja-JP">
                <a:solidFill>
                  <a:schemeClr val="accent2"/>
                </a:solidFill>
              </a:rPr>
              <a:t>profit</a:t>
            </a:r>
            <a:r>
              <a:rPr lang="en-US" altLang="ja-JP"/>
              <a:t> </a:t>
            </a:r>
            <a:r>
              <a:rPr lang="ja-JP" altLang="en-US"/>
              <a:t>（授業の例題７）についての問題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/>
              <a:t>固定費が０になるように例題７のプログラムを変更しなさい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/>
              <a:t>その後，関数 </a:t>
            </a:r>
            <a:r>
              <a:rPr lang="en-US" altLang="ja-JP">
                <a:solidFill>
                  <a:schemeClr val="accent2"/>
                </a:solidFill>
              </a:rPr>
              <a:t>profit</a:t>
            </a:r>
            <a:r>
              <a:rPr lang="en-US" altLang="ja-JP"/>
              <a:t> </a:t>
            </a:r>
            <a:r>
              <a:rPr lang="ja-JP" altLang="en-US"/>
              <a:t>を実行し，チケット代が 3, 4, 5の時の実行結果を報告しなさい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課題２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2406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AutoShape 1027" descr="30%"/>
          <p:cNvSpPr>
            <a:spLocks noChangeArrowheads="1"/>
          </p:cNvSpPr>
          <p:nvPr/>
        </p:nvSpPr>
        <p:spPr bwMode="auto">
          <a:xfrm>
            <a:off x="4895850" y="3894138"/>
            <a:ext cx="1752600" cy="1143000"/>
          </a:xfrm>
          <a:prstGeom prst="roundRect">
            <a:avLst>
              <a:gd name="adj" fmla="val 1666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関数Ｂ</a:t>
            </a:r>
          </a:p>
        </p:txBody>
      </p:sp>
      <p:sp>
        <p:nvSpPr>
          <p:cNvPr id="14340" name="AutoShape 1028" descr="30%"/>
          <p:cNvSpPr>
            <a:spLocks noChangeArrowheads="1"/>
          </p:cNvSpPr>
          <p:nvPr/>
        </p:nvSpPr>
        <p:spPr bwMode="auto">
          <a:xfrm>
            <a:off x="1858963" y="2141538"/>
            <a:ext cx="1752600" cy="1143000"/>
          </a:xfrm>
          <a:prstGeom prst="roundRect">
            <a:avLst>
              <a:gd name="adj" fmla="val 16667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関数Ａ</a:t>
            </a:r>
          </a:p>
        </p:txBody>
      </p:sp>
      <p:sp>
        <p:nvSpPr>
          <p:cNvPr id="14341" name="Text Box 1029"/>
          <p:cNvSpPr txBox="1">
            <a:spLocks noChangeArrowheads="1"/>
          </p:cNvSpPr>
          <p:nvPr/>
        </p:nvSpPr>
        <p:spPr bwMode="auto">
          <a:xfrm>
            <a:off x="1911350" y="3321050"/>
            <a:ext cx="17240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6600"/>
                </a:solidFill>
              </a:rPr>
              <a:t>呼び出し側</a:t>
            </a:r>
          </a:p>
        </p:txBody>
      </p:sp>
      <p:sp>
        <p:nvSpPr>
          <p:cNvPr id="14342" name="Text Box 1030"/>
          <p:cNvSpPr txBox="1">
            <a:spLocks noChangeArrowheads="1"/>
          </p:cNvSpPr>
          <p:nvPr/>
        </p:nvSpPr>
        <p:spPr bwMode="auto">
          <a:xfrm>
            <a:off x="4800600" y="5075238"/>
            <a:ext cx="20320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6600"/>
                </a:solidFill>
              </a:rPr>
              <a:t>呼び出され側</a:t>
            </a:r>
          </a:p>
        </p:txBody>
      </p:sp>
      <p:sp>
        <p:nvSpPr>
          <p:cNvPr id="14343" name="AutoShape 1031" descr="25%"/>
          <p:cNvSpPr>
            <a:spLocks noChangeArrowheads="1"/>
          </p:cNvSpPr>
          <p:nvPr/>
        </p:nvSpPr>
        <p:spPr bwMode="auto">
          <a:xfrm rot="1830644">
            <a:off x="3711575" y="3038475"/>
            <a:ext cx="1830388" cy="304800"/>
          </a:xfrm>
          <a:prstGeom prst="rightArrow">
            <a:avLst>
              <a:gd name="adj1" fmla="val 50000"/>
              <a:gd name="adj2" fmla="val 150130"/>
            </a:avLst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44" name="Text Box 1032"/>
          <p:cNvSpPr txBox="1">
            <a:spLocks noChangeArrowheads="1"/>
          </p:cNvSpPr>
          <p:nvPr/>
        </p:nvSpPr>
        <p:spPr bwMode="auto">
          <a:xfrm>
            <a:off x="4371975" y="1885950"/>
            <a:ext cx="2852738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関数</a:t>
            </a:r>
            <a:r>
              <a:rPr lang="en-US" altLang="ja-JP" sz="2400"/>
              <a:t>B</a:t>
            </a:r>
            <a:r>
              <a:rPr lang="ja-JP" altLang="en-US" sz="2400"/>
              <a:t>で使うための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「データ」の流れ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45" name="AutoShape 1033" descr="25%"/>
          <p:cNvSpPr>
            <a:spLocks noChangeArrowheads="1"/>
          </p:cNvSpPr>
          <p:nvPr/>
        </p:nvSpPr>
        <p:spPr bwMode="auto">
          <a:xfrm rot="1830644" flipH="1" flipV="1">
            <a:off x="3114675" y="4095750"/>
            <a:ext cx="1830388" cy="304800"/>
          </a:xfrm>
          <a:prstGeom prst="rightArrow">
            <a:avLst>
              <a:gd name="adj1" fmla="val 50000"/>
              <a:gd name="adj2" fmla="val 150130"/>
            </a:avLst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46" name="Text Box 1034"/>
          <p:cNvSpPr txBox="1">
            <a:spLocks noChangeArrowheads="1"/>
          </p:cNvSpPr>
          <p:nvPr/>
        </p:nvSpPr>
        <p:spPr bwMode="auto">
          <a:xfrm>
            <a:off x="1279525" y="4249738"/>
            <a:ext cx="287020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関数</a:t>
            </a:r>
            <a:r>
              <a:rPr lang="en-US" altLang="ja-JP" sz="2400"/>
              <a:t>A</a:t>
            </a:r>
            <a:r>
              <a:rPr lang="ja-JP" altLang="en-US" sz="2400"/>
              <a:t>で使うための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データの流れ</a:t>
            </a:r>
          </a:p>
        </p:txBody>
      </p:sp>
      <p:sp>
        <p:nvSpPr>
          <p:cNvPr id="12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関数でのデータの流れ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751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ja-JP" sz="4400" dirty="0"/>
              <a:t>3-2 </a:t>
            </a:r>
            <a:r>
              <a:rPr lang="ja-JP" altLang="en-US" sz="4400" dirty="0"/>
              <a:t>パソコン演習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972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1649413"/>
            <a:ext cx="7772400" cy="492601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ja-JP" altLang="en-US" dirty="0"/>
              <a:t>資料を見ながら，「</a:t>
            </a:r>
            <a:r>
              <a:rPr lang="ja-JP" altLang="en-US" dirty="0">
                <a:solidFill>
                  <a:schemeClr val="tx2"/>
                </a:solidFill>
              </a:rPr>
              <a:t>例題</a:t>
            </a:r>
            <a:r>
              <a:rPr lang="ja-JP" altLang="en-US" dirty="0"/>
              <a:t>」を行ってみる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110000"/>
              </a:lnSpc>
            </a:pPr>
            <a:r>
              <a:rPr lang="ja-JP" altLang="en-US" dirty="0"/>
              <a:t>各自，「</a:t>
            </a:r>
            <a:r>
              <a:rPr lang="ja-JP" altLang="en-US" dirty="0">
                <a:solidFill>
                  <a:schemeClr val="tx2"/>
                </a:solidFill>
              </a:rPr>
              <a:t>課題</a:t>
            </a:r>
            <a:r>
              <a:rPr lang="ja-JP" altLang="en-US" dirty="0"/>
              <a:t>」に挑戦する</a:t>
            </a:r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eaLnBrk="1" hangingPunct="1">
              <a:lnSpc>
                <a:spcPct val="130000"/>
              </a:lnSpc>
            </a:pPr>
            <a:r>
              <a:rPr lang="ja-JP" altLang="en-US" dirty="0"/>
              <a:t>自分のペースで先に進んで構いません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endParaRPr lang="en-US" altLang="ja-JP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パソコン演習の進め方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139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511175"/>
            <a:ext cx="8410575" cy="4114800"/>
          </a:xfrm>
        </p:spPr>
        <p:txBody>
          <a:bodyPr>
            <a:normAutofit fontScale="77500" lnSpcReduction="20000"/>
          </a:bodyPr>
          <a:lstStyle/>
          <a:p>
            <a:pPr marL="609600" indent="-609600" eaLnBrk="1" hangingPunct="1">
              <a:lnSpc>
                <a:spcPct val="130000"/>
              </a:lnSpc>
            </a:pPr>
            <a:endParaRPr lang="ja-JP" altLang="en-US" dirty="0"/>
          </a:p>
          <a:p>
            <a:pPr marL="609600" indent="-609600" eaLnBrk="1" hangingPunct="1">
              <a:lnSpc>
                <a:spcPct val="110000"/>
              </a:lnSpc>
            </a:pPr>
            <a:r>
              <a:rPr lang="en-US" altLang="ja-JP" sz="3600" dirty="0" err="1"/>
              <a:t>DrScheme</a:t>
            </a:r>
            <a:r>
              <a:rPr lang="en-US" altLang="ja-JP" sz="3600" dirty="0"/>
              <a:t> </a:t>
            </a:r>
            <a:r>
              <a:rPr lang="ja-JP" altLang="en-US" sz="3600" dirty="0"/>
              <a:t>の起動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ja-JP" altLang="en-US" sz="3200" dirty="0">
                <a:solidFill>
                  <a:srgbClr val="008000"/>
                </a:solidFill>
              </a:rPr>
              <a:t>	プログラム　</a:t>
            </a:r>
            <a:r>
              <a:rPr lang="en-US" altLang="ja-JP" sz="3200" dirty="0">
                <a:solidFill>
                  <a:srgbClr val="008000"/>
                </a:solidFill>
              </a:rPr>
              <a:t>→ </a:t>
            </a:r>
            <a:r>
              <a:rPr lang="en-US" altLang="ja-JP" sz="3200" dirty="0" err="1">
                <a:solidFill>
                  <a:srgbClr val="008000"/>
                </a:solidFill>
              </a:rPr>
              <a:t>PLT</a:t>
            </a:r>
            <a:r>
              <a:rPr lang="en-US" altLang="ja-JP" sz="3200" dirty="0">
                <a:solidFill>
                  <a:srgbClr val="008000"/>
                </a:solidFill>
              </a:rPr>
              <a:t> Scheme → </a:t>
            </a:r>
            <a:r>
              <a:rPr lang="en-US" altLang="ja-JP" sz="3200" dirty="0" err="1">
                <a:solidFill>
                  <a:srgbClr val="008000"/>
                </a:solidFill>
              </a:rPr>
              <a:t>DrScheme</a:t>
            </a:r>
            <a:endParaRPr lang="en-US" altLang="ja-JP" sz="3200" dirty="0">
              <a:solidFill>
                <a:srgbClr val="008000"/>
              </a:solidFill>
            </a:endParaRPr>
          </a:p>
          <a:p>
            <a:pPr marL="609600" indent="-609600" eaLnBrk="1" hangingPunct="1">
              <a:lnSpc>
                <a:spcPct val="110000"/>
              </a:lnSpc>
            </a:pPr>
            <a:r>
              <a:rPr lang="ja-JP" altLang="en-US" sz="3600" dirty="0"/>
              <a:t>今日の演習では「</a:t>
            </a:r>
            <a:r>
              <a:rPr lang="en-US" altLang="ja-JP" sz="3600" dirty="0">
                <a:solidFill>
                  <a:schemeClr val="tx2"/>
                </a:solidFill>
              </a:rPr>
              <a:t>Intermediate Student</a:t>
            </a:r>
            <a:r>
              <a:rPr lang="ja-JP" altLang="en-US" sz="3600" dirty="0"/>
              <a:t>」</a:t>
            </a:r>
          </a:p>
          <a:p>
            <a:pPr marL="609600" indent="-609600" eaLnBrk="1" hangingPunct="1">
              <a:lnSpc>
                <a:spcPct val="110000"/>
              </a:lnSpc>
              <a:buFontTx/>
              <a:buNone/>
            </a:pPr>
            <a:r>
              <a:rPr lang="ja-JP" altLang="en-US" sz="3600" dirty="0"/>
              <a:t>	に設定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Language 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Choose Language 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Intermediate Student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Execute </a:t>
            </a:r>
            <a:r>
              <a:rPr lang="ja-JP" altLang="en-US" sz="3200" dirty="0">
                <a:solidFill>
                  <a:srgbClr val="008000"/>
                </a:solidFill>
              </a:rPr>
              <a:t>ボタン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/>
              <a:t>DrScheme </a:t>
            </a:r>
            <a:r>
              <a:rPr lang="ja-JP" altLang="en-US"/>
              <a:t>の使用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7712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7075" y="1662113"/>
            <a:ext cx="7772400" cy="4640262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en-US" altLang="ja-JP" dirty="0" err="1"/>
              <a:t>DrScheme</a:t>
            </a:r>
            <a:r>
              <a:rPr lang="en-US" altLang="ja-JP" dirty="0"/>
              <a:t> </a:t>
            </a:r>
            <a:r>
              <a:rPr lang="ja-JP" altLang="en-US" dirty="0"/>
              <a:t>の機能</a:t>
            </a:r>
          </a:p>
          <a:p>
            <a:pPr eaLnBrk="1" hangingPunct="1">
              <a:lnSpc>
                <a:spcPct val="125000"/>
              </a:lnSpc>
            </a:pPr>
            <a:r>
              <a:rPr lang="ja-JP" altLang="en-US" dirty="0"/>
              <a:t>プログラム実行の振る舞いを観察するためのツール</a:t>
            </a:r>
          </a:p>
          <a:p>
            <a:pPr eaLnBrk="1" hangingPunct="1">
              <a:lnSpc>
                <a:spcPct val="125000"/>
              </a:lnSpc>
            </a:pPr>
            <a:r>
              <a:rPr lang="ja-JP" altLang="en-US" dirty="0">
                <a:solidFill>
                  <a:schemeClr val="tx2"/>
                </a:solidFill>
              </a:rPr>
              <a:t>「定義用ウインドウ」のみを使用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ja-JP" altLang="en-US" dirty="0"/>
              <a:t>	</a:t>
            </a:r>
            <a:r>
              <a:rPr lang="en-US" altLang="ja-JP" dirty="0"/>
              <a:t>←</a:t>
            </a:r>
            <a:r>
              <a:rPr lang="ja-JP" altLang="en-US" dirty="0"/>
              <a:t>　普通のプログラム実行とは違う</a:t>
            </a:r>
          </a:p>
          <a:p>
            <a:pPr eaLnBrk="1" hangingPunct="1">
              <a:lnSpc>
                <a:spcPct val="125000"/>
              </a:lnSpc>
            </a:pPr>
            <a:r>
              <a:rPr lang="ja-JP" altLang="en-US" dirty="0"/>
              <a:t>「</a:t>
            </a:r>
            <a:r>
              <a:rPr lang="en-US" altLang="ja-JP" dirty="0"/>
              <a:t>Intermediate Student</a:t>
            </a:r>
            <a:r>
              <a:rPr lang="ja-JP" altLang="en-US" dirty="0"/>
              <a:t>」に設定する必要あり</a:t>
            </a:r>
          </a:p>
          <a:p>
            <a:pPr eaLnBrk="1" hangingPunct="1">
              <a:lnSpc>
                <a:spcPct val="130000"/>
              </a:lnSpc>
            </a:pPr>
            <a:endParaRPr lang="ja-JP" altLang="en-US" sz="28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ステップ実行とは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9713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次の式について，実行結果「</a:t>
            </a:r>
            <a:r>
              <a:rPr lang="en-US" altLang="ja-JP" dirty="0"/>
              <a:t>48</a:t>
            </a:r>
            <a:r>
              <a:rPr lang="ja-JP" altLang="en-US" dirty="0"/>
              <a:t>」に至る過程を見る</a:t>
            </a:r>
          </a:p>
          <a:p>
            <a:r>
              <a:rPr lang="en-US" altLang="ja-JP" dirty="0" err="1"/>
              <a:t>DrScheme</a:t>
            </a:r>
            <a:r>
              <a:rPr lang="en-US" altLang="ja-JP" dirty="0"/>
              <a:t> </a:t>
            </a:r>
            <a:r>
              <a:rPr lang="ja-JP" altLang="en-US" dirty="0"/>
              <a:t>の </a:t>
            </a:r>
            <a:r>
              <a:rPr lang="en-US" altLang="ja-JP" dirty="0"/>
              <a:t>stepper </a:t>
            </a:r>
            <a:r>
              <a:rPr lang="ja-JP" altLang="en-US" dirty="0"/>
              <a:t>を使用する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5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例題１．実行結果に至る過程　</a:t>
            </a:r>
          </a:p>
        </p:txBody>
      </p:sp>
      <p:sp>
        <p:nvSpPr>
          <p:cNvPr id="6" name="Rectangle 1029"/>
          <p:cNvSpPr>
            <a:spLocks noChangeArrowheads="1"/>
          </p:cNvSpPr>
          <p:nvPr/>
        </p:nvSpPr>
        <p:spPr bwMode="auto">
          <a:xfrm>
            <a:off x="1185278" y="2915848"/>
            <a:ext cx="3406775" cy="22987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(</a:t>
            </a:r>
            <a:r>
              <a:rPr lang="en-US" altLang="ja-JP" sz="3600">
                <a:solidFill>
                  <a:srgbClr val="FF3300"/>
                </a:solidFill>
              </a:rPr>
              <a:t>*</a:t>
            </a:r>
            <a:r>
              <a:rPr lang="en-US" altLang="ja-JP" sz="3600"/>
              <a:t> (</a:t>
            </a:r>
            <a:r>
              <a:rPr lang="en-US" altLang="ja-JP" sz="3600">
                <a:solidFill>
                  <a:srgbClr val="FF3300"/>
                </a:solidFill>
              </a:rPr>
              <a:t>+</a:t>
            </a:r>
            <a:r>
              <a:rPr lang="en-US" altLang="ja-JP" sz="3600"/>
              <a:t> 2 2)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(</a:t>
            </a:r>
            <a:r>
              <a:rPr lang="en-US" altLang="ja-JP" sz="3600">
                <a:solidFill>
                  <a:srgbClr val="FF3300"/>
                </a:solidFill>
              </a:rPr>
              <a:t>/</a:t>
            </a:r>
            <a:r>
              <a:rPr lang="en-US" altLang="ja-JP" sz="3600"/>
              <a:t> (</a:t>
            </a:r>
            <a:r>
              <a:rPr lang="en-US" altLang="ja-JP" sz="3600">
                <a:solidFill>
                  <a:srgbClr val="FF3300"/>
                </a:solidFill>
              </a:rPr>
              <a:t>*</a:t>
            </a:r>
            <a:r>
              <a:rPr lang="en-US" altLang="ja-JP" sz="3600"/>
              <a:t> (</a:t>
            </a:r>
            <a:r>
              <a:rPr lang="en-US" altLang="ja-JP" sz="3600">
                <a:solidFill>
                  <a:srgbClr val="FF3300"/>
                </a:solidFill>
              </a:rPr>
              <a:t>+</a:t>
            </a:r>
            <a:r>
              <a:rPr lang="en-US" altLang="ja-JP" sz="3600"/>
              <a:t> 3 5)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        (</a:t>
            </a:r>
            <a:r>
              <a:rPr lang="en-US" altLang="ja-JP" sz="3600">
                <a:solidFill>
                  <a:srgbClr val="FF3300"/>
                </a:solidFill>
              </a:rPr>
              <a:t>/</a:t>
            </a:r>
            <a:r>
              <a:rPr lang="en-US" altLang="ja-JP" sz="3600"/>
              <a:t> 30 10))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    2))</a:t>
            </a:r>
            <a:endParaRPr lang="ja-JP" altLang="en-US" sz="3600"/>
          </a:p>
        </p:txBody>
      </p:sp>
      <p:sp>
        <p:nvSpPr>
          <p:cNvPr id="7" name="Text Box 1032"/>
          <p:cNvSpPr txBox="1">
            <a:spLocks noChangeArrowheads="1"/>
          </p:cNvSpPr>
          <p:nvPr/>
        </p:nvSpPr>
        <p:spPr bwMode="auto">
          <a:xfrm>
            <a:off x="2237791" y="5352660"/>
            <a:ext cx="654526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「*」とあるのは，「乗算」の意味</a:t>
            </a:r>
            <a:endParaRPr lang="en-US" altLang="ja-JP">
              <a:solidFill>
                <a:srgbClr val="008000"/>
              </a:solidFill>
            </a:endParaRPr>
          </a:p>
        </p:txBody>
      </p:sp>
      <p:sp>
        <p:nvSpPr>
          <p:cNvPr id="8" name="AutoShape 1033"/>
          <p:cNvSpPr>
            <a:spLocks/>
          </p:cNvSpPr>
          <p:nvPr/>
        </p:nvSpPr>
        <p:spPr bwMode="auto">
          <a:xfrm>
            <a:off x="4722228" y="3025385"/>
            <a:ext cx="271463" cy="2065338"/>
          </a:xfrm>
          <a:prstGeom prst="rightBrace">
            <a:avLst>
              <a:gd name="adj1" fmla="val 63401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" name="Text Box 1034"/>
          <p:cNvSpPr txBox="1">
            <a:spLocks noChangeArrowheads="1"/>
          </p:cNvSpPr>
          <p:nvPr/>
        </p:nvSpPr>
        <p:spPr bwMode="auto">
          <a:xfrm>
            <a:off x="5087353" y="3858823"/>
            <a:ext cx="25161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Scheme </a:t>
            </a:r>
            <a:r>
              <a:rPr lang="ja-JP" altLang="en-US">
                <a:solidFill>
                  <a:srgbClr val="008000"/>
                </a:solidFill>
              </a:rPr>
              <a:t>の式 </a:t>
            </a:r>
          </a:p>
        </p:txBody>
      </p:sp>
    </p:spTree>
    <p:extLst>
      <p:ext uri="{BB962C8B-B14F-4D97-AF65-F5344CB8AC3E}">
        <p14:creationId xmlns:p14="http://schemas.microsoft.com/office/powerpoint/2010/main" val="4142251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693738" y="1100138"/>
            <a:ext cx="7827962" cy="164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80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en-US" altLang="ja-JP" sz="2800">
                <a:latin typeface="Calibri" panose="020F0502020204030204" pitchFamily="34" charset="0"/>
                <a:ea typeface="メイリオ" panose="020B0604030504040204" pitchFamily="50" charset="-128"/>
              </a:rPr>
              <a:t>Intermediate Student </a:t>
            </a: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で実行すること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sz="280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87450" y="2778125"/>
            <a:ext cx="7292975" cy="180975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rgbClr val="FF3300"/>
                </a:solidFill>
              </a:rPr>
              <a:t>*</a:t>
            </a:r>
            <a:r>
              <a:rPr lang="en-US" altLang="ja-JP" sz="2800"/>
              <a:t> (</a:t>
            </a:r>
            <a:r>
              <a:rPr lang="en-US" altLang="ja-JP" sz="2800">
                <a:solidFill>
                  <a:srgbClr val="FF3300"/>
                </a:solidFill>
              </a:rPr>
              <a:t>+</a:t>
            </a:r>
            <a:r>
              <a:rPr lang="en-US" altLang="ja-JP" sz="2800"/>
              <a:t> 2 2)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(</a:t>
            </a:r>
            <a:r>
              <a:rPr lang="en-US" altLang="ja-JP" sz="2800">
                <a:solidFill>
                  <a:srgbClr val="FF3300"/>
                </a:solidFill>
              </a:rPr>
              <a:t>/</a:t>
            </a:r>
            <a:r>
              <a:rPr lang="en-US" altLang="ja-JP" sz="2800"/>
              <a:t> (</a:t>
            </a:r>
            <a:r>
              <a:rPr lang="en-US" altLang="ja-JP" sz="2800">
                <a:solidFill>
                  <a:srgbClr val="FF3300"/>
                </a:solidFill>
              </a:rPr>
              <a:t>*</a:t>
            </a:r>
            <a:r>
              <a:rPr lang="en-US" altLang="ja-JP" sz="2800"/>
              <a:t> (</a:t>
            </a:r>
            <a:r>
              <a:rPr lang="en-US" altLang="ja-JP" sz="2800">
                <a:solidFill>
                  <a:srgbClr val="FF3300"/>
                </a:solidFill>
              </a:rPr>
              <a:t>+</a:t>
            </a:r>
            <a:r>
              <a:rPr lang="en-US" altLang="ja-JP" sz="2800"/>
              <a:t> 3 5)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    (</a:t>
            </a:r>
            <a:r>
              <a:rPr lang="en-US" altLang="ja-JP" sz="2800">
                <a:solidFill>
                  <a:srgbClr val="FF3300"/>
                </a:solidFill>
              </a:rPr>
              <a:t>/</a:t>
            </a:r>
            <a:r>
              <a:rPr lang="en-US" altLang="ja-JP" sz="2800"/>
              <a:t> 30 10))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2))</a:t>
            </a:r>
            <a:endParaRPr lang="ja-JP" altLang="en-US" sz="2800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717550" y="4618038"/>
            <a:ext cx="8880475" cy="164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2</a:t>
            </a:r>
            <a:r>
              <a:rPr lang="en-US" altLang="ja-JP" sz="2800"/>
              <a:t>. DrScheme </a:t>
            </a:r>
            <a:r>
              <a:rPr lang="ja-JP" altLang="en-US" sz="2800"/>
              <a:t>を使って，ステップ実行の様子を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800"/>
              <a:t>    確認しなさい　（</a:t>
            </a:r>
            <a:r>
              <a:rPr lang="en-US" altLang="ja-JP" sz="2800"/>
              <a:t>Step </a:t>
            </a:r>
            <a:r>
              <a:rPr lang="ja-JP" altLang="en-US" sz="2800"/>
              <a:t>ボタン，</a:t>
            </a:r>
            <a:r>
              <a:rPr lang="en-US" altLang="ja-JP" sz="2800"/>
              <a:t>Next </a:t>
            </a:r>
            <a:r>
              <a:rPr lang="ja-JP" altLang="en-US" sz="2800"/>
              <a:t>ボタンを使用）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ja-JP" altLang="en-US"/>
              <a:t>　理解しながら進むこと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158327" y="6302375"/>
            <a:ext cx="5172250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次は，例題２に進んでください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「例題１．実行結果に至る過程」の手順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3813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9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3" y="884238"/>
            <a:ext cx="5821362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868363" y="5791200"/>
            <a:ext cx="677743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定義用ウインドウに入力して，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8000"/>
                </a:solidFill>
              </a:rPr>
              <a:t>Execute </a:t>
            </a:r>
            <a:r>
              <a:rPr lang="ja-JP" altLang="en-US" sz="2400" dirty="0">
                <a:solidFill>
                  <a:srgbClr val="008000"/>
                </a:solidFill>
              </a:rPr>
              <a:t>ボタンを押した後，</a:t>
            </a:r>
            <a:r>
              <a:rPr lang="en-US" altLang="ja-JP" sz="2400" dirty="0">
                <a:solidFill>
                  <a:srgbClr val="008000"/>
                </a:solidFill>
              </a:rPr>
              <a:t>Step </a:t>
            </a:r>
            <a:r>
              <a:rPr lang="ja-JP" altLang="en-US" sz="2400" dirty="0">
                <a:solidFill>
                  <a:srgbClr val="008000"/>
                </a:solidFill>
              </a:rPr>
              <a:t>ボタンを押すと</a:t>
            </a:r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 flipH="1" flipV="1">
            <a:off x="3668713" y="3028950"/>
            <a:ext cx="792162" cy="283051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261938" y="1830388"/>
            <a:ext cx="4352925" cy="1182687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4103688" y="1311275"/>
            <a:ext cx="1397000" cy="528638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例題２．式のステップ実行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328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8374" y="2472820"/>
            <a:ext cx="8343900" cy="1085959"/>
          </a:xfrm>
        </p:spPr>
        <p:txBody>
          <a:bodyPr>
            <a:normAutofit/>
          </a:bodyPr>
          <a:lstStyle/>
          <a:p>
            <a:r>
              <a:rPr lang="en-US" altLang="ja-JP" sz="3975" dirty="0">
                <a:latin typeface="メイリオ" panose="020B0604030504040204" pitchFamily="50" charset="-128"/>
              </a:rPr>
              <a:t>3-1 Scheme</a:t>
            </a:r>
            <a:r>
              <a:rPr lang="ja-JP" altLang="en-US" sz="3975" dirty="0">
                <a:latin typeface="メイリオ" panose="020B0604030504040204" pitchFamily="50" charset="-128"/>
              </a:rPr>
              <a:t> の関数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pPr/>
              <a:t>2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48823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428625"/>
            <a:ext cx="9105900" cy="596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479675" y="5410200"/>
            <a:ext cx="4445000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003300"/>
                </a:solidFill>
              </a:rPr>
              <a:t>「</a:t>
            </a:r>
            <a:r>
              <a:rPr lang="en-US" altLang="ja-JP" sz="3600">
                <a:solidFill>
                  <a:srgbClr val="003300"/>
                </a:solidFill>
              </a:rPr>
              <a:t>(+ 2 2)</a:t>
            </a:r>
            <a:r>
              <a:rPr lang="ja-JP" altLang="en-US" sz="3600">
                <a:solidFill>
                  <a:srgbClr val="003300"/>
                </a:solidFill>
              </a:rPr>
              <a:t>」は「</a:t>
            </a:r>
            <a:r>
              <a:rPr lang="en-US" altLang="ja-JP" sz="3600">
                <a:solidFill>
                  <a:srgbClr val="003300"/>
                </a:solidFill>
              </a:rPr>
              <a:t>4</a:t>
            </a:r>
            <a:r>
              <a:rPr lang="ja-JP" altLang="en-US" sz="3600">
                <a:solidFill>
                  <a:srgbClr val="003300"/>
                </a:solidFill>
              </a:rPr>
              <a:t>」で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003300"/>
                </a:solidFill>
              </a:rPr>
              <a:t>置き換わる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1894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25"/>
            <a:ext cx="9124950" cy="597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2479675" y="5410200"/>
            <a:ext cx="4445000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003300"/>
                </a:solidFill>
              </a:rPr>
              <a:t>「</a:t>
            </a:r>
            <a:r>
              <a:rPr lang="en-US" altLang="ja-JP" sz="3600">
                <a:solidFill>
                  <a:srgbClr val="003300"/>
                </a:solidFill>
              </a:rPr>
              <a:t>(+ 3 5)</a:t>
            </a:r>
            <a:r>
              <a:rPr lang="ja-JP" altLang="en-US" sz="3600">
                <a:solidFill>
                  <a:srgbClr val="003300"/>
                </a:solidFill>
              </a:rPr>
              <a:t>」は「8」で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003300"/>
                </a:solidFill>
              </a:rPr>
              <a:t>置き換わる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8658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6725"/>
            <a:ext cx="9124950" cy="597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2479675" y="5410200"/>
            <a:ext cx="4775200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003300"/>
                </a:solidFill>
              </a:rPr>
              <a:t>「</a:t>
            </a:r>
            <a:r>
              <a:rPr lang="en-US" altLang="ja-JP" sz="3600">
                <a:solidFill>
                  <a:srgbClr val="003300"/>
                </a:solidFill>
              </a:rPr>
              <a:t>(/ 30 10)</a:t>
            </a:r>
            <a:r>
              <a:rPr lang="ja-JP" altLang="en-US" sz="3600">
                <a:solidFill>
                  <a:srgbClr val="003300"/>
                </a:solidFill>
              </a:rPr>
              <a:t>」は「3」で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003300"/>
                </a:solidFill>
              </a:rPr>
              <a:t>置き換わる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6212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438150"/>
            <a:ext cx="9134475" cy="598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479675" y="5410200"/>
            <a:ext cx="4648200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003300"/>
                </a:solidFill>
              </a:rPr>
              <a:t>「</a:t>
            </a:r>
            <a:r>
              <a:rPr lang="en-US" altLang="ja-JP" sz="3600">
                <a:solidFill>
                  <a:srgbClr val="003300"/>
                </a:solidFill>
              </a:rPr>
              <a:t>(* 8 3)</a:t>
            </a:r>
            <a:r>
              <a:rPr lang="ja-JP" altLang="en-US" sz="3600">
                <a:solidFill>
                  <a:srgbClr val="003300"/>
                </a:solidFill>
              </a:rPr>
              <a:t>」は「2</a:t>
            </a:r>
            <a:r>
              <a:rPr lang="en-US" altLang="ja-JP" sz="3600">
                <a:solidFill>
                  <a:srgbClr val="003300"/>
                </a:solidFill>
              </a:rPr>
              <a:t>4</a:t>
            </a:r>
            <a:r>
              <a:rPr lang="ja-JP" altLang="en-US" sz="3600">
                <a:solidFill>
                  <a:srgbClr val="003300"/>
                </a:solidFill>
              </a:rPr>
              <a:t>」で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003300"/>
                </a:solidFill>
              </a:rPr>
              <a:t>置き換わる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7410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0050"/>
            <a:ext cx="9124950" cy="597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2479675" y="5410200"/>
            <a:ext cx="4775200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003300"/>
                </a:solidFill>
              </a:rPr>
              <a:t>「</a:t>
            </a:r>
            <a:r>
              <a:rPr lang="en-US" altLang="ja-JP" sz="3600">
                <a:solidFill>
                  <a:srgbClr val="003300"/>
                </a:solidFill>
              </a:rPr>
              <a:t>(/ 24 2)</a:t>
            </a:r>
            <a:r>
              <a:rPr lang="ja-JP" altLang="en-US" sz="3600">
                <a:solidFill>
                  <a:srgbClr val="003300"/>
                </a:solidFill>
              </a:rPr>
              <a:t>」は「12」で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003300"/>
                </a:solidFill>
              </a:rPr>
              <a:t>置き換わる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2129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9100"/>
            <a:ext cx="9124950" cy="597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479675" y="5410200"/>
            <a:ext cx="4878388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003300"/>
                </a:solidFill>
              </a:rPr>
              <a:t>「</a:t>
            </a:r>
            <a:r>
              <a:rPr lang="en-US" altLang="ja-JP" sz="3600">
                <a:solidFill>
                  <a:srgbClr val="003300"/>
                </a:solidFill>
              </a:rPr>
              <a:t>(* 4 12)</a:t>
            </a:r>
            <a:r>
              <a:rPr lang="ja-JP" altLang="en-US" sz="3600">
                <a:solidFill>
                  <a:srgbClr val="003300"/>
                </a:solidFill>
              </a:rPr>
              <a:t>」は「</a:t>
            </a:r>
            <a:r>
              <a:rPr lang="en-US" altLang="ja-JP" sz="3600">
                <a:solidFill>
                  <a:srgbClr val="003300"/>
                </a:solidFill>
              </a:rPr>
              <a:t>48</a:t>
            </a:r>
            <a:r>
              <a:rPr lang="ja-JP" altLang="en-US" sz="3600">
                <a:solidFill>
                  <a:srgbClr val="003300"/>
                </a:solidFill>
              </a:rPr>
              <a:t>」で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003300"/>
                </a:solidFill>
              </a:rPr>
              <a:t>置き換わる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914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60602" y="874449"/>
            <a:ext cx="8134350" cy="5982869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dirty="0"/>
              <a:t>(</a:t>
            </a:r>
            <a:r>
              <a:rPr lang="en-US" altLang="ja-JP" dirty="0">
                <a:solidFill>
                  <a:srgbClr val="FF3300"/>
                </a:solidFill>
              </a:rPr>
              <a:t>*</a:t>
            </a:r>
            <a:r>
              <a:rPr lang="en-US" altLang="ja-JP" dirty="0"/>
              <a:t> (</a:t>
            </a:r>
            <a:r>
              <a:rPr lang="en-US" altLang="ja-JP" dirty="0">
                <a:solidFill>
                  <a:srgbClr val="FF3300"/>
                </a:solidFill>
              </a:rPr>
              <a:t>+</a:t>
            </a:r>
            <a:r>
              <a:rPr lang="en-US" altLang="ja-JP" dirty="0"/>
              <a:t> 2 2) (</a:t>
            </a:r>
            <a:r>
              <a:rPr lang="en-US" altLang="ja-JP" dirty="0">
                <a:solidFill>
                  <a:srgbClr val="FF3300"/>
                </a:solidFill>
              </a:rPr>
              <a:t>/</a:t>
            </a:r>
            <a:r>
              <a:rPr lang="en-US" altLang="ja-JP" dirty="0"/>
              <a:t> (</a:t>
            </a:r>
            <a:r>
              <a:rPr lang="en-US" altLang="ja-JP" dirty="0">
                <a:solidFill>
                  <a:srgbClr val="FF3300"/>
                </a:solidFill>
              </a:rPr>
              <a:t>*</a:t>
            </a:r>
            <a:r>
              <a:rPr lang="en-US" altLang="ja-JP" dirty="0"/>
              <a:t> (</a:t>
            </a:r>
            <a:r>
              <a:rPr lang="en-US" altLang="ja-JP" dirty="0">
                <a:solidFill>
                  <a:srgbClr val="FF3300"/>
                </a:solidFill>
              </a:rPr>
              <a:t>+</a:t>
            </a:r>
            <a:r>
              <a:rPr lang="en-US" altLang="ja-JP" dirty="0"/>
              <a:t> 3 5) (</a:t>
            </a:r>
            <a:r>
              <a:rPr lang="en-US" altLang="ja-JP" dirty="0">
                <a:solidFill>
                  <a:srgbClr val="FF3300"/>
                </a:solidFill>
              </a:rPr>
              <a:t>/</a:t>
            </a:r>
            <a:r>
              <a:rPr lang="en-US" altLang="ja-JP" dirty="0"/>
              <a:t> 30 10)) 2))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altLang="ja-JP" sz="3200" dirty="0"/>
              <a:t>= (</a:t>
            </a:r>
            <a:r>
              <a:rPr lang="en-US" altLang="ja-JP" sz="3200" dirty="0">
                <a:solidFill>
                  <a:srgbClr val="FF3300"/>
                </a:solidFill>
              </a:rPr>
              <a:t>* </a:t>
            </a:r>
            <a:r>
              <a:rPr lang="en-US" altLang="ja-JP" sz="3200" dirty="0"/>
              <a:t>4 (</a:t>
            </a:r>
            <a:r>
              <a:rPr lang="en-US" altLang="ja-JP" sz="3200" dirty="0">
                <a:solidFill>
                  <a:srgbClr val="FF3300"/>
                </a:solidFill>
              </a:rPr>
              <a:t>/</a:t>
            </a:r>
            <a:r>
              <a:rPr lang="en-US" altLang="ja-JP" sz="3200" dirty="0"/>
              <a:t> (</a:t>
            </a:r>
            <a:r>
              <a:rPr lang="en-US" altLang="ja-JP" sz="3200" dirty="0">
                <a:solidFill>
                  <a:srgbClr val="FF3300"/>
                </a:solidFill>
              </a:rPr>
              <a:t>*</a:t>
            </a:r>
            <a:r>
              <a:rPr lang="en-US" altLang="ja-JP" sz="3200" dirty="0"/>
              <a:t> (</a:t>
            </a:r>
            <a:r>
              <a:rPr lang="en-US" altLang="ja-JP" sz="3200" dirty="0">
                <a:solidFill>
                  <a:srgbClr val="FF3300"/>
                </a:solidFill>
              </a:rPr>
              <a:t>+</a:t>
            </a:r>
            <a:r>
              <a:rPr lang="en-US" altLang="ja-JP" sz="3200" dirty="0"/>
              <a:t> 3 5) (</a:t>
            </a:r>
            <a:r>
              <a:rPr lang="en-US" altLang="ja-JP" sz="3200" dirty="0">
                <a:solidFill>
                  <a:srgbClr val="FF3300"/>
                </a:solidFill>
              </a:rPr>
              <a:t>/</a:t>
            </a:r>
            <a:r>
              <a:rPr lang="en-US" altLang="ja-JP" sz="3200" dirty="0"/>
              <a:t> 30 10)) 2))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altLang="ja-JP" sz="3200" dirty="0"/>
              <a:t>= (</a:t>
            </a:r>
            <a:r>
              <a:rPr lang="en-US" altLang="ja-JP" sz="3200" dirty="0">
                <a:solidFill>
                  <a:srgbClr val="FF3300"/>
                </a:solidFill>
              </a:rPr>
              <a:t>* </a:t>
            </a:r>
            <a:r>
              <a:rPr lang="en-US" altLang="ja-JP" sz="3200" dirty="0"/>
              <a:t>4 (</a:t>
            </a:r>
            <a:r>
              <a:rPr lang="en-US" altLang="ja-JP" sz="3200" dirty="0">
                <a:solidFill>
                  <a:srgbClr val="FF3300"/>
                </a:solidFill>
              </a:rPr>
              <a:t>/</a:t>
            </a:r>
            <a:r>
              <a:rPr lang="en-US" altLang="ja-JP" sz="3200" dirty="0"/>
              <a:t> (</a:t>
            </a:r>
            <a:r>
              <a:rPr lang="en-US" altLang="ja-JP" sz="3200" dirty="0">
                <a:solidFill>
                  <a:srgbClr val="FF3300"/>
                </a:solidFill>
              </a:rPr>
              <a:t>*</a:t>
            </a:r>
            <a:r>
              <a:rPr lang="en-US" altLang="ja-JP" sz="3200" dirty="0"/>
              <a:t> 8 (</a:t>
            </a:r>
            <a:r>
              <a:rPr lang="en-US" altLang="ja-JP" sz="3200" dirty="0">
                <a:solidFill>
                  <a:srgbClr val="FF3300"/>
                </a:solidFill>
              </a:rPr>
              <a:t>/</a:t>
            </a:r>
            <a:r>
              <a:rPr lang="en-US" altLang="ja-JP" sz="3200" dirty="0"/>
              <a:t> 30 10)) 2))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altLang="ja-JP" sz="3200" dirty="0"/>
              <a:t>= (</a:t>
            </a:r>
            <a:r>
              <a:rPr lang="en-US" altLang="ja-JP" sz="3200" dirty="0">
                <a:solidFill>
                  <a:srgbClr val="FF3300"/>
                </a:solidFill>
              </a:rPr>
              <a:t>* </a:t>
            </a:r>
            <a:r>
              <a:rPr lang="en-US" altLang="ja-JP" sz="3200" dirty="0"/>
              <a:t>4 (</a:t>
            </a:r>
            <a:r>
              <a:rPr lang="en-US" altLang="ja-JP" sz="3200" dirty="0">
                <a:solidFill>
                  <a:srgbClr val="FF3300"/>
                </a:solidFill>
              </a:rPr>
              <a:t>/</a:t>
            </a:r>
            <a:r>
              <a:rPr lang="en-US" altLang="ja-JP" sz="3200" dirty="0"/>
              <a:t> (</a:t>
            </a:r>
            <a:r>
              <a:rPr lang="en-US" altLang="ja-JP" sz="3200" dirty="0">
                <a:solidFill>
                  <a:srgbClr val="FF3300"/>
                </a:solidFill>
              </a:rPr>
              <a:t>*</a:t>
            </a:r>
            <a:r>
              <a:rPr lang="en-US" altLang="ja-JP" sz="3200" dirty="0"/>
              <a:t> 8 3) 2))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altLang="ja-JP" sz="3200" dirty="0"/>
              <a:t>=	 (</a:t>
            </a:r>
            <a:r>
              <a:rPr lang="en-US" altLang="ja-JP" sz="3200" dirty="0">
                <a:solidFill>
                  <a:srgbClr val="FF3300"/>
                </a:solidFill>
              </a:rPr>
              <a:t>*</a:t>
            </a:r>
            <a:r>
              <a:rPr lang="en-US" altLang="ja-JP" sz="3200" dirty="0"/>
              <a:t> 4 (</a:t>
            </a:r>
            <a:r>
              <a:rPr lang="en-US" altLang="ja-JP" sz="3200" dirty="0">
                <a:solidFill>
                  <a:srgbClr val="FF3300"/>
                </a:solidFill>
              </a:rPr>
              <a:t>/</a:t>
            </a:r>
            <a:r>
              <a:rPr lang="en-US" altLang="ja-JP" sz="3200" dirty="0"/>
              <a:t> 24 2))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altLang="ja-JP" sz="3200" dirty="0"/>
              <a:t>=	(</a:t>
            </a:r>
            <a:r>
              <a:rPr lang="en-US" altLang="ja-JP" sz="3200" dirty="0">
                <a:solidFill>
                  <a:srgbClr val="FF3300"/>
                </a:solidFill>
              </a:rPr>
              <a:t>*</a:t>
            </a:r>
            <a:r>
              <a:rPr lang="en-US" altLang="ja-JP" sz="3200" dirty="0"/>
              <a:t> 4 12)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altLang="ja-JP" sz="3200" dirty="0"/>
              <a:t>=		48</a:t>
            </a:r>
            <a:endParaRPr lang="ja-JP" altLang="en-US" sz="3200" dirty="0"/>
          </a:p>
        </p:txBody>
      </p:sp>
      <p:sp>
        <p:nvSpPr>
          <p:cNvPr id="28676" name="Rectangle 1028"/>
          <p:cNvSpPr>
            <a:spLocks noChangeArrowheads="1"/>
          </p:cNvSpPr>
          <p:nvPr/>
        </p:nvSpPr>
        <p:spPr bwMode="auto">
          <a:xfrm>
            <a:off x="387350" y="912783"/>
            <a:ext cx="6207125" cy="5492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28677" name="Rectangle 1029"/>
          <p:cNvSpPr>
            <a:spLocks noChangeArrowheads="1"/>
          </p:cNvSpPr>
          <p:nvPr/>
        </p:nvSpPr>
        <p:spPr bwMode="auto">
          <a:xfrm>
            <a:off x="1446642" y="4850251"/>
            <a:ext cx="771525" cy="57626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78" name="Text Box 1030"/>
          <p:cNvSpPr txBox="1">
            <a:spLocks noChangeArrowheads="1"/>
          </p:cNvSpPr>
          <p:nvPr/>
        </p:nvSpPr>
        <p:spPr bwMode="auto">
          <a:xfrm>
            <a:off x="6969125" y="909608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最初の式</a:t>
            </a:r>
          </a:p>
        </p:txBody>
      </p:sp>
      <p:sp>
        <p:nvSpPr>
          <p:cNvPr id="28679" name="Text Box 1031"/>
          <p:cNvSpPr txBox="1">
            <a:spLocks noChangeArrowheads="1"/>
          </p:cNvSpPr>
          <p:nvPr/>
        </p:nvSpPr>
        <p:spPr bwMode="auto">
          <a:xfrm>
            <a:off x="6504071" y="1462973"/>
            <a:ext cx="17827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(+ 2 2) → 4</a:t>
            </a:r>
          </a:p>
        </p:txBody>
      </p:sp>
      <p:sp>
        <p:nvSpPr>
          <p:cNvPr id="28680" name="Text Box 1032"/>
          <p:cNvSpPr txBox="1">
            <a:spLocks noChangeArrowheads="1"/>
          </p:cNvSpPr>
          <p:nvPr/>
        </p:nvSpPr>
        <p:spPr bwMode="auto">
          <a:xfrm>
            <a:off x="5557921" y="2155123"/>
            <a:ext cx="17827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(+ 3 5) → 8</a:t>
            </a:r>
          </a:p>
        </p:txBody>
      </p:sp>
      <p:sp>
        <p:nvSpPr>
          <p:cNvPr id="28681" name="Text Box 1033"/>
          <p:cNvSpPr txBox="1">
            <a:spLocks noChangeArrowheads="1"/>
          </p:cNvSpPr>
          <p:nvPr/>
        </p:nvSpPr>
        <p:spPr bwMode="auto">
          <a:xfrm>
            <a:off x="4330784" y="2853623"/>
            <a:ext cx="203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(/30 10) → 3</a:t>
            </a:r>
          </a:p>
        </p:txBody>
      </p:sp>
      <p:sp>
        <p:nvSpPr>
          <p:cNvPr id="28682" name="Text Box 1034"/>
          <p:cNvSpPr txBox="1">
            <a:spLocks noChangeArrowheads="1"/>
          </p:cNvSpPr>
          <p:nvPr/>
        </p:nvSpPr>
        <p:spPr bwMode="auto">
          <a:xfrm>
            <a:off x="3649746" y="3523548"/>
            <a:ext cx="18446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(* 8 3) → 2</a:t>
            </a:r>
          </a:p>
        </p:txBody>
      </p:sp>
      <p:sp>
        <p:nvSpPr>
          <p:cNvPr id="28683" name="Text Box 1035"/>
          <p:cNvSpPr txBox="1">
            <a:spLocks noChangeArrowheads="1"/>
          </p:cNvSpPr>
          <p:nvPr/>
        </p:nvSpPr>
        <p:spPr bwMode="auto">
          <a:xfrm>
            <a:off x="2759159" y="4220461"/>
            <a:ext cx="2032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(/24 2) → 12</a:t>
            </a:r>
          </a:p>
        </p:txBody>
      </p:sp>
      <p:sp>
        <p:nvSpPr>
          <p:cNvPr id="28684" name="Text Box 1036"/>
          <p:cNvSpPr txBox="1">
            <a:spLocks noChangeArrowheads="1"/>
          </p:cNvSpPr>
          <p:nvPr/>
        </p:nvSpPr>
        <p:spPr bwMode="auto">
          <a:xfrm>
            <a:off x="2300932" y="4976111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</a:rPr>
              <a:t>実行結果</a:t>
            </a:r>
          </a:p>
        </p:txBody>
      </p:sp>
      <p:sp>
        <p:nvSpPr>
          <p:cNvPr id="28685" name="Rectangle 1037"/>
          <p:cNvSpPr>
            <a:spLocks noChangeArrowheads="1"/>
          </p:cNvSpPr>
          <p:nvPr/>
        </p:nvSpPr>
        <p:spPr bwMode="auto">
          <a:xfrm>
            <a:off x="1276434" y="1518536"/>
            <a:ext cx="7270750" cy="3259137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86" name="Text Box 1038"/>
          <p:cNvSpPr txBox="1">
            <a:spLocks noChangeArrowheads="1"/>
          </p:cNvSpPr>
          <p:nvPr/>
        </p:nvSpPr>
        <p:spPr bwMode="auto">
          <a:xfrm>
            <a:off x="5064209" y="4283961"/>
            <a:ext cx="38782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コンピュータ内部での計算</a:t>
            </a:r>
          </a:p>
        </p:txBody>
      </p:sp>
      <p:sp>
        <p:nvSpPr>
          <p:cNvPr id="28687" name="Rectangle 1039"/>
          <p:cNvSpPr>
            <a:spLocks noChangeArrowheads="1"/>
          </p:cNvSpPr>
          <p:nvPr/>
        </p:nvSpPr>
        <p:spPr bwMode="auto">
          <a:xfrm>
            <a:off x="933450" y="998508"/>
            <a:ext cx="1189037" cy="404812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88" name="Rectangle 1040"/>
          <p:cNvSpPr>
            <a:spLocks noChangeArrowheads="1"/>
          </p:cNvSpPr>
          <p:nvPr/>
        </p:nvSpPr>
        <p:spPr bwMode="auto">
          <a:xfrm>
            <a:off x="2816309" y="1558223"/>
            <a:ext cx="1189037" cy="404813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89" name="Rectangle 1041"/>
          <p:cNvSpPr>
            <a:spLocks noChangeArrowheads="1"/>
          </p:cNvSpPr>
          <p:nvPr/>
        </p:nvSpPr>
        <p:spPr bwMode="auto">
          <a:xfrm>
            <a:off x="3127459" y="2236086"/>
            <a:ext cx="1450975" cy="404812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90" name="Rectangle 1042"/>
          <p:cNvSpPr>
            <a:spLocks noChangeArrowheads="1"/>
          </p:cNvSpPr>
          <p:nvPr/>
        </p:nvSpPr>
        <p:spPr bwMode="auto">
          <a:xfrm>
            <a:off x="2394034" y="2913948"/>
            <a:ext cx="1171575" cy="404813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91" name="Rectangle 1043"/>
          <p:cNvSpPr>
            <a:spLocks noChangeArrowheads="1"/>
          </p:cNvSpPr>
          <p:nvPr/>
        </p:nvSpPr>
        <p:spPr bwMode="auto">
          <a:xfrm>
            <a:off x="2095584" y="3591811"/>
            <a:ext cx="1241425" cy="404812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92" name="Rectangle 1044"/>
          <p:cNvSpPr>
            <a:spLocks noChangeArrowheads="1"/>
          </p:cNvSpPr>
          <p:nvPr/>
        </p:nvSpPr>
        <p:spPr bwMode="auto">
          <a:xfrm>
            <a:off x="1301834" y="4277611"/>
            <a:ext cx="1338262" cy="404812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2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実行結果「４８」が得られる過程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3642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8163" y="1476375"/>
            <a:ext cx="8134350" cy="538162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/>
              <a:t>(</a:t>
            </a:r>
            <a:r>
              <a:rPr lang="en-US" altLang="ja-JP">
                <a:solidFill>
                  <a:srgbClr val="FF3300"/>
                </a:solidFill>
              </a:rPr>
              <a:t>*</a:t>
            </a:r>
            <a:r>
              <a:rPr lang="en-US" altLang="ja-JP"/>
              <a:t> (</a:t>
            </a:r>
            <a:r>
              <a:rPr lang="en-US" altLang="ja-JP">
                <a:solidFill>
                  <a:srgbClr val="FF3300"/>
                </a:solidFill>
              </a:rPr>
              <a:t>+</a:t>
            </a:r>
            <a:r>
              <a:rPr lang="en-US" altLang="ja-JP"/>
              <a:t> 2 2) (</a:t>
            </a:r>
            <a:r>
              <a:rPr lang="en-US" altLang="ja-JP">
                <a:solidFill>
                  <a:srgbClr val="FF3300"/>
                </a:solidFill>
              </a:rPr>
              <a:t>/</a:t>
            </a:r>
            <a:r>
              <a:rPr lang="en-US" altLang="ja-JP"/>
              <a:t> (</a:t>
            </a:r>
            <a:r>
              <a:rPr lang="en-US" altLang="ja-JP">
                <a:solidFill>
                  <a:srgbClr val="FF3300"/>
                </a:solidFill>
              </a:rPr>
              <a:t>*</a:t>
            </a:r>
            <a:r>
              <a:rPr lang="en-US" altLang="ja-JP"/>
              <a:t> (</a:t>
            </a:r>
            <a:r>
              <a:rPr lang="en-US" altLang="ja-JP">
                <a:solidFill>
                  <a:srgbClr val="FF3300"/>
                </a:solidFill>
              </a:rPr>
              <a:t>+</a:t>
            </a:r>
            <a:r>
              <a:rPr lang="en-US" altLang="ja-JP"/>
              <a:t> 3 5) (</a:t>
            </a:r>
            <a:r>
              <a:rPr lang="en-US" altLang="ja-JP">
                <a:solidFill>
                  <a:srgbClr val="FF3300"/>
                </a:solidFill>
              </a:rPr>
              <a:t>/</a:t>
            </a:r>
            <a:r>
              <a:rPr lang="en-US" altLang="ja-JP"/>
              <a:t> 30 10)) 2))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altLang="ja-JP" sz="3200"/>
              <a:t>= (</a:t>
            </a:r>
            <a:r>
              <a:rPr lang="en-US" altLang="ja-JP" sz="3200">
                <a:solidFill>
                  <a:srgbClr val="FF3300"/>
                </a:solidFill>
              </a:rPr>
              <a:t>* </a:t>
            </a:r>
            <a:r>
              <a:rPr lang="en-US" altLang="ja-JP" sz="3200"/>
              <a:t>4 (</a:t>
            </a:r>
            <a:r>
              <a:rPr lang="en-US" altLang="ja-JP" sz="3200">
                <a:solidFill>
                  <a:srgbClr val="FF3300"/>
                </a:solidFill>
              </a:rPr>
              <a:t>/</a:t>
            </a:r>
            <a:r>
              <a:rPr lang="en-US" altLang="ja-JP" sz="3200"/>
              <a:t> (</a:t>
            </a:r>
            <a:r>
              <a:rPr lang="en-US" altLang="ja-JP" sz="3200">
                <a:solidFill>
                  <a:srgbClr val="FF3300"/>
                </a:solidFill>
              </a:rPr>
              <a:t>*</a:t>
            </a:r>
            <a:r>
              <a:rPr lang="en-US" altLang="ja-JP" sz="3200"/>
              <a:t> (</a:t>
            </a:r>
            <a:r>
              <a:rPr lang="en-US" altLang="ja-JP" sz="3200">
                <a:solidFill>
                  <a:srgbClr val="FF3300"/>
                </a:solidFill>
              </a:rPr>
              <a:t>+</a:t>
            </a:r>
            <a:r>
              <a:rPr lang="en-US" altLang="ja-JP" sz="3200"/>
              <a:t> 3 5) (</a:t>
            </a:r>
            <a:r>
              <a:rPr lang="en-US" altLang="ja-JP" sz="3200">
                <a:solidFill>
                  <a:srgbClr val="FF3300"/>
                </a:solidFill>
              </a:rPr>
              <a:t>/</a:t>
            </a:r>
            <a:r>
              <a:rPr lang="en-US" altLang="ja-JP" sz="3200"/>
              <a:t> 30 10)) 2))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altLang="ja-JP" sz="3200"/>
              <a:t>= (</a:t>
            </a:r>
            <a:r>
              <a:rPr lang="en-US" altLang="ja-JP" sz="3200">
                <a:solidFill>
                  <a:srgbClr val="FF3300"/>
                </a:solidFill>
              </a:rPr>
              <a:t>* </a:t>
            </a:r>
            <a:r>
              <a:rPr lang="en-US" altLang="ja-JP" sz="3200"/>
              <a:t>4 (</a:t>
            </a:r>
            <a:r>
              <a:rPr lang="en-US" altLang="ja-JP" sz="3200">
                <a:solidFill>
                  <a:srgbClr val="FF3300"/>
                </a:solidFill>
              </a:rPr>
              <a:t>/</a:t>
            </a:r>
            <a:r>
              <a:rPr lang="en-US" altLang="ja-JP" sz="3200"/>
              <a:t> (</a:t>
            </a:r>
            <a:r>
              <a:rPr lang="en-US" altLang="ja-JP" sz="3200">
                <a:solidFill>
                  <a:srgbClr val="FF3300"/>
                </a:solidFill>
              </a:rPr>
              <a:t>*</a:t>
            </a:r>
            <a:r>
              <a:rPr lang="en-US" altLang="ja-JP" sz="3200"/>
              <a:t> 8 (</a:t>
            </a:r>
            <a:r>
              <a:rPr lang="en-US" altLang="ja-JP" sz="3200">
                <a:solidFill>
                  <a:srgbClr val="FF3300"/>
                </a:solidFill>
              </a:rPr>
              <a:t>/</a:t>
            </a:r>
            <a:r>
              <a:rPr lang="en-US" altLang="ja-JP" sz="3200"/>
              <a:t> 30 10)) 2))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altLang="ja-JP" sz="3200"/>
              <a:t>= (</a:t>
            </a:r>
            <a:r>
              <a:rPr lang="en-US" altLang="ja-JP" sz="3200">
                <a:solidFill>
                  <a:srgbClr val="FF3300"/>
                </a:solidFill>
              </a:rPr>
              <a:t>* </a:t>
            </a:r>
            <a:r>
              <a:rPr lang="en-US" altLang="ja-JP" sz="3200"/>
              <a:t>4 (</a:t>
            </a:r>
            <a:r>
              <a:rPr lang="en-US" altLang="ja-JP" sz="3200">
                <a:solidFill>
                  <a:srgbClr val="FF3300"/>
                </a:solidFill>
              </a:rPr>
              <a:t>/</a:t>
            </a:r>
            <a:r>
              <a:rPr lang="en-US" altLang="ja-JP" sz="3200"/>
              <a:t> (</a:t>
            </a:r>
            <a:r>
              <a:rPr lang="en-US" altLang="ja-JP" sz="3200">
                <a:solidFill>
                  <a:srgbClr val="FF3300"/>
                </a:solidFill>
              </a:rPr>
              <a:t>*</a:t>
            </a:r>
            <a:r>
              <a:rPr lang="en-US" altLang="ja-JP" sz="3200"/>
              <a:t> 8 3) 2))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altLang="ja-JP" sz="3200"/>
              <a:t>=	 (</a:t>
            </a:r>
            <a:r>
              <a:rPr lang="en-US" altLang="ja-JP" sz="3200">
                <a:solidFill>
                  <a:srgbClr val="FF3300"/>
                </a:solidFill>
              </a:rPr>
              <a:t>*</a:t>
            </a:r>
            <a:r>
              <a:rPr lang="en-US" altLang="ja-JP" sz="3200"/>
              <a:t> 4 (</a:t>
            </a:r>
            <a:r>
              <a:rPr lang="en-US" altLang="ja-JP" sz="3200">
                <a:solidFill>
                  <a:srgbClr val="FF3300"/>
                </a:solidFill>
              </a:rPr>
              <a:t>/</a:t>
            </a:r>
            <a:r>
              <a:rPr lang="en-US" altLang="ja-JP" sz="3200"/>
              <a:t> 24 2))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altLang="ja-JP" sz="3200"/>
              <a:t>=	(</a:t>
            </a:r>
            <a:r>
              <a:rPr lang="en-US" altLang="ja-JP" sz="3200">
                <a:solidFill>
                  <a:srgbClr val="FF3300"/>
                </a:solidFill>
              </a:rPr>
              <a:t>*</a:t>
            </a:r>
            <a:r>
              <a:rPr lang="en-US" altLang="ja-JP" sz="3200"/>
              <a:t> 4 12)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altLang="ja-JP" sz="3200"/>
              <a:t>=		48</a:t>
            </a:r>
            <a:endParaRPr lang="ja-JP" altLang="en-US" sz="3200"/>
          </a:p>
        </p:txBody>
      </p:sp>
      <p:sp>
        <p:nvSpPr>
          <p:cNvPr id="29700" name="Rectangle 1028"/>
          <p:cNvSpPr>
            <a:spLocks noChangeArrowheads="1"/>
          </p:cNvSpPr>
          <p:nvPr/>
        </p:nvSpPr>
        <p:spPr bwMode="auto">
          <a:xfrm>
            <a:off x="490538" y="1566863"/>
            <a:ext cx="6207125" cy="5492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29701" name="Rectangle 1029"/>
          <p:cNvSpPr>
            <a:spLocks noChangeArrowheads="1"/>
          </p:cNvSpPr>
          <p:nvPr/>
        </p:nvSpPr>
        <p:spPr bwMode="auto">
          <a:xfrm>
            <a:off x="1401763" y="5700713"/>
            <a:ext cx="771525" cy="57626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702" name="Text Box 1030"/>
          <p:cNvSpPr txBox="1">
            <a:spLocks noChangeArrowheads="1"/>
          </p:cNvSpPr>
          <p:nvPr/>
        </p:nvSpPr>
        <p:spPr bwMode="auto">
          <a:xfrm>
            <a:off x="7072313" y="1563688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最初の式</a:t>
            </a:r>
          </a:p>
        </p:txBody>
      </p:sp>
      <p:sp>
        <p:nvSpPr>
          <p:cNvPr id="29703" name="Text Box 1031"/>
          <p:cNvSpPr txBox="1">
            <a:spLocks noChangeArrowheads="1"/>
          </p:cNvSpPr>
          <p:nvPr/>
        </p:nvSpPr>
        <p:spPr bwMode="auto">
          <a:xfrm>
            <a:off x="6594475" y="2270125"/>
            <a:ext cx="17827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(+ 2 2) → 4</a:t>
            </a:r>
          </a:p>
        </p:txBody>
      </p:sp>
      <p:sp>
        <p:nvSpPr>
          <p:cNvPr id="29704" name="Text Box 1032"/>
          <p:cNvSpPr txBox="1">
            <a:spLocks noChangeArrowheads="1"/>
          </p:cNvSpPr>
          <p:nvPr/>
        </p:nvSpPr>
        <p:spPr bwMode="auto">
          <a:xfrm>
            <a:off x="5648325" y="2962275"/>
            <a:ext cx="17827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(+ 3 5) → 8</a:t>
            </a:r>
          </a:p>
        </p:txBody>
      </p:sp>
      <p:sp>
        <p:nvSpPr>
          <p:cNvPr id="29705" name="Text Box 1033"/>
          <p:cNvSpPr txBox="1">
            <a:spLocks noChangeArrowheads="1"/>
          </p:cNvSpPr>
          <p:nvPr/>
        </p:nvSpPr>
        <p:spPr bwMode="auto">
          <a:xfrm>
            <a:off x="4421188" y="3660775"/>
            <a:ext cx="203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(/30 10) → 3</a:t>
            </a:r>
          </a:p>
        </p:txBody>
      </p:sp>
      <p:sp>
        <p:nvSpPr>
          <p:cNvPr id="29706" name="Text Box 1034"/>
          <p:cNvSpPr txBox="1">
            <a:spLocks noChangeArrowheads="1"/>
          </p:cNvSpPr>
          <p:nvPr/>
        </p:nvSpPr>
        <p:spPr bwMode="auto">
          <a:xfrm>
            <a:off x="3740150" y="4330700"/>
            <a:ext cx="18446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(* 8 3) → 2</a:t>
            </a:r>
          </a:p>
        </p:txBody>
      </p:sp>
      <p:sp>
        <p:nvSpPr>
          <p:cNvPr id="29707" name="Text Box 1035"/>
          <p:cNvSpPr txBox="1">
            <a:spLocks noChangeArrowheads="1"/>
          </p:cNvSpPr>
          <p:nvPr/>
        </p:nvSpPr>
        <p:spPr bwMode="auto">
          <a:xfrm>
            <a:off x="2849563" y="5027613"/>
            <a:ext cx="2032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(/24 2) → 12</a:t>
            </a:r>
          </a:p>
        </p:txBody>
      </p:sp>
      <p:sp>
        <p:nvSpPr>
          <p:cNvPr id="29708" name="Text Box 1036"/>
          <p:cNvSpPr txBox="1">
            <a:spLocks noChangeArrowheads="1"/>
          </p:cNvSpPr>
          <p:nvPr/>
        </p:nvSpPr>
        <p:spPr bwMode="auto">
          <a:xfrm>
            <a:off x="2366963" y="5684838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実行結果</a:t>
            </a:r>
          </a:p>
        </p:txBody>
      </p:sp>
      <p:sp>
        <p:nvSpPr>
          <p:cNvPr id="29709" name="AutoShape 1037"/>
          <p:cNvSpPr>
            <a:spLocks noChangeArrowheads="1"/>
          </p:cNvSpPr>
          <p:nvPr/>
        </p:nvSpPr>
        <p:spPr bwMode="auto">
          <a:xfrm>
            <a:off x="1235075" y="2208213"/>
            <a:ext cx="1171575" cy="525462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710" name="AutoShape 1038"/>
          <p:cNvSpPr>
            <a:spLocks noChangeArrowheads="1"/>
          </p:cNvSpPr>
          <p:nvPr/>
        </p:nvSpPr>
        <p:spPr bwMode="auto">
          <a:xfrm>
            <a:off x="1209675" y="5195888"/>
            <a:ext cx="1171575" cy="427037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711" name="Text Box 1039"/>
          <p:cNvSpPr txBox="1">
            <a:spLocks noChangeArrowheads="1"/>
          </p:cNvSpPr>
          <p:nvPr/>
        </p:nvSpPr>
        <p:spPr bwMode="auto">
          <a:xfrm>
            <a:off x="369888" y="2809875"/>
            <a:ext cx="7366000" cy="22463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最初の式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	 </a:t>
            </a:r>
            <a:r>
              <a:rPr lang="en-US" altLang="ja-JP" sz="2800"/>
              <a:t>(</a:t>
            </a:r>
            <a:r>
              <a:rPr lang="en-US" altLang="ja-JP" sz="2800">
                <a:solidFill>
                  <a:srgbClr val="FF3300"/>
                </a:solidFill>
              </a:rPr>
              <a:t>*</a:t>
            </a:r>
            <a:r>
              <a:rPr lang="en-US" altLang="ja-JP" sz="2800"/>
              <a:t> (</a:t>
            </a:r>
            <a:r>
              <a:rPr lang="en-US" altLang="ja-JP" sz="2800">
                <a:solidFill>
                  <a:srgbClr val="FF3300"/>
                </a:solidFill>
              </a:rPr>
              <a:t>+</a:t>
            </a:r>
            <a:r>
              <a:rPr lang="en-US" altLang="ja-JP" sz="2800"/>
              <a:t> 2 2) (</a:t>
            </a:r>
            <a:r>
              <a:rPr lang="en-US" altLang="ja-JP" sz="2800">
                <a:solidFill>
                  <a:srgbClr val="FF3300"/>
                </a:solidFill>
              </a:rPr>
              <a:t>/</a:t>
            </a:r>
            <a:r>
              <a:rPr lang="en-US" altLang="ja-JP" sz="2800"/>
              <a:t> (</a:t>
            </a:r>
            <a:r>
              <a:rPr lang="en-US" altLang="ja-JP" sz="2800">
                <a:solidFill>
                  <a:srgbClr val="FF3300"/>
                </a:solidFill>
              </a:rPr>
              <a:t>*</a:t>
            </a:r>
            <a:r>
              <a:rPr lang="en-US" altLang="ja-JP" sz="2800"/>
              <a:t> (</a:t>
            </a:r>
            <a:r>
              <a:rPr lang="en-US" altLang="ja-JP" sz="2800">
                <a:solidFill>
                  <a:srgbClr val="FF3300"/>
                </a:solidFill>
              </a:rPr>
              <a:t>+</a:t>
            </a:r>
            <a:r>
              <a:rPr lang="en-US" altLang="ja-JP" sz="2800"/>
              <a:t> 3 5) (</a:t>
            </a:r>
            <a:r>
              <a:rPr lang="en-US" altLang="ja-JP" sz="2800">
                <a:solidFill>
                  <a:srgbClr val="FF3300"/>
                </a:solidFill>
              </a:rPr>
              <a:t>/</a:t>
            </a:r>
            <a:r>
              <a:rPr lang="en-US" altLang="ja-JP" sz="2800"/>
              <a:t> 30 10)) 2))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から始まって，計算を繰り返して，実行結果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	</a:t>
            </a:r>
            <a:r>
              <a:rPr lang="en-US" altLang="ja-JP" sz="2800"/>
              <a:t>48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に至る</a:t>
            </a:r>
          </a:p>
        </p:txBody>
      </p:sp>
      <p:sp>
        <p:nvSpPr>
          <p:cNvPr id="17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実行結果「４８」が得られる過程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01237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円の半径 </a:t>
            </a:r>
            <a:r>
              <a:rPr lang="en-US" altLang="ja-JP" dirty="0">
                <a:solidFill>
                  <a:schemeClr val="tx2"/>
                </a:solidFill>
              </a:rPr>
              <a:t>r</a:t>
            </a:r>
            <a:r>
              <a:rPr lang="en-US" altLang="ja-JP" dirty="0"/>
              <a:t> </a:t>
            </a:r>
            <a:r>
              <a:rPr lang="ja-JP" altLang="en-US" dirty="0"/>
              <a:t>から面積を求める関数 </a:t>
            </a:r>
            <a:r>
              <a:rPr lang="en-US" altLang="ja-JP" dirty="0">
                <a:solidFill>
                  <a:schemeClr val="accent2"/>
                </a:solidFill>
              </a:rPr>
              <a:t>area-of-disk</a:t>
            </a:r>
            <a:r>
              <a:rPr lang="en-US" altLang="ja-JP" dirty="0"/>
              <a:t> </a:t>
            </a:r>
            <a:r>
              <a:rPr lang="ja-JP" altLang="en-US" dirty="0"/>
              <a:t>について，実行結果に至る過程を見る</a:t>
            </a:r>
          </a:p>
          <a:p>
            <a:pPr lvl="1"/>
            <a:r>
              <a:rPr lang="ja-JP" altLang="en-US" dirty="0"/>
              <a:t>(</a:t>
            </a:r>
            <a:r>
              <a:rPr lang="en-US" altLang="ja-JP" dirty="0">
                <a:solidFill>
                  <a:schemeClr val="accent2"/>
                </a:solidFill>
              </a:rPr>
              <a:t>area-of-disk</a:t>
            </a:r>
            <a:r>
              <a:rPr lang="en-US" altLang="ja-JP" dirty="0"/>
              <a:t> 5) </a:t>
            </a:r>
            <a:r>
              <a:rPr lang="ja-JP" altLang="en-US" dirty="0"/>
              <a:t>から 78.5 に至る過程を見る</a:t>
            </a:r>
          </a:p>
          <a:p>
            <a:pPr lvl="1"/>
            <a:r>
              <a:rPr lang="en-US" altLang="ja-JP" dirty="0" err="1"/>
              <a:t>DrScheme</a:t>
            </a:r>
            <a:r>
              <a:rPr lang="en-US" altLang="ja-JP" dirty="0"/>
              <a:t> </a:t>
            </a:r>
            <a:r>
              <a:rPr lang="ja-JP" altLang="en-US" dirty="0"/>
              <a:t>の </a:t>
            </a:r>
            <a:r>
              <a:rPr lang="en-US" altLang="ja-JP" dirty="0"/>
              <a:t>stepper </a:t>
            </a:r>
            <a:r>
              <a:rPr lang="ja-JP" altLang="en-US" dirty="0"/>
              <a:t>を使用する</a:t>
            </a:r>
            <a:endParaRPr lang="ja-JP" altLang="en-US" sz="18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28</a:t>
            </a:fld>
            <a:endParaRPr kumimoji="1" lang="ja-JP" altLang="en-US"/>
          </a:p>
        </p:txBody>
      </p:sp>
      <p:sp>
        <p:nvSpPr>
          <p:cNvPr id="5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例題２．関数のステップ実行</a:t>
            </a:r>
            <a:r>
              <a:rPr lang="en-US" altLang="ja-JP" dirty="0"/>
              <a:t>　</a:t>
            </a:r>
          </a:p>
        </p:txBody>
      </p:sp>
      <p:sp>
        <p:nvSpPr>
          <p:cNvPr id="6" name="Text Box 1028"/>
          <p:cNvSpPr txBox="1">
            <a:spLocks noChangeArrowheads="1"/>
          </p:cNvSpPr>
          <p:nvPr/>
        </p:nvSpPr>
        <p:spPr bwMode="auto">
          <a:xfrm>
            <a:off x="2071688" y="40671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7" name="Text Box 1029"/>
          <p:cNvSpPr txBox="1">
            <a:spLocks noChangeArrowheads="1"/>
          </p:cNvSpPr>
          <p:nvPr/>
        </p:nvSpPr>
        <p:spPr bwMode="auto">
          <a:xfrm>
            <a:off x="184150" y="3929063"/>
            <a:ext cx="3916363" cy="1563687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area-of-disk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r</a:t>
            </a:r>
            <a:r>
              <a:rPr lang="en-US" altLang="ja-JP"/>
              <a:t>)</a:t>
            </a:r>
            <a:endParaRPr lang="ja-JP" altLang="en-US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(* 3.14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   (* </a:t>
            </a:r>
            <a:r>
              <a:rPr lang="en-US" altLang="ja-JP">
                <a:solidFill>
                  <a:schemeClr val="tx2"/>
                </a:solidFill>
              </a:rPr>
              <a:t>r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r</a:t>
            </a:r>
            <a:r>
              <a:rPr lang="en-US" altLang="ja-JP"/>
              <a:t>)))</a:t>
            </a:r>
            <a:endParaRPr lang="ja-JP" altLang="en-US"/>
          </a:p>
        </p:txBody>
      </p:sp>
      <p:sp>
        <p:nvSpPr>
          <p:cNvPr id="8" name="Rectangle 1033"/>
          <p:cNvSpPr>
            <a:spLocks noChangeArrowheads="1"/>
          </p:cNvSpPr>
          <p:nvPr/>
        </p:nvSpPr>
        <p:spPr bwMode="auto">
          <a:xfrm>
            <a:off x="4016375" y="4137025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		</a:t>
            </a:r>
          </a:p>
        </p:txBody>
      </p:sp>
      <p:sp>
        <p:nvSpPr>
          <p:cNvPr id="9" name="Text Box 1034"/>
          <p:cNvSpPr txBox="1">
            <a:spLocks noChangeArrowheads="1"/>
          </p:cNvSpPr>
          <p:nvPr/>
        </p:nvSpPr>
        <p:spPr bwMode="auto">
          <a:xfrm>
            <a:off x="4775200" y="3686175"/>
            <a:ext cx="3746500" cy="245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/>
              <a:t>(</a:t>
            </a:r>
            <a:r>
              <a:rPr lang="en-US" altLang="ja-JP">
                <a:solidFill>
                  <a:schemeClr val="accent2"/>
                </a:solidFill>
              </a:rPr>
              <a:t>area-of-disk</a:t>
            </a:r>
            <a:r>
              <a:rPr lang="en-US" altLang="ja-JP"/>
              <a:t> 5)</a:t>
            </a:r>
            <a:endParaRPr lang="ja-JP" altLang="en-US"/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 (* 3.14</a:t>
            </a:r>
            <a:r>
              <a:rPr lang="ja-JP" altLang="en-US"/>
              <a:t> </a:t>
            </a:r>
            <a:r>
              <a:rPr lang="en-US" altLang="ja-JP"/>
              <a:t>(* 5 5))</a:t>
            </a:r>
            <a:endParaRPr lang="ja-JP" altLang="en-US">
              <a:solidFill>
                <a:srgbClr val="008000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 (* 3.14 25)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 78.5</a:t>
            </a:r>
            <a:endParaRPr lang="ja-JP" altLang="en-US"/>
          </a:p>
        </p:txBody>
      </p:sp>
      <p:sp>
        <p:nvSpPr>
          <p:cNvPr id="10" name="Rectangle 1035"/>
          <p:cNvSpPr>
            <a:spLocks noChangeArrowheads="1"/>
          </p:cNvSpPr>
          <p:nvPr/>
        </p:nvSpPr>
        <p:spPr bwMode="auto">
          <a:xfrm>
            <a:off x="4699000" y="3765550"/>
            <a:ext cx="3019425" cy="5762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11" name="Rectangle 1036"/>
          <p:cNvSpPr>
            <a:spLocks noChangeArrowheads="1"/>
          </p:cNvSpPr>
          <p:nvPr/>
        </p:nvSpPr>
        <p:spPr bwMode="auto">
          <a:xfrm>
            <a:off x="5127625" y="5564188"/>
            <a:ext cx="952500" cy="4968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6517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92159" y="831552"/>
            <a:ext cx="7827962" cy="164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80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en-US" altLang="ja-JP" sz="2800">
                <a:latin typeface="Calibri" panose="020F0502020204030204" pitchFamily="34" charset="0"/>
                <a:ea typeface="メイリオ" panose="020B0604030504040204" pitchFamily="50" charset="-128"/>
              </a:rPr>
              <a:t>Intermediate Student </a:t>
            </a: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で実行すること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sz="280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623971" y="2538114"/>
            <a:ext cx="4975225" cy="205105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(define   (</a:t>
            </a:r>
            <a:r>
              <a:rPr lang="en-US" altLang="ja-JP">
                <a:solidFill>
                  <a:schemeClr val="accent2"/>
                </a:solidFill>
              </a:rPr>
              <a:t>area-of-disk</a:t>
            </a:r>
            <a:r>
              <a:rPr lang="en-US" altLang="ja-JP"/>
              <a:t>   </a:t>
            </a:r>
            <a:r>
              <a:rPr lang="en-US" altLang="ja-JP">
                <a:solidFill>
                  <a:schemeClr val="tx2"/>
                </a:solidFill>
              </a:rPr>
              <a:t>r</a:t>
            </a:r>
            <a:r>
              <a:rPr lang="en-US" altLang="ja-JP"/>
              <a:t>)</a:t>
            </a:r>
            <a:endParaRPr lang="ja-JP" altLang="en-US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(* 3.14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   (*  </a:t>
            </a:r>
            <a:r>
              <a:rPr lang="en-US" altLang="ja-JP">
                <a:solidFill>
                  <a:schemeClr val="tx2"/>
                </a:solidFill>
              </a:rPr>
              <a:t>r</a:t>
            </a:r>
            <a:r>
              <a:rPr lang="en-US" altLang="ja-JP"/>
              <a:t>   </a:t>
            </a:r>
            <a:r>
              <a:rPr lang="en-US" altLang="ja-JP">
                <a:solidFill>
                  <a:schemeClr val="tx2"/>
                </a:solidFill>
              </a:rPr>
              <a:t>r</a:t>
            </a:r>
            <a:r>
              <a:rPr lang="en-US" altLang="ja-JP"/>
              <a:t>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area-of-disk</a:t>
            </a:r>
            <a:r>
              <a:rPr lang="en-US" altLang="ja-JP"/>
              <a:t> 5)</a:t>
            </a:r>
            <a:endParaRPr lang="ja-JP" altLang="en-US"/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61996" y="4606627"/>
            <a:ext cx="8880475" cy="164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2</a:t>
            </a:r>
            <a:r>
              <a:rPr lang="en-US" altLang="ja-JP" sz="2800"/>
              <a:t>. DrScheme </a:t>
            </a:r>
            <a:r>
              <a:rPr lang="ja-JP" altLang="en-US" sz="2800"/>
              <a:t>を使って，ステップ実行の様子を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800"/>
              <a:t>    確認しなさい　（</a:t>
            </a:r>
            <a:r>
              <a:rPr lang="en-US" altLang="ja-JP" sz="2800"/>
              <a:t>Step </a:t>
            </a:r>
            <a:r>
              <a:rPr lang="ja-JP" altLang="en-US" sz="2800"/>
              <a:t>ボタン，</a:t>
            </a:r>
            <a:r>
              <a:rPr lang="en-US" altLang="ja-JP" sz="2800"/>
              <a:t>Next </a:t>
            </a:r>
            <a:r>
              <a:rPr lang="ja-JP" altLang="en-US" sz="2800"/>
              <a:t>ボタンを使用）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ja-JP" altLang="en-US"/>
              <a:t>　理解しながら進むこと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3062961" y="6254750"/>
            <a:ext cx="5138590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次は，例題３に進んでください</a:t>
            </a:r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 flipH="1" flipV="1">
            <a:off x="4957846" y="4295477"/>
            <a:ext cx="1311275" cy="10001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6269121" y="4081164"/>
            <a:ext cx="1979613" cy="708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例題１に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１行書き加える</a:t>
            </a:r>
          </a:p>
        </p:txBody>
      </p:sp>
      <p:sp>
        <p:nvSpPr>
          <p:cNvPr id="31753" name="Text Box 10"/>
          <p:cNvSpPr txBox="1">
            <a:spLocks noChangeArrowheads="1"/>
          </p:cNvSpPr>
          <p:nvPr/>
        </p:nvSpPr>
        <p:spPr bwMode="auto">
          <a:xfrm>
            <a:off x="5881771" y="2817514"/>
            <a:ext cx="2992958" cy="1323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/>
              <a:t>ステップ実行したい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/>
              <a:t>ので，入力済みの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/>
              <a:t>プログラムは，消さず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/>
              <a:t>に残しておく</a:t>
            </a:r>
          </a:p>
        </p:txBody>
      </p:sp>
      <p:sp>
        <p:nvSpPr>
          <p:cNvPr id="31754" name="Text Box 11"/>
          <p:cNvSpPr txBox="1">
            <a:spLocks noChangeArrowheads="1"/>
          </p:cNvSpPr>
          <p:nvPr/>
        </p:nvSpPr>
        <p:spPr bwMode="auto">
          <a:xfrm>
            <a:off x="5769059" y="2357139"/>
            <a:ext cx="2031325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</a:rPr>
              <a:t>例題１と同じ</a:t>
            </a:r>
          </a:p>
        </p:txBody>
      </p:sp>
      <p:sp>
        <p:nvSpPr>
          <p:cNvPr id="31755" name="Rectangle 12"/>
          <p:cNvSpPr>
            <a:spLocks noChangeArrowheads="1"/>
          </p:cNvSpPr>
          <p:nvPr/>
        </p:nvSpPr>
        <p:spPr bwMode="auto">
          <a:xfrm>
            <a:off x="677946" y="4120852"/>
            <a:ext cx="4257675" cy="404812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56" name="Rectangle 13"/>
          <p:cNvSpPr>
            <a:spLocks noChangeArrowheads="1"/>
          </p:cNvSpPr>
          <p:nvPr/>
        </p:nvSpPr>
        <p:spPr bwMode="auto">
          <a:xfrm>
            <a:off x="673184" y="2606377"/>
            <a:ext cx="4479925" cy="145891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57" name="Line 14"/>
          <p:cNvSpPr>
            <a:spLocks noChangeShapeType="1"/>
          </p:cNvSpPr>
          <p:nvPr/>
        </p:nvSpPr>
        <p:spPr bwMode="auto">
          <a:xfrm flipH="1">
            <a:off x="5137234" y="2755602"/>
            <a:ext cx="646112" cy="6191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例題２．関数のステップ実行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815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アウトライン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/>
              <a:t>3</a:t>
            </a:r>
            <a:r>
              <a:rPr kumimoji="1" lang="en-US" altLang="ja-JP" dirty="0"/>
              <a:t>-1</a:t>
            </a:r>
            <a:r>
              <a:rPr lang="ja-JP" altLang="en-US" dirty="0"/>
              <a:t> </a:t>
            </a:r>
            <a:r>
              <a:rPr lang="en-US" altLang="ja-JP" dirty="0"/>
              <a:t>Scheme </a:t>
            </a:r>
            <a:r>
              <a:rPr lang="ja-JP" altLang="en-US" dirty="0"/>
              <a:t>の関数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en-US" altLang="ja-JP" dirty="0"/>
              <a:t>3-2 </a:t>
            </a:r>
            <a:r>
              <a:rPr kumimoji="1" lang="ja-JP" altLang="en-US" dirty="0"/>
              <a:t>パソコン演習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3-3 </a:t>
            </a:r>
            <a:r>
              <a:rPr lang="ja-JP" altLang="en-US" dirty="0"/>
              <a:t>課題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3983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55738" y="1111250"/>
            <a:ext cx="6159500" cy="4741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868363" y="5791200"/>
            <a:ext cx="677743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定義用ウインドウに入力して，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8000"/>
                </a:solidFill>
              </a:rPr>
              <a:t>Execute </a:t>
            </a:r>
            <a:r>
              <a:rPr lang="ja-JP" altLang="en-US" sz="2400" dirty="0">
                <a:solidFill>
                  <a:srgbClr val="008000"/>
                </a:solidFill>
              </a:rPr>
              <a:t>ボタンを押した後，</a:t>
            </a:r>
            <a:r>
              <a:rPr lang="en-US" altLang="ja-JP" sz="2400" dirty="0">
                <a:solidFill>
                  <a:srgbClr val="008000"/>
                </a:solidFill>
              </a:rPr>
              <a:t>Step </a:t>
            </a:r>
            <a:r>
              <a:rPr lang="ja-JP" altLang="en-US" sz="2400" dirty="0">
                <a:solidFill>
                  <a:srgbClr val="008000"/>
                </a:solidFill>
              </a:rPr>
              <a:t>ボタンを押すと</a:t>
            </a:r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 flipH="1" flipV="1">
            <a:off x="3810000" y="3413125"/>
            <a:ext cx="650875" cy="24463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1381125" y="1979613"/>
            <a:ext cx="4465638" cy="1385887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4908550" y="1563688"/>
            <a:ext cx="1397000" cy="528637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例題２．式のステップ実行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01204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38100"/>
            <a:ext cx="9118600" cy="675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Text Box 5"/>
          <p:cNvSpPr txBox="1">
            <a:spLocks noChangeArrowheads="1"/>
          </p:cNvSpPr>
          <p:nvPr/>
        </p:nvSpPr>
        <p:spPr bwMode="auto">
          <a:xfrm>
            <a:off x="1954213" y="4167188"/>
            <a:ext cx="6686550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003300"/>
                </a:solidFill>
              </a:rPr>
              <a:t>「</a:t>
            </a:r>
            <a:r>
              <a:rPr lang="en-US" altLang="ja-JP" sz="3600"/>
              <a:t>(</a:t>
            </a:r>
            <a:r>
              <a:rPr lang="en-US" altLang="ja-JP" sz="3600">
                <a:solidFill>
                  <a:schemeClr val="accent2"/>
                </a:solidFill>
              </a:rPr>
              <a:t>area-of-disk</a:t>
            </a:r>
            <a:r>
              <a:rPr lang="en-US" altLang="ja-JP" sz="3600"/>
              <a:t> 5)</a:t>
            </a:r>
            <a:r>
              <a:rPr lang="ja-JP" altLang="en-US" sz="3600">
                <a:solidFill>
                  <a:srgbClr val="003300"/>
                </a:solidFill>
              </a:rPr>
              <a:t>」は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003300"/>
                </a:solidFill>
              </a:rPr>
              <a:t>「</a:t>
            </a:r>
            <a:r>
              <a:rPr lang="ja-JP" altLang="en-US" sz="3600"/>
              <a:t>(* 3.14 (* 5 5))」</a:t>
            </a:r>
            <a:r>
              <a:rPr lang="ja-JP" altLang="en-US" sz="3600">
                <a:solidFill>
                  <a:srgbClr val="003300"/>
                </a:solidFill>
              </a:rPr>
              <a:t>で置き換わる</a:t>
            </a:r>
          </a:p>
        </p:txBody>
      </p:sp>
      <p:sp>
        <p:nvSpPr>
          <p:cNvPr id="33796" name="Text Box 6"/>
          <p:cNvSpPr txBox="1">
            <a:spLocks noChangeArrowheads="1"/>
          </p:cNvSpPr>
          <p:nvPr/>
        </p:nvSpPr>
        <p:spPr bwMode="auto">
          <a:xfrm>
            <a:off x="1211272" y="5701453"/>
            <a:ext cx="73485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注： 「3.14」 は 「157/50」のように表示されている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1269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53975"/>
            <a:ext cx="9118600" cy="675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1954213" y="4167188"/>
            <a:ext cx="4340225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003300"/>
                </a:solidFill>
              </a:rPr>
              <a:t>「</a:t>
            </a:r>
            <a:r>
              <a:rPr lang="ja-JP" altLang="en-US" sz="3600"/>
              <a:t>(* 5 5</a:t>
            </a:r>
            <a:r>
              <a:rPr lang="en-US" altLang="ja-JP" sz="3600"/>
              <a:t>)</a:t>
            </a:r>
            <a:r>
              <a:rPr lang="ja-JP" altLang="en-US" sz="3600">
                <a:solidFill>
                  <a:srgbClr val="003300"/>
                </a:solidFill>
              </a:rPr>
              <a:t>」は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003300"/>
                </a:solidFill>
              </a:rPr>
              <a:t>「</a:t>
            </a:r>
            <a:r>
              <a:rPr lang="ja-JP" altLang="en-US" sz="3600"/>
              <a:t>25</a:t>
            </a:r>
            <a:r>
              <a:rPr lang="ja-JP" altLang="en-US" sz="3600">
                <a:solidFill>
                  <a:srgbClr val="003300"/>
                </a:solidFill>
              </a:rPr>
              <a:t>」で置き換わる</a:t>
            </a:r>
          </a:p>
        </p:txBody>
      </p:sp>
      <p:sp>
        <p:nvSpPr>
          <p:cNvPr id="34820" name="Text Box 6"/>
          <p:cNvSpPr txBox="1">
            <a:spLocks noChangeArrowheads="1"/>
          </p:cNvSpPr>
          <p:nvPr/>
        </p:nvSpPr>
        <p:spPr bwMode="auto">
          <a:xfrm>
            <a:off x="1933575" y="5675313"/>
            <a:ext cx="696436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「</a:t>
            </a:r>
            <a:r>
              <a:rPr lang="en-US" altLang="ja-JP" sz="2400">
                <a:solidFill>
                  <a:srgbClr val="008000"/>
                </a:solidFill>
              </a:rPr>
              <a:t>157/50</a:t>
            </a:r>
            <a:r>
              <a:rPr lang="ja-JP" altLang="en-US" sz="2400">
                <a:solidFill>
                  <a:srgbClr val="008000"/>
                </a:solidFill>
              </a:rPr>
              <a:t>」とあるのは </a:t>
            </a:r>
            <a:r>
              <a:rPr lang="en-US" altLang="ja-JP" sz="2400">
                <a:solidFill>
                  <a:srgbClr val="008000"/>
                </a:solidFill>
              </a:rPr>
              <a:t>3.14 </a:t>
            </a:r>
            <a:r>
              <a:rPr lang="ja-JP" altLang="en-US" sz="2400">
                <a:solidFill>
                  <a:srgbClr val="008000"/>
                </a:solidFill>
              </a:rPr>
              <a:t>のこと（有理数表示）</a:t>
            </a: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8022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38100"/>
            <a:ext cx="9105900" cy="674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954213" y="4167188"/>
            <a:ext cx="4686300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003300"/>
                </a:solidFill>
              </a:rPr>
              <a:t>「</a:t>
            </a:r>
            <a:r>
              <a:rPr lang="en-US" altLang="ja-JP" sz="3600"/>
              <a:t>(* 3.14 25)</a:t>
            </a:r>
            <a:r>
              <a:rPr lang="ja-JP" altLang="en-US" sz="3600">
                <a:solidFill>
                  <a:srgbClr val="003300"/>
                </a:solidFill>
              </a:rPr>
              <a:t>」は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003300"/>
                </a:solidFill>
              </a:rPr>
              <a:t>「</a:t>
            </a:r>
            <a:r>
              <a:rPr lang="ja-JP" altLang="en-US" sz="3600"/>
              <a:t>78.5</a:t>
            </a:r>
            <a:r>
              <a:rPr lang="ja-JP" altLang="en-US" sz="3600">
                <a:solidFill>
                  <a:srgbClr val="003300"/>
                </a:solidFill>
              </a:rPr>
              <a:t>」で置き換わる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2041525" y="5707063"/>
            <a:ext cx="68103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「</a:t>
            </a:r>
            <a:r>
              <a:rPr lang="en-US" altLang="ja-JP" sz="2400">
                <a:solidFill>
                  <a:srgbClr val="008000"/>
                </a:solidFill>
              </a:rPr>
              <a:t>157/2</a:t>
            </a:r>
            <a:r>
              <a:rPr lang="ja-JP" altLang="en-US" sz="2400">
                <a:solidFill>
                  <a:srgbClr val="008000"/>
                </a:solidFill>
              </a:rPr>
              <a:t>」とあるのは </a:t>
            </a:r>
            <a:r>
              <a:rPr lang="en-US" altLang="ja-JP" sz="2400">
                <a:solidFill>
                  <a:srgbClr val="008000"/>
                </a:solidFill>
              </a:rPr>
              <a:t>78.5 </a:t>
            </a:r>
            <a:r>
              <a:rPr lang="ja-JP" altLang="en-US" sz="2400">
                <a:solidFill>
                  <a:srgbClr val="008000"/>
                </a:solidFill>
              </a:rPr>
              <a:t>のこと（有理数表示）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145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36550" y="609600"/>
            <a:ext cx="8405813" cy="1143000"/>
          </a:xfrm>
        </p:spPr>
        <p:txBody>
          <a:bodyPr/>
          <a:lstStyle/>
          <a:p>
            <a:pPr eaLnBrk="1" hangingPunct="1"/>
            <a:r>
              <a:rPr lang="en-US" altLang="ja-JP" sz="3200"/>
              <a:t>(area-of-disk 5) </a:t>
            </a:r>
            <a:r>
              <a:rPr lang="ja-JP" altLang="en-US" sz="3200"/>
              <a:t>から </a:t>
            </a:r>
            <a:r>
              <a:rPr lang="en-US" altLang="ja-JP" sz="3200"/>
              <a:t>78.5 </a:t>
            </a:r>
            <a:r>
              <a:rPr lang="ja-JP" altLang="en-US" sz="3200"/>
              <a:t>が得られる過程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97074"/>
            <a:ext cx="7772400" cy="4661777"/>
          </a:xfrm>
        </p:spPr>
        <p:txBody>
          <a:bodyPr/>
          <a:lstStyle/>
          <a:p>
            <a:pPr eaLnBrk="1" hangingPunct="1">
              <a:lnSpc>
                <a:spcPct val="175000"/>
              </a:lnSpc>
              <a:buFontTx/>
              <a:buNone/>
            </a:pPr>
            <a:r>
              <a:rPr lang="ja-JP" altLang="en-US" dirty="0"/>
              <a:t>(</a:t>
            </a:r>
            <a:r>
              <a:rPr lang="en-US" altLang="ja-JP" dirty="0">
                <a:solidFill>
                  <a:schemeClr val="accent2"/>
                </a:solidFill>
              </a:rPr>
              <a:t>area-of-disk</a:t>
            </a:r>
            <a:r>
              <a:rPr lang="en-US" altLang="ja-JP" dirty="0"/>
              <a:t> 5)		 </a:t>
            </a:r>
            <a:endParaRPr lang="ja-JP" altLang="en-US" dirty="0"/>
          </a:p>
          <a:p>
            <a:pPr eaLnBrk="1" hangingPunct="1">
              <a:lnSpc>
                <a:spcPct val="175000"/>
              </a:lnSpc>
              <a:buFontTx/>
              <a:buNone/>
            </a:pPr>
            <a:r>
              <a:rPr lang="en-US" altLang="ja-JP" dirty="0"/>
              <a:t>= (* 3.14 (* 5 5))   	</a:t>
            </a:r>
            <a:endParaRPr lang="ja-JP" altLang="en-US" dirty="0">
              <a:solidFill>
                <a:srgbClr val="008000"/>
              </a:solidFill>
            </a:endParaRPr>
          </a:p>
          <a:p>
            <a:pPr eaLnBrk="1" hangingPunct="1">
              <a:lnSpc>
                <a:spcPct val="175000"/>
              </a:lnSpc>
              <a:buFontTx/>
              <a:buNone/>
            </a:pPr>
            <a:r>
              <a:rPr lang="en-US" altLang="ja-JP" dirty="0"/>
              <a:t>= (* 3.14 25)</a:t>
            </a:r>
          </a:p>
          <a:p>
            <a:pPr eaLnBrk="1" hangingPunct="1">
              <a:lnSpc>
                <a:spcPct val="175000"/>
              </a:lnSpc>
              <a:buFontTx/>
              <a:buNone/>
            </a:pPr>
            <a:r>
              <a:rPr lang="en-US" altLang="ja-JP" dirty="0"/>
              <a:t>= 78.5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455613" y="2271713"/>
            <a:ext cx="3219450" cy="6619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3697288" y="2063750"/>
            <a:ext cx="1620837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最初の式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3059113" y="3973513"/>
            <a:ext cx="1965325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(* 5 5) → 25</a:t>
            </a: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1014412" y="4849454"/>
            <a:ext cx="866775" cy="5762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1958975" y="4862513"/>
            <a:ext cx="1620838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実行結果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1042988" y="3074988"/>
            <a:ext cx="7653337" cy="16510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4945940" y="4124325"/>
            <a:ext cx="3878262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コンピュータ内部での計算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3843338" y="3135313"/>
            <a:ext cx="1728787" cy="830262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(* 3.14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        (*  r   r))</a:t>
            </a: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5713413" y="3098800"/>
            <a:ext cx="30321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に </a:t>
            </a:r>
            <a:r>
              <a:rPr lang="en-US" altLang="ja-JP" sz="2400">
                <a:solidFill>
                  <a:srgbClr val="008000"/>
                </a:solidFill>
              </a:rPr>
              <a:t>r = 5 </a:t>
            </a:r>
            <a:r>
              <a:rPr lang="ja-JP" altLang="en-US" sz="2400">
                <a:solidFill>
                  <a:srgbClr val="008000"/>
                </a:solidFill>
              </a:rPr>
              <a:t>が代入される</a:t>
            </a:r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685800" y="2339181"/>
            <a:ext cx="2652712" cy="4032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2012156" y="3160392"/>
            <a:ext cx="1154112" cy="4032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981869" y="4015465"/>
            <a:ext cx="1858962" cy="4032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4394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97075"/>
            <a:ext cx="7772400" cy="4114800"/>
          </a:xfrm>
        </p:spPr>
        <p:txBody>
          <a:bodyPr/>
          <a:lstStyle/>
          <a:p>
            <a:pPr eaLnBrk="1" hangingPunct="1">
              <a:lnSpc>
                <a:spcPct val="175000"/>
              </a:lnSpc>
              <a:buFontTx/>
              <a:buNone/>
            </a:pPr>
            <a:r>
              <a:rPr lang="ja-JP" altLang="en-US"/>
              <a:t>(</a:t>
            </a:r>
            <a:r>
              <a:rPr lang="en-US" altLang="ja-JP">
                <a:solidFill>
                  <a:schemeClr val="accent2"/>
                </a:solidFill>
              </a:rPr>
              <a:t>area-of-disk</a:t>
            </a:r>
            <a:r>
              <a:rPr lang="en-US" altLang="ja-JP"/>
              <a:t> 5)		 </a:t>
            </a:r>
            <a:endParaRPr lang="ja-JP" altLang="en-US"/>
          </a:p>
          <a:p>
            <a:pPr eaLnBrk="1" hangingPunct="1">
              <a:lnSpc>
                <a:spcPct val="175000"/>
              </a:lnSpc>
              <a:buFontTx/>
              <a:buNone/>
            </a:pPr>
            <a:r>
              <a:rPr lang="en-US" altLang="ja-JP"/>
              <a:t>= (* 3.14 (* 5 5))   	</a:t>
            </a:r>
            <a:endParaRPr lang="ja-JP" altLang="en-US">
              <a:solidFill>
                <a:srgbClr val="008000"/>
              </a:solidFill>
            </a:endParaRPr>
          </a:p>
          <a:p>
            <a:pPr eaLnBrk="1" hangingPunct="1">
              <a:lnSpc>
                <a:spcPct val="175000"/>
              </a:lnSpc>
              <a:buFontTx/>
              <a:buNone/>
            </a:pPr>
            <a:r>
              <a:rPr lang="en-US" altLang="ja-JP"/>
              <a:t>= (* 3.14 25)</a:t>
            </a:r>
          </a:p>
          <a:p>
            <a:pPr eaLnBrk="1" hangingPunct="1">
              <a:lnSpc>
                <a:spcPct val="175000"/>
              </a:lnSpc>
              <a:buFontTx/>
              <a:buNone/>
            </a:pPr>
            <a:r>
              <a:rPr lang="en-US" altLang="ja-JP"/>
              <a:t>= 78.5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455613" y="2271713"/>
            <a:ext cx="3219450" cy="6619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3697288" y="2063750"/>
            <a:ext cx="1620837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最初の式</a:t>
            </a:r>
          </a:p>
        </p:txBody>
      </p:sp>
      <p:sp>
        <p:nvSpPr>
          <p:cNvPr id="37894" name="Rectangle 7"/>
          <p:cNvSpPr>
            <a:spLocks noChangeArrowheads="1"/>
          </p:cNvSpPr>
          <p:nvPr/>
        </p:nvSpPr>
        <p:spPr bwMode="auto">
          <a:xfrm>
            <a:off x="962025" y="4956968"/>
            <a:ext cx="866775" cy="42845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7895" name="Text Box 8"/>
          <p:cNvSpPr txBox="1">
            <a:spLocks noChangeArrowheads="1"/>
          </p:cNvSpPr>
          <p:nvPr/>
        </p:nvSpPr>
        <p:spPr bwMode="auto">
          <a:xfrm>
            <a:off x="1958975" y="4862513"/>
            <a:ext cx="1620838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</a:rPr>
              <a:t>実行結果</a:t>
            </a:r>
          </a:p>
        </p:txBody>
      </p:sp>
      <p:sp>
        <p:nvSpPr>
          <p:cNvPr id="37896" name="AutoShape 23"/>
          <p:cNvSpPr>
            <a:spLocks noChangeArrowheads="1"/>
          </p:cNvSpPr>
          <p:nvPr/>
        </p:nvSpPr>
        <p:spPr bwMode="auto">
          <a:xfrm>
            <a:off x="1243013" y="2987675"/>
            <a:ext cx="1171575" cy="239713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7897" name="AutoShape 24"/>
          <p:cNvSpPr>
            <a:spLocks noChangeArrowheads="1"/>
          </p:cNvSpPr>
          <p:nvPr/>
        </p:nvSpPr>
        <p:spPr bwMode="auto">
          <a:xfrm>
            <a:off x="1243013" y="4717255"/>
            <a:ext cx="1171575" cy="239713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7898" name="Text Box 25"/>
          <p:cNvSpPr txBox="1">
            <a:spLocks noChangeArrowheads="1"/>
          </p:cNvSpPr>
          <p:nvPr/>
        </p:nvSpPr>
        <p:spPr bwMode="auto">
          <a:xfrm>
            <a:off x="321845" y="3221009"/>
            <a:ext cx="6340475" cy="1570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400"/>
              <a:t>最初の式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400"/>
              <a:t>	 </a:t>
            </a: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area-of-disk</a:t>
            </a:r>
            <a:r>
              <a:rPr lang="en-US" altLang="ja-JP" sz="2400"/>
              <a:t> 5)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400"/>
              <a:t>から始まって，計算を繰り返して，実行結果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400"/>
              <a:t>	</a:t>
            </a:r>
            <a:r>
              <a:rPr lang="en-US" altLang="ja-JP" sz="2400"/>
              <a:t>78.5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400"/>
              <a:t>に至る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3200" dirty="0"/>
              <a:t>(area-of-disk 5) </a:t>
            </a:r>
            <a:r>
              <a:rPr lang="ja-JP" altLang="en-US" sz="3200" dirty="0"/>
              <a:t>から </a:t>
            </a:r>
            <a:r>
              <a:rPr lang="en-US" altLang="ja-JP" sz="3200" dirty="0"/>
              <a:t>78.5 </a:t>
            </a:r>
            <a:r>
              <a:rPr lang="ja-JP" altLang="en-US" sz="3200" dirty="0"/>
              <a:t>が得られる過程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167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97075"/>
            <a:ext cx="7772400" cy="4114800"/>
          </a:xfrm>
        </p:spPr>
        <p:txBody>
          <a:bodyPr/>
          <a:lstStyle/>
          <a:p>
            <a:pPr eaLnBrk="1" hangingPunct="1">
              <a:lnSpc>
                <a:spcPct val="175000"/>
              </a:lnSpc>
              <a:buFontTx/>
              <a:buNone/>
            </a:pPr>
            <a:r>
              <a:rPr lang="ja-JP" altLang="en-US"/>
              <a:t>(</a:t>
            </a:r>
            <a:r>
              <a:rPr lang="en-US" altLang="ja-JP">
                <a:solidFill>
                  <a:schemeClr val="accent2"/>
                </a:solidFill>
              </a:rPr>
              <a:t>area-of-disk</a:t>
            </a:r>
            <a:r>
              <a:rPr lang="en-US" altLang="ja-JP"/>
              <a:t> 5)		 </a:t>
            </a:r>
            <a:endParaRPr lang="ja-JP" altLang="en-US"/>
          </a:p>
          <a:p>
            <a:pPr eaLnBrk="1" hangingPunct="1">
              <a:lnSpc>
                <a:spcPct val="175000"/>
              </a:lnSpc>
              <a:buFontTx/>
              <a:buNone/>
            </a:pPr>
            <a:r>
              <a:rPr lang="en-US" altLang="ja-JP"/>
              <a:t>= (* 3.14 (* 5 5))   	</a:t>
            </a:r>
            <a:endParaRPr lang="ja-JP" altLang="en-US">
              <a:solidFill>
                <a:srgbClr val="008000"/>
              </a:solidFill>
            </a:endParaRPr>
          </a:p>
          <a:p>
            <a:pPr eaLnBrk="1" hangingPunct="1">
              <a:lnSpc>
                <a:spcPct val="175000"/>
              </a:lnSpc>
              <a:buFontTx/>
              <a:buNone/>
            </a:pPr>
            <a:r>
              <a:rPr lang="en-US" altLang="ja-JP"/>
              <a:t>= (* 3.14 25)</a:t>
            </a:r>
          </a:p>
          <a:p>
            <a:pPr eaLnBrk="1" hangingPunct="1">
              <a:lnSpc>
                <a:spcPct val="175000"/>
              </a:lnSpc>
              <a:buFontTx/>
              <a:buNone/>
            </a:pPr>
            <a:r>
              <a:rPr lang="en-US" altLang="ja-JP"/>
              <a:t>= 78.5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017587" y="3142384"/>
            <a:ext cx="2849563" cy="525463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 flipV="1">
            <a:off x="2828068" y="3683255"/>
            <a:ext cx="261938" cy="803275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609600" y="4203700"/>
            <a:ext cx="7913688" cy="25574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(define   (</a:t>
            </a:r>
            <a:r>
              <a:rPr lang="en-US" altLang="ja-JP">
                <a:solidFill>
                  <a:schemeClr val="accent2"/>
                </a:solidFill>
              </a:rPr>
              <a:t>area-of-disk</a:t>
            </a:r>
            <a:r>
              <a:rPr lang="en-US" altLang="ja-JP"/>
              <a:t>   </a:t>
            </a:r>
            <a:r>
              <a:rPr lang="en-US" altLang="ja-JP">
                <a:solidFill>
                  <a:schemeClr val="tx2"/>
                </a:solidFill>
              </a:rPr>
              <a:t>r</a:t>
            </a:r>
            <a:r>
              <a:rPr lang="en-US" altLang="ja-JP"/>
              <a:t>)</a:t>
            </a:r>
            <a:endParaRPr lang="ja-JP" altLang="en-US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    (* 3.14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        (*  </a:t>
            </a:r>
            <a:r>
              <a:rPr lang="en-US" altLang="ja-JP">
                <a:solidFill>
                  <a:schemeClr val="tx2"/>
                </a:solidFill>
              </a:rPr>
              <a:t>r</a:t>
            </a:r>
            <a:r>
              <a:rPr lang="en-US" altLang="ja-JP"/>
              <a:t>   </a:t>
            </a:r>
            <a:r>
              <a:rPr lang="en-US" altLang="ja-JP">
                <a:solidFill>
                  <a:schemeClr val="tx2"/>
                </a:solidFill>
              </a:rPr>
              <a:t>r</a:t>
            </a:r>
            <a:r>
              <a:rPr lang="en-US" altLang="ja-JP"/>
              <a:t>)))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の </a:t>
            </a:r>
            <a:r>
              <a:rPr lang="en-US" altLang="ja-JP">
                <a:solidFill>
                  <a:schemeClr val="tx2"/>
                </a:solidFill>
              </a:rPr>
              <a:t>r</a:t>
            </a:r>
            <a:r>
              <a:rPr lang="ja-JP" altLang="en-US"/>
              <a:t> を </a:t>
            </a:r>
            <a:r>
              <a:rPr lang="en-US" altLang="ja-JP"/>
              <a:t>5 </a:t>
            </a:r>
            <a:r>
              <a:rPr lang="ja-JP" altLang="en-US"/>
              <a:t>で置き換えたもの</a:t>
            </a: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1941513" y="5241925"/>
            <a:ext cx="1925637" cy="9334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3200" dirty="0"/>
              <a:t>(area-of-disk 5) </a:t>
            </a:r>
            <a:r>
              <a:rPr lang="ja-JP" altLang="en-US" sz="3200" dirty="0"/>
              <a:t>から </a:t>
            </a:r>
            <a:r>
              <a:rPr lang="en-US" altLang="ja-JP" sz="3200" dirty="0"/>
              <a:t>78.5 </a:t>
            </a:r>
            <a:r>
              <a:rPr lang="ja-JP" altLang="en-US" sz="3200" dirty="0"/>
              <a:t>が得られる過程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7522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ja-JP" sz="3600" dirty="0">
                <a:solidFill>
                  <a:schemeClr val="tx2"/>
                </a:solidFill>
              </a:rPr>
              <a:t>x </a:t>
            </a:r>
            <a:r>
              <a:rPr lang="ja-JP" altLang="en-US" sz="3600" dirty="0"/>
              <a:t>と</a:t>
            </a:r>
            <a:r>
              <a:rPr lang="en-US" altLang="ja-JP" sz="3600" dirty="0"/>
              <a:t> </a:t>
            </a:r>
            <a:r>
              <a:rPr lang="en-US" altLang="ja-JP" sz="3600" dirty="0">
                <a:solidFill>
                  <a:schemeClr val="tx2"/>
                </a:solidFill>
              </a:rPr>
              <a:t>y</a:t>
            </a:r>
            <a:r>
              <a:rPr lang="en-US" altLang="ja-JP" sz="3600" dirty="0"/>
              <a:t> </a:t>
            </a:r>
            <a:r>
              <a:rPr lang="ja-JP" altLang="en-US" sz="3600" dirty="0"/>
              <a:t>とから，</a:t>
            </a:r>
            <a:r>
              <a:rPr lang="en-US" altLang="ja-JP" sz="3600" dirty="0" err="1"/>
              <a:t>x</a:t>
            </a:r>
            <a:r>
              <a:rPr lang="en-US" altLang="ja-JP" sz="3600" baseline="30000" dirty="0" err="1"/>
              <a:t>2</a:t>
            </a:r>
            <a:r>
              <a:rPr lang="en-US" altLang="ja-JP" sz="3600" dirty="0" err="1"/>
              <a:t>+y</a:t>
            </a:r>
            <a:r>
              <a:rPr lang="en-US" altLang="ja-JP" sz="3600" baseline="30000" dirty="0" err="1"/>
              <a:t>2</a:t>
            </a:r>
            <a:r>
              <a:rPr lang="en-US" altLang="ja-JP" sz="3600" dirty="0"/>
              <a:t> </a:t>
            </a:r>
            <a:r>
              <a:rPr lang="ja-JP" altLang="en-US" sz="3600" dirty="0"/>
              <a:t>を求めるプログラム </a:t>
            </a:r>
            <a:r>
              <a:rPr lang="en-US" altLang="ja-JP" sz="3600" dirty="0">
                <a:solidFill>
                  <a:schemeClr val="accent2"/>
                </a:solidFill>
              </a:rPr>
              <a:t>sum-of-squares</a:t>
            </a:r>
            <a:r>
              <a:rPr lang="en-US" altLang="ja-JP" sz="3600" dirty="0"/>
              <a:t> </a:t>
            </a:r>
            <a:r>
              <a:rPr lang="ja-JP" altLang="en-US" sz="3600" dirty="0"/>
              <a:t>を作り，実行する</a:t>
            </a:r>
          </a:p>
          <a:p>
            <a:pPr lvl="1">
              <a:lnSpc>
                <a:spcPct val="120000"/>
              </a:lnSpc>
            </a:pPr>
            <a:r>
              <a:rPr lang="en-US" altLang="ja-JP" sz="3200" dirty="0">
                <a:solidFill>
                  <a:schemeClr val="tx2"/>
                </a:solidFill>
              </a:rPr>
              <a:t>x</a:t>
            </a:r>
            <a:r>
              <a:rPr lang="en-US" altLang="ja-JP" sz="3200" dirty="0"/>
              <a:t> </a:t>
            </a:r>
            <a:r>
              <a:rPr lang="ja-JP" altLang="en-US" sz="3200" dirty="0"/>
              <a:t>の値から </a:t>
            </a:r>
            <a:r>
              <a:rPr lang="en-US" altLang="ja-JP" sz="3200" dirty="0" err="1"/>
              <a:t>x</a:t>
            </a:r>
            <a:r>
              <a:rPr lang="en-US" altLang="ja-JP" sz="3200" baseline="30000" dirty="0" err="1"/>
              <a:t>2</a:t>
            </a:r>
            <a:r>
              <a:rPr lang="en-US" altLang="ja-JP" sz="3200" dirty="0"/>
              <a:t> </a:t>
            </a:r>
            <a:r>
              <a:rPr lang="ja-JP" altLang="en-US" sz="3200" dirty="0"/>
              <a:t>を求める関数 </a:t>
            </a:r>
            <a:r>
              <a:rPr lang="en-US" altLang="ja-JP" sz="3200" dirty="0" err="1">
                <a:solidFill>
                  <a:schemeClr val="accent2"/>
                </a:solidFill>
              </a:rPr>
              <a:t>sqr</a:t>
            </a:r>
            <a:r>
              <a:rPr lang="en-US" altLang="ja-JP" sz="3200" dirty="0"/>
              <a:t> </a:t>
            </a:r>
            <a:r>
              <a:rPr lang="ja-JP" altLang="en-US" sz="3200" dirty="0"/>
              <a:t>と組み合わせる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37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例題３．２乗の和　</a:t>
            </a:r>
          </a:p>
        </p:txBody>
      </p:sp>
    </p:spTree>
    <p:extLst>
      <p:ext uri="{BB962C8B-B14F-4D97-AF65-F5344CB8AC3E}">
        <p14:creationId xmlns:p14="http://schemas.microsoft.com/office/powerpoint/2010/main" val="33155752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142959" y="795521"/>
            <a:ext cx="7827962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80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592221" y="1906771"/>
            <a:ext cx="6696075" cy="22987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(define (</a:t>
            </a:r>
            <a:r>
              <a:rPr lang="en-US" altLang="ja-JP" sz="3600">
                <a:solidFill>
                  <a:schemeClr val="accent2"/>
                </a:solidFill>
              </a:rPr>
              <a:t>sqr</a:t>
            </a:r>
            <a:r>
              <a:rPr lang="en-US" altLang="ja-JP" sz="3600"/>
              <a:t> </a:t>
            </a:r>
            <a:r>
              <a:rPr lang="en-US" altLang="ja-JP" sz="3600">
                <a:solidFill>
                  <a:schemeClr val="tx2"/>
                </a:solidFill>
              </a:rPr>
              <a:t>x</a:t>
            </a:r>
            <a:r>
              <a:rPr lang="en-US" altLang="ja-JP" sz="3600"/>
              <a:t>)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(* </a:t>
            </a:r>
            <a:r>
              <a:rPr lang="en-US" altLang="ja-JP" sz="3600">
                <a:solidFill>
                  <a:schemeClr val="tx2"/>
                </a:solidFill>
              </a:rPr>
              <a:t>x x</a:t>
            </a:r>
            <a:r>
              <a:rPr lang="en-US" altLang="ja-JP" sz="3600"/>
              <a:t>))</a:t>
            </a:r>
            <a:endParaRPr lang="en-US" altLang="ja-JP" sz="3600">
              <a:solidFill>
                <a:srgbClr val="003300"/>
              </a:solidFill>
            </a:endParaRP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(define (</a:t>
            </a:r>
            <a:r>
              <a:rPr lang="en-US" altLang="ja-JP" sz="3600">
                <a:solidFill>
                  <a:schemeClr val="accent2"/>
                </a:solidFill>
              </a:rPr>
              <a:t>sum-of-squares</a:t>
            </a:r>
            <a:r>
              <a:rPr lang="en-US" altLang="ja-JP" sz="3600"/>
              <a:t> </a:t>
            </a:r>
            <a:r>
              <a:rPr lang="en-US" altLang="ja-JP" sz="3600">
                <a:solidFill>
                  <a:schemeClr val="tx2"/>
                </a:solidFill>
              </a:rPr>
              <a:t>x y</a:t>
            </a:r>
            <a:r>
              <a:rPr lang="en-US" altLang="ja-JP" sz="3600"/>
              <a:t>)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(+ (</a:t>
            </a:r>
            <a:r>
              <a:rPr lang="en-US" altLang="ja-JP" sz="3600">
                <a:solidFill>
                  <a:schemeClr val="accent2"/>
                </a:solidFill>
              </a:rPr>
              <a:t>sqr</a:t>
            </a:r>
            <a:r>
              <a:rPr lang="en-US" altLang="ja-JP" sz="3600"/>
              <a:t> </a:t>
            </a:r>
            <a:r>
              <a:rPr lang="en-US" altLang="ja-JP" sz="3600">
                <a:solidFill>
                  <a:schemeClr val="tx2"/>
                </a:solidFill>
              </a:rPr>
              <a:t>x</a:t>
            </a:r>
            <a:r>
              <a:rPr lang="en-US" altLang="ja-JP" sz="3600"/>
              <a:t>) (</a:t>
            </a:r>
            <a:r>
              <a:rPr lang="en-US" altLang="ja-JP" sz="3600">
                <a:solidFill>
                  <a:schemeClr val="accent2"/>
                </a:solidFill>
              </a:rPr>
              <a:t>sqr</a:t>
            </a:r>
            <a:r>
              <a:rPr lang="en-US" altLang="ja-JP" sz="3600"/>
              <a:t> </a:t>
            </a:r>
            <a:r>
              <a:rPr lang="en-US" altLang="ja-JP" sz="3600">
                <a:solidFill>
                  <a:schemeClr val="tx2"/>
                </a:solidFill>
              </a:rPr>
              <a:t>y</a:t>
            </a:r>
            <a:r>
              <a:rPr lang="en-US" altLang="ja-JP" sz="3600"/>
              <a:t>)))</a:t>
            </a:r>
            <a:endParaRPr lang="ja-JP" altLang="en-US" sz="3600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163596" y="4297546"/>
            <a:ext cx="87788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2</a:t>
            </a:r>
            <a:r>
              <a:rPr lang="en-US" altLang="ja-JP" sz="2800"/>
              <a:t>. </a:t>
            </a:r>
            <a:r>
              <a:rPr lang="ja-JP" altLang="en-US" sz="2800"/>
              <a:t>その後，次を「</a:t>
            </a:r>
            <a:r>
              <a:rPr lang="ja-JP" altLang="en-US" sz="2800">
                <a:solidFill>
                  <a:schemeClr val="tx2"/>
                </a:solidFill>
              </a:rPr>
              <a:t>実行用ウインドウ</a:t>
            </a:r>
            <a:r>
              <a:rPr lang="ja-JP" altLang="en-US" sz="2800"/>
              <a:t>」で実行しなさい</a:t>
            </a: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3158327" y="6292850"/>
            <a:ext cx="5211518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次は，例題４に進んでください</a:t>
            </a: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644609" y="4942071"/>
            <a:ext cx="6696075" cy="120015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(</a:t>
            </a:r>
            <a:r>
              <a:rPr lang="en-US" altLang="ja-JP" sz="3600">
                <a:solidFill>
                  <a:schemeClr val="accent2"/>
                </a:solidFill>
              </a:rPr>
              <a:t>sum-of-squares</a:t>
            </a:r>
            <a:r>
              <a:rPr lang="ja-JP" altLang="en-US" sz="3600"/>
              <a:t> </a:t>
            </a:r>
            <a:r>
              <a:rPr lang="en-US" altLang="ja-JP" sz="3600"/>
              <a:t>2 4)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(</a:t>
            </a:r>
            <a:r>
              <a:rPr lang="en-US" altLang="ja-JP" sz="3600">
                <a:solidFill>
                  <a:schemeClr val="accent2"/>
                </a:solidFill>
              </a:rPr>
              <a:t>sum-of-squares</a:t>
            </a:r>
            <a:r>
              <a:rPr lang="en-US" altLang="ja-JP" sz="3600"/>
              <a:t> 20 30)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「例題３．２乗の和」の手順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1616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6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19050"/>
            <a:ext cx="6697663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366865" y="3438525"/>
            <a:ext cx="6340475" cy="1077912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まず，</a:t>
            </a:r>
            <a:r>
              <a:rPr lang="en-US" altLang="ja-JP">
                <a:solidFill>
                  <a:srgbClr val="008000"/>
                </a:solidFill>
              </a:rPr>
              <a:t>Scheme </a:t>
            </a:r>
            <a:r>
              <a:rPr lang="ja-JP" altLang="en-US">
                <a:solidFill>
                  <a:srgbClr val="008000"/>
                </a:solidFill>
              </a:rPr>
              <a:t>のプログラムを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コンピュータに読み込ませている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138113" y="1193800"/>
            <a:ext cx="5357812" cy="1455738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 flipH="1" flipV="1">
            <a:off x="3392488" y="2670175"/>
            <a:ext cx="407987" cy="7683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793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3413" y="1662113"/>
            <a:ext cx="7772400" cy="4675187"/>
          </a:xfrm>
        </p:spPr>
        <p:txBody>
          <a:bodyPr/>
          <a:lstStyle/>
          <a:p>
            <a:pPr marL="609600" indent="-609600" eaLnBrk="1" hangingPunct="1">
              <a:lnSpc>
                <a:spcPct val="125000"/>
              </a:lnSpc>
            </a:pPr>
            <a:r>
              <a:rPr lang="en-US" altLang="ja-JP"/>
              <a:t>Scheme </a:t>
            </a:r>
            <a:r>
              <a:rPr lang="ja-JP" altLang="en-US"/>
              <a:t>の式から出発して，</a:t>
            </a:r>
            <a:r>
              <a:rPr lang="ja-JP" altLang="en-US">
                <a:solidFill>
                  <a:schemeClr val="tx2"/>
                </a:solidFill>
              </a:rPr>
              <a:t>実行結果に至るステップ</a:t>
            </a:r>
            <a:r>
              <a:rPr lang="ja-JP" altLang="en-US"/>
              <a:t>を読み，理解する</a:t>
            </a:r>
          </a:p>
          <a:p>
            <a:pPr marL="609600" indent="-609600" eaLnBrk="1" hangingPunct="1">
              <a:lnSpc>
                <a:spcPct val="125000"/>
              </a:lnSpc>
            </a:pPr>
            <a:r>
              <a:rPr lang="ja-JP" altLang="en-US">
                <a:solidFill>
                  <a:schemeClr val="tx2"/>
                </a:solidFill>
              </a:rPr>
              <a:t>複数の関数</a:t>
            </a:r>
            <a:r>
              <a:rPr lang="ja-JP" altLang="en-US"/>
              <a:t>から構成されたプログラムを読んで，意味を理解できる能力，知識を身に付ける</a:t>
            </a:r>
          </a:p>
          <a:p>
            <a:pPr marL="609600" indent="-609600" eaLnBrk="1" hangingPunct="1">
              <a:lnSpc>
                <a:spcPct val="125000"/>
              </a:lnSpc>
            </a:pPr>
            <a:r>
              <a:rPr lang="ja-JP" altLang="en-US"/>
              <a:t>見やすいプログラムを書くために，ブロック単位での</a:t>
            </a:r>
            <a:r>
              <a:rPr lang="ja-JP" altLang="en-US">
                <a:solidFill>
                  <a:schemeClr val="tx2"/>
                </a:solidFill>
              </a:rPr>
              <a:t>字下げ</a:t>
            </a:r>
            <a:r>
              <a:rPr lang="ja-JP" altLang="en-US"/>
              <a:t>を行う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本日の内容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3349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10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9525"/>
            <a:ext cx="6688138" cy="682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xfrm>
            <a:off x="354013" y="292100"/>
            <a:ext cx="8286750" cy="368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　</a:t>
            </a: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2625725" y="2452688"/>
            <a:ext cx="952500" cy="114776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520700" y="3586163"/>
            <a:ext cx="3690938" cy="4984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2860304" y="231868"/>
            <a:ext cx="6032500" cy="3046413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読み込ませたプログラムを実行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させている．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ここでは，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(</a:t>
            </a:r>
            <a:r>
              <a:rPr lang="en-US" altLang="ja-JP">
                <a:solidFill>
                  <a:schemeClr val="accent2"/>
                </a:solidFill>
              </a:rPr>
              <a:t>sum-of-squares</a:t>
            </a:r>
            <a:r>
              <a:rPr lang="ja-JP" altLang="en-US"/>
              <a:t> 2 4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x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</a:t>
            </a:r>
            <a:r>
              <a:rPr lang="en-US" altLang="ja-JP">
                <a:solidFill>
                  <a:srgbClr val="008000"/>
                </a:solidFill>
              </a:rPr>
              <a:t> 2, </a:t>
            </a:r>
            <a:r>
              <a:rPr lang="en-US" altLang="ja-JP">
                <a:solidFill>
                  <a:schemeClr val="tx2"/>
                </a:solidFill>
              </a:rPr>
              <a:t>y</a:t>
            </a:r>
            <a:r>
              <a:rPr lang="ja-JP" altLang="en-US">
                <a:solidFill>
                  <a:srgbClr val="008000"/>
                </a:solidFill>
              </a:rPr>
              <a:t>の値を </a:t>
            </a:r>
            <a:r>
              <a:rPr lang="en-US" altLang="ja-JP">
                <a:solidFill>
                  <a:srgbClr val="008000"/>
                </a:solidFill>
              </a:rPr>
              <a:t>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に設定しての実行　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1963738" y="4579938"/>
            <a:ext cx="4699000" cy="1077912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20</a:t>
            </a:r>
            <a:r>
              <a:rPr lang="ja-JP" altLang="en-US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　</a:t>
            </a:r>
          </a:p>
        </p:txBody>
      </p:sp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123825" y="4078288"/>
            <a:ext cx="866775" cy="39052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 flipH="1" flipV="1">
            <a:off x="1052513" y="4316413"/>
            <a:ext cx="903287" cy="5556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8570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10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28575"/>
            <a:ext cx="6661150" cy="680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xfrm>
            <a:off x="354013" y="292100"/>
            <a:ext cx="8286750" cy="368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　</a:t>
            </a: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 flipH="1">
            <a:off x="2401888" y="3079750"/>
            <a:ext cx="952500" cy="114776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542925" y="4235450"/>
            <a:ext cx="4108450" cy="4984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3170238" y="1030288"/>
            <a:ext cx="5314950" cy="206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今度は，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(</a:t>
            </a:r>
            <a:r>
              <a:rPr lang="en-US" altLang="ja-JP">
                <a:solidFill>
                  <a:schemeClr val="accent2"/>
                </a:solidFill>
              </a:rPr>
              <a:t>area-of-ring</a:t>
            </a:r>
            <a:r>
              <a:rPr lang="en-US" altLang="ja-JP"/>
              <a:t> 10 3)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x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</a:t>
            </a:r>
            <a:r>
              <a:rPr lang="en-US" altLang="ja-JP">
                <a:solidFill>
                  <a:srgbClr val="008000"/>
                </a:solidFill>
              </a:rPr>
              <a:t> 20, </a:t>
            </a:r>
            <a:r>
              <a:rPr lang="en-US" altLang="ja-JP">
                <a:solidFill>
                  <a:schemeClr val="tx2"/>
                </a:solidFill>
              </a:rPr>
              <a:t>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の値を </a:t>
            </a:r>
            <a:r>
              <a:rPr lang="en-US" altLang="ja-JP">
                <a:solidFill>
                  <a:srgbClr val="008000"/>
                </a:solidFill>
              </a:rPr>
              <a:t>30 </a:t>
            </a:r>
            <a:r>
              <a:rPr lang="ja-JP" altLang="en-US">
                <a:solidFill>
                  <a:srgbClr val="008000"/>
                </a:solidFill>
              </a:rPr>
              <a:t>に設定しての実行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2051050" y="5141913"/>
            <a:ext cx="5108575" cy="1077912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1300</a:t>
            </a:r>
            <a:r>
              <a:rPr lang="ja-JP" altLang="en-US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</a:t>
            </a: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134938" y="4722813"/>
            <a:ext cx="1046162" cy="48895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 flipH="1" flipV="1">
            <a:off x="1155700" y="4975225"/>
            <a:ext cx="903288" cy="5556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61268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2839610" y="2229035"/>
            <a:ext cx="2974975" cy="17637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3960385" y="2717985"/>
            <a:ext cx="76835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sqr</a:t>
            </a:r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1645810" y="2897372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1023510" y="1551172"/>
            <a:ext cx="18002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x</a:t>
            </a:r>
            <a:r>
              <a:rPr lang="ja-JP" altLang="en-US" sz="3600">
                <a:solidFill>
                  <a:srgbClr val="008000"/>
                </a:solidFill>
              </a:rPr>
              <a:t>の値：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4</a:t>
            </a:r>
            <a:endParaRPr lang="ja-JP" altLang="en-US" sz="3600">
              <a:solidFill>
                <a:srgbClr val="008000"/>
              </a:solidFill>
            </a:endParaRPr>
          </a:p>
        </p:txBody>
      </p:sp>
      <p:sp>
        <p:nvSpPr>
          <p:cNvPr id="45063" name="AutoShape 7"/>
          <p:cNvSpPr>
            <a:spLocks noChangeArrowheads="1"/>
          </p:cNvSpPr>
          <p:nvPr/>
        </p:nvSpPr>
        <p:spPr bwMode="auto">
          <a:xfrm>
            <a:off x="6054297" y="2908485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6201935" y="2109972"/>
            <a:ext cx="652462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16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1034622" y="4100697"/>
            <a:ext cx="274955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入力は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１つの数値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5903485" y="4126097"/>
            <a:ext cx="274955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出力は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１つの数値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385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0" y="1876113"/>
            <a:ext cx="5395913" cy="19875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lvl="1" eaLnBrk="1" hangingPunct="1"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en-US" altLang="ja-JP" sz="4400"/>
              <a:t>(define (</a:t>
            </a:r>
            <a:r>
              <a:rPr lang="en-US" altLang="ja-JP" sz="4400">
                <a:solidFill>
                  <a:schemeClr val="accent2"/>
                </a:solidFill>
              </a:rPr>
              <a:t>sqr</a:t>
            </a:r>
            <a:r>
              <a:rPr lang="en-US" altLang="ja-JP" sz="4400"/>
              <a:t> </a:t>
            </a:r>
            <a:r>
              <a:rPr lang="en-US" altLang="ja-JP" sz="4400">
                <a:solidFill>
                  <a:schemeClr val="tx2"/>
                </a:solidFill>
              </a:rPr>
              <a:t>x</a:t>
            </a:r>
            <a:r>
              <a:rPr lang="en-US" altLang="ja-JP" sz="4400"/>
              <a:t>)</a:t>
            </a:r>
          </a:p>
          <a:p>
            <a:pPr lvl="1" eaLnBrk="1" hangingPunct="1"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en-US" altLang="ja-JP" sz="4400"/>
              <a:t>    (* </a:t>
            </a:r>
            <a:r>
              <a:rPr lang="en-US" altLang="ja-JP" sz="4400">
                <a:solidFill>
                  <a:schemeClr val="tx2"/>
                </a:solidFill>
              </a:rPr>
              <a:t>x x</a:t>
            </a:r>
            <a:r>
              <a:rPr lang="en-US" altLang="ja-JP" sz="4400"/>
              <a:t>))</a:t>
            </a:r>
          </a:p>
        </p:txBody>
      </p:sp>
      <p:sp>
        <p:nvSpPr>
          <p:cNvPr id="46084" name="AutoShape 4"/>
          <p:cNvSpPr>
            <a:spLocks/>
          </p:cNvSpPr>
          <p:nvPr/>
        </p:nvSpPr>
        <p:spPr bwMode="auto">
          <a:xfrm>
            <a:off x="5781675" y="1953901"/>
            <a:ext cx="250825" cy="1852612"/>
          </a:xfrm>
          <a:prstGeom prst="rightBrace">
            <a:avLst>
              <a:gd name="adj1" fmla="val 615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6049963" y="2555563"/>
            <a:ext cx="223678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１つの関数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3275013" y="2225363"/>
            <a:ext cx="315912" cy="598488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3838157" y="4344676"/>
            <a:ext cx="531106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値を１つ受け取る（入力）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（</a:t>
            </a:r>
            <a:r>
              <a:rPr lang="en-US" altLang="ja-JP" sz="2400" dirty="0">
                <a:solidFill>
                  <a:srgbClr val="008000"/>
                </a:solidFill>
              </a:rPr>
              <a:t>x </a:t>
            </a:r>
            <a:r>
              <a:rPr lang="ja-JP" altLang="en-US" sz="2400" dirty="0">
                <a:solidFill>
                  <a:srgbClr val="008000"/>
                </a:solidFill>
              </a:rPr>
              <a:t>のことを「パラメータ」という）</a:t>
            </a:r>
          </a:p>
        </p:txBody>
      </p:sp>
      <p:sp>
        <p:nvSpPr>
          <p:cNvPr id="46088" name="Line 8"/>
          <p:cNvSpPr>
            <a:spLocks noChangeShapeType="1"/>
          </p:cNvSpPr>
          <p:nvPr/>
        </p:nvSpPr>
        <p:spPr bwMode="auto">
          <a:xfrm flipH="1" flipV="1">
            <a:off x="3568700" y="2749238"/>
            <a:ext cx="1560513" cy="1512888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3275013" y="1207131"/>
            <a:ext cx="1723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関数の名前</a:t>
            </a:r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 flipH="1">
            <a:off x="3074988" y="1612588"/>
            <a:ext cx="427037" cy="563563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2425700" y="2217426"/>
            <a:ext cx="727075" cy="6159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704850" y="2233301"/>
            <a:ext cx="1430338" cy="6159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 flipH="1">
            <a:off x="1381125" y="1715776"/>
            <a:ext cx="160338" cy="509587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374232" y="901388"/>
            <a:ext cx="3262312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「関数である」ことを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示すキーワード</a:t>
            </a:r>
          </a:p>
        </p:txBody>
      </p:sp>
      <p:sp>
        <p:nvSpPr>
          <p:cNvPr id="46095" name="Rectangle 15"/>
          <p:cNvSpPr>
            <a:spLocks noChangeArrowheads="1"/>
          </p:cNvSpPr>
          <p:nvPr/>
        </p:nvSpPr>
        <p:spPr bwMode="auto">
          <a:xfrm>
            <a:off x="1038225" y="3082613"/>
            <a:ext cx="1531938" cy="709613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 flipV="1">
            <a:off x="1747838" y="3765238"/>
            <a:ext cx="84137" cy="6350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123407" y="4444688"/>
            <a:ext cx="297709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x </a:t>
            </a:r>
            <a:r>
              <a:rPr lang="ja-JP" altLang="en-US" sz="2400">
                <a:solidFill>
                  <a:srgbClr val="008000"/>
                </a:solidFill>
              </a:rPr>
              <a:t>の値から「</a:t>
            </a:r>
            <a:r>
              <a:rPr lang="en-US" altLang="ja-JP" sz="2400">
                <a:solidFill>
                  <a:srgbClr val="008000"/>
                </a:solidFill>
              </a:rPr>
              <a:t>(* x x)</a:t>
            </a:r>
            <a:r>
              <a:rPr lang="ja-JP" altLang="en-US" sz="2400">
                <a:solidFill>
                  <a:srgbClr val="008000"/>
                </a:solidFill>
              </a:rPr>
              <a:t>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を計算（出力）</a:t>
            </a:r>
          </a:p>
        </p:txBody>
      </p:sp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 err="1"/>
              <a:t>sqr</a:t>
            </a:r>
            <a:r>
              <a:rPr lang="en-US" altLang="ja-JP" dirty="0"/>
              <a:t> </a:t>
            </a:r>
            <a:r>
              <a:rPr lang="ja-JP" altLang="en-US" dirty="0"/>
              <a:t>関数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64337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2794731" y="2115923"/>
            <a:ext cx="2974975" cy="17637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2767743" y="2631860"/>
            <a:ext cx="309403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sum-of-squares</a:t>
            </a:r>
          </a:p>
        </p:txBody>
      </p:sp>
      <p:sp>
        <p:nvSpPr>
          <p:cNvPr id="47109" name="AutoShape 5"/>
          <p:cNvSpPr>
            <a:spLocks noChangeArrowheads="1"/>
          </p:cNvSpPr>
          <p:nvPr/>
        </p:nvSpPr>
        <p:spPr bwMode="auto">
          <a:xfrm>
            <a:off x="1600931" y="2784260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638906" y="1384085"/>
            <a:ext cx="18986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x, y </a:t>
            </a:r>
            <a:r>
              <a:rPr lang="ja-JP" altLang="en-US" sz="3600">
                <a:solidFill>
                  <a:srgbClr val="008000"/>
                </a:solidFill>
              </a:rPr>
              <a:t>の値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2, 4</a:t>
            </a:r>
            <a:endParaRPr lang="ja-JP" altLang="en-US" sz="3600">
              <a:solidFill>
                <a:srgbClr val="008000"/>
              </a:solidFill>
            </a:endParaRPr>
          </a:p>
        </p:txBody>
      </p:sp>
      <p:sp>
        <p:nvSpPr>
          <p:cNvPr id="47111" name="AutoShape 7"/>
          <p:cNvSpPr>
            <a:spLocks noChangeArrowheads="1"/>
          </p:cNvSpPr>
          <p:nvPr/>
        </p:nvSpPr>
        <p:spPr bwMode="auto">
          <a:xfrm>
            <a:off x="6009418" y="2795373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6157056" y="1996860"/>
            <a:ext cx="652462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20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838931" y="4086010"/>
            <a:ext cx="274955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入力は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２つの数値</a:t>
            </a: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5939568" y="4049498"/>
            <a:ext cx="274955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出力は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１つの数値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435994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119063" y="2846388"/>
            <a:ext cx="6319837" cy="15938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lvl="1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ja-JP" sz="3600"/>
              <a:t>(define (</a:t>
            </a:r>
            <a:r>
              <a:rPr lang="en-US" altLang="ja-JP" sz="3600">
                <a:solidFill>
                  <a:schemeClr val="accent2"/>
                </a:solidFill>
              </a:rPr>
              <a:t>sum-of-squares</a:t>
            </a:r>
            <a:r>
              <a:rPr lang="en-US" altLang="ja-JP" sz="3600"/>
              <a:t> </a:t>
            </a:r>
            <a:r>
              <a:rPr lang="en-US" altLang="ja-JP" sz="3600">
                <a:solidFill>
                  <a:schemeClr val="tx2"/>
                </a:solidFill>
              </a:rPr>
              <a:t>x y</a:t>
            </a:r>
            <a:r>
              <a:rPr lang="en-US" altLang="ja-JP" sz="3600"/>
              <a:t>)</a:t>
            </a:r>
          </a:p>
          <a:p>
            <a:pPr lvl="1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ja-JP" sz="3600"/>
              <a:t>    (+ (</a:t>
            </a:r>
            <a:r>
              <a:rPr lang="en-US" altLang="ja-JP" sz="3600">
                <a:solidFill>
                  <a:schemeClr val="accent2"/>
                </a:solidFill>
              </a:rPr>
              <a:t>sqr</a:t>
            </a:r>
            <a:r>
              <a:rPr lang="en-US" altLang="ja-JP" sz="3600"/>
              <a:t> </a:t>
            </a:r>
            <a:r>
              <a:rPr lang="en-US" altLang="ja-JP" sz="3600">
                <a:solidFill>
                  <a:schemeClr val="tx2"/>
                </a:solidFill>
              </a:rPr>
              <a:t>x</a:t>
            </a:r>
            <a:r>
              <a:rPr lang="en-US" altLang="ja-JP" sz="3600"/>
              <a:t>) (</a:t>
            </a:r>
            <a:r>
              <a:rPr lang="en-US" altLang="ja-JP" sz="3600">
                <a:solidFill>
                  <a:schemeClr val="accent2"/>
                </a:solidFill>
              </a:rPr>
              <a:t>sqr</a:t>
            </a:r>
            <a:r>
              <a:rPr lang="en-US" altLang="ja-JP" sz="3600"/>
              <a:t> </a:t>
            </a:r>
            <a:r>
              <a:rPr lang="en-US" altLang="ja-JP" sz="3600">
                <a:solidFill>
                  <a:schemeClr val="tx2"/>
                </a:solidFill>
              </a:rPr>
              <a:t>y</a:t>
            </a:r>
            <a:r>
              <a:rPr lang="en-US" altLang="ja-JP" sz="3600"/>
              <a:t>)))</a:t>
            </a:r>
          </a:p>
        </p:txBody>
      </p:sp>
      <p:sp>
        <p:nvSpPr>
          <p:cNvPr id="48132" name="AutoShape 4"/>
          <p:cNvSpPr>
            <a:spLocks/>
          </p:cNvSpPr>
          <p:nvPr/>
        </p:nvSpPr>
        <p:spPr bwMode="auto">
          <a:xfrm>
            <a:off x="6659563" y="2827338"/>
            <a:ext cx="250825" cy="1628775"/>
          </a:xfrm>
          <a:prstGeom prst="rightBrace">
            <a:avLst>
              <a:gd name="adj1" fmla="val 5411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6927850" y="3330575"/>
            <a:ext cx="22367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１つの関数</a:t>
            </a:r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5465763" y="3128963"/>
            <a:ext cx="271462" cy="544512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4214813" y="5265738"/>
            <a:ext cx="44942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値を２つ受け取る（入力）</a:t>
            </a:r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 flipV="1">
            <a:off x="5372100" y="3792538"/>
            <a:ext cx="55563" cy="1481137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3689350" y="1970088"/>
            <a:ext cx="1962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関数の名前</a:t>
            </a:r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 flipH="1">
            <a:off x="3673475" y="2538413"/>
            <a:ext cx="223838" cy="573087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auto">
          <a:xfrm>
            <a:off x="2214563" y="3109913"/>
            <a:ext cx="2847975" cy="5619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8140" name="Rectangle 12"/>
          <p:cNvSpPr>
            <a:spLocks noChangeArrowheads="1"/>
          </p:cNvSpPr>
          <p:nvPr/>
        </p:nvSpPr>
        <p:spPr bwMode="auto">
          <a:xfrm>
            <a:off x="782638" y="3119438"/>
            <a:ext cx="1244600" cy="5524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 flipH="1">
            <a:off x="1371600" y="2627313"/>
            <a:ext cx="160338" cy="509587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887413" y="1793875"/>
            <a:ext cx="3262312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「関数である」ことを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示すキーワード</a:t>
            </a:r>
          </a:p>
        </p:txBody>
      </p:sp>
      <p:sp>
        <p:nvSpPr>
          <p:cNvPr id="48143" name="Rectangle 15"/>
          <p:cNvSpPr>
            <a:spLocks noChangeArrowheads="1"/>
          </p:cNvSpPr>
          <p:nvPr/>
        </p:nvSpPr>
        <p:spPr bwMode="auto">
          <a:xfrm>
            <a:off x="1030288" y="3851275"/>
            <a:ext cx="3300412" cy="5397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 flipV="1">
            <a:off x="2406650" y="4362450"/>
            <a:ext cx="112713" cy="6889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8145" name="Text Box 17"/>
          <p:cNvSpPr txBox="1">
            <a:spLocks noChangeArrowheads="1"/>
          </p:cNvSpPr>
          <p:nvPr/>
        </p:nvSpPr>
        <p:spPr bwMode="auto">
          <a:xfrm>
            <a:off x="1449388" y="5021263"/>
            <a:ext cx="2698750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「</a:t>
            </a:r>
            <a:r>
              <a:rPr lang="en-US" altLang="ja-JP" sz="2800">
                <a:solidFill>
                  <a:srgbClr val="008000"/>
                </a:solidFill>
              </a:rPr>
              <a:t>x</a:t>
            </a:r>
            <a:r>
              <a:rPr lang="en-US" altLang="ja-JP" sz="2800" baseline="30000">
                <a:solidFill>
                  <a:srgbClr val="008000"/>
                </a:solidFill>
              </a:rPr>
              <a:t>2</a:t>
            </a:r>
            <a:r>
              <a:rPr lang="en-US" altLang="ja-JP" sz="2800">
                <a:solidFill>
                  <a:srgbClr val="008000"/>
                </a:solidFill>
              </a:rPr>
              <a:t> + y</a:t>
            </a:r>
            <a:r>
              <a:rPr lang="en-US" altLang="ja-JP" sz="2800" baseline="30000">
                <a:solidFill>
                  <a:srgbClr val="008000"/>
                </a:solidFill>
              </a:rPr>
              <a:t>2</a:t>
            </a:r>
            <a:r>
              <a:rPr lang="en-US" altLang="ja-JP" sz="2800">
                <a:solidFill>
                  <a:srgbClr val="008000"/>
                </a:solidFill>
              </a:rPr>
              <a:t> </a:t>
            </a:r>
            <a:r>
              <a:rPr lang="ja-JP" altLang="en-US" sz="2800">
                <a:solidFill>
                  <a:srgbClr val="008000"/>
                </a:solidFill>
              </a:rPr>
              <a:t>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を計算（出力）</a:t>
            </a:r>
            <a:endParaRPr lang="ja-JP" altLang="en-US">
              <a:solidFill>
                <a:srgbClr val="008000"/>
              </a:solidFill>
            </a:endParaRPr>
          </a:p>
        </p:txBody>
      </p:sp>
      <p:sp>
        <p:nvSpPr>
          <p:cNvPr id="48146" name="Rectangle 18"/>
          <p:cNvSpPr>
            <a:spLocks noChangeArrowheads="1"/>
          </p:cNvSpPr>
          <p:nvPr/>
        </p:nvSpPr>
        <p:spPr bwMode="auto">
          <a:xfrm>
            <a:off x="5140325" y="3124200"/>
            <a:ext cx="271463" cy="544513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sum-of-squares </a:t>
            </a:r>
            <a:r>
              <a:rPr lang="ja-JP" altLang="en-US" dirty="0"/>
              <a:t>関数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00362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Text Box 13"/>
          <p:cNvSpPr txBox="1">
            <a:spLocks noChangeArrowheads="1"/>
          </p:cNvSpPr>
          <p:nvPr/>
        </p:nvSpPr>
        <p:spPr bwMode="auto">
          <a:xfrm>
            <a:off x="360363" y="2647950"/>
            <a:ext cx="5970587" cy="2862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lvl="1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ja-JP" sz="3600"/>
              <a:t>(define (</a:t>
            </a:r>
            <a:r>
              <a:rPr lang="en-US" altLang="ja-JP" sz="3600">
                <a:solidFill>
                  <a:schemeClr val="accent2"/>
                </a:solidFill>
              </a:rPr>
              <a:t>sqr</a:t>
            </a:r>
            <a:r>
              <a:rPr lang="en-US" altLang="ja-JP" sz="3600"/>
              <a:t> </a:t>
            </a:r>
            <a:r>
              <a:rPr lang="en-US" altLang="ja-JP" sz="3600">
                <a:solidFill>
                  <a:schemeClr val="tx2"/>
                </a:solidFill>
              </a:rPr>
              <a:t>x</a:t>
            </a:r>
            <a:r>
              <a:rPr lang="en-US" altLang="ja-JP" sz="3600"/>
              <a:t>)</a:t>
            </a:r>
          </a:p>
          <a:p>
            <a:pPr lvl="1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ja-JP" sz="3600"/>
              <a:t>    (* </a:t>
            </a:r>
            <a:r>
              <a:rPr lang="en-US" altLang="ja-JP" sz="3600">
                <a:solidFill>
                  <a:schemeClr val="tx2"/>
                </a:solidFill>
              </a:rPr>
              <a:t>x x</a:t>
            </a:r>
            <a:r>
              <a:rPr lang="en-US" altLang="ja-JP" sz="3600"/>
              <a:t>))</a:t>
            </a:r>
            <a:endParaRPr lang="en-US" altLang="ja-JP" sz="3600">
              <a:solidFill>
                <a:srgbClr val="003300"/>
              </a:solidFill>
            </a:endParaRPr>
          </a:p>
          <a:p>
            <a:pPr lvl="1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ja-JP" sz="3600"/>
              <a:t>(define (</a:t>
            </a:r>
            <a:r>
              <a:rPr lang="en-US" altLang="ja-JP" sz="3600">
                <a:solidFill>
                  <a:schemeClr val="accent2"/>
                </a:solidFill>
              </a:rPr>
              <a:t>sum-of-squares</a:t>
            </a:r>
            <a:r>
              <a:rPr lang="en-US" altLang="ja-JP" sz="3600"/>
              <a:t> </a:t>
            </a:r>
            <a:r>
              <a:rPr lang="en-US" altLang="ja-JP" sz="3600">
                <a:solidFill>
                  <a:schemeClr val="tx2"/>
                </a:solidFill>
              </a:rPr>
              <a:t>x y</a:t>
            </a:r>
            <a:r>
              <a:rPr lang="en-US" altLang="ja-JP" sz="3600"/>
              <a:t>)</a:t>
            </a:r>
          </a:p>
          <a:p>
            <a:pPr lvl="1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ja-JP" sz="3600"/>
              <a:t>    (+ (</a:t>
            </a:r>
            <a:r>
              <a:rPr lang="en-US" altLang="ja-JP" sz="3600">
                <a:solidFill>
                  <a:schemeClr val="accent2"/>
                </a:solidFill>
              </a:rPr>
              <a:t>sqr</a:t>
            </a:r>
            <a:r>
              <a:rPr lang="en-US" altLang="ja-JP" sz="3600"/>
              <a:t> </a:t>
            </a:r>
            <a:r>
              <a:rPr lang="en-US" altLang="ja-JP" sz="3600">
                <a:solidFill>
                  <a:schemeClr val="tx2"/>
                </a:solidFill>
              </a:rPr>
              <a:t>x</a:t>
            </a:r>
            <a:r>
              <a:rPr lang="en-US" altLang="ja-JP" sz="3600"/>
              <a:t>) (</a:t>
            </a:r>
            <a:r>
              <a:rPr lang="en-US" altLang="ja-JP" sz="3600">
                <a:solidFill>
                  <a:schemeClr val="accent2"/>
                </a:solidFill>
              </a:rPr>
              <a:t>sqr</a:t>
            </a:r>
            <a:r>
              <a:rPr lang="en-US" altLang="ja-JP" sz="3600"/>
              <a:t> </a:t>
            </a:r>
            <a:r>
              <a:rPr lang="en-US" altLang="ja-JP" sz="3600">
                <a:solidFill>
                  <a:schemeClr val="tx2"/>
                </a:solidFill>
              </a:rPr>
              <a:t>y</a:t>
            </a:r>
            <a:r>
              <a:rPr lang="en-US" altLang="ja-JP" sz="3600"/>
              <a:t>)))</a:t>
            </a:r>
          </a:p>
        </p:txBody>
      </p:sp>
      <p:sp>
        <p:nvSpPr>
          <p:cNvPr id="49156" name="AutoShape 14"/>
          <p:cNvSpPr>
            <a:spLocks/>
          </p:cNvSpPr>
          <p:nvPr/>
        </p:nvSpPr>
        <p:spPr bwMode="auto">
          <a:xfrm>
            <a:off x="6448425" y="2779713"/>
            <a:ext cx="241300" cy="1311275"/>
          </a:xfrm>
          <a:prstGeom prst="rightBrace">
            <a:avLst>
              <a:gd name="adj1" fmla="val 45285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57" name="AutoShape 15"/>
          <p:cNvSpPr>
            <a:spLocks/>
          </p:cNvSpPr>
          <p:nvPr/>
        </p:nvSpPr>
        <p:spPr bwMode="auto">
          <a:xfrm>
            <a:off x="6467475" y="4308475"/>
            <a:ext cx="203200" cy="1306513"/>
          </a:xfrm>
          <a:prstGeom prst="rightBrace">
            <a:avLst>
              <a:gd name="adj1" fmla="val 53581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58" name="Text Box 16"/>
          <p:cNvSpPr txBox="1">
            <a:spLocks noChangeArrowheads="1"/>
          </p:cNvSpPr>
          <p:nvPr/>
        </p:nvSpPr>
        <p:spPr bwMode="auto">
          <a:xfrm>
            <a:off x="6757988" y="2895600"/>
            <a:ext cx="12509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6600"/>
                </a:solidFill>
              </a:rPr>
              <a:t>sqr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6600"/>
                </a:solidFill>
              </a:rPr>
              <a:t>の部分</a:t>
            </a:r>
          </a:p>
        </p:txBody>
      </p:sp>
      <p:sp>
        <p:nvSpPr>
          <p:cNvPr id="49159" name="Text Box 17"/>
          <p:cNvSpPr txBox="1">
            <a:spLocks noChangeArrowheads="1"/>
          </p:cNvSpPr>
          <p:nvPr/>
        </p:nvSpPr>
        <p:spPr bwMode="auto">
          <a:xfrm>
            <a:off x="6792913" y="4498975"/>
            <a:ext cx="24511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6600"/>
                </a:solidFill>
              </a:rPr>
              <a:t>sum-of-squares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6600"/>
                </a:solidFill>
              </a:rPr>
              <a:t>の部分</a:t>
            </a:r>
          </a:p>
        </p:txBody>
      </p:sp>
      <p:sp>
        <p:nvSpPr>
          <p:cNvPr id="49160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349250" y="1527175"/>
            <a:ext cx="7772400" cy="882650"/>
          </a:xfrm>
        </p:spPr>
        <p:txBody>
          <a:bodyPr/>
          <a:lstStyle/>
          <a:p>
            <a:pPr eaLnBrk="1" hangingPunct="1"/>
            <a:r>
              <a:rPr lang="en-US" altLang="ja-JP" sz="4000"/>
              <a:t>x</a:t>
            </a:r>
            <a:r>
              <a:rPr lang="en-US" altLang="ja-JP" sz="4000" baseline="30000"/>
              <a:t>2</a:t>
            </a:r>
            <a:r>
              <a:rPr lang="en-US" altLang="ja-JP" sz="4000"/>
              <a:t>+y</a:t>
            </a:r>
            <a:r>
              <a:rPr lang="en-US" altLang="ja-JP" sz="4000" baseline="30000"/>
              <a:t>2</a:t>
            </a:r>
            <a:r>
              <a:rPr lang="ja-JP" altLang="en-US" sz="4000"/>
              <a:t>　を求める</a:t>
            </a:r>
            <a:endParaRPr lang="en-US" altLang="ja-JP" sz="400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２乗の和のプログラム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0142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6508750" y="3402013"/>
            <a:ext cx="14478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/>
              <a:t>sqr </a:t>
            </a:r>
            <a:r>
              <a:rPr lang="ja-JP" altLang="en-US" sz="2800" u="sng"/>
              <a:t>関数</a:t>
            </a:r>
            <a:endParaRPr lang="en-US" altLang="ja-JP" sz="2800">
              <a:solidFill>
                <a:srgbClr val="006600"/>
              </a:solidFill>
            </a:endParaRPr>
          </a:p>
        </p:txBody>
      </p:sp>
      <p:sp>
        <p:nvSpPr>
          <p:cNvPr id="50180" name="AutoShape 4" descr="25%"/>
          <p:cNvSpPr>
            <a:spLocks noChangeArrowheads="1"/>
          </p:cNvSpPr>
          <p:nvPr/>
        </p:nvSpPr>
        <p:spPr bwMode="auto">
          <a:xfrm rot="793638">
            <a:off x="3998913" y="3870325"/>
            <a:ext cx="1481137" cy="330200"/>
          </a:xfrm>
          <a:prstGeom prst="rightArrow">
            <a:avLst>
              <a:gd name="adj1" fmla="val 50000"/>
              <a:gd name="adj2" fmla="val 112139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876300" y="2289175"/>
            <a:ext cx="32527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/>
              <a:t>sum-of-squares </a:t>
            </a:r>
            <a:r>
              <a:rPr lang="ja-JP" altLang="en-US" sz="2800" u="sng"/>
              <a:t>関数</a:t>
            </a:r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144463" y="3103563"/>
            <a:ext cx="5032375" cy="1392237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sum-of-squares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x y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(+ (</a:t>
            </a:r>
            <a:r>
              <a:rPr lang="en-US" altLang="ja-JP" sz="2800">
                <a:solidFill>
                  <a:schemeClr val="accent2"/>
                </a:solidFill>
              </a:rPr>
              <a:t>sqr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x</a:t>
            </a:r>
            <a:r>
              <a:rPr lang="en-US" altLang="ja-JP" sz="2800"/>
              <a:t>) (</a:t>
            </a:r>
            <a:r>
              <a:rPr lang="en-US" altLang="ja-JP" sz="2800">
                <a:solidFill>
                  <a:schemeClr val="accent2"/>
                </a:solidFill>
              </a:rPr>
              <a:t>sqr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y</a:t>
            </a:r>
            <a:r>
              <a:rPr lang="en-US" altLang="ja-JP" sz="2800"/>
              <a:t>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800"/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5514975" y="4049713"/>
            <a:ext cx="3433763" cy="1330325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sqr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x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(* </a:t>
            </a:r>
            <a:r>
              <a:rPr lang="en-US" altLang="ja-JP" sz="2800">
                <a:solidFill>
                  <a:schemeClr val="tx2"/>
                </a:solidFill>
              </a:rPr>
              <a:t>x x</a:t>
            </a:r>
            <a:r>
              <a:rPr lang="en-US" altLang="ja-JP" sz="2800"/>
              <a:t>))</a:t>
            </a:r>
            <a:endParaRPr lang="en-US" altLang="ja-JP" sz="2800">
              <a:solidFill>
                <a:srgbClr val="0033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</p:txBody>
      </p:sp>
      <p:sp>
        <p:nvSpPr>
          <p:cNvPr id="50184" name="AutoShape 8" descr="25%"/>
          <p:cNvSpPr>
            <a:spLocks noChangeArrowheads="1"/>
          </p:cNvSpPr>
          <p:nvPr/>
        </p:nvSpPr>
        <p:spPr bwMode="auto">
          <a:xfrm rot="793638">
            <a:off x="4037013" y="4256088"/>
            <a:ext cx="1481137" cy="330200"/>
          </a:xfrm>
          <a:prstGeom prst="rightArrow">
            <a:avLst>
              <a:gd name="adj1" fmla="val 50000"/>
              <a:gd name="adj2" fmla="val 112139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133350" y="4737100"/>
            <a:ext cx="463867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3300"/>
                </a:solidFill>
              </a:rPr>
              <a:t>sum-of-squares </a:t>
            </a:r>
            <a:r>
              <a:rPr lang="ja-JP" altLang="en-US" sz="2400">
                <a:solidFill>
                  <a:srgbClr val="003300"/>
                </a:solidFill>
              </a:rPr>
              <a:t>関数の中で，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3300"/>
                </a:solidFill>
              </a:rPr>
              <a:t>sqr </a:t>
            </a:r>
            <a:r>
              <a:rPr lang="ja-JP" altLang="en-US" sz="2400">
                <a:solidFill>
                  <a:srgbClr val="003300"/>
                </a:solidFill>
              </a:rPr>
              <a:t>関数を使っている（２箇所）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関数の関係</a:t>
            </a:r>
            <a:endParaRPr lang="en-US" altLang="ja-JP" sz="40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41767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879475" y="4278313"/>
            <a:ext cx="2176463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① 数値を，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</a:rPr>
              <a:t>sqr </a:t>
            </a:r>
            <a:r>
              <a:rPr lang="ja-JP" altLang="en-US" sz="2400">
                <a:solidFill>
                  <a:schemeClr val="accent2"/>
                </a:solidFill>
              </a:rPr>
              <a:t>関数に渡す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5296952" y="2436904"/>
            <a:ext cx="341630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</a:rPr>
              <a:t>②渡された値を，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</a:rPr>
              <a:t>「</a:t>
            </a:r>
            <a:r>
              <a:rPr lang="en-US" altLang="ja-JP" sz="2400" dirty="0">
                <a:solidFill>
                  <a:schemeClr val="accent2"/>
                </a:solidFill>
              </a:rPr>
              <a:t>x</a:t>
            </a:r>
            <a:r>
              <a:rPr lang="ja-JP" altLang="en-US" sz="2400" dirty="0">
                <a:solidFill>
                  <a:schemeClr val="accent2"/>
                </a:solidFill>
              </a:rPr>
              <a:t>」という名前で使う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5389563" y="5524500"/>
            <a:ext cx="37338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③実行結果を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</a:rPr>
              <a:t>sum-of-squares </a:t>
            </a:r>
            <a:r>
              <a:rPr lang="ja-JP" altLang="en-US" sz="2400">
                <a:solidFill>
                  <a:schemeClr val="accent2"/>
                </a:solidFill>
              </a:rPr>
              <a:t>関数に返す</a:t>
            </a: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6032500" y="3340100"/>
            <a:ext cx="14478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/>
              <a:t>sqr </a:t>
            </a:r>
            <a:r>
              <a:rPr lang="ja-JP" altLang="en-US" sz="2800" u="sng"/>
              <a:t>関数</a:t>
            </a:r>
            <a:endParaRPr lang="en-US" altLang="ja-JP" sz="2800">
              <a:solidFill>
                <a:srgbClr val="006600"/>
              </a:solidFill>
            </a:endParaRPr>
          </a:p>
        </p:txBody>
      </p:sp>
      <p:sp>
        <p:nvSpPr>
          <p:cNvPr id="51207" name="AutoShape 7" descr="25%"/>
          <p:cNvSpPr>
            <a:spLocks noChangeArrowheads="1"/>
          </p:cNvSpPr>
          <p:nvPr/>
        </p:nvSpPr>
        <p:spPr bwMode="auto">
          <a:xfrm rot="793638">
            <a:off x="4208463" y="3516313"/>
            <a:ext cx="1214437" cy="358775"/>
          </a:xfrm>
          <a:prstGeom prst="rightArrow">
            <a:avLst>
              <a:gd name="adj1" fmla="val 50000"/>
              <a:gd name="adj2" fmla="val 84624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742950" y="1960563"/>
            <a:ext cx="32527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/>
              <a:t>sum-of-squares </a:t>
            </a:r>
            <a:r>
              <a:rPr lang="ja-JP" altLang="en-US" sz="2800" u="sng"/>
              <a:t>関数</a:t>
            </a:r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255588" y="2760663"/>
            <a:ext cx="4676775" cy="1392237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sum-of-squares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x y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(+ (</a:t>
            </a:r>
            <a:r>
              <a:rPr lang="en-US" altLang="ja-JP" sz="2800">
                <a:solidFill>
                  <a:schemeClr val="accent2"/>
                </a:solidFill>
              </a:rPr>
              <a:t>sqr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x</a:t>
            </a:r>
            <a:r>
              <a:rPr lang="en-US" altLang="ja-JP" sz="2800"/>
              <a:t>) (</a:t>
            </a:r>
            <a:r>
              <a:rPr lang="en-US" altLang="ja-JP" sz="2800">
                <a:solidFill>
                  <a:schemeClr val="accent2"/>
                </a:solidFill>
              </a:rPr>
              <a:t>sqr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y</a:t>
            </a:r>
            <a:r>
              <a:rPr lang="en-US" altLang="ja-JP" sz="2800"/>
              <a:t>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800"/>
          </a:p>
        </p:txBody>
      </p:sp>
      <p:sp>
        <p:nvSpPr>
          <p:cNvPr id="51210" name="Rectangle 10"/>
          <p:cNvSpPr>
            <a:spLocks noChangeArrowheads="1"/>
          </p:cNvSpPr>
          <p:nvPr/>
        </p:nvSpPr>
        <p:spPr bwMode="auto">
          <a:xfrm>
            <a:off x="5514975" y="4049713"/>
            <a:ext cx="3462338" cy="1392237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sqr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x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(* </a:t>
            </a:r>
            <a:r>
              <a:rPr lang="en-US" altLang="ja-JP" sz="2800">
                <a:solidFill>
                  <a:schemeClr val="tx2"/>
                </a:solidFill>
              </a:rPr>
              <a:t>x x</a:t>
            </a:r>
            <a:r>
              <a:rPr lang="en-US" altLang="ja-JP" sz="2800"/>
              <a:t>))</a:t>
            </a:r>
            <a:endParaRPr lang="en-US" altLang="ja-JP" sz="2800">
              <a:solidFill>
                <a:srgbClr val="0033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800"/>
          </a:p>
        </p:txBody>
      </p:sp>
      <p:sp>
        <p:nvSpPr>
          <p:cNvPr id="51211" name="AutoShape 11" descr="25%"/>
          <p:cNvSpPr>
            <a:spLocks noChangeArrowheads="1"/>
          </p:cNvSpPr>
          <p:nvPr/>
        </p:nvSpPr>
        <p:spPr bwMode="auto">
          <a:xfrm rot="793638">
            <a:off x="4146550" y="3919538"/>
            <a:ext cx="1316038" cy="354012"/>
          </a:xfrm>
          <a:prstGeom prst="rightArrow">
            <a:avLst>
              <a:gd name="adj1" fmla="val 50000"/>
              <a:gd name="adj2" fmla="val 9293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データの流れ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889305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4271963" cy="3505200"/>
          </a:xfrm>
          <a:ln>
            <a:solidFill>
              <a:srgbClr val="0033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sqr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x</a:t>
            </a:r>
            <a:r>
              <a:rPr lang="en-US" altLang="ja-JP" sz="2800"/>
              <a:t>)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    (* </a:t>
            </a:r>
            <a:r>
              <a:rPr lang="en-US" altLang="ja-JP" sz="2800">
                <a:solidFill>
                  <a:schemeClr val="tx2"/>
                </a:solidFill>
              </a:rPr>
              <a:t>x x</a:t>
            </a:r>
            <a:r>
              <a:rPr lang="en-US" altLang="ja-JP" sz="2800"/>
              <a:t>))</a:t>
            </a:r>
            <a:endParaRPr lang="en-US" altLang="ja-JP" sz="2800">
              <a:solidFill>
                <a:srgbClr val="0033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sum-of-squares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x y</a:t>
            </a:r>
            <a:r>
              <a:rPr lang="en-US" altLang="ja-JP" sz="2800"/>
              <a:t>)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    (+ (</a:t>
            </a:r>
            <a:r>
              <a:rPr lang="en-US" altLang="ja-JP" sz="2800">
                <a:solidFill>
                  <a:schemeClr val="accent2"/>
                </a:solidFill>
              </a:rPr>
              <a:t>sqr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x</a:t>
            </a:r>
            <a:r>
              <a:rPr lang="en-US" altLang="ja-JP" sz="2800"/>
              <a:t>) (</a:t>
            </a:r>
            <a:r>
              <a:rPr lang="en-US" altLang="ja-JP" sz="2800">
                <a:solidFill>
                  <a:schemeClr val="accent2"/>
                </a:solidFill>
              </a:rPr>
              <a:t>sqr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y</a:t>
            </a:r>
            <a:r>
              <a:rPr lang="en-US" altLang="ja-JP" sz="2800"/>
              <a:t>)))</a:t>
            </a:r>
          </a:p>
          <a:p>
            <a:pPr eaLnBrk="1" hangingPunct="1"/>
            <a:endParaRPr lang="ja-JP" altLang="en-US" sz="2800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4540250" y="1695450"/>
            <a:ext cx="4289425" cy="3505200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sum-of-squares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x y</a:t>
            </a:r>
            <a:r>
              <a:rPr lang="en-US" altLang="ja-JP" sz="2800"/>
              <a:t>)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    (+ (* </a:t>
            </a:r>
            <a:r>
              <a:rPr lang="en-US" altLang="ja-JP" sz="2800">
                <a:solidFill>
                  <a:schemeClr val="tx2"/>
                </a:solidFill>
              </a:rPr>
              <a:t>x x</a:t>
            </a:r>
            <a:r>
              <a:rPr lang="en-US" altLang="ja-JP" sz="2800"/>
              <a:t>) (* </a:t>
            </a:r>
            <a:r>
              <a:rPr lang="en-US" altLang="ja-JP" sz="2800">
                <a:solidFill>
                  <a:schemeClr val="tx2"/>
                </a:solidFill>
              </a:rPr>
              <a:t>y y</a:t>
            </a:r>
            <a:r>
              <a:rPr lang="en-US" altLang="ja-JP" sz="2800"/>
              <a:t>)))</a:t>
            </a:r>
          </a:p>
          <a:p>
            <a:pPr eaLnBrk="1" hangingPunct="1">
              <a:buFontTx/>
              <a:buNone/>
            </a:pPr>
            <a:endParaRPr lang="en-US" altLang="ja-JP" sz="2400"/>
          </a:p>
          <a:p>
            <a:pPr eaLnBrk="1" hangingPunct="1">
              <a:buFontTx/>
              <a:buNone/>
            </a:pPr>
            <a:endParaRPr lang="en-US" altLang="ja-JP" sz="2400"/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2470150" y="5489575"/>
            <a:ext cx="4070350" cy="144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自分にとって「分かりやすい」書き方で書くことが重要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baseline="30000"/>
          </a:p>
        </p:txBody>
      </p:sp>
      <p:sp>
        <p:nvSpPr>
          <p:cNvPr id="52230" name="AutoShape 6"/>
          <p:cNvSpPr>
            <a:spLocks noChangeArrowheads="1"/>
          </p:cNvSpPr>
          <p:nvPr/>
        </p:nvSpPr>
        <p:spPr bwMode="auto">
          <a:xfrm>
            <a:off x="3938588" y="4595813"/>
            <a:ext cx="933450" cy="400050"/>
          </a:xfrm>
          <a:prstGeom prst="leftRightArrow">
            <a:avLst>
              <a:gd name="adj1" fmla="val 50000"/>
              <a:gd name="adj2" fmla="val 46667"/>
            </a:avLst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3609975" y="3983038"/>
            <a:ext cx="26987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「働き」は同じ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922338" y="976313"/>
            <a:ext cx="264636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分割する場合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5133975" y="976313"/>
            <a:ext cx="3057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分割しない場合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関数を分割する理由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8888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1587500" y="4848225"/>
            <a:ext cx="6750050" cy="10779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Scheme </a:t>
            </a:r>
            <a:r>
              <a:rPr lang="ja-JP" altLang="en-US"/>
              <a:t>の式から出発して，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実行結果に至るステップ</a:t>
            </a:r>
            <a:r>
              <a:rPr lang="ja-JP" altLang="en-US"/>
              <a:t>を理解する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00063" y="1598613"/>
            <a:ext cx="1890712" cy="7286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なぜ？</a:t>
            </a:r>
          </a:p>
        </p:txBody>
      </p:sp>
      <p:sp>
        <p:nvSpPr>
          <p:cNvPr id="7173" name="Rectangle 7"/>
          <p:cNvSpPr>
            <a:spLocks noChangeArrowheads="1"/>
          </p:cNvSpPr>
          <p:nvPr/>
        </p:nvSpPr>
        <p:spPr bwMode="auto">
          <a:xfrm>
            <a:off x="2001838" y="2514600"/>
            <a:ext cx="5929312" cy="10779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コンピュータの振る舞いを理解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するためには</a:t>
            </a:r>
          </a:p>
        </p:txBody>
      </p:sp>
      <p:sp>
        <p:nvSpPr>
          <p:cNvPr id="7174" name="AutoShape 8"/>
          <p:cNvSpPr>
            <a:spLocks noChangeArrowheads="1"/>
          </p:cNvSpPr>
          <p:nvPr/>
        </p:nvSpPr>
        <p:spPr bwMode="auto">
          <a:xfrm>
            <a:off x="4140200" y="3806825"/>
            <a:ext cx="679450" cy="692150"/>
          </a:xfrm>
          <a:prstGeom prst="downArrow">
            <a:avLst>
              <a:gd name="adj1" fmla="val 50000"/>
              <a:gd name="adj2" fmla="val 254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実行結果に至る過程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528684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関数 </a:t>
            </a:r>
            <a:r>
              <a:rPr lang="en-US" altLang="ja-JP" dirty="0">
                <a:solidFill>
                  <a:schemeClr val="accent2"/>
                </a:solidFill>
              </a:rPr>
              <a:t>sum-of-squares</a:t>
            </a:r>
            <a:r>
              <a:rPr lang="ja-JP" altLang="en-US" dirty="0"/>
              <a:t> （例題３）について，実行結果に至る過程を見る</a:t>
            </a:r>
          </a:p>
          <a:p>
            <a:pPr lvl="1"/>
            <a:r>
              <a:rPr lang="ja-JP" altLang="en-US" dirty="0"/>
              <a:t>(</a:t>
            </a:r>
            <a:r>
              <a:rPr lang="en-US" altLang="ja-JP" dirty="0">
                <a:solidFill>
                  <a:schemeClr val="accent2"/>
                </a:solidFill>
              </a:rPr>
              <a:t>sum-of-squares</a:t>
            </a:r>
            <a:r>
              <a:rPr lang="en-US" altLang="ja-JP" dirty="0"/>
              <a:t> 20 30) </a:t>
            </a:r>
            <a:r>
              <a:rPr lang="ja-JP" altLang="en-US" dirty="0"/>
              <a:t>から </a:t>
            </a:r>
            <a:r>
              <a:rPr lang="en-US" altLang="ja-JP" dirty="0"/>
              <a:t>1300 </a:t>
            </a:r>
            <a:r>
              <a:rPr lang="ja-JP" altLang="en-US" dirty="0"/>
              <a:t>に至る過程を見る</a:t>
            </a:r>
          </a:p>
          <a:p>
            <a:pPr lvl="1"/>
            <a:r>
              <a:rPr lang="en-US" altLang="ja-JP" dirty="0" err="1"/>
              <a:t>DrScheme</a:t>
            </a:r>
            <a:r>
              <a:rPr lang="en-US" altLang="ja-JP" dirty="0"/>
              <a:t> </a:t>
            </a:r>
            <a:r>
              <a:rPr lang="ja-JP" altLang="en-US" dirty="0"/>
              <a:t>の </a:t>
            </a:r>
            <a:r>
              <a:rPr lang="en-US" altLang="ja-JP" dirty="0"/>
              <a:t>stepper </a:t>
            </a:r>
            <a:r>
              <a:rPr lang="ja-JP" altLang="en-US" dirty="0"/>
              <a:t>を使用する</a:t>
            </a:r>
            <a:endParaRPr lang="ja-JP" altLang="en-US" sz="18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50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例題４．ステップ実行</a:t>
            </a:r>
            <a:r>
              <a:rPr lang="en-US" altLang="ja-JP" dirty="0"/>
              <a:t>　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071688" y="40671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016375" y="4137025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		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775200" y="3541713"/>
            <a:ext cx="3746500" cy="308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sum-of-squares</a:t>
            </a:r>
            <a:r>
              <a:rPr lang="en-US" altLang="ja-JP" sz="2800"/>
              <a:t> 20</a:t>
            </a:r>
            <a:r>
              <a:rPr lang="ja-JP" altLang="en-US" sz="2800"/>
              <a:t> </a:t>
            </a:r>
            <a:r>
              <a:rPr lang="en-US" altLang="ja-JP" sz="2800"/>
              <a:t>30)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= (+ (</a:t>
            </a:r>
            <a:r>
              <a:rPr lang="en-US" altLang="ja-JP" sz="2800">
                <a:solidFill>
                  <a:schemeClr val="accent2"/>
                </a:solidFill>
              </a:rPr>
              <a:t>sqr</a:t>
            </a:r>
            <a:r>
              <a:rPr lang="en-US" altLang="ja-JP" sz="2800"/>
              <a:t> 20) (</a:t>
            </a:r>
            <a:r>
              <a:rPr lang="en-US" altLang="ja-JP" sz="2800">
                <a:solidFill>
                  <a:schemeClr val="accent2"/>
                </a:solidFill>
              </a:rPr>
              <a:t>sqr</a:t>
            </a:r>
            <a:r>
              <a:rPr lang="en-US" altLang="ja-JP" sz="2800"/>
              <a:t> 30))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= (+ (* 20 20) (</a:t>
            </a:r>
            <a:r>
              <a:rPr lang="en-US" altLang="ja-JP" sz="2800">
                <a:solidFill>
                  <a:schemeClr val="accent2"/>
                </a:solidFill>
              </a:rPr>
              <a:t>sqr</a:t>
            </a:r>
            <a:r>
              <a:rPr lang="en-US" altLang="ja-JP" sz="2800"/>
              <a:t> 30))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= (+ 400 (</a:t>
            </a:r>
            <a:r>
              <a:rPr lang="en-US" altLang="ja-JP" sz="2800">
                <a:solidFill>
                  <a:schemeClr val="accent2"/>
                </a:solidFill>
              </a:rPr>
              <a:t>sqr</a:t>
            </a:r>
            <a:r>
              <a:rPr lang="en-US" altLang="ja-JP" sz="2800"/>
              <a:t> 30))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= (+ 400 (</a:t>
            </a:r>
            <a:r>
              <a:rPr lang="en-US" altLang="ja-JP" sz="2800">
                <a:solidFill>
                  <a:schemeClr val="accent2"/>
                </a:solidFill>
              </a:rPr>
              <a:t>* </a:t>
            </a:r>
            <a:r>
              <a:rPr lang="en-US" altLang="ja-JP" sz="2800"/>
              <a:t>30 30))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= (+ 400 900)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= 1300</a:t>
            </a:r>
            <a:endParaRPr lang="ja-JP" altLang="en-US" sz="280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745038" y="3533775"/>
            <a:ext cx="3683000" cy="5222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126038" y="6211888"/>
            <a:ext cx="862012" cy="4159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39713" y="3571875"/>
            <a:ext cx="4325937" cy="18097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sqr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x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(* </a:t>
            </a:r>
            <a:r>
              <a:rPr lang="en-US" altLang="ja-JP" sz="2800">
                <a:solidFill>
                  <a:schemeClr val="tx2"/>
                </a:solidFill>
              </a:rPr>
              <a:t>x x</a:t>
            </a:r>
            <a:r>
              <a:rPr lang="en-US" altLang="ja-JP" sz="2800"/>
              <a:t>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sum-of-squares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x y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(+ (</a:t>
            </a:r>
            <a:r>
              <a:rPr lang="en-US" altLang="ja-JP" sz="2800">
                <a:solidFill>
                  <a:schemeClr val="accent2"/>
                </a:solidFill>
              </a:rPr>
              <a:t>sqr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x</a:t>
            </a:r>
            <a:r>
              <a:rPr lang="en-US" altLang="ja-JP" sz="2800"/>
              <a:t>) (</a:t>
            </a:r>
            <a:r>
              <a:rPr lang="en-US" altLang="ja-JP" sz="2800">
                <a:solidFill>
                  <a:schemeClr val="accent2"/>
                </a:solidFill>
              </a:rPr>
              <a:t>sqr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y</a:t>
            </a:r>
            <a:r>
              <a:rPr lang="en-US" altLang="ja-JP" sz="2800"/>
              <a:t>)))</a:t>
            </a:r>
            <a:endParaRPr lang="ja-JP" altLang="en-US" sz="2800"/>
          </a:p>
        </p:txBody>
      </p:sp>
    </p:spTree>
    <p:extLst>
      <p:ext uri="{BB962C8B-B14F-4D97-AF65-F5344CB8AC3E}">
        <p14:creationId xmlns:p14="http://schemas.microsoft.com/office/powerpoint/2010/main" val="292804192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208011" y="728053"/>
            <a:ext cx="7827963" cy="164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80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en-US" altLang="ja-JP" sz="2800">
                <a:latin typeface="Calibri" panose="020F0502020204030204" pitchFamily="34" charset="0"/>
                <a:ea typeface="メイリオ" panose="020B0604030504040204" pitchFamily="50" charset="-128"/>
              </a:rPr>
              <a:t>Intermediate Student </a:t>
            </a: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で実行すること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sz="280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54276" name="Text Box 5"/>
          <p:cNvSpPr txBox="1">
            <a:spLocks noChangeArrowheads="1"/>
          </p:cNvSpPr>
          <p:nvPr/>
        </p:nvSpPr>
        <p:spPr bwMode="auto">
          <a:xfrm>
            <a:off x="169911" y="4480903"/>
            <a:ext cx="8880475" cy="164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2</a:t>
            </a:r>
            <a:r>
              <a:rPr lang="en-US" altLang="ja-JP" sz="2800"/>
              <a:t>. DrScheme </a:t>
            </a:r>
            <a:r>
              <a:rPr lang="ja-JP" altLang="en-US" sz="2800"/>
              <a:t>を使って，ステップ実行の様子を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800"/>
              <a:t>    確認しなさい　（</a:t>
            </a:r>
            <a:r>
              <a:rPr lang="en-US" altLang="ja-JP" sz="2800"/>
              <a:t>Step </a:t>
            </a:r>
            <a:r>
              <a:rPr lang="ja-JP" altLang="en-US" sz="2800"/>
              <a:t>ボタン，</a:t>
            </a:r>
            <a:r>
              <a:rPr lang="en-US" altLang="ja-JP" sz="2800"/>
              <a:t>Next </a:t>
            </a:r>
            <a:r>
              <a:rPr lang="ja-JP" altLang="en-US" sz="2800"/>
              <a:t>ボタンを使用）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ja-JP" altLang="en-US"/>
              <a:t>　理解しながら進むこと</a:t>
            </a:r>
          </a:p>
        </p:txBody>
      </p:sp>
      <p:sp>
        <p:nvSpPr>
          <p:cNvPr id="54277" name="Text Box 6"/>
          <p:cNvSpPr txBox="1">
            <a:spLocks noChangeArrowheads="1"/>
          </p:cNvSpPr>
          <p:nvPr/>
        </p:nvSpPr>
        <p:spPr bwMode="auto">
          <a:xfrm>
            <a:off x="3141498" y="6207125"/>
            <a:ext cx="5121762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次は，例題５に進んでください</a:t>
            </a:r>
          </a:p>
        </p:txBody>
      </p:sp>
      <p:sp>
        <p:nvSpPr>
          <p:cNvPr id="54278" name="Line 7"/>
          <p:cNvSpPr>
            <a:spLocks noChangeShapeType="1"/>
          </p:cNvSpPr>
          <p:nvPr/>
        </p:nvSpPr>
        <p:spPr bwMode="auto">
          <a:xfrm flipH="1" flipV="1">
            <a:off x="5180061" y="4388828"/>
            <a:ext cx="1311275" cy="10001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4279" name="Text Box 8"/>
          <p:cNvSpPr txBox="1">
            <a:spLocks noChangeArrowheads="1"/>
          </p:cNvSpPr>
          <p:nvPr/>
        </p:nvSpPr>
        <p:spPr bwMode="auto">
          <a:xfrm>
            <a:off x="6377036" y="4003065"/>
            <a:ext cx="1979613" cy="708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例題３に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１行書き加える</a:t>
            </a:r>
          </a:p>
        </p:txBody>
      </p:sp>
      <p:sp>
        <p:nvSpPr>
          <p:cNvPr id="54280" name="Text Box 10"/>
          <p:cNvSpPr txBox="1">
            <a:spLocks noChangeArrowheads="1"/>
          </p:cNvSpPr>
          <p:nvPr/>
        </p:nvSpPr>
        <p:spPr bwMode="auto">
          <a:xfrm>
            <a:off x="5989686" y="2739415"/>
            <a:ext cx="2749550" cy="1323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ステップ実行したい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ので，入力済みの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プログラムは，消さず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に残しておく</a:t>
            </a:r>
          </a:p>
        </p:txBody>
      </p:sp>
      <p:sp>
        <p:nvSpPr>
          <p:cNvPr id="54281" name="Text Box 11"/>
          <p:cNvSpPr txBox="1">
            <a:spLocks noChangeArrowheads="1"/>
          </p:cNvSpPr>
          <p:nvPr/>
        </p:nvSpPr>
        <p:spPr bwMode="auto">
          <a:xfrm>
            <a:off x="5876974" y="2279040"/>
            <a:ext cx="2031325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</a:rPr>
              <a:t>例題３と同じ</a:t>
            </a:r>
          </a:p>
        </p:txBody>
      </p:sp>
      <p:sp>
        <p:nvSpPr>
          <p:cNvPr id="54282" name="Rectangle 12"/>
          <p:cNvSpPr>
            <a:spLocks noChangeArrowheads="1"/>
          </p:cNvSpPr>
          <p:nvPr/>
        </p:nvSpPr>
        <p:spPr bwMode="auto">
          <a:xfrm>
            <a:off x="900161" y="4214203"/>
            <a:ext cx="4257675" cy="314325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283" name="Text Box 14"/>
          <p:cNvSpPr txBox="1">
            <a:spLocks noChangeArrowheads="1"/>
          </p:cNvSpPr>
          <p:nvPr/>
        </p:nvSpPr>
        <p:spPr bwMode="auto">
          <a:xfrm>
            <a:off x="873174" y="2350478"/>
            <a:ext cx="4594225" cy="2236787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sqr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x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(* </a:t>
            </a:r>
            <a:r>
              <a:rPr lang="en-US" altLang="ja-JP" sz="2800">
                <a:solidFill>
                  <a:schemeClr val="tx2"/>
                </a:solidFill>
              </a:rPr>
              <a:t>x x</a:t>
            </a:r>
            <a:r>
              <a:rPr lang="en-US" altLang="ja-JP" sz="2800"/>
              <a:t>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sum-of-squares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x y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(+ (</a:t>
            </a:r>
            <a:r>
              <a:rPr lang="en-US" altLang="ja-JP" sz="2800">
                <a:solidFill>
                  <a:schemeClr val="accent2"/>
                </a:solidFill>
              </a:rPr>
              <a:t>sqr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x</a:t>
            </a:r>
            <a:r>
              <a:rPr lang="en-US" altLang="ja-JP" sz="2800"/>
              <a:t>) (</a:t>
            </a:r>
            <a:r>
              <a:rPr lang="en-US" altLang="ja-JP" sz="2800">
                <a:solidFill>
                  <a:schemeClr val="accent2"/>
                </a:solidFill>
              </a:rPr>
              <a:t>sqr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y</a:t>
            </a:r>
            <a:r>
              <a:rPr lang="en-US" altLang="ja-JP" sz="2800"/>
              <a:t>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sum-of-squares</a:t>
            </a:r>
            <a:r>
              <a:rPr lang="en-US" altLang="ja-JP" sz="2800"/>
              <a:t> 20 30)</a:t>
            </a:r>
            <a:endParaRPr lang="ja-JP" altLang="en-US" sz="2800"/>
          </a:p>
        </p:txBody>
      </p:sp>
      <p:sp>
        <p:nvSpPr>
          <p:cNvPr id="54284" name="Rectangle 15"/>
          <p:cNvSpPr>
            <a:spLocks noChangeArrowheads="1"/>
          </p:cNvSpPr>
          <p:nvPr/>
        </p:nvSpPr>
        <p:spPr bwMode="auto">
          <a:xfrm>
            <a:off x="904924" y="2377465"/>
            <a:ext cx="4338637" cy="17954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285" name="Line 16"/>
          <p:cNvSpPr>
            <a:spLocks noChangeShapeType="1"/>
          </p:cNvSpPr>
          <p:nvPr/>
        </p:nvSpPr>
        <p:spPr bwMode="auto">
          <a:xfrm flipH="1">
            <a:off x="5245149" y="2690203"/>
            <a:ext cx="708025" cy="6191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/>
              <a:t>例題４．ステップ実行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29762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658813"/>
            <a:ext cx="8921750" cy="542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1141121" y="4646087"/>
            <a:ext cx="733726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</a:rPr>
              <a:t>「</a:t>
            </a:r>
            <a:r>
              <a:rPr lang="en-US" altLang="ja-JP" sz="2800" dirty="0">
                <a:solidFill>
                  <a:srgbClr val="003300"/>
                </a:solidFill>
              </a:rPr>
              <a:t>(+ (</a:t>
            </a:r>
            <a:r>
              <a:rPr lang="en-US" altLang="ja-JP" sz="2800" dirty="0" err="1">
                <a:solidFill>
                  <a:srgbClr val="003300"/>
                </a:solidFill>
              </a:rPr>
              <a:t>sqr</a:t>
            </a:r>
            <a:r>
              <a:rPr lang="en-US" altLang="ja-JP" sz="2800" dirty="0">
                <a:solidFill>
                  <a:srgbClr val="003300"/>
                </a:solidFill>
              </a:rPr>
              <a:t> x) (</a:t>
            </a:r>
            <a:r>
              <a:rPr lang="en-US" altLang="ja-JP" sz="2800" dirty="0" err="1">
                <a:solidFill>
                  <a:srgbClr val="003300"/>
                </a:solidFill>
              </a:rPr>
              <a:t>sqr</a:t>
            </a:r>
            <a:r>
              <a:rPr lang="en-US" altLang="ja-JP" sz="2800" dirty="0">
                <a:solidFill>
                  <a:srgbClr val="003300"/>
                </a:solidFill>
              </a:rPr>
              <a:t> y))</a:t>
            </a:r>
            <a:r>
              <a:rPr lang="ja-JP" altLang="en-US" sz="2800" dirty="0">
                <a:solidFill>
                  <a:srgbClr val="003300"/>
                </a:solidFill>
              </a:rPr>
              <a:t>」の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</a:rPr>
              <a:t>「</a:t>
            </a:r>
            <a:r>
              <a:rPr lang="en-US" altLang="ja-JP" sz="2800" dirty="0">
                <a:solidFill>
                  <a:srgbClr val="003300"/>
                </a:solidFill>
              </a:rPr>
              <a:t>x</a:t>
            </a:r>
            <a:r>
              <a:rPr lang="ja-JP" altLang="en-US" sz="2800" dirty="0">
                <a:solidFill>
                  <a:srgbClr val="003300"/>
                </a:solidFill>
              </a:rPr>
              <a:t>」は「</a:t>
            </a:r>
            <a:r>
              <a:rPr lang="en-US" altLang="ja-JP" sz="2800" dirty="0">
                <a:solidFill>
                  <a:srgbClr val="003300"/>
                </a:solidFill>
              </a:rPr>
              <a:t>20</a:t>
            </a:r>
            <a:r>
              <a:rPr lang="ja-JP" altLang="en-US" sz="2800" dirty="0">
                <a:solidFill>
                  <a:srgbClr val="003300"/>
                </a:solidFill>
              </a:rPr>
              <a:t>」で「</a:t>
            </a:r>
            <a:r>
              <a:rPr lang="en-US" altLang="ja-JP" sz="2800" dirty="0">
                <a:solidFill>
                  <a:srgbClr val="003300"/>
                </a:solidFill>
              </a:rPr>
              <a:t>y</a:t>
            </a:r>
            <a:r>
              <a:rPr lang="ja-JP" altLang="en-US" sz="2800" dirty="0">
                <a:solidFill>
                  <a:srgbClr val="003300"/>
                </a:solidFill>
              </a:rPr>
              <a:t>」は「</a:t>
            </a:r>
            <a:r>
              <a:rPr lang="en-US" altLang="ja-JP" sz="2800" dirty="0">
                <a:solidFill>
                  <a:srgbClr val="003300"/>
                </a:solidFill>
              </a:rPr>
              <a:t>30</a:t>
            </a:r>
            <a:r>
              <a:rPr lang="ja-JP" altLang="en-US" sz="2800" dirty="0">
                <a:solidFill>
                  <a:srgbClr val="003300"/>
                </a:solidFill>
              </a:rPr>
              <a:t>」で置き換わる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30441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49288"/>
            <a:ext cx="8936037" cy="543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3701573" y="4632228"/>
            <a:ext cx="465544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</a:rPr>
              <a:t>「</a:t>
            </a:r>
            <a:r>
              <a:rPr lang="en-US" altLang="ja-JP" sz="2800" dirty="0">
                <a:solidFill>
                  <a:srgbClr val="003300"/>
                </a:solidFill>
              </a:rPr>
              <a:t>(* x x)</a:t>
            </a:r>
            <a:r>
              <a:rPr lang="ja-JP" altLang="en-US" sz="2800" dirty="0">
                <a:solidFill>
                  <a:srgbClr val="003300"/>
                </a:solidFill>
              </a:rPr>
              <a:t>」の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</a:rPr>
              <a:t>「</a:t>
            </a:r>
            <a:r>
              <a:rPr lang="en-US" altLang="ja-JP" sz="2800" dirty="0">
                <a:solidFill>
                  <a:srgbClr val="003300"/>
                </a:solidFill>
              </a:rPr>
              <a:t>x</a:t>
            </a:r>
            <a:r>
              <a:rPr lang="ja-JP" altLang="en-US" sz="2800" dirty="0">
                <a:solidFill>
                  <a:srgbClr val="003300"/>
                </a:solidFill>
              </a:rPr>
              <a:t>」は「</a:t>
            </a:r>
            <a:r>
              <a:rPr lang="en-US" altLang="ja-JP" sz="2800" dirty="0">
                <a:solidFill>
                  <a:srgbClr val="003300"/>
                </a:solidFill>
              </a:rPr>
              <a:t>20</a:t>
            </a:r>
            <a:r>
              <a:rPr lang="ja-JP" altLang="en-US" sz="2800" dirty="0">
                <a:solidFill>
                  <a:srgbClr val="003300"/>
                </a:solidFill>
              </a:rPr>
              <a:t>」で置き換わる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38702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 descr="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75"/>
            <a:ext cx="8936037" cy="543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4291013" y="4510088"/>
            <a:ext cx="4179349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</a:rPr>
              <a:t>乗算により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</a:rPr>
              <a:t>「</a:t>
            </a:r>
            <a:r>
              <a:rPr lang="en-US" altLang="ja-JP" sz="2800" dirty="0">
                <a:solidFill>
                  <a:srgbClr val="003300"/>
                </a:solidFill>
              </a:rPr>
              <a:t>(* 20 20)</a:t>
            </a:r>
            <a:r>
              <a:rPr lang="ja-JP" altLang="en-US" sz="2800" dirty="0">
                <a:solidFill>
                  <a:srgbClr val="003300"/>
                </a:solidFill>
              </a:rPr>
              <a:t>」は「</a:t>
            </a:r>
            <a:r>
              <a:rPr lang="en-US" altLang="ja-JP" sz="2800" dirty="0">
                <a:solidFill>
                  <a:srgbClr val="003300"/>
                </a:solidFill>
              </a:rPr>
              <a:t>400</a:t>
            </a:r>
            <a:r>
              <a:rPr lang="ja-JP" altLang="en-US" sz="2800" dirty="0">
                <a:solidFill>
                  <a:srgbClr val="003300"/>
                </a:solidFill>
              </a:rPr>
              <a:t>」で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</a:rPr>
              <a:t>置き換わる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6387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8" y="652463"/>
            <a:ext cx="8936037" cy="543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4222750" y="3648075"/>
            <a:ext cx="465544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</a:rPr>
              <a:t>「</a:t>
            </a:r>
            <a:r>
              <a:rPr lang="en-US" altLang="ja-JP" sz="2800" dirty="0">
                <a:solidFill>
                  <a:srgbClr val="003300"/>
                </a:solidFill>
              </a:rPr>
              <a:t>(* x x)</a:t>
            </a:r>
            <a:r>
              <a:rPr lang="ja-JP" altLang="en-US" sz="2800" dirty="0">
                <a:solidFill>
                  <a:srgbClr val="003300"/>
                </a:solidFill>
              </a:rPr>
              <a:t>」の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</a:rPr>
              <a:t>「</a:t>
            </a:r>
            <a:r>
              <a:rPr lang="en-US" altLang="ja-JP" sz="2800" dirty="0">
                <a:solidFill>
                  <a:srgbClr val="003300"/>
                </a:solidFill>
              </a:rPr>
              <a:t>x</a:t>
            </a:r>
            <a:r>
              <a:rPr lang="ja-JP" altLang="en-US" sz="2800" dirty="0">
                <a:solidFill>
                  <a:srgbClr val="003300"/>
                </a:solidFill>
              </a:rPr>
              <a:t>」は「</a:t>
            </a:r>
            <a:r>
              <a:rPr lang="en-US" altLang="ja-JP" sz="2800" dirty="0">
                <a:solidFill>
                  <a:srgbClr val="003300"/>
                </a:solidFill>
              </a:rPr>
              <a:t>30</a:t>
            </a:r>
            <a:r>
              <a:rPr lang="ja-JP" altLang="en-US" sz="2800" dirty="0">
                <a:solidFill>
                  <a:srgbClr val="003300"/>
                </a:solidFill>
              </a:rPr>
              <a:t>」で置き換わる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273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647700"/>
            <a:ext cx="8936038" cy="543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4279900" y="3816350"/>
            <a:ext cx="4179349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</a:rPr>
              <a:t>乗算により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</a:rPr>
              <a:t>「</a:t>
            </a:r>
            <a:r>
              <a:rPr lang="en-US" altLang="ja-JP" sz="2800" dirty="0">
                <a:solidFill>
                  <a:srgbClr val="003300"/>
                </a:solidFill>
              </a:rPr>
              <a:t>(* 30 30)</a:t>
            </a:r>
            <a:r>
              <a:rPr lang="ja-JP" altLang="en-US" sz="2800" dirty="0">
                <a:solidFill>
                  <a:srgbClr val="003300"/>
                </a:solidFill>
              </a:rPr>
              <a:t>」は「</a:t>
            </a:r>
            <a:r>
              <a:rPr lang="en-US" altLang="ja-JP" sz="2800" dirty="0">
                <a:solidFill>
                  <a:srgbClr val="003300"/>
                </a:solidFill>
              </a:rPr>
              <a:t>900</a:t>
            </a:r>
            <a:r>
              <a:rPr lang="ja-JP" altLang="en-US" sz="2800" dirty="0">
                <a:solidFill>
                  <a:srgbClr val="003300"/>
                </a:solidFill>
              </a:rPr>
              <a:t>」で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</a:rPr>
              <a:t>置き換わる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17000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647700"/>
            <a:ext cx="8936038" cy="543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4279900" y="3816350"/>
            <a:ext cx="472757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</a:rPr>
              <a:t>加算により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</a:rPr>
              <a:t>「</a:t>
            </a:r>
            <a:r>
              <a:rPr lang="en-US" altLang="ja-JP" sz="2800" dirty="0">
                <a:solidFill>
                  <a:srgbClr val="003300"/>
                </a:solidFill>
              </a:rPr>
              <a:t>(+ 400 900)</a:t>
            </a:r>
            <a:r>
              <a:rPr lang="ja-JP" altLang="en-US" sz="2800" dirty="0">
                <a:solidFill>
                  <a:srgbClr val="003300"/>
                </a:solidFill>
              </a:rPr>
              <a:t>」は「</a:t>
            </a:r>
            <a:r>
              <a:rPr lang="en-US" altLang="ja-JP" sz="2800" dirty="0">
                <a:solidFill>
                  <a:srgbClr val="003300"/>
                </a:solidFill>
              </a:rPr>
              <a:t>1300</a:t>
            </a:r>
            <a:r>
              <a:rPr lang="ja-JP" altLang="en-US" sz="2800" dirty="0">
                <a:solidFill>
                  <a:srgbClr val="003300"/>
                </a:solidFill>
              </a:rPr>
              <a:t>」で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</a:rPr>
              <a:t>置き換わる</a:t>
            </a:r>
            <a:endParaRPr lang="ja-JP" altLang="en-US" dirty="0">
              <a:solidFill>
                <a:srgbClr val="003300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23651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6413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200"/>
              <a:t>(sum-of-squares 20 30) </a:t>
            </a:r>
            <a:r>
              <a:rPr lang="ja-JP" altLang="en-US" sz="3200"/>
              <a:t>から </a:t>
            </a:r>
            <a:r>
              <a:rPr lang="en-US" altLang="ja-JP" sz="3200"/>
              <a:t>1300 </a:t>
            </a:r>
            <a:r>
              <a:rPr lang="ja-JP" altLang="en-US" sz="3200"/>
              <a:t>が得られる過程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134938" y="939800"/>
            <a:ext cx="6832600" cy="595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70000"/>
              </a:lnSpc>
              <a:spcBef>
                <a:spcPct val="0"/>
              </a:spcBef>
              <a:buFontTx/>
              <a:buNone/>
            </a:pPr>
            <a:r>
              <a:rPr lang="ja-JP" altLang="en-US"/>
              <a:t>(</a:t>
            </a:r>
            <a:r>
              <a:rPr lang="en-US" altLang="ja-JP">
                <a:solidFill>
                  <a:schemeClr val="accent2"/>
                </a:solidFill>
              </a:rPr>
              <a:t>sum-of-squares</a:t>
            </a:r>
            <a:r>
              <a:rPr lang="en-US" altLang="ja-JP"/>
              <a:t> 20 30)</a:t>
            </a:r>
          </a:p>
          <a:p>
            <a:pPr eaLnBrk="1" hangingPunct="1">
              <a:lnSpc>
                <a:spcPct val="17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 (+ (</a:t>
            </a:r>
            <a:r>
              <a:rPr lang="en-US" altLang="ja-JP">
                <a:solidFill>
                  <a:schemeClr val="accent2"/>
                </a:solidFill>
              </a:rPr>
              <a:t>sqr</a:t>
            </a:r>
            <a:r>
              <a:rPr lang="en-US" altLang="ja-JP"/>
              <a:t> 20) (</a:t>
            </a:r>
            <a:r>
              <a:rPr lang="en-US" altLang="ja-JP">
                <a:solidFill>
                  <a:schemeClr val="accent2"/>
                </a:solidFill>
              </a:rPr>
              <a:t>sqr</a:t>
            </a:r>
            <a:r>
              <a:rPr lang="en-US" altLang="ja-JP"/>
              <a:t> 30))</a:t>
            </a:r>
          </a:p>
          <a:p>
            <a:pPr eaLnBrk="1" hangingPunct="1">
              <a:lnSpc>
                <a:spcPct val="17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 (+ (* 20 20) (</a:t>
            </a:r>
            <a:r>
              <a:rPr lang="en-US" altLang="ja-JP">
                <a:solidFill>
                  <a:schemeClr val="accent2"/>
                </a:solidFill>
              </a:rPr>
              <a:t>sqr</a:t>
            </a:r>
            <a:r>
              <a:rPr lang="en-US" altLang="ja-JP"/>
              <a:t> 30)) </a:t>
            </a:r>
          </a:p>
          <a:p>
            <a:pPr eaLnBrk="1" hangingPunct="1">
              <a:lnSpc>
                <a:spcPct val="17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 (+ 400 (</a:t>
            </a:r>
            <a:r>
              <a:rPr lang="en-US" altLang="ja-JP">
                <a:solidFill>
                  <a:schemeClr val="accent2"/>
                </a:solidFill>
              </a:rPr>
              <a:t>sqr</a:t>
            </a:r>
            <a:r>
              <a:rPr lang="en-US" altLang="ja-JP"/>
              <a:t> 30)) </a:t>
            </a:r>
          </a:p>
          <a:p>
            <a:pPr eaLnBrk="1" hangingPunct="1">
              <a:lnSpc>
                <a:spcPct val="17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 (+ 400 (</a:t>
            </a:r>
            <a:r>
              <a:rPr lang="en-US" altLang="ja-JP">
                <a:solidFill>
                  <a:schemeClr val="accent2"/>
                </a:solidFill>
              </a:rPr>
              <a:t>* </a:t>
            </a:r>
            <a:r>
              <a:rPr lang="en-US" altLang="ja-JP"/>
              <a:t>30 30))</a:t>
            </a:r>
          </a:p>
          <a:p>
            <a:pPr eaLnBrk="1" hangingPunct="1">
              <a:lnSpc>
                <a:spcPct val="17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 (+ 400 900)</a:t>
            </a:r>
          </a:p>
          <a:p>
            <a:pPr eaLnBrk="1" hangingPunct="1">
              <a:lnSpc>
                <a:spcPct val="17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 1300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134938" y="1290638"/>
            <a:ext cx="4011612" cy="46196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4151313" y="1233488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最初の式</a:t>
            </a:r>
          </a:p>
        </p:txBody>
      </p:sp>
      <p:sp>
        <p:nvSpPr>
          <p:cNvPr id="61446" name="Rectangle 7"/>
          <p:cNvSpPr>
            <a:spLocks noChangeArrowheads="1"/>
          </p:cNvSpPr>
          <p:nvPr/>
        </p:nvSpPr>
        <p:spPr bwMode="auto">
          <a:xfrm>
            <a:off x="471488" y="1939925"/>
            <a:ext cx="8599487" cy="413702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447" name="Text Box 8"/>
          <p:cNvSpPr txBox="1">
            <a:spLocks noChangeArrowheads="1"/>
          </p:cNvSpPr>
          <p:nvPr/>
        </p:nvSpPr>
        <p:spPr bwMode="auto">
          <a:xfrm>
            <a:off x="5028406" y="5470525"/>
            <a:ext cx="38782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コンピュータ内部での計算</a:t>
            </a:r>
          </a:p>
        </p:txBody>
      </p:sp>
      <p:sp>
        <p:nvSpPr>
          <p:cNvPr id="61448" name="Text Box 9"/>
          <p:cNvSpPr txBox="1">
            <a:spLocks noChangeArrowheads="1"/>
          </p:cNvSpPr>
          <p:nvPr/>
        </p:nvSpPr>
        <p:spPr bwMode="auto">
          <a:xfrm>
            <a:off x="3951288" y="2041525"/>
            <a:ext cx="2582862" cy="39370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339933"/>
                </a:solidFill>
              </a:rPr>
              <a:t>(+ (sqr x) (sqr y))</a:t>
            </a:r>
            <a:endParaRPr lang="ja-JP" altLang="en-US" sz="2400">
              <a:solidFill>
                <a:srgbClr val="339933"/>
              </a:solidFill>
            </a:endParaRPr>
          </a:p>
        </p:txBody>
      </p:sp>
      <p:sp>
        <p:nvSpPr>
          <p:cNvPr id="61449" name="Text Box 10"/>
          <p:cNvSpPr txBox="1">
            <a:spLocks noChangeArrowheads="1"/>
          </p:cNvSpPr>
          <p:nvPr/>
        </p:nvSpPr>
        <p:spPr bwMode="auto">
          <a:xfrm>
            <a:off x="3870325" y="2092325"/>
            <a:ext cx="3789363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に </a:t>
            </a:r>
            <a:r>
              <a:rPr lang="en-US" altLang="ja-JP" sz="2400">
                <a:solidFill>
                  <a:srgbClr val="008000"/>
                </a:solidFill>
              </a:rPr>
              <a:t>x = 2, y = 4 </a:t>
            </a:r>
            <a:r>
              <a:rPr lang="ja-JP" altLang="en-US" sz="2400">
                <a:solidFill>
                  <a:srgbClr val="008000"/>
                </a:solidFill>
              </a:rPr>
              <a:t>が代入される</a:t>
            </a:r>
          </a:p>
        </p:txBody>
      </p:sp>
      <p:sp>
        <p:nvSpPr>
          <p:cNvPr id="61450" name="Rectangle 11"/>
          <p:cNvSpPr>
            <a:spLocks noChangeArrowheads="1"/>
          </p:cNvSpPr>
          <p:nvPr/>
        </p:nvSpPr>
        <p:spPr bwMode="auto">
          <a:xfrm>
            <a:off x="479425" y="6256338"/>
            <a:ext cx="1028700" cy="48736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451" name="Text Box 12"/>
          <p:cNvSpPr txBox="1">
            <a:spLocks noChangeArrowheads="1"/>
          </p:cNvSpPr>
          <p:nvPr/>
        </p:nvSpPr>
        <p:spPr bwMode="auto">
          <a:xfrm>
            <a:off x="1528763" y="6186488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実行結果</a:t>
            </a:r>
          </a:p>
        </p:txBody>
      </p:sp>
      <p:sp>
        <p:nvSpPr>
          <p:cNvPr id="61452" name="Text Box 13"/>
          <p:cNvSpPr txBox="1">
            <a:spLocks noChangeArrowheads="1"/>
          </p:cNvSpPr>
          <p:nvPr/>
        </p:nvSpPr>
        <p:spPr bwMode="auto">
          <a:xfrm>
            <a:off x="4064000" y="2995613"/>
            <a:ext cx="1090613" cy="39370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(* x  x))</a:t>
            </a: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61453" name="Text Box 14"/>
          <p:cNvSpPr txBox="1">
            <a:spLocks noChangeArrowheads="1"/>
          </p:cNvSpPr>
          <p:nvPr/>
        </p:nvSpPr>
        <p:spPr bwMode="auto">
          <a:xfrm>
            <a:off x="5192713" y="2743200"/>
            <a:ext cx="30575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に </a:t>
            </a:r>
            <a:r>
              <a:rPr lang="en-US" altLang="ja-JP" sz="2400">
                <a:solidFill>
                  <a:srgbClr val="008000"/>
                </a:solidFill>
              </a:rPr>
              <a:t>x = 2 </a:t>
            </a:r>
            <a:r>
              <a:rPr lang="ja-JP" altLang="en-US" sz="2400">
                <a:solidFill>
                  <a:srgbClr val="008000"/>
                </a:solidFill>
              </a:rPr>
              <a:t>が代入される</a:t>
            </a:r>
          </a:p>
        </p:txBody>
      </p:sp>
      <p:sp>
        <p:nvSpPr>
          <p:cNvPr id="61454" name="Text Box 15"/>
          <p:cNvSpPr txBox="1">
            <a:spLocks noChangeArrowheads="1"/>
          </p:cNvSpPr>
          <p:nvPr/>
        </p:nvSpPr>
        <p:spPr bwMode="auto">
          <a:xfrm>
            <a:off x="3135313" y="3776663"/>
            <a:ext cx="160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(* 2 2) → 4</a:t>
            </a:r>
          </a:p>
        </p:txBody>
      </p:sp>
      <p:sp>
        <p:nvSpPr>
          <p:cNvPr id="61455" name="Rectangle 20"/>
          <p:cNvSpPr>
            <a:spLocks noChangeArrowheads="1"/>
          </p:cNvSpPr>
          <p:nvPr/>
        </p:nvSpPr>
        <p:spPr bwMode="auto">
          <a:xfrm>
            <a:off x="204788" y="1333500"/>
            <a:ext cx="3832225" cy="374650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456" name="Rectangle 21"/>
          <p:cNvSpPr>
            <a:spLocks noChangeArrowheads="1"/>
          </p:cNvSpPr>
          <p:nvPr/>
        </p:nvSpPr>
        <p:spPr bwMode="auto">
          <a:xfrm>
            <a:off x="985838" y="2178050"/>
            <a:ext cx="1309687" cy="374650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457" name="Rectangle 22"/>
          <p:cNvSpPr>
            <a:spLocks noChangeArrowheads="1"/>
          </p:cNvSpPr>
          <p:nvPr/>
        </p:nvSpPr>
        <p:spPr bwMode="auto">
          <a:xfrm>
            <a:off x="1006475" y="3000375"/>
            <a:ext cx="1497013" cy="374650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458" name="Rectangle 24"/>
          <p:cNvSpPr>
            <a:spLocks noChangeArrowheads="1"/>
          </p:cNvSpPr>
          <p:nvPr/>
        </p:nvSpPr>
        <p:spPr bwMode="auto">
          <a:xfrm>
            <a:off x="1738313" y="3841750"/>
            <a:ext cx="1284287" cy="374650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459" name="Rectangle 25"/>
          <p:cNvSpPr>
            <a:spLocks noChangeArrowheads="1"/>
          </p:cNvSpPr>
          <p:nvPr/>
        </p:nvSpPr>
        <p:spPr bwMode="auto">
          <a:xfrm>
            <a:off x="1717675" y="4675188"/>
            <a:ext cx="1500188" cy="374650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460" name="Rectangle 26"/>
          <p:cNvSpPr>
            <a:spLocks noChangeArrowheads="1"/>
          </p:cNvSpPr>
          <p:nvPr/>
        </p:nvSpPr>
        <p:spPr bwMode="auto">
          <a:xfrm>
            <a:off x="561975" y="5470525"/>
            <a:ext cx="1928813" cy="374650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461" name="Text Box 28"/>
          <p:cNvSpPr txBox="1">
            <a:spLocks noChangeArrowheads="1"/>
          </p:cNvSpPr>
          <p:nvPr/>
        </p:nvSpPr>
        <p:spPr bwMode="auto">
          <a:xfrm>
            <a:off x="3468688" y="4640263"/>
            <a:ext cx="1090612" cy="39370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(* x  x))</a:t>
            </a: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61462" name="Text Box 29"/>
          <p:cNvSpPr txBox="1">
            <a:spLocks noChangeArrowheads="1"/>
          </p:cNvSpPr>
          <p:nvPr/>
        </p:nvSpPr>
        <p:spPr bwMode="auto">
          <a:xfrm>
            <a:off x="4616450" y="4387850"/>
            <a:ext cx="30575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に </a:t>
            </a:r>
            <a:r>
              <a:rPr lang="en-US" altLang="ja-JP" sz="2400">
                <a:solidFill>
                  <a:srgbClr val="008000"/>
                </a:solidFill>
              </a:rPr>
              <a:t>x = 4 </a:t>
            </a:r>
            <a:r>
              <a:rPr lang="ja-JP" altLang="en-US" sz="2400">
                <a:solidFill>
                  <a:srgbClr val="008000"/>
                </a:solidFill>
              </a:rPr>
              <a:t>が代入される</a:t>
            </a:r>
          </a:p>
        </p:txBody>
      </p:sp>
      <p:sp>
        <p:nvSpPr>
          <p:cNvPr id="61463" name="Text Box 30"/>
          <p:cNvSpPr txBox="1">
            <a:spLocks noChangeArrowheads="1"/>
          </p:cNvSpPr>
          <p:nvPr/>
        </p:nvSpPr>
        <p:spPr bwMode="auto">
          <a:xfrm>
            <a:off x="2479675" y="5448300"/>
            <a:ext cx="175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(* 4 4) → 16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410999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6413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200"/>
              <a:t>(sum-of-squares 20 30) </a:t>
            </a:r>
            <a:r>
              <a:rPr lang="ja-JP" altLang="en-US" sz="3200"/>
              <a:t>から </a:t>
            </a:r>
            <a:r>
              <a:rPr lang="en-US" altLang="ja-JP" sz="3200"/>
              <a:t>1300 </a:t>
            </a:r>
            <a:r>
              <a:rPr lang="ja-JP" altLang="en-US" sz="3200"/>
              <a:t>が得られる過程</a:t>
            </a:r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134938" y="939800"/>
            <a:ext cx="6832600" cy="595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70000"/>
              </a:lnSpc>
              <a:spcBef>
                <a:spcPct val="0"/>
              </a:spcBef>
              <a:buFontTx/>
              <a:buNone/>
            </a:pPr>
            <a:r>
              <a:rPr lang="ja-JP" altLang="en-US"/>
              <a:t>(</a:t>
            </a:r>
            <a:r>
              <a:rPr lang="en-US" altLang="ja-JP">
                <a:solidFill>
                  <a:schemeClr val="accent2"/>
                </a:solidFill>
              </a:rPr>
              <a:t>sum-of-squares</a:t>
            </a:r>
            <a:r>
              <a:rPr lang="en-US" altLang="ja-JP"/>
              <a:t> 20 30)</a:t>
            </a:r>
          </a:p>
          <a:p>
            <a:pPr eaLnBrk="1" hangingPunct="1">
              <a:lnSpc>
                <a:spcPct val="17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 (+ (</a:t>
            </a:r>
            <a:r>
              <a:rPr lang="en-US" altLang="ja-JP">
                <a:solidFill>
                  <a:schemeClr val="accent2"/>
                </a:solidFill>
              </a:rPr>
              <a:t>sqr</a:t>
            </a:r>
            <a:r>
              <a:rPr lang="en-US" altLang="ja-JP"/>
              <a:t> 20) (</a:t>
            </a:r>
            <a:r>
              <a:rPr lang="en-US" altLang="ja-JP">
                <a:solidFill>
                  <a:schemeClr val="accent2"/>
                </a:solidFill>
              </a:rPr>
              <a:t>sqr</a:t>
            </a:r>
            <a:r>
              <a:rPr lang="en-US" altLang="ja-JP"/>
              <a:t> 30))</a:t>
            </a:r>
          </a:p>
          <a:p>
            <a:pPr eaLnBrk="1" hangingPunct="1">
              <a:lnSpc>
                <a:spcPct val="17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 (+ (* 20 20) (</a:t>
            </a:r>
            <a:r>
              <a:rPr lang="en-US" altLang="ja-JP">
                <a:solidFill>
                  <a:schemeClr val="accent2"/>
                </a:solidFill>
              </a:rPr>
              <a:t>sqr</a:t>
            </a:r>
            <a:r>
              <a:rPr lang="en-US" altLang="ja-JP"/>
              <a:t> 30)) </a:t>
            </a:r>
          </a:p>
          <a:p>
            <a:pPr eaLnBrk="1" hangingPunct="1">
              <a:lnSpc>
                <a:spcPct val="17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 (+ 400 (</a:t>
            </a:r>
            <a:r>
              <a:rPr lang="en-US" altLang="ja-JP">
                <a:solidFill>
                  <a:schemeClr val="accent2"/>
                </a:solidFill>
              </a:rPr>
              <a:t>sqr</a:t>
            </a:r>
            <a:r>
              <a:rPr lang="en-US" altLang="ja-JP"/>
              <a:t> 30)) </a:t>
            </a:r>
          </a:p>
          <a:p>
            <a:pPr eaLnBrk="1" hangingPunct="1">
              <a:lnSpc>
                <a:spcPct val="17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 (+ 400 (</a:t>
            </a:r>
            <a:r>
              <a:rPr lang="en-US" altLang="ja-JP">
                <a:solidFill>
                  <a:schemeClr val="accent2"/>
                </a:solidFill>
              </a:rPr>
              <a:t>* </a:t>
            </a:r>
            <a:r>
              <a:rPr lang="en-US" altLang="ja-JP"/>
              <a:t>30 30))</a:t>
            </a:r>
          </a:p>
          <a:p>
            <a:pPr eaLnBrk="1" hangingPunct="1">
              <a:lnSpc>
                <a:spcPct val="17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 (+ 400 900)</a:t>
            </a:r>
          </a:p>
          <a:p>
            <a:pPr eaLnBrk="1" hangingPunct="1">
              <a:lnSpc>
                <a:spcPct val="17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 1300</a:t>
            </a:r>
          </a:p>
        </p:txBody>
      </p:sp>
      <p:sp>
        <p:nvSpPr>
          <p:cNvPr id="62468" name="Rectangle 24"/>
          <p:cNvSpPr>
            <a:spLocks noChangeArrowheads="1"/>
          </p:cNvSpPr>
          <p:nvPr/>
        </p:nvSpPr>
        <p:spPr bwMode="auto">
          <a:xfrm>
            <a:off x="476250" y="2068513"/>
            <a:ext cx="3421063" cy="62071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469" name="Line 25"/>
          <p:cNvSpPr>
            <a:spLocks noChangeShapeType="1"/>
          </p:cNvSpPr>
          <p:nvPr/>
        </p:nvSpPr>
        <p:spPr bwMode="auto">
          <a:xfrm flipH="1" flipV="1">
            <a:off x="2627313" y="2695575"/>
            <a:ext cx="244475" cy="118903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470" name="Text Box 26"/>
          <p:cNvSpPr txBox="1">
            <a:spLocks noChangeArrowheads="1"/>
          </p:cNvSpPr>
          <p:nvPr/>
        </p:nvSpPr>
        <p:spPr bwMode="auto">
          <a:xfrm>
            <a:off x="288925" y="3429000"/>
            <a:ext cx="7913688" cy="2070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これは，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ja-JP" sz="3200"/>
              <a:t>	(define (</a:t>
            </a:r>
            <a:r>
              <a:rPr lang="en-US" altLang="ja-JP" sz="3200">
                <a:solidFill>
                  <a:schemeClr val="accent2"/>
                </a:solidFill>
              </a:rPr>
              <a:t>sum-of-squares</a:t>
            </a:r>
            <a:r>
              <a:rPr lang="en-US" altLang="ja-JP" sz="3200"/>
              <a:t> </a:t>
            </a:r>
            <a:r>
              <a:rPr lang="en-US" altLang="ja-JP" sz="3200">
                <a:solidFill>
                  <a:schemeClr val="tx2"/>
                </a:solidFill>
              </a:rPr>
              <a:t>x y</a:t>
            </a:r>
            <a:r>
              <a:rPr lang="en-US" altLang="ja-JP" sz="3200"/>
              <a:t>)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ja-JP" sz="3200"/>
              <a:t>	    (+ (</a:t>
            </a:r>
            <a:r>
              <a:rPr lang="en-US" altLang="ja-JP" sz="3200">
                <a:solidFill>
                  <a:schemeClr val="accent2"/>
                </a:solidFill>
              </a:rPr>
              <a:t>sqr</a:t>
            </a:r>
            <a:r>
              <a:rPr lang="en-US" altLang="ja-JP" sz="3200"/>
              <a:t> </a:t>
            </a:r>
            <a:r>
              <a:rPr lang="en-US" altLang="ja-JP" sz="3200">
                <a:solidFill>
                  <a:schemeClr val="tx2"/>
                </a:solidFill>
              </a:rPr>
              <a:t>x</a:t>
            </a:r>
            <a:r>
              <a:rPr lang="en-US" altLang="ja-JP" sz="3200"/>
              <a:t>) (</a:t>
            </a:r>
            <a:r>
              <a:rPr lang="en-US" altLang="ja-JP" sz="3200">
                <a:solidFill>
                  <a:schemeClr val="accent2"/>
                </a:solidFill>
              </a:rPr>
              <a:t>sqr</a:t>
            </a:r>
            <a:r>
              <a:rPr lang="en-US" altLang="ja-JP" sz="3200"/>
              <a:t> </a:t>
            </a:r>
            <a:r>
              <a:rPr lang="en-US" altLang="ja-JP" sz="3200">
                <a:solidFill>
                  <a:schemeClr val="tx2"/>
                </a:solidFill>
              </a:rPr>
              <a:t>y</a:t>
            </a:r>
            <a:r>
              <a:rPr lang="en-US" altLang="ja-JP" sz="3200"/>
              <a:t>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の </a:t>
            </a:r>
            <a:r>
              <a:rPr lang="en-US" altLang="ja-JP">
                <a:solidFill>
                  <a:schemeClr val="tx2"/>
                </a:solidFill>
              </a:rPr>
              <a:t>x</a:t>
            </a:r>
            <a:r>
              <a:rPr lang="en-US" altLang="ja-JP"/>
              <a:t> </a:t>
            </a:r>
            <a:r>
              <a:rPr lang="ja-JP" altLang="en-US"/>
              <a:t>を </a:t>
            </a:r>
            <a:r>
              <a:rPr lang="en-US" altLang="ja-JP"/>
              <a:t>20 </a:t>
            </a:r>
            <a:r>
              <a:rPr lang="ja-JP" altLang="en-US"/>
              <a:t>で，</a:t>
            </a:r>
            <a:r>
              <a:rPr lang="en-US" altLang="ja-JP">
                <a:solidFill>
                  <a:schemeClr val="tx2"/>
                </a:solidFill>
              </a:rPr>
              <a:t>y</a:t>
            </a:r>
            <a:r>
              <a:rPr lang="en-US" altLang="ja-JP"/>
              <a:t> </a:t>
            </a:r>
            <a:r>
              <a:rPr lang="ja-JP" altLang="en-US"/>
              <a:t>を </a:t>
            </a:r>
            <a:r>
              <a:rPr lang="en-US" altLang="ja-JP"/>
              <a:t>30 </a:t>
            </a:r>
            <a:r>
              <a:rPr lang="ja-JP" altLang="en-US"/>
              <a:t>で置き換えたもの</a:t>
            </a:r>
          </a:p>
        </p:txBody>
      </p:sp>
      <p:sp>
        <p:nvSpPr>
          <p:cNvPr id="62471" name="Rectangle 27"/>
          <p:cNvSpPr>
            <a:spLocks noChangeArrowheads="1"/>
          </p:cNvSpPr>
          <p:nvPr/>
        </p:nvSpPr>
        <p:spPr bwMode="auto">
          <a:xfrm>
            <a:off x="1633538" y="4518025"/>
            <a:ext cx="2949575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407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092200"/>
            <a:ext cx="8080375" cy="56515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>
                <a:solidFill>
                  <a:schemeClr val="accent2"/>
                </a:solidFill>
              </a:rPr>
              <a:t>演算子を含む式</a:t>
            </a:r>
            <a:r>
              <a:rPr lang="ja-JP" altLang="en-US"/>
              <a:t>が計算される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/>
              <a:t>括弧の内側が優先される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例： (* 4 12) = 48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		  (* 3.14 (* 5 5)) = (* 3.14 25) = 78.5</a:t>
            </a:r>
          </a:p>
          <a:p>
            <a:pPr eaLnBrk="1" hangingPunct="1">
              <a:lnSpc>
                <a:spcPct val="120000"/>
              </a:lnSpc>
            </a:pPr>
            <a:r>
              <a:rPr lang="ja-JP" altLang="en-US">
                <a:solidFill>
                  <a:schemeClr val="accent2"/>
                </a:solidFill>
              </a:rPr>
              <a:t>関数</a:t>
            </a:r>
            <a:r>
              <a:rPr lang="ja-JP" altLang="en-US"/>
              <a:t>が，その「中身」で置き換わる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/>
              <a:t>同時に，関数のパラメータは，実際の値で置き換わる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例</a:t>
            </a:r>
            <a:r>
              <a:rPr lang="ja-JP" altLang="en-US">
                <a:solidFill>
                  <a:srgbClr val="008000"/>
                </a:solidFill>
                <a:sym typeface="Wingdings" panose="05000000000000000000" pitchFamily="2" charset="2"/>
              </a:rPr>
              <a:t>: (</a:t>
            </a:r>
            <a:r>
              <a:rPr lang="en-US" altLang="ja-JP">
                <a:solidFill>
                  <a:srgbClr val="008000"/>
                </a:solidFill>
                <a:sym typeface="Wingdings" panose="05000000000000000000" pitchFamily="2" charset="2"/>
              </a:rPr>
              <a:t>area-of-disk 5) = (* 3.14 (* 5 5)) = ...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altLang="ja-JP">
                <a:solidFill>
                  <a:srgbClr val="008000"/>
                </a:solidFill>
                <a:sym typeface="Wingdings" panose="05000000000000000000" pitchFamily="2" charset="2"/>
              </a:rPr>
              <a:t>      (+ (sqr 2) (sqr 4)) = (+ (* 2 2) (sqr 4)) = ...</a:t>
            </a:r>
            <a:endParaRPr lang="ja-JP" altLang="en-US">
              <a:solidFill>
                <a:srgbClr val="008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実行結果に至る過程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252004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857022" y="6347694"/>
            <a:ext cx="2057400" cy="365125"/>
          </a:xfrm>
        </p:spPr>
        <p:txBody>
          <a:bodyPr/>
          <a:lstStyle/>
          <a:p>
            <a:fld id="{E205D82C-95A1-431E-8E38-AA614A14CDCF}" type="slidenum">
              <a:rPr kumimoji="1" lang="ja-JP" altLang="en-US" smtClean="0"/>
              <a:t>60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例題５．リングの面積　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8463" y="1597025"/>
            <a:ext cx="8304212" cy="29035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5000"/>
              </a:lnSpc>
            </a:pPr>
            <a:r>
              <a:rPr lang="ja-JP" altLang="en-US"/>
              <a:t>外径 </a:t>
            </a:r>
            <a:r>
              <a:rPr lang="en-US" altLang="ja-JP">
                <a:solidFill>
                  <a:schemeClr val="tx2"/>
                </a:solidFill>
              </a:rPr>
              <a:t>outer</a:t>
            </a:r>
            <a:r>
              <a:rPr lang="en-US" altLang="ja-JP"/>
              <a:t>, </a:t>
            </a:r>
            <a:r>
              <a:rPr lang="ja-JP" altLang="en-US"/>
              <a:t>内径 </a:t>
            </a:r>
            <a:r>
              <a:rPr lang="en-US" altLang="ja-JP">
                <a:solidFill>
                  <a:schemeClr val="tx2"/>
                </a:solidFill>
              </a:rPr>
              <a:t>inner</a:t>
            </a:r>
            <a:r>
              <a:rPr lang="en-US" altLang="ja-JP"/>
              <a:t> </a:t>
            </a:r>
            <a:r>
              <a:rPr lang="ja-JP" altLang="en-US"/>
              <a:t>からリングの面積を求めるプログラム </a:t>
            </a:r>
            <a:r>
              <a:rPr lang="en-US" altLang="ja-JP">
                <a:solidFill>
                  <a:schemeClr val="accent2"/>
                </a:solidFill>
              </a:rPr>
              <a:t>area-of-ring</a:t>
            </a:r>
            <a:r>
              <a:rPr lang="en-US" altLang="ja-JP"/>
              <a:t> </a:t>
            </a:r>
            <a:r>
              <a:rPr lang="ja-JP" altLang="en-US"/>
              <a:t>を作り，実行する</a:t>
            </a:r>
          </a:p>
          <a:p>
            <a:pPr lvl="1">
              <a:lnSpc>
                <a:spcPct val="125000"/>
              </a:lnSpc>
            </a:pPr>
            <a:r>
              <a:rPr lang="ja-JP" altLang="en-US"/>
              <a:t>円の面積を求める関数</a:t>
            </a:r>
            <a:r>
              <a:rPr lang="ja-JP" altLang="en-US">
                <a:solidFill>
                  <a:schemeClr val="accent2"/>
                </a:solidFill>
              </a:rPr>
              <a:t> </a:t>
            </a:r>
            <a:r>
              <a:rPr lang="en-US" altLang="ja-JP">
                <a:solidFill>
                  <a:schemeClr val="accent2"/>
                </a:solidFill>
              </a:rPr>
              <a:t>area-of-disk</a:t>
            </a:r>
            <a:r>
              <a:rPr lang="en-US" altLang="ja-JP"/>
              <a:t> </a:t>
            </a:r>
            <a:r>
              <a:rPr lang="ja-JP" altLang="en-US"/>
              <a:t>と組み合わせる</a:t>
            </a:r>
            <a:endParaRPr lang="en-US" altLang="ja-JP"/>
          </a:p>
          <a:p>
            <a:pPr lvl="1"/>
            <a:endParaRPr lang="ja-JP" altLang="en-US"/>
          </a:p>
          <a:p>
            <a:endParaRPr lang="ja-JP" altLang="en-US" sz="2400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036763" y="378301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784350" y="4681538"/>
            <a:ext cx="3416300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/>
              <a:t>真ん中に穴のあいた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/>
              <a:t>円の面積と考える</a:t>
            </a:r>
            <a:endParaRPr lang="en-US" altLang="ja-JP" sz="2800"/>
          </a:p>
        </p:txBody>
      </p:sp>
    </p:spTree>
    <p:extLst>
      <p:ext uri="{BB962C8B-B14F-4D97-AF65-F5344CB8AC3E}">
        <p14:creationId xmlns:p14="http://schemas.microsoft.com/office/powerpoint/2010/main" val="372190738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Oval 2"/>
          <p:cNvSpPr>
            <a:spLocks noChangeArrowheads="1"/>
          </p:cNvSpPr>
          <p:nvPr/>
        </p:nvSpPr>
        <p:spPr bwMode="auto">
          <a:xfrm>
            <a:off x="1466850" y="3722688"/>
            <a:ext cx="1455738" cy="13636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16013" y="1719263"/>
            <a:ext cx="7043737" cy="1300162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ja-JP" altLang="en-US"/>
              <a:t>求める面積は，外側の円の面積から，</a:t>
            </a:r>
          </a:p>
          <a:p>
            <a:pPr eaLnBrk="1" hangingPunct="1">
              <a:buFontTx/>
              <a:buNone/>
            </a:pPr>
            <a:r>
              <a:rPr lang="ja-JP" altLang="en-US"/>
              <a:t>   内側の穴の円の面積を引いたもの</a:t>
            </a:r>
          </a:p>
          <a:p>
            <a:pPr eaLnBrk="1" hangingPunct="1">
              <a:buFontTx/>
              <a:buNone/>
            </a:pPr>
            <a:r>
              <a:rPr lang="en-US" altLang="ja-JP"/>
              <a:t>　</a:t>
            </a:r>
          </a:p>
          <a:p>
            <a:pPr eaLnBrk="1" hangingPunct="1">
              <a:buFontTx/>
              <a:buNone/>
            </a:pPr>
            <a:endParaRPr lang="en-US" altLang="ja-JP"/>
          </a:p>
        </p:txBody>
      </p:sp>
      <p:sp>
        <p:nvSpPr>
          <p:cNvPr id="64517" name="AutoShape 5"/>
          <p:cNvSpPr>
            <a:spLocks noChangeArrowheads="1"/>
          </p:cNvSpPr>
          <p:nvPr/>
        </p:nvSpPr>
        <p:spPr bwMode="auto">
          <a:xfrm>
            <a:off x="6763403" y="3476948"/>
            <a:ext cx="1729858" cy="1726877"/>
          </a:xfrm>
          <a:custGeom>
            <a:avLst/>
            <a:gdLst>
              <a:gd name="T0" fmla="*/ 8705769 w 21600"/>
              <a:gd name="T1" fmla="*/ 0 h 21600"/>
              <a:gd name="T2" fmla="*/ 2549663 w 21600"/>
              <a:gd name="T3" fmla="*/ 6036577 h 21600"/>
              <a:gd name="T4" fmla="*/ 0 w 21600"/>
              <a:gd name="T5" fmla="*/ 20611719 h 21600"/>
              <a:gd name="T6" fmla="*/ 2549663 w 21600"/>
              <a:gd name="T7" fmla="*/ 35186891 h 21600"/>
              <a:gd name="T8" fmla="*/ 8705769 w 21600"/>
              <a:gd name="T9" fmla="*/ 41223438 h 21600"/>
              <a:gd name="T10" fmla="*/ 14861874 w 21600"/>
              <a:gd name="T11" fmla="*/ 35186891 h 21600"/>
              <a:gd name="T12" fmla="*/ 17411538 w 21600"/>
              <a:gd name="T13" fmla="*/ 20611719 h 21600"/>
              <a:gd name="T14" fmla="*/ 14861874 w 21600"/>
              <a:gd name="T15" fmla="*/ 603657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4518" name="AutoShape 6"/>
          <p:cNvSpPr>
            <a:spLocks noChangeArrowheads="1"/>
          </p:cNvSpPr>
          <p:nvPr/>
        </p:nvSpPr>
        <p:spPr bwMode="auto">
          <a:xfrm>
            <a:off x="5588000" y="4081463"/>
            <a:ext cx="644525" cy="541337"/>
          </a:xfrm>
          <a:prstGeom prst="rightArrow">
            <a:avLst>
              <a:gd name="adj1" fmla="val 50000"/>
              <a:gd name="adj2" fmla="val 2976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4519" name="Oval 7"/>
          <p:cNvSpPr>
            <a:spLocks noChangeArrowheads="1"/>
          </p:cNvSpPr>
          <p:nvPr/>
        </p:nvSpPr>
        <p:spPr bwMode="auto">
          <a:xfrm>
            <a:off x="4140200" y="4005263"/>
            <a:ext cx="735013" cy="704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1517650" y="5203825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外側の円</a:t>
            </a:r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3832225" y="5238750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内側の円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リングの面積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06218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2663" y="4041775"/>
            <a:ext cx="7015162" cy="184467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リングの面積</a:t>
            </a:r>
          </a:p>
          <a:p>
            <a:pPr eaLnBrk="1" hangingPunct="1"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＝　外側の円の面積　－　内側の円の面積</a:t>
            </a:r>
            <a:endParaRPr lang="en-US" altLang="ja-JP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endParaRPr lang="en-US" altLang="ja-JP"/>
          </a:p>
        </p:txBody>
      </p:sp>
      <p:sp>
        <p:nvSpPr>
          <p:cNvPr id="65540" name="Rectangle 10"/>
          <p:cNvSpPr>
            <a:spLocks noChangeArrowheads="1"/>
          </p:cNvSpPr>
          <p:nvPr/>
        </p:nvSpPr>
        <p:spPr bwMode="auto">
          <a:xfrm>
            <a:off x="1730375" y="1989138"/>
            <a:ext cx="3265488" cy="152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/>
              <a:t>外径：</a:t>
            </a:r>
            <a:r>
              <a:rPr lang="en-US" altLang="ja-JP" sz="2800">
                <a:solidFill>
                  <a:schemeClr val="tx2"/>
                </a:solidFill>
              </a:rPr>
              <a:t>outer</a:t>
            </a:r>
          </a:p>
          <a:p>
            <a:pPr eaLnBrk="1" hangingPunct="1">
              <a:buFontTx/>
              <a:buNone/>
            </a:pPr>
            <a:r>
              <a:rPr lang="ja-JP" altLang="en-US" sz="2800"/>
              <a:t>内径： </a:t>
            </a:r>
            <a:r>
              <a:rPr lang="en-US" altLang="ja-JP" sz="2800">
                <a:solidFill>
                  <a:schemeClr val="tx2"/>
                </a:solidFill>
              </a:rPr>
              <a:t>inner</a:t>
            </a:r>
            <a:r>
              <a:rPr lang="en-US" altLang="ja-JP">
                <a:solidFill>
                  <a:schemeClr val="tx2"/>
                </a:solidFill>
              </a:rPr>
              <a:t>　</a:t>
            </a:r>
          </a:p>
          <a:p>
            <a:pPr eaLnBrk="1" hangingPunct="1">
              <a:buFontTx/>
              <a:buNone/>
            </a:pPr>
            <a:endParaRPr lang="en-US" altLang="ja-JP">
              <a:solidFill>
                <a:schemeClr val="tx2"/>
              </a:solidFill>
            </a:endParaRPr>
          </a:p>
        </p:txBody>
      </p:sp>
      <p:sp>
        <p:nvSpPr>
          <p:cNvPr id="65541" name="AutoShape 11"/>
          <p:cNvSpPr>
            <a:spLocks noChangeArrowheads="1"/>
          </p:cNvSpPr>
          <p:nvPr/>
        </p:nvSpPr>
        <p:spPr bwMode="auto">
          <a:xfrm>
            <a:off x="4748213" y="1621174"/>
            <a:ext cx="1524000" cy="1456652"/>
          </a:xfrm>
          <a:custGeom>
            <a:avLst/>
            <a:gdLst>
              <a:gd name="T0" fmla="*/ 8705769 w 21600"/>
              <a:gd name="T1" fmla="*/ 0 h 21600"/>
              <a:gd name="T2" fmla="*/ 2549663 w 21600"/>
              <a:gd name="T3" fmla="*/ 6036577 h 21600"/>
              <a:gd name="T4" fmla="*/ 0 w 21600"/>
              <a:gd name="T5" fmla="*/ 20611719 h 21600"/>
              <a:gd name="T6" fmla="*/ 2549663 w 21600"/>
              <a:gd name="T7" fmla="*/ 35186891 h 21600"/>
              <a:gd name="T8" fmla="*/ 8705769 w 21600"/>
              <a:gd name="T9" fmla="*/ 41223438 h 21600"/>
              <a:gd name="T10" fmla="*/ 14861874 w 21600"/>
              <a:gd name="T11" fmla="*/ 35186891 h 21600"/>
              <a:gd name="T12" fmla="*/ 17411538 w 21600"/>
              <a:gd name="T13" fmla="*/ 20611719 h 21600"/>
              <a:gd name="T14" fmla="*/ 14861874 w 21600"/>
              <a:gd name="T15" fmla="*/ 603657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5542" name="Line 12"/>
          <p:cNvSpPr>
            <a:spLocks noChangeShapeType="1"/>
          </p:cNvSpPr>
          <p:nvPr/>
        </p:nvSpPr>
        <p:spPr bwMode="auto">
          <a:xfrm>
            <a:off x="5484813" y="2000250"/>
            <a:ext cx="508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>
            <a:spAutoFit/>
          </a:bodyPr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5543" name="Line 13"/>
          <p:cNvSpPr>
            <a:spLocks noChangeShapeType="1"/>
          </p:cNvSpPr>
          <p:nvPr/>
        </p:nvSpPr>
        <p:spPr bwMode="auto">
          <a:xfrm flipV="1">
            <a:off x="5141913" y="2686050"/>
            <a:ext cx="14732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>
            <a:spAutoFit/>
          </a:bodyPr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5544" name="Line 14"/>
          <p:cNvSpPr>
            <a:spLocks noChangeShapeType="1"/>
          </p:cNvSpPr>
          <p:nvPr/>
        </p:nvSpPr>
        <p:spPr bwMode="auto">
          <a:xfrm flipV="1">
            <a:off x="5167313" y="2330450"/>
            <a:ext cx="7239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>
            <a:spAutoFit/>
          </a:bodyPr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5545" name="Text Box 15"/>
          <p:cNvSpPr txBox="1">
            <a:spLocks noChangeArrowheads="1"/>
          </p:cNvSpPr>
          <p:nvPr/>
        </p:nvSpPr>
        <p:spPr bwMode="auto">
          <a:xfrm>
            <a:off x="4329113" y="2305050"/>
            <a:ext cx="9477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inner</a:t>
            </a:r>
            <a:endParaRPr lang="en-US" altLang="ja-JP" sz="2800" baseline="-25000"/>
          </a:p>
        </p:txBody>
      </p:sp>
      <p:sp>
        <p:nvSpPr>
          <p:cNvPr id="65546" name="Text Box 16"/>
          <p:cNvSpPr txBox="1">
            <a:spLocks noChangeArrowheads="1"/>
          </p:cNvSpPr>
          <p:nvPr/>
        </p:nvSpPr>
        <p:spPr bwMode="auto">
          <a:xfrm>
            <a:off x="5846763" y="2109788"/>
            <a:ext cx="139065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     outer</a:t>
            </a:r>
          </a:p>
        </p:txBody>
      </p:sp>
      <p:sp>
        <p:nvSpPr>
          <p:cNvPr id="65547" name="Line 17"/>
          <p:cNvSpPr>
            <a:spLocks noChangeShapeType="1"/>
          </p:cNvSpPr>
          <p:nvPr/>
        </p:nvSpPr>
        <p:spPr bwMode="auto">
          <a:xfrm>
            <a:off x="5167313" y="2012950"/>
            <a:ext cx="15621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>
            <a:spAutoFit/>
          </a:bodyPr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5548" name="Line 18"/>
          <p:cNvSpPr>
            <a:spLocks noChangeShapeType="1"/>
          </p:cNvSpPr>
          <p:nvPr/>
        </p:nvSpPr>
        <p:spPr bwMode="auto">
          <a:xfrm>
            <a:off x="6310313" y="200025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>
            <a:spAutoFit/>
          </a:bodyPr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5549" name="Line 19"/>
          <p:cNvSpPr>
            <a:spLocks noChangeShapeType="1"/>
          </p:cNvSpPr>
          <p:nvPr/>
        </p:nvSpPr>
        <p:spPr bwMode="auto">
          <a:xfrm>
            <a:off x="5262563" y="2305050"/>
            <a:ext cx="0" cy="423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>
            <a:spAutoFit/>
          </a:bodyPr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5550" name="AutoShape 21"/>
          <p:cNvSpPr>
            <a:spLocks/>
          </p:cNvSpPr>
          <p:nvPr/>
        </p:nvSpPr>
        <p:spPr bwMode="auto">
          <a:xfrm rot="5400000">
            <a:off x="2770187" y="4140201"/>
            <a:ext cx="238125" cy="2273300"/>
          </a:xfrm>
          <a:prstGeom prst="rightBrace">
            <a:avLst>
              <a:gd name="adj1" fmla="val 79556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551" name="AutoShape 22"/>
          <p:cNvSpPr>
            <a:spLocks/>
          </p:cNvSpPr>
          <p:nvPr/>
        </p:nvSpPr>
        <p:spPr bwMode="auto">
          <a:xfrm rot="5400000">
            <a:off x="6057900" y="4178301"/>
            <a:ext cx="238125" cy="2273300"/>
          </a:xfrm>
          <a:prstGeom prst="rightBrace">
            <a:avLst>
              <a:gd name="adj1" fmla="val 79556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552" name="Text Box 23"/>
          <p:cNvSpPr txBox="1">
            <a:spLocks noChangeArrowheads="1"/>
          </p:cNvSpPr>
          <p:nvPr/>
        </p:nvSpPr>
        <p:spPr bwMode="auto">
          <a:xfrm>
            <a:off x="1755775" y="5368925"/>
            <a:ext cx="22383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半径 </a:t>
            </a:r>
            <a:r>
              <a:rPr lang="en-US" altLang="ja-JP" sz="2400"/>
              <a:t>outer </a:t>
            </a:r>
            <a:r>
              <a:rPr lang="ja-JP" altLang="en-US" sz="2400"/>
              <a:t>の円</a:t>
            </a:r>
          </a:p>
        </p:txBody>
      </p:sp>
      <p:sp>
        <p:nvSpPr>
          <p:cNvPr id="65553" name="Text Box 24"/>
          <p:cNvSpPr txBox="1">
            <a:spLocks noChangeArrowheads="1"/>
          </p:cNvSpPr>
          <p:nvPr/>
        </p:nvSpPr>
        <p:spPr bwMode="auto">
          <a:xfrm>
            <a:off x="5097463" y="5370513"/>
            <a:ext cx="22098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半径 </a:t>
            </a:r>
            <a:r>
              <a:rPr lang="en-US" altLang="ja-JP" sz="2400"/>
              <a:t>inner </a:t>
            </a:r>
            <a:r>
              <a:rPr lang="ja-JP" altLang="en-US" sz="2400"/>
              <a:t>の円</a:t>
            </a:r>
          </a:p>
        </p:txBody>
      </p:sp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リングの面積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90694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142959" y="803644"/>
            <a:ext cx="7827962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80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592221" y="1914894"/>
            <a:ext cx="6696075" cy="240665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area-of-disk</a:t>
            </a:r>
            <a:r>
              <a:rPr lang="en-US" altLang="ja-JP" sz="2800">
                <a:solidFill>
                  <a:schemeClr val="tx2"/>
                </a:solidFill>
              </a:rPr>
              <a:t> r</a:t>
            </a:r>
            <a:r>
              <a:rPr lang="en-US" altLang="ja-JP" sz="2800"/>
              <a:t>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(* 3.14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 (* </a:t>
            </a:r>
            <a:r>
              <a:rPr lang="en-US" altLang="ja-JP" sz="2800">
                <a:solidFill>
                  <a:schemeClr val="tx2"/>
                </a:solidFill>
              </a:rPr>
              <a:t>r r</a:t>
            </a:r>
            <a:r>
              <a:rPr lang="en-US" altLang="ja-JP" sz="2800"/>
              <a:t>)))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area-of-ring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outer inner</a:t>
            </a:r>
            <a:r>
              <a:rPr lang="en-US" altLang="ja-JP" sz="2800"/>
              <a:t>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(- (</a:t>
            </a:r>
            <a:r>
              <a:rPr lang="en-US" altLang="ja-JP" sz="2800">
                <a:solidFill>
                  <a:schemeClr val="accent2"/>
                </a:solidFill>
              </a:rPr>
              <a:t>area-of-disk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outer</a:t>
            </a:r>
            <a:r>
              <a:rPr lang="en-US" altLang="ja-JP" sz="2800"/>
              <a:t>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 (</a:t>
            </a:r>
            <a:r>
              <a:rPr lang="en-US" altLang="ja-JP" sz="2800">
                <a:solidFill>
                  <a:schemeClr val="accent2"/>
                </a:solidFill>
              </a:rPr>
              <a:t>area-of-disk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inner</a:t>
            </a:r>
            <a:r>
              <a:rPr lang="en-US" altLang="ja-JP" sz="2800"/>
              <a:t>)))</a:t>
            </a:r>
            <a:endParaRPr lang="ja-JP" altLang="en-US" sz="2800"/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163596" y="4419969"/>
            <a:ext cx="87788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2</a:t>
            </a:r>
            <a:r>
              <a:rPr lang="en-US" altLang="ja-JP" sz="2800"/>
              <a:t>. </a:t>
            </a:r>
            <a:r>
              <a:rPr lang="ja-JP" altLang="en-US" sz="2800"/>
              <a:t>その後，次を「</a:t>
            </a:r>
            <a:r>
              <a:rPr lang="ja-JP" altLang="en-US" sz="2800">
                <a:solidFill>
                  <a:schemeClr val="tx2"/>
                </a:solidFill>
              </a:rPr>
              <a:t>実行用ウインドウ</a:t>
            </a:r>
            <a:r>
              <a:rPr lang="ja-JP" altLang="en-US" sz="2800"/>
              <a:t>」で実行しなさい</a:t>
            </a: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3141497" y="6197600"/>
            <a:ext cx="5155421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次は，例題６に進んでください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644609" y="5064494"/>
            <a:ext cx="6696075" cy="65087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(</a:t>
            </a:r>
            <a:r>
              <a:rPr lang="en-US" altLang="ja-JP" sz="3600">
                <a:solidFill>
                  <a:schemeClr val="accent2"/>
                </a:solidFill>
              </a:rPr>
              <a:t>area-of-ring</a:t>
            </a:r>
            <a:r>
              <a:rPr lang="ja-JP" altLang="en-US" sz="3600"/>
              <a:t> </a:t>
            </a:r>
            <a:r>
              <a:rPr lang="en-US" altLang="ja-JP" sz="3600"/>
              <a:t>5 3)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「例題５．リングの面積」の手順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84386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7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350838"/>
            <a:ext cx="6483350" cy="635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2803525" y="4178301"/>
            <a:ext cx="6340475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まず，</a:t>
            </a:r>
            <a:r>
              <a:rPr lang="en-US" altLang="ja-JP">
                <a:solidFill>
                  <a:srgbClr val="008000"/>
                </a:solidFill>
              </a:rPr>
              <a:t>Scheme </a:t>
            </a:r>
            <a:r>
              <a:rPr lang="ja-JP" altLang="en-US">
                <a:solidFill>
                  <a:srgbClr val="008000"/>
                </a:solidFill>
              </a:rPr>
              <a:t>のプログラムを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コンピュータに読み込ませている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254000" y="1522413"/>
            <a:ext cx="5357813" cy="1846262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589" name="Line 5"/>
          <p:cNvSpPr>
            <a:spLocks noChangeShapeType="1"/>
          </p:cNvSpPr>
          <p:nvPr/>
        </p:nvSpPr>
        <p:spPr bwMode="auto">
          <a:xfrm flipH="1" flipV="1">
            <a:off x="3508375" y="3389313"/>
            <a:ext cx="407988" cy="7683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307388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11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357188"/>
            <a:ext cx="6459537" cy="633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1" name="Rectangle 3"/>
          <p:cNvSpPr>
            <a:spLocks noGrp="1" noChangeArrowheads="1"/>
          </p:cNvSpPr>
          <p:nvPr>
            <p:ph type="title"/>
          </p:nvPr>
        </p:nvSpPr>
        <p:spPr>
          <a:xfrm>
            <a:off x="354013" y="292100"/>
            <a:ext cx="8286750" cy="368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　</a:t>
            </a:r>
          </a:p>
        </p:txBody>
      </p:sp>
      <p:sp>
        <p:nvSpPr>
          <p:cNvPr id="68612" name="Line 4"/>
          <p:cNvSpPr>
            <a:spLocks noChangeShapeType="1"/>
          </p:cNvSpPr>
          <p:nvPr/>
        </p:nvSpPr>
        <p:spPr bwMode="auto">
          <a:xfrm flipH="1">
            <a:off x="2625725" y="2576513"/>
            <a:ext cx="952500" cy="114776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520700" y="3709988"/>
            <a:ext cx="2981325" cy="4984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3155949" y="470661"/>
            <a:ext cx="5929313" cy="3046412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読み込ませたプログラムを実行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させている．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ここでは，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(</a:t>
            </a:r>
            <a:r>
              <a:rPr lang="en-US" altLang="ja-JP">
                <a:solidFill>
                  <a:schemeClr val="accent2"/>
                </a:solidFill>
              </a:rPr>
              <a:t>area-of-ring</a:t>
            </a:r>
            <a:r>
              <a:rPr lang="ja-JP" altLang="en-US"/>
              <a:t> </a:t>
            </a:r>
            <a:r>
              <a:rPr lang="en-US" altLang="ja-JP"/>
              <a:t>5 3)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outer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</a:t>
            </a:r>
            <a:r>
              <a:rPr lang="en-US" altLang="ja-JP">
                <a:solidFill>
                  <a:srgbClr val="008000"/>
                </a:solidFill>
              </a:rPr>
              <a:t> 5, </a:t>
            </a:r>
            <a:r>
              <a:rPr lang="en-US" altLang="ja-JP">
                <a:solidFill>
                  <a:schemeClr val="tx2"/>
                </a:solidFill>
              </a:rPr>
              <a:t>inner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の値を </a:t>
            </a:r>
            <a:r>
              <a:rPr lang="en-US" altLang="ja-JP">
                <a:solidFill>
                  <a:srgbClr val="008000"/>
                </a:solidFill>
              </a:rPr>
              <a:t>3 </a:t>
            </a:r>
            <a:r>
              <a:rPr lang="ja-JP" altLang="en-US">
                <a:solidFill>
                  <a:srgbClr val="008000"/>
                </a:solidFill>
              </a:rPr>
              <a:t>に設定しての実行　</a:t>
            </a: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1963738" y="4703763"/>
            <a:ext cx="5211762" cy="1077912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50.24</a:t>
            </a:r>
            <a:r>
              <a:rPr lang="ja-JP" altLang="en-US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　</a:t>
            </a:r>
          </a:p>
        </p:txBody>
      </p:sp>
      <p:sp>
        <p:nvSpPr>
          <p:cNvPr id="68616" name="Rectangle 8"/>
          <p:cNvSpPr>
            <a:spLocks noChangeArrowheads="1"/>
          </p:cNvSpPr>
          <p:nvPr/>
        </p:nvSpPr>
        <p:spPr bwMode="auto">
          <a:xfrm>
            <a:off x="204788" y="4030663"/>
            <a:ext cx="866775" cy="48895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8617" name="Line 9"/>
          <p:cNvSpPr>
            <a:spLocks noChangeShapeType="1"/>
          </p:cNvSpPr>
          <p:nvPr/>
        </p:nvSpPr>
        <p:spPr bwMode="auto">
          <a:xfrm flipH="1" flipV="1">
            <a:off x="1052513" y="4440238"/>
            <a:ext cx="903287" cy="5556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79019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10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338138"/>
            <a:ext cx="6483350" cy="635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5" name="Rectangle 3"/>
          <p:cNvSpPr>
            <a:spLocks noGrp="1" noChangeArrowheads="1"/>
          </p:cNvSpPr>
          <p:nvPr>
            <p:ph type="title"/>
          </p:nvPr>
        </p:nvSpPr>
        <p:spPr>
          <a:xfrm>
            <a:off x="354013" y="292100"/>
            <a:ext cx="8286750" cy="368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　</a:t>
            </a:r>
          </a:p>
        </p:txBody>
      </p:sp>
      <p:sp>
        <p:nvSpPr>
          <p:cNvPr id="69636" name="Line 4"/>
          <p:cNvSpPr>
            <a:spLocks noChangeShapeType="1"/>
          </p:cNvSpPr>
          <p:nvPr/>
        </p:nvSpPr>
        <p:spPr bwMode="auto">
          <a:xfrm flipH="1">
            <a:off x="2401888" y="3175000"/>
            <a:ext cx="952500" cy="114776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542925" y="4330700"/>
            <a:ext cx="2981325" cy="4984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2841626" y="1174750"/>
            <a:ext cx="6043612" cy="206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今度は，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(</a:t>
            </a:r>
            <a:r>
              <a:rPr lang="en-US" altLang="ja-JP">
                <a:solidFill>
                  <a:schemeClr val="accent2"/>
                </a:solidFill>
              </a:rPr>
              <a:t>area-of-ring</a:t>
            </a:r>
            <a:r>
              <a:rPr lang="en-US" altLang="ja-JP"/>
              <a:t> 10 3)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outer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</a:t>
            </a:r>
            <a:r>
              <a:rPr lang="en-US" altLang="ja-JP">
                <a:solidFill>
                  <a:srgbClr val="008000"/>
                </a:solidFill>
              </a:rPr>
              <a:t> 10, </a:t>
            </a:r>
            <a:r>
              <a:rPr lang="en-US" altLang="ja-JP">
                <a:solidFill>
                  <a:schemeClr val="tx2"/>
                </a:solidFill>
              </a:rPr>
              <a:t>inner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の値を </a:t>
            </a:r>
            <a:r>
              <a:rPr lang="en-US" altLang="ja-JP">
                <a:solidFill>
                  <a:srgbClr val="008000"/>
                </a:solidFill>
              </a:rPr>
              <a:t>3 </a:t>
            </a:r>
            <a:r>
              <a:rPr lang="ja-JP" altLang="en-US">
                <a:solidFill>
                  <a:srgbClr val="008000"/>
                </a:solidFill>
              </a:rPr>
              <a:t>に設定しての実行</a:t>
            </a:r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2182813" y="4910138"/>
            <a:ext cx="5416550" cy="1077912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285.74</a:t>
            </a:r>
            <a:r>
              <a:rPr lang="ja-JP" altLang="en-US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</a:t>
            </a:r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206375" y="4640263"/>
            <a:ext cx="1046163" cy="48895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41" name="Line 9"/>
          <p:cNvSpPr>
            <a:spLocks noChangeShapeType="1"/>
          </p:cNvSpPr>
          <p:nvPr/>
        </p:nvSpPr>
        <p:spPr bwMode="auto">
          <a:xfrm flipH="1" flipV="1">
            <a:off x="1271588" y="4964113"/>
            <a:ext cx="903287" cy="5556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21058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2789121" y="1862957"/>
            <a:ext cx="2974975" cy="17637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3071696" y="2405882"/>
            <a:ext cx="2393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area-of-disk</a:t>
            </a:r>
            <a:endParaRPr lang="ja-JP" altLang="en-US" sz="3600">
              <a:solidFill>
                <a:schemeClr val="accent2"/>
              </a:solidFill>
            </a:endParaRPr>
          </a:p>
        </p:txBody>
      </p:sp>
      <p:sp>
        <p:nvSpPr>
          <p:cNvPr id="70661" name="AutoShape 5"/>
          <p:cNvSpPr>
            <a:spLocks noChangeArrowheads="1"/>
          </p:cNvSpPr>
          <p:nvPr/>
        </p:nvSpPr>
        <p:spPr bwMode="auto">
          <a:xfrm>
            <a:off x="1595321" y="2531294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1555633" y="1785169"/>
            <a:ext cx="4191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5</a:t>
            </a:r>
            <a:endParaRPr lang="ja-JP" altLang="en-US" sz="3600">
              <a:solidFill>
                <a:srgbClr val="008000"/>
              </a:solidFill>
            </a:endParaRPr>
          </a:p>
        </p:txBody>
      </p:sp>
      <p:sp>
        <p:nvSpPr>
          <p:cNvPr id="70663" name="AutoShape 7"/>
          <p:cNvSpPr>
            <a:spLocks noChangeArrowheads="1"/>
          </p:cNvSpPr>
          <p:nvPr/>
        </p:nvSpPr>
        <p:spPr bwMode="auto">
          <a:xfrm>
            <a:off x="6003808" y="2542407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5964121" y="1796282"/>
            <a:ext cx="10033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78.5</a:t>
            </a:r>
          </a:p>
        </p:txBody>
      </p:sp>
      <p:sp>
        <p:nvSpPr>
          <p:cNvPr id="70665" name="Text Box 11"/>
          <p:cNvSpPr txBox="1">
            <a:spLocks noChangeArrowheads="1"/>
          </p:cNvSpPr>
          <p:nvPr/>
        </p:nvSpPr>
        <p:spPr bwMode="auto">
          <a:xfrm>
            <a:off x="1244483" y="4236269"/>
            <a:ext cx="274955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入力は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１つの数値</a:t>
            </a:r>
          </a:p>
        </p:txBody>
      </p:sp>
      <p:sp>
        <p:nvSpPr>
          <p:cNvPr id="70666" name="Text Box 12"/>
          <p:cNvSpPr txBox="1">
            <a:spLocks noChangeArrowheads="1"/>
          </p:cNvSpPr>
          <p:nvPr/>
        </p:nvSpPr>
        <p:spPr bwMode="auto">
          <a:xfrm>
            <a:off x="5970471" y="4244207"/>
            <a:ext cx="274955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出力は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１つの数値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69071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Text Box 4"/>
          <p:cNvSpPr txBox="1">
            <a:spLocks noChangeArrowheads="1"/>
          </p:cNvSpPr>
          <p:nvPr/>
        </p:nvSpPr>
        <p:spPr bwMode="auto">
          <a:xfrm>
            <a:off x="915988" y="2460138"/>
            <a:ext cx="5395912" cy="19399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(define   (</a:t>
            </a:r>
            <a:r>
              <a:rPr lang="en-US" altLang="ja-JP" sz="4000">
                <a:solidFill>
                  <a:schemeClr val="accent2"/>
                </a:solidFill>
              </a:rPr>
              <a:t>area-of-disk</a:t>
            </a:r>
            <a:r>
              <a:rPr lang="en-US" altLang="ja-JP" sz="4000"/>
              <a:t> </a:t>
            </a:r>
            <a:r>
              <a:rPr lang="en-US" altLang="ja-JP" sz="4000">
                <a:solidFill>
                  <a:schemeClr val="tx2"/>
                </a:solidFill>
              </a:rPr>
              <a:t>r</a:t>
            </a:r>
            <a:r>
              <a:rPr lang="en-US" altLang="ja-JP" sz="4000"/>
              <a:t>)</a:t>
            </a:r>
            <a:endParaRPr lang="ja-JP" altLang="en-US" sz="4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    (* 3.14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        (*  </a:t>
            </a:r>
            <a:r>
              <a:rPr lang="en-US" altLang="ja-JP" sz="4000">
                <a:solidFill>
                  <a:schemeClr val="tx2"/>
                </a:solidFill>
              </a:rPr>
              <a:t>r</a:t>
            </a:r>
            <a:r>
              <a:rPr lang="en-US" altLang="ja-JP" sz="4000"/>
              <a:t>   </a:t>
            </a:r>
            <a:r>
              <a:rPr lang="en-US" altLang="ja-JP" sz="4000">
                <a:solidFill>
                  <a:schemeClr val="tx2"/>
                </a:solidFill>
              </a:rPr>
              <a:t>r</a:t>
            </a:r>
            <a:r>
              <a:rPr lang="en-US" altLang="ja-JP" sz="4000"/>
              <a:t>)))</a:t>
            </a:r>
          </a:p>
        </p:txBody>
      </p:sp>
      <p:sp>
        <p:nvSpPr>
          <p:cNvPr id="71684" name="AutoShape 5"/>
          <p:cNvSpPr>
            <a:spLocks/>
          </p:cNvSpPr>
          <p:nvPr/>
        </p:nvSpPr>
        <p:spPr bwMode="auto">
          <a:xfrm>
            <a:off x="6556375" y="2563326"/>
            <a:ext cx="250825" cy="1852612"/>
          </a:xfrm>
          <a:prstGeom prst="rightBrace">
            <a:avLst>
              <a:gd name="adj1" fmla="val 615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685" name="Text Box 6"/>
          <p:cNvSpPr txBox="1">
            <a:spLocks noChangeArrowheads="1"/>
          </p:cNvSpPr>
          <p:nvPr/>
        </p:nvSpPr>
        <p:spPr bwMode="auto">
          <a:xfrm>
            <a:off x="6824663" y="3164988"/>
            <a:ext cx="223678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１つの関数</a:t>
            </a:r>
          </a:p>
        </p:txBody>
      </p:sp>
      <p:sp>
        <p:nvSpPr>
          <p:cNvPr id="71686" name="Rectangle 7"/>
          <p:cNvSpPr>
            <a:spLocks noChangeArrowheads="1"/>
          </p:cNvSpPr>
          <p:nvPr/>
        </p:nvSpPr>
        <p:spPr bwMode="auto">
          <a:xfrm>
            <a:off x="5492750" y="2579201"/>
            <a:ext cx="315913" cy="5270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687" name="Text Box 8"/>
          <p:cNvSpPr txBox="1">
            <a:spLocks noChangeArrowheads="1"/>
          </p:cNvSpPr>
          <p:nvPr/>
        </p:nvSpPr>
        <p:spPr bwMode="auto">
          <a:xfrm>
            <a:off x="4364038" y="4649301"/>
            <a:ext cx="4779962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値を１つ受け取る（入力）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（</a:t>
            </a:r>
            <a:r>
              <a:rPr lang="en-US" altLang="ja-JP" sz="2800">
                <a:solidFill>
                  <a:srgbClr val="008000"/>
                </a:solidFill>
              </a:rPr>
              <a:t>r </a:t>
            </a:r>
            <a:r>
              <a:rPr lang="ja-JP" altLang="en-US" sz="2800">
                <a:solidFill>
                  <a:srgbClr val="008000"/>
                </a:solidFill>
              </a:rPr>
              <a:t>のことを「パラメータ」という）</a:t>
            </a:r>
          </a:p>
        </p:txBody>
      </p:sp>
      <p:sp>
        <p:nvSpPr>
          <p:cNvPr id="71688" name="Line 9"/>
          <p:cNvSpPr>
            <a:spLocks noChangeShapeType="1"/>
          </p:cNvSpPr>
          <p:nvPr/>
        </p:nvSpPr>
        <p:spPr bwMode="auto">
          <a:xfrm flipV="1">
            <a:off x="5500688" y="3244363"/>
            <a:ext cx="92075" cy="1379538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1689" name="Text Box 10"/>
          <p:cNvSpPr txBox="1">
            <a:spLocks noChangeArrowheads="1"/>
          </p:cNvSpPr>
          <p:nvPr/>
        </p:nvSpPr>
        <p:spPr bwMode="auto">
          <a:xfrm>
            <a:off x="3651250" y="1491763"/>
            <a:ext cx="1962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関数の名前</a:t>
            </a:r>
          </a:p>
        </p:txBody>
      </p:sp>
      <p:sp>
        <p:nvSpPr>
          <p:cNvPr id="71690" name="Line 11"/>
          <p:cNvSpPr>
            <a:spLocks noChangeShapeType="1"/>
          </p:cNvSpPr>
          <p:nvPr/>
        </p:nvSpPr>
        <p:spPr bwMode="auto">
          <a:xfrm flipH="1">
            <a:off x="4254500" y="2071201"/>
            <a:ext cx="160338" cy="509587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1691" name="Rectangle 12"/>
          <p:cNvSpPr>
            <a:spLocks noChangeArrowheads="1"/>
          </p:cNvSpPr>
          <p:nvPr/>
        </p:nvSpPr>
        <p:spPr bwMode="auto">
          <a:xfrm>
            <a:off x="2992438" y="2587138"/>
            <a:ext cx="2432050" cy="5270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692" name="Rectangle 13"/>
          <p:cNvSpPr>
            <a:spLocks noChangeArrowheads="1"/>
          </p:cNvSpPr>
          <p:nvPr/>
        </p:nvSpPr>
        <p:spPr bwMode="auto">
          <a:xfrm>
            <a:off x="1163638" y="2595076"/>
            <a:ext cx="1343025" cy="5270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693" name="Line 14"/>
          <p:cNvSpPr>
            <a:spLocks noChangeShapeType="1"/>
          </p:cNvSpPr>
          <p:nvPr/>
        </p:nvSpPr>
        <p:spPr bwMode="auto">
          <a:xfrm flipH="1">
            <a:off x="1752600" y="2077551"/>
            <a:ext cx="160338" cy="509587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1694" name="Text Box 15"/>
          <p:cNvSpPr txBox="1">
            <a:spLocks noChangeArrowheads="1"/>
          </p:cNvSpPr>
          <p:nvPr/>
        </p:nvSpPr>
        <p:spPr bwMode="auto">
          <a:xfrm>
            <a:off x="706438" y="1263163"/>
            <a:ext cx="3262312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「関数である」ことを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示すキーワード</a:t>
            </a:r>
          </a:p>
        </p:txBody>
      </p:sp>
      <p:sp>
        <p:nvSpPr>
          <p:cNvPr id="71695" name="Rectangle 16"/>
          <p:cNvSpPr>
            <a:spLocks noChangeArrowheads="1"/>
          </p:cNvSpPr>
          <p:nvPr/>
        </p:nvSpPr>
        <p:spPr bwMode="auto">
          <a:xfrm>
            <a:off x="1684338" y="3187213"/>
            <a:ext cx="2074862" cy="11620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696" name="Line 17"/>
          <p:cNvSpPr>
            <a:spLocks noChangeShapeType="1"/>
          </p:cNvSpPr>
          <p:nvPr/>
        </p:nvSpPr>
        <p:spPr bwMode="auto">
          <a:xfrm flipV="1">
            <a:off x="2573338" y="4357201"/>
            <a:ext cx="39687" cy="465137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1697" name="Text Box 18"/>
          <p:cNvSpPr txBox="1">
            <a:spLocks noChangeArrowheads="1"/>
          </p:cNvSpPr>
          <p:nvPr/>
        </p:nvSpPr>
        <p:spPr bwMode="auto">
          <a:xfrm>
            <a:off x="238125" y="4842976"/>
            <a:ext cx="4616450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r </a:t>
            </a:r>
            <a:r>
              <a:rPr lang="ja-JP" altLang="en-US" sz="2800">
                <a:solidFill>
                  <a:srgbClr val="008000"/>
                </a:solidFill>
              </a:rPr>
              <a:t>の値から「</a:t>
            </a:r>
            <a:r>
              <a:rPr lang="en-US" altLang="ja-JP" sz="2800">
                <a:solidFill>
                  <a:srgbClr val="008000"/>
                </a:solidFill>
              </a:rPr>
              <a:t>(* 3.14 (* r r))</a:t>
            </a:r>
            <a:r>
              <a:rPr lang="ja-JP" altLang="en-US" sz="2800">
                <a:solidFill>
                  <a:srgbClr val="008000"/>
                </a:solidFill>
              </a:rPr>
              <a:t>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を計算（出力）</a:t>
            </a:r>
          </a:p>
        </p:txBody>
      </p:sp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area-of-disk </a:t>
            </a:r>
            <a:r>
              <a:rPr lang="ja-JP" altLang="en-US" dirty="0"/>
              <a:t>関数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790329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2852153" y="2082265"/>
            <a:ext cx="2974975" cy="17637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3134728" y="2625190"/>
            <a:ext cx="24034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area-of-ring</a:t>
            </a:r>
          </a:p>
        </p:txBody>
      </p:sp>
      <p:sp>
        <p:nvSpPr>
          <p:cNvPr id="72709" name="AutoShape 5"/>
          <p:cNvSpPr>
            <a:spLocks noChangeArrowheads="1"/>
          </p:cNvSpPr>
          <p:nvPr/>
        </p:nvSpPr>
        <p:spPr bwMode="auto">
          <a:xfrm>
            <a:off x="1658353" y="2750602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1618665" y="2004477"/>
            <a:ext cx="869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5, 3</a:t>
            </a:r>
            <a:endParaRPr lang="ja-JP" altLang="en-US" sz="3600">
              <a:solidFill>
                <a:srgbClr val="008000"/>
              </a:solidFill>
            </a:endParaRPr>
          </a:p>
        </p:txBody>
      </p:sp>
      <p:sp>
        <p:nvSpPr>
          <p:cNvPr id="72711" name="AutoShape 7"/>
          <p:cNvSpPr>
            <a:spLocks noChangeArrowheads="1"/>
          </p:cNvSpPr>
          <p:nvPr/>
        </p:nvSpPr>
        <p:spPr bwMode="auto">
          <a:xfrm>
            <a:off x="6066840" y="2761715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6027153" y="2015590"/>
            <a:ext cx="123825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50.24</a:t>
            </a:r>
            <a:endParaRPr lang="ja-JP" altLang="en-US" sz="3600">
              <a:solidFill>
                <a:srgbClr val="008000"/>
              </a:solidFill>
            </a:endParaRPr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>
            <a:off x="1307515" y="4455577"/>
            <a:ext cx="274955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入力は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２つの数値</a:t>
            </a:r>
          </a:p>
        </p:txBody>
      </p:sp>
      <p:sp>
        <p:nvSpPr>
          <p:cNvPr id="72714" name="Text Box 10"/>
          <p:cNvSpPr txBox="1">
            <a:spLocks noChangeArrowheads="1"/>
          </p:cNvSpPr>
          <p:nvPr/>
        </p:nvSpPr>
        <p:spPr bwMode="auto">
          <a:xfrm>
            <a:off x="6033503" y="4463515"/>
            <a:ext cx="274955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出力は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１つの数値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5710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endParaRPr lang="ja-JP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Scheme </a:t>
            </a:r>
            <a:r>
              <a:rPr lang="ja-JP" altLang="en-US"/>
              <a:t>処理系と実行モデルを理解する</a:t>
            </a:r>
          </a:p>
          <a:p>
            <a:pPr lvl="1" eaLnBrk="1" hangingPunct="1"/>
            <a:endParaRPr lang="ja-JP" altLang="en-US"/>
          </a:p>
          <a:p>
            <a:pPr eaLnBrk="1" hangingPunct="1"/>
            <a:r>
              <a:rPr lang="ja-JP" altLang="en-US"/>
              <a:t>変数と関数の違い</a:t>
            </a:r>
          </a:p>
          <a:p>
            <a:pPr eaLnBrk="1" hangingPunct="1">
              <a:buFontTx/>
              <a:buNone/>
            </a:pPr>
            <a:endParaRPr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41467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0" y="2381600"/>
            <a:ext cx="6319837" cy="17589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(define (</a:t>
            </a:r>
            <a:r>
              <a:rPr lang="en-US" altLang="ja-JP" sz="3600">
                <a:solidFill>
                  <a:schemeClr val="accent2"/>
                </a:solidFill>
              </a:rPr>
              <a:t>area-of-ring</a:t>
            </a:r>
            <a:r>
              <a:rPr lang="en-US" altLang="ja-JP" sz="3600"/>
              <a:t> </a:t>
            </a:r>
            <a:r>
              <a:rPr lang="en-US" altLang="ja-JP" sz="3600">
                <a:solidFill>
                  <a:schemeClr val="tx2"/>
                </a:solidFill>
              </a:rPr>
              <a:t>outer inner</a:t>
            </a:r>
            <a:r>
              <a:rPr lang="en-US" altLang="ja-JP" sz="36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(- (</a:t>
            </a:r>
            <a:r>
              <a:rPr lang="en-US" altLang="ja-JP" sz="3600">
                <a:solidFill>
                  <a:schemeClr val="accent2"/>
                </a:solidFill>
              </a:rPr>
              <a:t>area-of-disk</a:t>
            </a:r>
            <a:r>
              <a:rPr lang="en-US" altLang="ja-JP" sz="3600"/>
              <a:t> </a:t>
            </a:r>
            <a:r>
              <a:rPr lang="en-US" altLang="ja-JP" sz="3600">
                <a:solidFill>
                  <a:schemeClr val="tx2"/>
                </a:solidFill>
              </a:rPr>
              <a:t>outer</a:t>
            </a:r>
            <a:r>
              <a:rPr lang="en-US" altLang="ja-JP" sz="36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 (</a:t>
            </a:r>
            <a:r>
              <a:rPr lang="en-US" altLang="ja-JP" sz="3600">
                <a:solidFill>
                  <a:schemeClr val="accent2"/>
                </a:solidFill>
              </a:rPr>
              <a:t>area-of-disk</a:t>
            </a:r>
            <a:r>
              <a:rPr lang="en-US" altLang="ja-JP" sz="3600"/>
              <a:t> </a:t>
            </a:r>
            <a:r>
              <a:rPr lang="en-US" altLang="ja-JP" sz="3600">
                <a:solidFill>
                  <a:schemeClr val="tx2"/>
                </a:solidFill>
              </a:rPr>
              <a:t>inner</a:t>
            </a:r>
            <a:r>
              <a:rPr lang="en-US" altLang="ja-JP" sz="3600"/>
              <a:t>)))</a:t>
            </a:r>
          </a:p>
        </p:txBody>
      </p:sp>
      <p:sp>
        <p:nvSpPr>
          <p:cNvPr id="73732" name="AutoShape 4"/>
          <p:cNvSpPr>
            <a:spLocks/>
          </p:cNvSpPr>
          <p:nvPr/>
        </p:nvSpPr>
        <p:spPr bwMode="auto">
          <a:xfrm>
            <a:off x="6434137" y="2456213"/>
            <a:ext cx="250825" cy="1628775"/>
          </a:xfrm>
          <a:prstGeom prst="rightBrace">
            <a:avLst>
              <a:gd name="adj1" fmla="val 5411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6702425" y="2959450"/>
            <a:ext cx="223678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１つの関数</a:t>
            </a:r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3959225" y="2500663"/>
            <a:ext cx="2019300" cy="5270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4233862" y="4886675"/>
            <a:ext cx="44942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値を２つ受け取る（入力）</a:t>
            </a:r>
          </a:p>
        </p:txBody>
      </p:sp>
      <p:sp>
        <p:nvSpPr>
          <p:cNvPr id="73736" name="Line 8"/>
          <p:cNvSpPr>
            <a:spLocks noChangeShapeType="1"/>
          </p:cNvSpPr>
          <p:nvPr/>
        </p:nvSpPr>
        <p:spPr bwMode="auto">
          <a:xfrm flipV="1">
            <a:off x="5097462" y="3013425"/>
            <a:ext cx="82550" cy="1836738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3737" name="Text Box 9"/>
          <p:cNvSpPr txBox="1">
            <a:spLocks noChangeArrowheads="1"/>
          </p:cNvSpPr>
          <p:nvPr/>
        </p:nvSpPr>
        <p:spPr bwMode="auto">
          <a:xfrm>
            <a:off x="3122612" y="1351313"/>
            <a:ext cx="1962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関数の名前</a:t>
            </a:r>
          </a:p>
        </p:txBody>
      </p:sp>
      <p:sp>
        <p:nvSpPr>
          <p:cNvPr id="73738" name="Line 10"/>
          <p:cNvSpPr>
            <a:spLocks noChangeShapeType="1"/>
          </p:cNvSpPr>
          <p:nvPr/>
        </p:nvSpPr>
        <p:spPr bwMode="auto">
          <a:xfrm flipH="1">
            <a:off x="3106737" y="1919638"/>
            <a:ext cx="223838" cy="573087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3739" name="Rectangle 11"/>
          <p:cNvSpPr>
            <a:spLocks noChangeArrowheads="1"/>
          </p:cNvSpPr>
          <p:nvPr/>
        </p:nvSpPr>
        <p:spPr bwMode="auto">
          <a:xfrm>
            <a:off x="1647825" y="2499075"/>
            <a:ext cx="2235200" cy="5270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40" name="Rectangle 12"/>
          <p:cNvSpPr>
            <a:spLocks noChangeArrowheads="1"/>
          </p:cNvSpPr>
          <p:nvPr/>
        </p:nvSpPr>
        <p:spPr bwMode="auto">
          <a:xfrm>
            <a:off x="215900" y="2535588"/>
            <a:ext cx="1244600" cy="455612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41" name="Line 13"/>
          <p:cNvSpPr>
            <a:spLocks noChangeShapeType="1"/>
          </p:cNvSpPr>
          <p:nvPr/>
        </p:nvSpPr>
        <p:spPr bwMode="auto">
          <a:xfrm flipH="1">
            <a:off x="804862" y="1784701"/>
            <a:ext cx="227344" cy="74295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3742" name="Text Box 14"/>
          <p:cNvSpPr txBox="1">
            <a:spLocks noChangeArrowheads="1"/>
          </p:cNvSpPr>
          <p:nvPr/>
        </p:nvSpPr>
        <p:spPr bwMode="auto">
          <a:xfrm>
            <a:off x="215900" y="954437"/>
            <a:ext cx="3262312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「関数である」ことを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示すキーワード</a:t>
            </a:r>
          </a:p>
        </p:txBody>
      </p:sp>
      <p:sp>
        <p:nvSpPr>
          <p:cNvPr id="73743" name="Rectangle 15"/>
          <p:cNvSpPr>
            <a:spLocks noChangeArrowheads="1"/>
          </p:cNvSpPr>
          <p:nvPr/>
        </p:nvSpPr>
        <p:spPr bwMode="auto">
          <a:xfrm>
            <a:off x="463550" y="3072163"/>
            <a:ext cx="3957637" cy="10096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44" name="Line 16"/>
          <p:cNvSpPr>
            <a:spLocks noChangeShapeType="1"/>
          </p:cNvSpPr>
          <p:nvPr/>
        </p:nvSpPr>
        <p:spPr bwMode="auto">
          <a:xfrm flipV="1">
            <a:off x="2087562" y="4080225"/>
            <a:ext cx="112713" cy="6889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3745" name="Text Box 17"/>
          <p:cNvSpPr txBox="1">
            <a:spLocks noChangeArrowheads="1"/>
          </p:cNvSpPr>
          <p:nvPr/>
        </p:nvSpPr>
        <p:spPr bwMode="auto">
          <a:xfrm>
            <a:off x="554037" y="4734275"/>
            <a:ext cx="34163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「外側の円の面積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－内側の円の面積」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を計算（出力）</a:t>
            </a:r>
            <a:endParaRPr lang="ja-JP" altLang="en-US">
              <a:solidFill>
                <a:srgbClr val="008000"/>
              </a:solidFill>
            </a:endParaRPr>
          </a:p>
        </p:txBody>
      </p:sp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area-of-ring</a:t>
            </a:r>
            <a:r>
              <a:rPr lang="ja-JP" altLang="en-US" dirty="0"/>
              <a:t> 関数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243136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1774825"/>
            <a:ext cx="3265487" cy="15255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 sz="2800"/>
              <a:t>外径： </a:t>
            </a:r>
            <a:r>
              <a:rPr lang="en-US" altLang="ja-JP" sz="2800">
                <a:solidFill>
                  <a:schemeClr val="tx2"/>
                </a:solidFill>
              </a:rPr>
              <a:t>outer</a:t>
            </a:r>
          </a:p>
          <a:p>
            <a:pPr eaLnBrk="1" hangingPunct="1">
              <a:buFontTx/>
              <a:buNone/>
            </a:pPr>
            <a:r>
              <a:rPr lang="ja-JP" altLang="en-US" sz="2800"/>
              <a:t>内径： </a:t>
            </a:r>
            <a:r>
              <a:rPr lang="en-US" altLang="ja-JP" sz="2800">
                <a:solidFill>
                  <a:schemeClr val="tx2"/>
                </a:solidFill>
              </a:rPr>
              <a:t>inner</a:t>
            </a:r>
            <a:r>
              <a:rPr lang="en-US" altLang="ja-JP">
                <a:solidFill>
                  <a:schemeClr val="tx2"/>
                </a:solidFill>
              </a:rPr>
              <a:t>　</a:t>
            </a:r>
          </a:p>
          <a:p>
            <a:pPr eaLnBrk="1" hangingPunct="1">
              <a:buFontTx/>
              <a:buNone/>
            </a:pPr>
            <a:endParaRPr lang="en-US" altLang="ja-JP">
              <a:solidFill>
                <a:schemeClr val="tx2"/>
              </a:solidFill>
            </a:endParaRPr>
          </a:p>
        </p:txBody>
      </p:sp>
      <p:sp>
        <p:nvSpPr>
          <p:cNvPr id="74756" name="AutoShape 4"/>
          <p:cNvSpPr>
            <a:spLocks noChangeArrowheads="1"/>
          </p:cNvSpPr>
          <p:nvPr/>
        </p:nvSpPr>
        <p:spPr bwMode="auto">
          <a:xfrm>
            <a:off x="4740275" y="1359421"/>
            <a:ext cx="1514475" cy="1455064"/>
          </a:xfrm>
          <a:custGeom>
            <a:avLst/>
            <a:gdLst>
              <a:gd name="T0" fmla="*/ 8705769 w 21600"/>
              <a:gd name="T1" fmla="*/ 0 h 21600"/>
              <a:gd name="T2" fmla="*/ 2549663 w 21600"/>
              <a:gd name="T3" fmla="*/ 6036577 h 21600"/>
              <a:gd name="T4" fmla="*/ 0 w 21600"/>
              <a:gd name="T5" fmla="*/ 20611719 h 21600"/>
              <a:gd name="T6" fmla="*/ 2549663 w 21600"/>
              <a:gd name="T7" fmla="*/ 35186891 h 21600"/>
              <a:gd name="T8" fmla="*/ 8705769 w 21600"/>
              <a:gd name="T9" fmla="*/ 41223438 h 21600"/>
              <a:gd name="T10" fmla="*/ 14861874 w 21600"/>
              <a:gd name="T11" fmla="*/ 35186891 h 21600"/>
              <a:gd name="T12" fmla="*/ 17411538 w 21600"/>
              <a:gd name="T13" fmla="*/ 20611719 h 21600"/>
              <a:gd name="T14" fmla="*/ 14861874 w 21600"/>
              <a:gd name="T15" fmla="*/ 603657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4757" name="Line 5"/>
          <p:cNvSpPr>
            <a:spLocks noChangeShapeType="1"/>
          </p:cNvSpPr>
          <p:nvPr/>
        </p:nvSpPr>
        <p:spPr bwMode="auto">
          <a:xfrm>
            <a:off x="5475288" y="1733550"/>
            <a:ext cx="508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>
            <a:spAutoFit/>
          </a:bodyPr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4758" name="Line 6"/>
          <p:cNvSpPr>
            <a:spLocks noChangeShapeType="1"/>
          </p:cNvSpPr>
          <p:nvPr/>
        </p:nvSpPr>
        <p:spPr bwMode="auto">
          <a:xfrm flipV="1">
            <a:off x="5132388" y="2419350"/>
            <a:ext cx="14732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>
            <a:spAutoFit/>
          </a:bodyPr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4759" name="Line 7"/>
          <p:cNvSpPr>
            <a:spLocks noChangeShapeType="1"/>
          </p:cNvSpPr>
          <p:nvPr/>
        </p:nvSpPr>
        <p:spPr bwMode="auto">
          <a:xfrm flipV="1">
            <a:off x="5157788" y="2063750"/>
            <a:ext cx="7239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>
            <a:spAutoFit/>
          </a:bodyPr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4319588" y="2038350"/>
            <a:ext cx="9477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inner</a:t>
            </a:r>
            <a:endParaRPr lang="en-US" altLang="ja-JP" sz="2800" baseline="-25000"/>
          </a:p>
        </p:txBody>
      </p:sp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5837238" y="1843088"/>
            <a:ext cx="139065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     outer</a:t>
            </a:r>
          </a:p>
        </p:txBody>
      </p:sp>
      <p:sp>
        <p:nvSpPr>
          <p:cNvPr id="74762" name="Line 10"/>
          <p:cNvSpPr>
            <a:spLocks noChangeShapeType="1"/>
          </p:cNvSpPr>
          <p:nvPr/>
        </p:nvSpPr>
        <p:spPr bwMode="auto">
          <a:xfrm>
            <a:off x="5157788" y="1746250"/>
            <a:ext cx="15621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>
            <a:spAutoFit/>
          </a:bodyPr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4763" name="Line 11"/>
          <p:cNvSpPr>
            <a:spLocks noChangeShapeType="1"/>
          </p:cNvSpPr>
          <p:nvPr/>
        </p:nvSpPr>
        <p:spPr bwMode="auto">
          <a:xfrm>
            <a:off x="6300788" y="173355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>
            <a:spAutoFit/>
          </a:bodyPr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4764" name="Line 12"/>
          <p:cNvSpPr>
            <a:spLocks noChangeShapeType="1"/>
          </p:cNvSpPr>
          <p:nvPr/>
        </p:nvSpPr>
        <p:spPr bwMode="auto">
          <a:xfrm>
            <a:off x="5253038" y="2038350"/>
            <a:ext cx="0" cy="423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>
            <a:spAutoFit/>
          </a:bodyPr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4765" name="Text Box 13"/>
          <p:cNvSpPr txBox="1">
            <a:spLocks noChangeArrowheads="1"/>
          </p:cNvSpPr>
          <p:nvPr/>
        </p:nvSpPr>
        <p:spPr bwMode="auto">
          <a:xfrm>
            <a:off x="706438" y="3529013"/>
            <a:ext cx="5665787" cy="3046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area-of-disk</a:t>
            </a:r>
            <a:r>
              <a:rPr lang="en-US" altLang="ja-JP">
                <a:solidFill>
                  <a:schemeClr val="tx2"/>
                </a:solidFill>
              </a:rPr>
              <a:t> r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(* 3.14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(* </a:t>
            </a:r>
            <a:r>
              <a:rPr lang="en-US" altLang="ja-JP">
                <a:solidFill>
                  <a:schemeClr val="tx2"/>
                </a:solidFill>
              </a:rPr>
              <a:t>r r</a:t>
            </a:r>
            <a:r>
              <a:rPr lang="en-US" altLang="ja-JP"/>
              <a:t>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area-of-ring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outer inner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(- (</a:t>
            </a:r>
            <a:r>
              <a:rPr lang="en-US" altLang="ja-JP">
                <a:solidFill>
                  <a:schemeClr val="accent2"/>
                </a:solidFill>
              </a:rPr>
              <a:t>area-of-disk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outer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(</a:t>
            </a:r>
            <a:r>
              <a:rPr lang="en-US" altLang="ja-JP">
                <a:solidFill>
                  <a:schemeClr val="accent2"/>
                </a:solidFill>
              </a:rPr>
              <a:t>area-of-disk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inner</a:t>
            </a:r>
            <a:r>
              <a:rPr lang="en-US" altLang="ja-JP"/>
              <a:t>)))</a:t>
            </a:r>
            <a:endParaRPr lang="ja-JP" altLang="en-US"/>
          </a:p>
        </p:txBody>
      </p:sp>
      <p:sp>
        <p:nvSpPr>
          <p:cNvPr id="74766" name="AutoShape 14"/>
          <p:cNvSpPr>
            <a:spLocks/>
          </p:cNvSpPr>
          <p:nvPr/>
        </p:nvSpPr>
        <p:spPr bwMode="auto">
          <a:xfrm>
            <a:off x="6381750" y="3665538"/>
            <a:ext cx="241300" cy="1311275"/>
          </a:xfrm>
          <a:prstGeom prst="rightBrace">
            <a:avLst>
              <a:gd name="adj1" fmla="val 45285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4767" name="AutoShape 15"/>
          <p:cNvSpPr>
            <a:spLocks/>
          </p:cNvSpPr>
          <p:nvPr/>
        </p:nvSpPr>
        <p:spPr bwMode="auto">
          <a:xfrm>
            <a:off x="6400800" y="5146675"/>
            <a:ext cx="203200" cy="1306513"/>
          </a:xfrm>
          <a:prstGeom prst="rightBrace">
            <a:avLst>
              <a:gd name="adj1" fmla="val 53581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4768" name="Text Box 16"/>
          <p:cNvSpPr txBox="1">
            <a:spLocks noChangeArrowheads="1"/>
          </p:cNvSpPr>
          <p:nvPr/>
        </p:nvSpPr>
        <p:spPr bwMode="auto">
          <a:xfrm>
            <a:off x="6691313" y="3781425"/>
            <a:ext cx="192087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6600"/>
                </a:solidFill>
              </a:rPr>
              <a:t>area-of-disk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6600"/>
                </a:solidFill>
              </a:rPr>
              <a:t>の部分</a:t>
            </a:r>
          </a:p>
        </p:txBody>
      </p:sp>
      <p:sp>
        <p:nvSpPr>
          <p:cNvPr id="74769" name="Text Box 17"/>
          <p:cNvSpPr txBox="1">
            <a:spLocks noChangeArrowheads="1"/>
          </p:cNvSpPr>
          <p:nvPr/>
        </p:nvSpPr>
        <p:spPr bwMode="auto">
          <a:xfrm>
            <a:off x="6726238" y="5337175"/>
            <a:ext cx="1909762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6600"/>
                </a:solidFill>
              </a:rPr>
              <a:t>area-of-ring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6600"/>
                </a:solidFill>
              </a:rPr>
              <a:t>の部分</a:t>
            </a:r>
          </a:p>
        </p:txBody>
      </p:sp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リングの面積のプログラム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55077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5886450" y="3402013"/>
            <a:ext cx="27019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/>
              <a:t>area-of-disk </a:t>
            </a:r>
            <a:r>
              <a:rPr lang="ja-JP" altLang="en-US" sz="2800" u="sng"/>
              <a:t>関数</a:t>
            </a:r>
            <a:endParaRPr lang="en-US" altLang="ja-JP" sz="2800">
              <a:solidFill>
                <a:srgbClr val="006600"/>
              </a:solidFill>
            </a:endParaRPr>
          </a:p>
        </p:txBody>
      </p:sp>
      <p:sp>
        <p:nvSpPr>
          <p:cNvPr id="75780" name="AutoShape 4" descr="25%"/>
          <p:cNvSpPr>
            <a:spLocks noChangeArrowheads="1"/>
          </p:cNvSpPr>
          <p:nvPr/>
        </p:nvSpPr>
        <p:spPr bwMode="auto">
          <a:xfrm rot="793638">
            <a:off x="3998913" y="3870325"/>
            <a:ext cx="1481137" cy="330200"/>
          </a:xfrm>
          <a:prstGeom prst="rightArrow">
            <a:avLst>
              <a:gd name="adj1" fmla="val 50000"/>
              <a:gd name="adj2" fmla="val 112139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1147763" y="2289175"/>
            <a:ext cx="27082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/>
              <a:t>area-of-ring </a:t>
            </a:r>
            <a:r>
              <a:rPr lang="ja-JP" altLang="en-US" sz="2800" u="sng"/>
              <a:t>関数</a:t>
            </a: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144463" y="3103563"/>
            <a:ext cx="5032375" cy="1392237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(</a:t>
            </a:r>
            <a:r>
              <a:rPr lang="en-US" altLang="ja-JP" sz="2800"/>
              <a:t>define (</a:t>
            </a:r>
            <a:r>
              <a:rPr lang="en-US" altLang="ja-JP" sz="2800">
                <a:solidFill>
                  <a:schemeClr val="accent2"/>
                </a:solidFill>
              </a:rPr>
              <a:t>area-of-ring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outer inner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(-  (</a:t>
            </a:r>
            <a:r>
              <a:rPr lang="en-US" altLang="ja-JP" sz="2800">
                <a:solidFill>
                  <a:schemeClr val="accent2"/>
                </a:solidFill>
              </a:rPr>
              <a:t>area-of-disk</a:t>
            </a:r>
            <a:r>
              <a:rPr lang="en-US" altLang="ja-JP" sz="2800">
                <a:solidFill>
                  <a:schemeClr val="tx2"/>
                </a:solidFill>
              </a:rPr>
              <a:t> outer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(</a:t>
            </a:r>
            <a:r>
              <a:rPr lang="en-US" altLang="ja-JP" sz="2800">
                <a:solidFill>
                  <a:schemeClr val="accent2"/>
                </a:solidFill>
              </a:rPr>
              <a:t>area-of-disk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inner</a:t>
            </a:r>
            <a:r>
              <a:rPr lang="en-US" altLang="ja-JP" sz="2800"/>
              <a:t>)))</a:t>
            </a:r>
            <a:endParaRPr lang="en-US" altLang="ja-JP" sz="2800">
              <a:solidFill>
                <a:srgbClr val="100070"/>
              </a:solidFill>
            </a:endParaRPr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5514975" y="4049713"/>
            <a:ext cx="3433763" cy="12065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  (</a:t>
            </a:r>
            <a:r>
              <a:rPr lang="en-US" altLang="ja-JP" sz="2400">
                <a:solidFill>
                  <a:schemeClr val="accent2"/>
                </a:solidFill>
              </a:rPr>
              <a:t>area-of-disk</a:t>
            </a:r>
            <a:r>
              <a:rPr lang="en-US" altLang="ja-JP" sz="2400"/>
              <a:t>   </a:t>
            </a:r>
            <a:r>
              <a:rPr lang="en-US" altLang="ja-JP" sz="2400">
                <a:solidFill>
                  <a:schemeClr val="tx2"/>
                </a:solidFill>
              </a:rPr>
              <a:t>r</a:t>
            </a:r>
            <a:r>
              <a:rPr lang="en-US" altLang="ja-JP" sz="2400"/>
              <a:t>)</a:t>
            </a:r>
            <a:endParaRPr lang="ja-JP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(* 3.14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(*  </a:t>
            </a:r>
            <a:r>
              <a:rPr lang="en-US" altLang="ja-JP" sz="2400">
                <a:solidFill>
                  <a:schemeClr val="tx2"/>
                </a:solidFill>
              </a:rPr>
              <a:t>r</a:t>
            </a:r>
            <a:r>
              <a:rPr lang="en-US" altLang="ja-JP" sz="2400"/>
              <a:t>   </a:t>
            </a:r>
            <a:r>
              <a:rPr lang="en-US" altLang="ja-JP" sz="2400">
                <a:solidFill>
                  <a:schemeClr val="tx2"/>
                </a:solidFill>
              </a:rPr>
              <a:t>r</a:t>
            </a:r>
            <a:r>
              <a:rPr lang="en-US" altLang="ja-JP" sz="2400"/>
              <a:t>)))</a:t>
            </a:r>
          </a:p>
        </p:txBody>
      </p:sp>
      <p:sp>
        <p:nvSpPr>
          <p:cNvPr id="75784" name="AutoShape 8" descr="25%"/>
          <p:cNvSpPr>
            <a:spLocks noChangeArrowheads="1"/>
          </p:cNvSpPr>
          <p:nvPr/>
        </p:nvSpPr>
        <p:spPr bwMode="auto">
          <a:xfrm rot="793638">
            <a:off x="4037013" y="4256088"/>
            <a:ext cx="1481137" cy="330200"/>
          </a:xfrm>
          <a:prstGeom prst="rightArrow">
            <a:avLst>
              <a:gd name="adj1" fmla="val 50000"/>
              <a:gd name="adj2" fmla="val 112139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85" name="Text Box 9"/>
          <p:cNvSpPr txBox="1">
            <a:spLocks noChangeArrowheads="1"/>
          </p:cNvSpPr>
          <p:nvPr/>
        </p:nvSpPr>
        <p:spPr bwMode="auto">
          <a:xfrm>
            <a:off x="133350" y="4737100"/>
            <a:ext cx="5748338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3300"/>
                </a:solidFill>
              </a:rPr>
              <a:t>area-of-ring </a:t>
            </a:r>
            <a:r>
              <a:rPr lang="ja-JP" altLang="en-US" sz="2400">
                <a:solidFill>
                  <a:srgbClr val="003300"/>
                </a:solidFill>
              </a:rPr>
              <a:t>関数の中で，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3300"/>
                </a:solidFill>
              </a:rPr>
              <a:t>area-of-disk </a:t>
            </a:r>
            <a:r>
              <a:rPr lang="ja-JP" altLang="en-US" sz="2400">
                <a:solidFill>
                  <a:srgbClr val="003300"/>
                </a:solidFill>
              </a:rPr>
              <a:t>関数を使っている（２箇所）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関数の関係</a:t>
            </a:r>
            <a:endParaRPr lang="en-US" altLang="ja-JP" sz="40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02926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862013" y="4092575"/>
            <a:ext cx="32575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① 数値を，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</a:rPr>
              <a:t>area-of-disk </a:t>
            </a:r>
            <a:r>
              <a:rPr lang="ja-JP" altLang="en-US" sz="2400">
                <a:solidFill>
                  <a:schemeClr val="accent2"/>
                </a:solidFill>
              </a:rPr>
              <a:t>関数に渡す</a:t>
            </a: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5611813" y="2414588"/>
            <a:ext cx="336550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</a:rPr>
              <a:t>②渡された値を，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</a:rPr>
              <a:t>「</a:t>
            </a:r>
            <a:r>
              <a:rPr lang="en-US" altLang="ja-JP" sz="2400" dirty="0">
                <a:solidFill>
                  <a:schemeClr val="accent2"/>
                </a:solidFill>
              </a:rPr>
              <a:t>r」</a:t>
            </a:r>
            <a:r>
              <a:rPr lang="ja-JP" altLang="en-US" sz="2400" dirty="0">
                <a:solidFill>
                  <a:schemeClr val="accent2"/>
                </a:solidFill>
              </a:rPr>
              <a:t>という名前で使う</a:t>
            </a: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5776913" y="5289550"/>
            <a:ext cx="3275012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③実行結果を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</a:rPr>
              <a:t>area-of-ring </a:t>
            </a:r>
            <a:r>
              <a:rPr lang="ja-JP" altLang="en-US" sz="2400">
                <a:solidFill>
                  <a:schemeClr val="accent2"/>
                </a:solidFill>
              </a:rPr>
              <a:t>関数に返す</a:t>
            </a:r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5410200" y="3340100"/>
            <a:ext cx="27019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/>
              <a:t>area-of-disk </a:t>
            </a:r>
            <a:r>
              <a:rPr lang="ja-JP" altLang="en-US" sz="2800" u="sng"/>
              <a:t>関数</a:t>
            </a:r>
            <a:endParaRPr lang="en-US" altLang="ja-JP" sz="2800">
              <a:solidFill>
                <a:srgbClr val="006600"/>
              </a:solidFill>
            </a:endParaRPr>
          </a:p>
        </p:txBody>
      </p:sp>
      <p:sp>
        <p:nvSpPr>
          <p:cNvPr id="76807" name="AutoShape 7" descr="25%"/>
          <p:cNvSpPr>
            <a:spLocks noChangeArrowheads="1"/>
          </p:cNvSpPr>
          <p:nvPr/>
        </p:nvSpPr>
        <p:spPr bwMode="auto">
          <a:xfrm rot="793638">
            <a:off x="4208463" y="3516313"/>
            <a:ext cx="1214437" cy="358775"/>
          </a:xfrm>
          <a:prstGeom prst="rightArrow">
            <a:avLst>
              <a:gd name="adj1" fmla="val 50000"/>
              <a:gd name="adj2" fmla="val 84624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1014413" y="1960563"/>
            <a:ext cx="27082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/>
              <a:t>area-of-ring </a:t>
            </a:r>
            <a:r>
              <a:rPr lang="ja-JP" altLang="en-US" sz="2800" u="sng"/>
              <a:t>関数</a:t>
            </a:r>
          </a:p>
        </p:txBody>
      </p:sp>
      <p:sp>
        <p:nvSpPr>
          <p:cNvPr id="76809" name="Rectangle 9"/>
          <p:cNvSpPr>
            <a:spLocks noChangeArrowheads="1"/>
          </p:cNvSpPr>
          <p:nvPr/>
        </p:nvSpPr>
        <p:spPr bwMode="auto">
          <a:xfrm>
            <a:off x="255588" y="2760663"/>
            <a:ext cx="4676775" cy="12065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(</a:t>
            </a:r>
            <a:r>
              <a:rPr lang="en-US" altLang="ja-JP" sz="2400"/>
              <a:t>define (</a:t>
            </a:r>
            <a:r>
              <a:rPr lang="en-US" altLang="ja-JP" sz="2400">
                <a:solidFill>
                  <a:schemeClr val="accent2"/>
                </a:solidFill>
              </a:rPr>
              <a:t>area-of-ring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outer inner</a:t>
            </a:r>
            <a:r>
              <a:rPr lang="en-US" altLang="ja-JP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(-  (</a:t>
            </a:r>
            <a:r>
              <a:rPr lang="en-US" altLang="ja-JP" sz="2400">
                <a:solidFill>
                  <a:schemeClr val="accent2"/>
                </a:solidFill>
              </a:rPr>
              <a:t>area-of-disk</a:t>
            </a:r>
            <a:r>
              <a:rPr lang="en-US" altLang="ja-JP" sz="2400">
                <a:solidFill>
                  <a:schemeClr val="tx2"/>
                </a:solidFill>
              </a:rPr>
              <a:t> outer</a:t>
            </a:r>
            <a:r>
              <a:rPr lang="en-US" altLang="ja-JP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(</a:t>
            </a:r>
            <a:r>
              <a:rPr lang="en-US" altLang="ja-JP" sz="2400">
                <a:solidFill>
                  <a:schemeClr val="accent2"/>
                </a:solidFill>
              </a:rPr>
              <a:t>area-of-disk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inner</a:t>
            </a:r>
            <a:r>
              <a:rPr lang="en-US" altLang="ja-JP" sz="2400"/>
              <a:t>)))</a:t>
            </a:r>
          </a:p>
        </p:txBody>
      </p:sp>
      <p:sp>
        <p:nvSpPr>
          <p:cNvPr id="76810" name="Rectangle 10"/>
          <p:cNvSpPr>
            <a:spLocks noChangeArrowheads="1"/>
          </p:cNvSpPr>
          <p:nvPr/>
        </p:nvSpPr>
        <p:spPr bwMode="auto">
          <a:xfrm>
            <a:off x="5514975" y="4049713"/>
            <a:ext cx="3462338" cy="12065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  (</a:t>
            </a:r>
            <a:r>
              <a:rPr lang="en-US" altLang="ja-JP" sz="2400">
                <a:solidFill>
                  <a:schemeClr val="accent2"/>
                </a:solidFill>
              </a:rPr>
              <a:t>area-of-disk</a:t>
            </a:r>
            <a:r>
              <a:rPr lang="en-US" altLang="ja-JP" sz="2400"/>
              <a:t>   </a:t>
            </a:r>
            <a:r>
              <a:rPr lang="en-US" altLang="ja-JP" sz="2400">
                <a:solidFill>
                  <a:schemeClr val="tx2"/>
                </a:solidFill>
              </a:rPr>
              <a:t>r</a:t>
            </a:r>
            <a:r>
              <a:rPr lang="en-US" altLang="ja-JP" sz="2400"/>
              <a:t>)</a:t>
            </a:r>
            <a:endParaRPr lang="ja-JP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(* 3.14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(*  </a:t>
            </a:r>
            <a:r>
              <a:rPr lang="en-US" altLang="ja-JP" sz="2400">
                <a:solidFill>
                  <a:schemeClr val="tx2"/>
                </a:solidFill>
              </a:rPr>
              <a:t>r</a:t>
            </a:r>
            <a:r>
              <a:rPr lang="en-US" altLang="ja-JP" sz="2400"/>
              <a:t>   </a:t>
            </a:r>
            <a:r>
              <a:rPr lang="en-US" altLang="ja-JP" sz="2400">
                <a:solidFill>
                  <a:schemeClr val="tx2"/>
                </a:solidFill>
              </a:rPr>
              <a:t>r</a:t>
            </a:r>
            <a:r>
              <a:rPr lang="en-US" altLang="ja-JP" sz="2400"/>
              <a:t>)))</a:t>
            </a:r>
          </a:p>
        </p:txBody>
      </p:sp>
      <p:sp>
        <p:nvSpPr>
          <p:cNvPr id="76811" name="AutoShape 11" descr="25%"/>
          <p:cNvSpPr>
            <a:spLocks noChangeArrowheads="1"/>
          </p:cNvSpPr>
          <p:nvPr/>
        </p:nvSpPr>
        <p:spPr bwMode="auto">
          <a:xfrm rot="793638">
            <a:off x="4146550" y="3919538"/>
            <a:ext cx="1316038" cy="354012"/>
          </a:xfrm>
          <a:prstGeom prst="rightArrow">
            <a:avLst>
              <a:gd name="adj1" fmla="val 50000"/>
              <a:gd name="adj2" fmla="val 92937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データの流れ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81600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4200525" cy="3505200"/>
          </a:xfrm>
          <a:ln>
            <a:solidFill>
              <a:srgbClr val="0033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 sz="2400"/>
              <a:t>(define   (</a:t>
            </a:r>
            <a:r>
              <a:rPr lang="en-US" altLang="ja-JP" sz="2400">
                <a:solidFill>
                  <a:schemeClr val="accent2"/>
                </a:solidFill>
              </a:rPr>
              <a:t>area-of-disk</a:t>
            </a:r>
            <a:r>
              <a:rPr lang="en-US" altLang="ja-JP" sz="2400"/>
              <a:t>   </a:t>
            </a:r>
            <a:r>
              <a:rPr lang="en-US" altLang="ja-JP" sz="2400">
                <a:solidFill>
                  <a:schemeClr val="tx2"/>
                </a:solidFill>
              </a:rPr>
              <a:t>r</a:t>
            </a:r>
            <a:r>
              <a:rPr lang="en-US" altLang="ja-JP" sz="2400"/>
              <a:t>)</a:t>
            </a:r>
            <a:endParaRPr lang="ja-JP" altLang="en-US" sz="2400"/>
          </a:p>
          <a:p>
            <a:pPr eaLnBrk="1" hangingPunct="1">
              <a:buFontTx/>
              <a:buNone/>
            </a:pPr>
            <a:r>
              <a:rPr lang="en-US" altLang="ja-JP" sz="2400"/>
              <a:t>    (* 3.14 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        (*  </a:t>
            </a:r>
            <a:r>
              <a:rPr lang="en-US" altLang="ja-JP" sz="2400">
                <a:solidFill>
                  <a:schemeClr val="tx2"/>
                </a:solidFill>
              </a:rPr>
              <a:t>r</a:t>
            </a:r>
            <a:r>
              <a:rPr lang="en-US" altLang="ja-JP" sz="2400"/>
              <a:t>   </a:t>
            </a:r>
            <a:r>
              <a:rPr lang="en-US" altLang="ja-JP" sz="2400">
                <a:solidFill>
                  <a:schemeClr val="tx2"/>
                </a:solidFill>
              </a:rPr>
              <a:t>r</a:t>
            </a:r>
            <a:r>
              <a:rPr lang="en-US" altLang="ja-JP" sz="2400"/>
              <a:t>)))</a:t>
            </a:r>
          </a:p>
          <a:p>
            <a:pPr eaLnBrk="1" hangingPunct="1">
              <a:buFontTx/>
              <a:buNone/>
            </a:pPr>
            <a:r>
              <a:rPr lang="ja-JP" altLang="en-US" sz="2400"/>
              <a:t>(</a:t>
            </a:r>
            <a:r>
              <a:rPr lang="en-US" altLang="ja-JP" sz="2400"/>
              <a:t>define (</a:t>
            </a:r>
            <a:r>
              <a:rPr lang="en-US" altLang="ja-JP" sz="2400">
                <a:solidFill>
                  <a:schemeClr val="accent2"/>
                </a:solidFill>
              </a:rPr>
              <a:t>area-of-ring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outer inner</a:t>
            </a:r>
            <a:r>
              <a:rPr lang="en-US" altLang="ja-JP" sz="2400"/>
              <a:t>)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    (-  (</a:t>
            </a:r>
            <a:r>
              <a:rPr lang="en-US" altLang="ja-JP" sz="2400">
                <a:solidFill>
                  <a:schemeClr val="accent2"/>
                </a:solidFill>
              </a:rPr>
              <a:t>area-of-disk</a:t>
            </a:r>
            <a:r>
              <a:rPr lang="en-US" altLang="ja-JP" sz="2400">
                <a:solidFill>
                  <a:schemeClr val="tx2"/>
                </a:solidFill>
              </a:rPr>
              <a:t> outer</a:t>
            </a:r>
            <a:r>
              <a:rPr lang="en-US" altLang="ja-JP" sz="2400"/>
              <a:t>)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        (</a:t>
            </a:r>
            <a:r>
              <a:rPr lang="en-US" altLang="ja-JP" sz="2400">
                <a:solidFill>
                  <a:schemeClr val="accent2"/>
                </a:solidFill>
              </a:rPr>
              <a:t>area-of-disk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inner</a:t>
            </a:r>
            <a:r>
              <a:rPr lang="en-US" altLang="ja-JP" sz="2400"/>
              <a:t>)))</a:t>
            </a:r>
            <a:endParaRPr lang="ja-JP" altLang="en-US" sz="2400"/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4629150" y="1695450"/>
            <a:ext cx="4200525" cy="3505200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/>
              <a:t>(</a:t>
            </a:r>
            <a:r>
              <a:rPr lang="en-US" altLang="ja-JP" sz="2400"/>
              <a:t>define (</a:t>
            </a:r>
            <a:r>
              <a:rPr lang="en-US" altLang="ja-JP" sz="2400">
                <a:solidFill>
                  <a:schemeClr val="accent2"/>
                </a:solidFill>
              </a:rPr>
              <a:t>area-of-ring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outer inner</a:t>
            </a:r>
            <a:r>
              <a:rPr lang="en-US" altLang="ja-JP" sz="2400"/>
              <a:t>)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    (-  (* 3.14 (*</a:t>
            </a:r>
            <a:r>
              <a:rPr lang="ja-JP" altLang="en-US" sz="2400">
                <a:solidFill>
                  <a:schemeClr val="tx2"/>
                </a:solidFill>
              </a:rPr>
              <a:t> </a:t>
            </a:r>
            <a:r>
              <a:rPr lang="en-US" altLang="ja-JP" sz="2400">
                <a:solidFill>
                  <a:schemeClr val="tx2"/>
                </a:solidFill>
              </a:rPr>
              <a:t>outer outer)</a:t>
            </a:r>
            <a:r>
              <a:rPr lang="en-US" altLang="ja-JP" sz="2400"/>
              <a:t>)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        (* 3.14 (* </a:t>
            </a:r>
            <a:r>
              <a:rPr lang="en-US" altLang="ja-JP" sz="2400">
                <a:solidFill>
                  <a:schemeClr val="tx2"/>
                </a:solidFill>
              </a:rPr>
              <a:t>inner inner</a:t>
            </a:r>
            <a:r>
              <a:rPr lang="en-US" altLang="ja-JP" sz="2400"/>
              <a:t>))))</a:t>
            </a:r>
          </a:p>
          <a:p>
            <a:pPr eaLnBrk="1" hangingPunct="1">
              <a:buFontTx/>
              <a:buNone/>
            </a:pPr>
            <a:endParaRPr lang="en-US" altLang="ja-JP" sz="2400"/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187325" y="5284788"/>
            <a:ext cx="697641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リングの面積は，</a:t>
            </a:r>
            <a:r>
              <a:rPr lang="ja-JP" altLang="en-US" sz="2400" dirty="0">
                <a:solidFill>
                  <a:schemeClr val="tx2"/>
                </a:solidFill>
              </a:rPr>
              <a:t>「外側の円の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</a:rPr>
              <a:t>面積」－「内側の円の面積」</a:t>
            </a:r>
            <a:r>
              <a:rPr lang="ja-JP" altLang="en-US" sz="2400" dirty="0"/>
              <a:t>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あることがひと目で分かる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baseline="30000" dirty="0"/>
          </a:p>
        </p:txBody>
      </p:sp>
      <p:sp>
        <p:nvSpPr>
          <p:cNvPr id="77830" name="AutoShape 6"/>
          <p:cNvSpPr>
            <a:spLocks noChangeArrowheads="1"/>
          </p:cNvSpPr>
          <p:nvPr/>
        </p:nvSpPr>
        <p:spPr bwMode="auto">
          <a:xfrm>
            <a:off x="3938588" y="4595813"/>
            <a:ext cx="933450" cy="400050"/>
          </a:xfrm>
          <a:prstGeom prst="leftRightArrow">
            <a:avLst>
              <a:gd name="adj1" fmla="val 50000"/>
              <a:gd name="adj2" fmla="val 46667"/>
            </a:avLst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31" name="Text Box 7"/>
          <p:cNvSpPr txBox="1">
            <a:spLocks noChangeArrowheads="1"/>
          </p:cNvSpPr>
          <p:nvPr/>
        </p:nvSpPr>
        <p:spPr bwMode="auto">
          <a:xfrm>
            <a:off x="3609975" y="3983038"/>
            <a:ext cx="26987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「働き」は同じ</a:t>
            </a:r>
          </a:p>
        </p:txBody>
      </p:sp>
      <p:sp>
        <p:nvSpPr>
          <p:cNvPr id="77832" name="Text Box 8"/>
          <p:cNvSpPr txBox="1">
            <a:spLocks noChangeArrowheads="1"/>
          </p:cNvSpPr>
          <p:nvPr/>
        </p:nvSpPr>
        <p:spPr bwMode="auto">
          <a:xfrm>
            <a:off x="922338" y="976313"/>
            <a:ext cx="264636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分割する場合</a:t>
            </a:r>
          </a:p>
        </p:txBody>
      </p:sp>
      <p:sp>
        <p:nvSpPr>
          <p:cNvPr id="77833" name="Text Box 9"/>
          <p:cNvSpPr txBox="1">
            <a:spLocks noChangeArrowheads="1"/>
          </p:cNvSpPr>
          <p:nvPr/>
        </p:nvSpPr>
        <p:spPr bwMode="auto">
          <a:xfrm>
            <a:off x="5133975" y="976313"/>
            <a:ext cx="3057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分割しない場合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関数を分割する理由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54904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関数 </a:t>
            </a:r>
            <a:r>
              <a:rPr lang="en-US" altLang="ja-JP" dirty="0">
                <a:solidFill>
                  <a:schemeClr val="accent2"/>
                </a:solidFill>
              </a:rPr>
              <a:t>area-of-ring</a:t>
            </a:r>
            <a:r>
              <a:rPr lang="ja-JP" altLang="en-US" dirty="0"/>
              <a:t> （例題５）について，実行結果に至る過程を見る</a:t>
            </a:r>
          </a:p>
          <a:p>
            <a:pPr lvl="1"/>
            <a:r>
              <a:rPr lang="ja-JP" altLang="en-US" dirty="0"/>
              <a:t>(</a:t>
            </a:r>
            <a:r>
              <a:rPr lang="en-US" altLang="ja-JP" dirty="0">
                <a:solidFill>
                  <a:schemeClr val="accent2"/>
                </a:solidFill>
              </a:rPr>
              <a:t>area-of-ring</a:t>
            </a:r>
            <a:r>
              <a:rPr lang="en-US" altLang="ja-JP" dirty="0"/>
              <a:t> 5 3) </a:t>
            </a:r>
            <a:r>
              <a:rPr lang="ja-JP" altLang="en-US" dirty="0"/>
              <a:t>から </a:t>
            </a:r>
            <a:r>
              <a:rPr lang="en-US" altLang="ja-JP" dirty="0"/>
              <a:t>50.24 </a:t>
            </a:r>
            <a:r>
              <a:rPr lang="ja-JP" altLang="en-US" dirty="0"/>
              <a:t>に至る過程を見る</a:t>
            </a:r>
          </a:p>
          <a:p>
            <a:pPr lvl="1"/>
            <a:r>
              <a:rPr lang="en-US" altLang="ja-JP" dirty="0" err="1"/>
              <a:t>DrScheme</a:t>
            </a:r>
            <a:r>
              <a:rPr lang="en-US" altLang="ja-JP" dirty="0"/>
              <a:t> </a:t>
            </a:r>
            <a:r>
              <a:rPr lang="ja-JP" altLang="en-US" dirty="0"/>
              <a:t>の </a:t>
            </a:r>
            <a:r>
              <a:rPr lang="en-US" altLang="ja-JP" dirty="0"/>
              <a:t>stepper </a:t>
            </a:r>
            <a:r>
              <a:rPr lang="ja-JP" altLang="en-US" dirty="0"/>
              <a:t>を使用する</a:t>
            </a:r>
            <a:endParaRPr lang="ja-JP" altLang="en-US" sz="18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75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例題６．ステップ実行</a:t>
            </a:r>
            <a:r>
              <a:rPr lang="en-US" altLang="ja-JP" dirty="0"/>
              <a:t>　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28838" y="3641726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27000" y="3065464"/>
            <a:ext cx="4295775" cy="230822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area-of-disk</a:t>
            </a:r>
            <a:r>
              <a:rPr lang="en-US" altLang="ja-JP" sz="2400">
                <a:solidFill>
                  <a:schemeClr val="tx2"/>
                </a:solidFill>
              </a:rPr>
              <a:t> r</a:t>
            </a:r>
            <a:r>
              <a:rPr lang="en-US" altLang="ja-JP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(* 3.14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(* </a:t>
            </a:r>
            <a:r>
              <a:rPr lang="en-US" altLang="ja-JP" sz="2400">
                <a:solidFill>
                  <a:schemeClr val="tx2"/>
                </a:solidFill>
              </a:rPr>
              <a:t>r r</a:t>
            </a:r>
            <a:r>
              <a:rPr lang="en-US" altLang="ja-JP" sz="2400"/>
              <a:t>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area-of-ring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outer inner</a:t>
            </a:r>
            <a:r>
              <a:rPr lang="en-US" altLang="ja-JP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(- (</a:t>
            </a:r>
            <a:r>
              <a:rPr lang="en-US" altLang="ja-JP" sz="2400">
                <a:solidFill>
                  <a:schemeClr val="accent2"/>
                </a:solidFill>
              </a:rPr>
              <a:t>area-of-disk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outer</a:t>
            </a:r>
            <a:r>
              <a:rPr lang="en-US" altLang="ja-JP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(</a:t>
            </a:r>
            <a:r>
              <a:rPr lang="en-US" altLang="ja-JP" sz="2400">
                <a:solidFill>
                  <a:schemeClr val="accent2"/>
                </a:solidFill>
              </a:rPr>
              <a:t>area-of-disk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inner</a:t>
            </a:r>
            <a:r>
              <a:rPr lang="en-US" altLang="ja-JP" sz="2400"/>
              <a:t>)))</a:t>
            </a:r>
            <a:endParaRPr lang="ja-JP" altLang="en-US" sz="280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073525" y="3711576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		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398963" y="2940051"/>
            <a:ext cx="4745037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area-of-ring</a:t>
            </a:r>
            <a:r>
              <a:rPr lang="en-US" altLang="ja-JP" sz="2400"/>
              <a:t> 5 3)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(- (</a:t>
            </a:r>
            <a:r>
              <a:rPr lang="en-US" altLang="ja-JP" sz="2400">
                <a:solidFill>
                  <a:schemeClr val="accent2"/>
                </a:solidFill>
              </a:rPr>
              <a:t>area-of-disk</a:t>
            </a:r>
            <a:r>
              <a:rPr lang="en-US" altLang="ja-JP" sz="2400"/>
              <a:t> 5) (</a:t>
            </a:r>
            <a:r>
              <a:rPr lang="en-US" altLang="ja-JP" sz="2400">
                <a:solidFill>
                  <a:schemeClr val="accent2"/>
                </a:solidFill>
              </a:rPr>
              <a:t>area-of-disk</a:t>
            </a:r>
            <a:r>
              <a:rPr lang="en-US" altLang="ja-JP" sz="2400"/>
              <a:t> 3))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(- (* 3.14 (* 5 5)) (</a:t>
            </a:r>
            <a:r>
              <a:rPr lang="en-US" altLang="ja-JP" sz="2400">
                <a:solidFill>
                  <a:schemeClr val="accent2"/>
                </a:solidFill>
              </a:rPr>
              <a:t>area-of-disk</a:t>
            </a:r>
            <a:r>
              <a:rPr lang="en-US" altLang="ja-JP" sz="2400"/>
              <a:t> 3))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(- (* 3.14 25) (</a:t>
            </a:r>
            <a:r>
              <a:rPr lang="en-US" altLang="ja-JP" sz="2400">
                <a:solidFill>
                  <a:schemeClr val="accent2"/>
                </a:solidFill>
              </a:rPr>
              <a:t>area-of-disk</a:t>
            </a:r>
            <a:r>
              <a:rPr lang="en-US" altLang="ja-JP" sz="2400"/>
              <a:t> 3))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(- 78.5 (</a:t>
            </a:r>
            <a:r>
              <a:rPr lang="en-US" altLang="ja-JP" sz="2400">
                <a:solidFill>
                  <a:schemeClr val="accent2"/>
                </a:solidFill>
              </a:rPr>
              <a:t>area-of-disk</a:t>
            </a:r>
            <a:r>
              <a:rPr lang="en-US" altLang="ja-JP" sz="2400"/>
              <a:t> 3))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(- 78.5 (* 3.14 (* 3 3)))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(- 78.5 (* 3.14 9))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(- 78.5 28.26)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50.24</a:t>
            </a:r>
            <a:endParaRPr lang="ja-JP" altLang="en-US" sz="240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4398963" y="2973389"/>
            <a:ext cx="2382837" cy="41433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4700588" y="5946776"/>
            <a:ext cx="842962" cy="3444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37720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0" y="644893"/>
            <a:ext cx="7827963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Intermediate Student </a:t>
            </a: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で実行すること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641350" y="2079993"/>
            <a:ext cx="5037138" cy="265747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  (</a:t>
            </a:r>
            <a:r>
              <a:rPr lang="en-US" altLang="ja-JP" sz="2400">
                <a:solidFill>
                  <a:schemeClr val="accent2"/>
                </a:solidFill>
              </a:rPr>
              <a:t>area-of-disk</a:t>
            </a:r>
            <a:r>
              <a:rPr lang="en-US" altLang="ja-JP" sz="2400"/>
              <a:t>   </a:t>
            </a:r>
            <a:r>
              <a:rPr lang="en-US" altLang="ja-JP" sz="2400">
                <a:solidFill>
                  <a:schemeClr val="tx2"/>
                </a:solidFill>
              </a:rPr>
              <a:t>r</a:t>
            </a:r>
            <a:r>
              <a:rPr lang="en-US" altLang="ja-JP" sz="2400"/>
              <a:t>)</a:t>
            </a:r>
            <a:endParaRPr lang="ja-JP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(* 3.14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(*  </a:t>
            </a:r>
            <a:r>
              <a:rPr lang="en-US" altLang="ja-JP" sz="2400">
                <a:solidFill>
                  <a:schemeClr val="tx2"/>
                </a:solidFill>
              </a:rPr>
              <a:t>r</a:t>
            </a:r>
            <a:r>
              <a:rPr lang="en-US" altLang="ja-JP" sz="2400"/>
              <a:t>   </a:t>
            </a:r>
            <a:r>
              <a:rPr lang="en-US" altLang="ja-JP" sz="2400">
                <a:solidFill>
                  <a:schemeClr val="tx2"/>
                </a:solidFill>
              </a:rPr>
              <a:t>r</a:t>
            </a:r>
            <a:r>
              <a:rPr lang="en-US" altLang="ja-JP" sz="2400"/>
              <a:t>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(</a:t>
            </a:r>
            <a:r>
              <a:rPr lang="en-US" altLang="ja-JP" sz="2400"/>
              <a:t>define (</a:t>
            </a:r>
            <a:r>
              <a:rPr lang="en-US" altLang="ja-JP" sz="2400">
                <a:solidFill>
                  <a:schemeClr val="accent2"/>
                </a:solidFill>
              </a:rPr>
              <a:t>area-of-ring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outer inner</a:t>
            </a:r>
            <a:r>
              <a:rPr lang="en-US" altLang="ja-JP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(-  (</a:t>
            </a:r>
            <a:r>
              <a:rPr lang="en-US" altLang="ja-JP" sz="2400">
                <a:solidFill>
                  <a:schemeClr val="accent2"/>
                </a:solidFill>
              </a:rPr>
              <a:t>area-of-disk</a:t>
            </a:r>
            <a:r>
              <a:rPr lang="en-US" altLang="ja-JP" sz="2400">
                <a:solidFill>
                  <a:schemeClr val="tx2"/>
                </a:solidFill>
              </a:rPr>
              <a:t> outer</a:t>
            </a:r>
            <a:r>
              <a:rPr lang="en-US" altLang="ja-JP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(</a:t>
            </a:r>
            <a:r>
              <a:rPr lang="en-US" altLang="ja-JP" sz="2400">
                <a:solidFill>
                  <a:schemeClr val="accent2"/>
                </a:solidFill>
              </a:rPr>
              <a:t>area-of-disk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inner</a:t>
            </a:r>
            <a:r>
              <a:rPr lang="en-US" altLang="ja-JP" sz="2400"/>
              <a:t>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area-of-ring</a:t>
            </a:r>
            <a:r>
              <a:rPr lang="en-US" altLang="ja-JP" sz="2400"/>
              <a:t> 5 3)</a:t>
            </a:r>
            <a:endParaRPr lang="ja-JP" altLang="en-US"/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117475" y="4705718"/>
            <a:ext cx="8970963" cy="164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2</a:t>
            </a:r>
            <a:r>
              <a:rPr lang="en-US" altLang="ja-JP" sz="2800"/>
              <a:t>. DrScheme </a:t>
            </a:r>
            <a:r>
              <a:rPr lang="ja-JP" altLang="en-US" sz="2800"/>
              <a:t>を使って，ステップ実行の様子を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800"/>
              <a:t>    確認しなさい　 （</a:t>
            </a:r>
            <a:r>
              <a:rPr lang="en-US" altLang="ja-JP" sz="2800"/>
              <a:t>Step </a:t>
            </a:r>
            <a:r>
              <a:rPr lang="ja-JP" altLang="en-US" sz="2800"/>
              <a:t>ボタン，</a:t>
            </a:r>
            <a:r>
              <a:rPr lang="en-US" altLang="ja-JP" sz="2800"/>
              <a:t>Next </a:t>
            </a:r>
            <a:r>
              <a:rPr lang="ja-JP" altLang="en-US" sz="2800"/>
              <a:t>ボタンを使用）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ja-JP" altLang="en-US"/>
              <a:t>　理解しながら進むこと</a:t>
            </a:r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2563686" y="6364288"/>
            <a:ext cx="5183470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次は，例題７に進んでください</a:t>
            </a:r>
          </a:p>
        </p:txBody>
      </p:sp>
      <p:sp>
        <p:nvSpPr>
          <p:cNvPr id="79879" name="Line 7"/>
          <p:cNvSpPr>
            <a:spLocks noChangeShapeType="1"/>
          </p:cNvSpPr>
          <p:nvPr/>
        </p:nvSpPr>
        <p:spPr bwMode="auto">
          <a:xfrm flipH="1">
            <a:off x="4965700" y="4491405"/>
            <a:ext cx="1230313" cy="4445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9880" name="Text Box 8"/>
          <p:cNvSpPr txBox="1">
            <a:spLocks noChangeArrowheads="1"/>
          </p:cNvSpPr>
          <p:nvPr/>
        </p:nvSpPr>
        <p:spPr bwMode="auto">
          <a:xfrm>
            <a:off x="6276975" y="4153268"/>
            <a:ext cx="1979613" cy="708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例題５に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１行書き加える</a:t>
            </a:r>
          </a:p>
        </p:txBody>
      </p:sp>
      <p:sp>
        <p:nvSpPr>
          <p:cNvPr id="79881" name="Text Box 10"/>
          <p:cNvSpPr txBox="1">
            <a:spLocks noChangeArrowheads="1"/>
          </p:cNvSpPr>
          <p:nvPr/>
        </p:nvSpPr>
        <p:spPr bwMode="auto">
          <a:xfrm>
            <a:off x="5845175" y="2834055"/>
            <a:ext cx="2749550" cy="1323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ステップ実行したい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ので，入力済みの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プログラムは，消さず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に残しておく</a:t>
            </a:r>
          </a:p>
        </p:txBody>
      </p:sp>
      <p:sp>
        <p:nvSpPr>
          <p:cNvPr id="79882" name="Text Box 11"/>
          <p:cNvSpPr txBox="1">
            <a:spLocks noChangeArrowheads="1"/>
          </p:cNvSpPr>
          <p:nvPr/>
        </p:nvSpPr>
        <p:spPr bwMode="auto">
          <a:xfrm>
            <a:off x="5781675" y="2213343"/>
            <a:ext cx="2954338" cy="6461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例題５と同じ</a:t>
            </a:r>
          </a:p>
        </p:txBody>
      </p:sp>
      <p:sp>
        <p:nvSpPr>
          <p:cNvPr id="79883" name="Rectangle 12"/>
          <p:cNvSpPr>
            <a:spLocks noChangeArrowheads="1"/>
          </p:cNvSpPr>
          <p:nvPr/>
        </p:nvSpPr>
        <p:spPr bwMode="auto">
          <a:xfrm>
            <a:off x="685800" y="4389805"/>
            <a:ext cx="4257675" cy="314325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884" name="Rectangle 14"/>
          <p:cNvSpPr>
            <a:spLocks noChangeArrowheads="1"/>
          </p:cNvSpPr>
          <p:nvPr/>
        </p:nvSpPr>
        <p:spPr bwMode="auto">
          <a:xfrm>
            <a:off x="681038" y="2135555"/>
            <a:ext cx="4498975" cy="220503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885" name="Line 15"/>
          <p:cNvSpPr>
            <a:spLocks noChangeShapeType="1"/>
          </p:cNvSpPr>
          <p:nvPr/>
        </p:nvSpPr>
        <p:spPr bwMode="auto">
          <a:xfrm flipH="1">
            <a:off x="5164138" y="2656255"/>
            <a:ext cx="636587" cy="48895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例題６．ステップ実行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867463" y="6364288"/>
            <a:ext cx="2057400" cy="365125"/>
          </a:xfrm>
        </p:spPr>
        <p:txBody>
          <a:bodyPr/>
          <a:lstStyle/>
          <a:p>
            <a:fld id="{E205D82C-95A1-431E-8E38-AA614A14CDCF}" type="slidenum">
              <a:rPr kumimoji="1" lang="ja-JP" altLang="en-US" smtClean="0"/>
              <a:t>76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955632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2" descr="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35163" y="741363"/>
            <a:ext cx="5173662" cy="51546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868363" y="5791200"/>
            <a:ext cx="677743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定義用ウインドウに入力して，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8000"/>
                </a:solidFill>
              </a:rPr>
              <a:t>Execute </a:t>
            </a:r>
            <a:r>
              <a:rPr lang="ja-JP" altLang="en-US" sz="2400" dirty="0">
                <a:solidFill>
                  <a:srgbClr val="008000"/>
                </a:solidFill>
              </a:rPr>
              <a:t>ボタンを押した後，</a:t>
            </a:r>
            <a:r>
              <a:rPr lang="en-US" altLang="ja-JP" sz="2400" dirty="0">
                <a:solidFill>
                  <a:srgbClr val="008000"/>
                </a:solidFill>
              </a:rPr>
              <a:t>Step </a:t>
            </a:r>
            <a:r>
              <a:rPr lang="ja-JP" altLang="en-US" sz="2400" dirty="0">
                <a:solidFill>
                  <a:srgbClr val="008000"/>
                </a:solidFill>
              </a:rPr>
              <a:t>ボタンを押すと</a:t>
            </a:r>
          </a:p>
        </p:txBody>
      </p:sp>
      <p:sp>
        <p:nvSpPr>
          <p:cNvPr id="80901" name="Line 5"/>
          <p:cNvSpPr>
            <a:spLocks noChangeShapeType="1"/>
          </p:cNvSpPr>
          <p:nvPr/>
        </p:nvSpPr>
        <p:spPr bwMode="auto">
          <a:xfrm flipH="1" flipV="1">
            <a:off x="3867150" y="3341688"/>
            <a:ext cx="593725" cy="25177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auto">
          <a:xfrm>
            <a:off x="1852613" y="1493838"/>
            <a:ext cx="4751387" cy="1871662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0903" name="Rectangle 7"/>
          <p:cNvSpPr>
            <a:spLocks noChangeArrowheads="1"/>
          </p:cNvSpPr>
          <p:nvPr/>
        </p:nvSpPr>
        <p:spPr bwMode="auto">
          <a:xfrm>
            <a:off x="4837113" y="1135063"/>
            <a:ext cx="1054100" cy="471487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例題６．ステップ実行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3162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3" name="Picture 3" descr="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9263" y="1225550"/>
            <a:ext cx="8359775" cy="5414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例題６．ステップ実行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72708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741363" y="207963"/>
            <a:ext cx="7772400" cy="920750"/>
          </a:xfrm>
        </p:spPr>
        <p:txBody>
          <a:bodyPr/>
          <a:lstStyle/>
          <a:p>
            <a:pPr eaLnBrk="1" hangingPunct="1"/>
            <a:r>
              <a:rPr lang="ja-JP" altLang="en-US">
                <a:solidFill>
                  <a:schemeClr val="accent2"/>
                </a:solidFill>
              </a:rPr>
              <a:t>例題６．ステップ実行</a:t>
            </a:r>
          </a:p>
        </p:txBody>
      </p:sp>
      <p:pic>
        <p:nvPicPr>
          <p:cNvPr id="82947" name="Picture 3" descr="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5925" y="1209675"/>
            <a:ext cx="8356600" cy="5413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517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Scheme </a:t>
            </a:r>
            <a:r>
              <a:rPr lang="ja-JP" altLang="en-US" dirty="0"/>
              <a:t>の関数の振る舞い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5000"/>
              </a:lnSpc>
              <a:buFontTx/>
              <a:buNone/>
            </a:pPr>
            <a:r>
              <a:rPr lang="ja-JP" altLang="en-US"/>
              <a:t>関数 </a:t>
            </a:r>
            <a:r>
              <a:rPr lang="en-US" altLang="ja-JP"/>
              <a:t>(procedure arg</a:t>
            </a:r>
            <a:r>
              <a:rPr lang="en-US" altLang="ja-JP" baseline="-25000"/>
              <a:t>1</a:t>
            </a:r>
            <a:r>
              <a:rPr lang="en-US" altLang="ja-JP"/>
              <a:t>  ...  arg</a:t>
            </a:r>
            <a:r>
              <a:rPr lang="en-US" altLang="ja-JP" baseline="-25000"/>
              <a:t>n</a:t>
            </a:r>
            <a:r>
              <a:rPr lang="en-US" altLang="ja-JP"/>
              <a:t>) </a:t>
            </a:r>
            <a:r>
              <a:rPr lang="ja-JP" altLang="en-US"/>
              <a:t>に対して</a:t>
            </a:r>
          </a:p>
          <a:p>
            <a:pPr eaLnBrk="1" hangingPunct="1">
              <a:lnSpc>
                <a:spcPct val="125000"/>
              </a:lnSpc>
            </a:pPr>
            <a:r>
              <a:rPr lang="en-US" altLang="ja-JP"/>
              <a:t>procedure </a:t>
            </a:r>
            <a:r>
              <a:rPr lang="ja-JP" altLang="en-US"/>
              <a:t>の値を取得する</a:t>
            </a:r>
          </a:p>
          <a:p>
            <a:pPr eaLnBrk="1" hangingPunct="1">
              <a:lnSpc>
                <a:spcPct val="125000"/>
              </a:lnSpc>
            </a:pPr>
            <a:r>
              <a:rPr lang="en-US" altLang="ja-JP"/>
              <a:t>arg</a:t>
            </a:r>
            <a:r>
              <a:rPr lang="en-US" altLang="ja-JP" baseline="-25000"/>
              <a:t>1</a:t>
            </a:r>
            <a:r>
              <a:rPr lang="en-US" altLang="ja-JP"/>
              <a:t> </a:t>
            </a:r>
            <a:r>
              <a:rPr lang="ja-JP" altLang="en-US"/>
              <a:t>から </a:t>
            </a:r>
            <a:r>
              <a:rPr lang="en-US" altLang="ja-JP"/>
              <a:t>arg</a:t>
            </a:r>
            <a:r>
              <a:rPr lang="en-US" altLang="ja-JP" baseline="-25000"/>
              <a:t>n</a:t>
            </a:r>
            <a:r>
              <a:rPr lang="en-US" altLang="ja-JP"/>
              <a:t> </a:t>
            </a:r>
            <a:r>
              <a:rPr lang="ja-JP" altLang="en-US"/>
              <a:t>の値を取得する</a:t>
            </a:r>
          </a:p>
          <a:p>
            <a:pPr eaLnBrk="1" hangingPunct="1">
              <a:lnSpc>
                <a:spcPct val="125000"/>
              </a:lnSpc>
            </a:pPr>
            <a:r>
              <a:rPr lang="en-US" altLang="ja-JP"/>
              <a:t>procedure </a:t>
            </a:r>
            <a:r>
              <a:rPr lang="ja-JP" altLang="en-US"/>
              <a:t>の値に </a:t>
            </a:r>
            <a:r>
              <a:rPr lang="en-US" altLang="ja-JP"/>
              <a:t>arg</a:t>
            </a:r>
            <a:r>
              <a:rPr lang="en-US" altLang="ja-JP" baseline="-25000"/>
              <a:t>1</a:t>
            </a:r>
            <a:r>
              <a:rPr lang="en-US" altLang="ja-JP"/>
              <a:t> </a:t>
            </a:r>
            <a:r>
              <a:rPr lang="ja-JP" altLang="en-US"/>
              <a:t>から </a:t>
            </a:r>
            <a:r>
              <a:rPr lang="en-US" altLang="ja-JP"/>
              <a:t>arg</a:t>
            </a:r>
            <a:r>
              <a:rPr lang="en-US" altLang="ja-JP" baseline="-25000"/>
              <a:t>n</a:t>
            </a:r>
            <a:r>
              <a:rPr lang="en-US" altLang="ja-JP"/>
              <a:t> </a:t>
            </a:r>
            <a:r>
              <a:rPr lang="ja-JP" altLang="en-US"/>
              <a:t>の値を引き渡す</a:t>
            </a:r>
          </a:p>
          <a:p>
            <a:pPr eaLnBrk="1" hangingPunct="1">
              <a:lnSpc>
                <a:spcPct val="125000"/>
              </a:lnSpc>
            </a:pPr>
            <a:endParaRPr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212806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1" name="Picture 3" descr="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213" y="1223963"/>
            <a:ext cx="8356600" cy="5413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例題６．ステップ実行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48657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5" name="Picture 3" descr="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181100"/>
            <a:ext cx="8356600" cy="5413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例題６．ステップ実行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077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9" name="Picture 3" descr="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9575" y="1138238"/>
            <a:ext cx="8356600" cy="5413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例題６．ステップ実行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96997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3" name="Picture 3" descr="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8150" y="1181100"/>
            <a:ext cx="8356600" cy="5413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例題６．ステップ実行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92255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7" name="Picture 3" descr="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9575" y="1152525"/>
            <a:ext cx="8356600" cy="5413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例題６．ステップ実行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42557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1" name="Picture 3" descr="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8150" y="1244600"/>
            <a:ext cx="8356600" cy="5413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例題６．ステップ実行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27831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641350"/>
          </a:xfrm>
        </p:spPr>
        <p:txBody>
          <a:bodyPr/>
          <a:lstStyle/>
          <a:p>
            <a:pPr eaLnBrk="1" hangingPunct="1"/>
            <a:r>
              <a:rPr lang="en-US" altLang="ja-JP" sz="3200"/>
              <a:t>(area-of-ring 5 3) </a:t>
            </a:r>
            <a:r>
              <a:rPr lang="ja-JP" altLang="en-US" sz="3200"/>
              <a:t>から </a:t>
            </a:r>
            <a:r>
              <a:rPr lang="en-US" altLang="ja-JP" sz="3200"/>
              <a:t>50.24 </a:t>
            </a:r>
            <a:r>
              <a:rPr lang="ja-JP" altLang="en-US" sz="3200"/>
              <a:t>が得られる過程</a:t>
            </a:r>
          </a:p>
        </p:txBody>
      </p:sp>
      <p:sp>
        <p:nvSpPr>
          <p:cNvPr id="90115" name="Text Box 5"/>
          <p:cNvSpPr txBox="1">
            <a:spLocks noChangeArrowheads="1"/>
          </p:cNvSpPr>
          <p:nvPr/>
        </p:nvSpPr>
        <p:spPr bwMode="auto">
          <a:xfrm>
            <a:off x="144463" y="831850"/>
            <a:ext cx="6832600" cy="586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area-of-ring</a:t>
            </a:r>
            <a:r>
              <a:rPr lang="en-US" altLang="ja-JP" sz="2800"/>
              <a:t> 5 3)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(- (</a:t>
            </a:r>
            <a:r>
              <a:rPr lang="en-US" altLang="ja-JP" sz="2800">
                <a:solidFill>
                  <a:schemeClr val="accent2"/>
                </a:solidFill>
              </a:rPr>
              <a:t>area-of-disk</a:t>
            </a:r>
            <a:r>
              <a:rPr lang="en-US" altLang="ja-JP" sz="2800"/>
              <a:t> 5) (</a:t>
            </a:r>
            <a:r>
              <a:rPr lang="en-US" altLang="ja-JP" sz="2800">
                <a:solidFill>
                  <a:schemeClr val="accent2"/>
                </a:solidFill>
              </a:rPr>
              <a:t>area-of-disk</a:t>
            </a:r>
            <a:r>
              <a:rPr lang="en-US" altLang="ja-JP" sz="2800"/>
              <a:t> 3))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(- (* 3.14 (* 5 5)) (</a:t>
            </a:r>
            <a:r>
              <a:rPr lang="en-US" altLang="ja-JP" sz="2800">
                <a:solidFill>
                  <a:schemeClr val="accent2"/>
                </a:solidFill>
              </a:rPr>
              <a:t>area-of-disk</a:t>
            </a:r>
            <a:r>
              <a:rPr lang="en-US" altLang="ja-JP" sz="2800"/>
              <a:t> 3))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(- (* 3.14 25) (</a:t>
            </a:r>
            <a:r>
              <a:rPr lang="en-US" altLang="ja-JP" sz="2800">
                <a:solidFill>
                  <a:schemeClr val="accent2"/>
                </a:solidFill>
              </a:rPr>
              <a:t>area-of-disk</a:t>
            </a:r>
            <a:r>
              <a:rPr lang="en-US" altLang="ja-JP" sz="2800"/>
              <a:t> 3))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(- 78.5 (</a:t>
            </a:r>
            <a:r>
              <a:rPr lang="en-US" altLang="ja-JP" sz="2800">
                <a:solidFill>
                  <a:schemeClr val="accent2"/>
                </a:solidFill>
              </a:rPr>
              <a:t>area-of-disk</a:t>
            </a:r>
            <a:r>
              <a:rPr lang="en-US" altLang="ja-JP" sz="2800"/>
              <a:t> 3))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(- 78.5 (* 3.14 (* 3 3)))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(- 78.5 (* 3.14 9))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(- 78.5 28.26)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50.24</a:t>
            </a:r>
          </a:p>
        </p:txBody>
      </p:sp>
      <p:sp>
        <p:nvSpPr>
          <p:cNvPr id="90116" name="Rectangle 11"/>
          <p:cNvSpPr>
            <a:spLocks noChangeArrowheads="1"/>
          </p:cNvSpPr>
          <p:nvPr/>
        </p:nvSpPr>
        <p:spPr bwMode="auto">
          <a:xfrm>
            <a:off x="100013" y="1023938"/>
            <a:ext cx="2835275" cy="46196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90117" name="Text Box 12"/>
          <p:cNvSpPr txBox="1">
            <a:spLocks noChangeArrowheads="1"/>
          </p:cNvSpPr>
          <p:nvPr/>
        </p:nvSpPr>
        <p:spPr bwMode="auto">
          <a:xfrm>
            <a:off x="2994025" y="1027113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最初の式</a:t>
            </a:r>
          </a:p>
        </p:txBody>
      </p:sp>
      <p:sp>
        <p:nvSpPr>
          <p:cNvPr id="90118" name="Text Box 13"/>
          <p:cNvSpPr txBox="1">
            <a:spLocks noChangeArrowheads="1"/>
          </p:cNvSpPr>
          <p:nvPr/>
        </p:nvSpPr>
        <p:spPr bwMode="auto">
          <a:xfrm>
            <a:off x="4810125" y="3025775"/>
            <a:ext cx="175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(* 5 5) → 25</a:t>
            </a:r>
          </a:p>
        </p:txBody>
      </p:sp>
      <p:sp>
        <p:nvSpPr>
          <p:cNvPr id="90119" name="Rectangle 14"/>
          <p:cNvSpPr>
            <a:spLocks noChangeArrowheads="1"/>
          </p:cNvSpPr>
          <p:nvPr/>
        </p:nvSpPr>
        <p:spPr bwMode="auto">
          <a:xfrm>
            <a:off x="471488" y="1566863"/>
            <a:ext cx="8599487" cy="44831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20" name="Text Box 15"/>
          <p:cNvSpPr txBox="1">
            <a:spLocks noChangeArrowheads="1"/>
          </p:cNvSpPr>
          <p:nvPr/>
        </p:nvSpPr>
        <p:spPr bwMode="auto">
          <a:xfrm>
            <a:off x="5540375" y="5578475"/>
            <a:ext cx="38782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コンピュータ内部での計算</a:t>
            </a:r>
          </a:p>
        </p:txBody>
      </p:sp>
      <p:sp>
        <p:nvSpPr>
          <p:cNvPr id="90121" name="Text Box 16"/>
          <p:cNvSpPr txBox="1">
            <a:spLocks noChangeArrowheads="1"/>
          </p:cNvSpPr>
          <p:nvPr/>
        </p:nvSpPr>
        <p:spPr bwMode="auto">
          <a:xfrm>
            <a:off x="5645150" y="1622425"/>
            <a:ext cx="2582863" cy="5905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(- (area-of-disk outer)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     (area-of-disk inner))</a:t>
            </a:r>
            <a:endParaRPr lang="ja-JP" altLang="en-US" sz="2000">
              <a:solidFill>
                <a:srgbClr val="008000"/>
              </a:solidFill>
            </a:endParaRPr>
          </a:p>
        </p:txBody>
      </p:sp>
      <p:sp>
        <p:nvSpPr>
          <p:cNvPr id="90122" name="Text Box 17"/>
          <p:cNvSpPr txBox="1">
            <a:spLocks noChangeArrowheads="1"/>
          </p:cNvSpPr>
          <p:nvPr/>
        </p:nvSpPr>
        <p:spPr bwMode="auto">
          <a:xfrm>
            <a:off x="5537200" y="1985963"/>
            <a:ext cx="3698875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rgbClr val="008000"/>
                </a:solidFill>
              </a:rPr>
              <a:t>に </a:t>
            </a:r>
            <a:r>
              <a:rPr lang="en-US" altLang="ja-JP" sz="1800">
                <a:solidFill>
                  <a:srgbClr val="008000"/>
                </a:solidFill>
              </a:rPr>
              <a:t>outer = 5, inner = 3 </a:t>
            </a:r>
            <a:r>
              <a:rPr lang="ja-JP" altLang="en-US" sz="1800">
                <a:solidFill>
                  <a:srgbClr val="008000"/>
                </a:solidFill>
              </a:rPr>
              <a:t>が代入される</a:t>
            </a:r>
          </a:p>
        </p:txBody>
      </p:sp>
      <p:sp>
        <p:nvSpPr>
          <p:cNvPr id="90123" name="Rectangle 18"/>
          <p:cNvSpPr>
            <a:spLocks noChangeArrowheads="1"/>
          </p:cNvSpPr>
          <p:nvPr/>
        </p:nvSpPr>
        <p:spPr bwMode="auto">
          <a:xfrm>
            <a:off x="506413" y="6169025"/>
            <a:ext cx="1028700" cy="4873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24" name="Text Box 19"/>
          <p:cNvSpPr txBox="1">
            <a:spLocks noChangeArrowheads="1"/>
          </p:cNvSpPr>
          <p:nvPr/>
        </p:nvSpPr>
        <p:spPr bwMode="auto">
          <a:xfrm>
            <a:off x="1555750" y="6099175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実行結果</a:t>
            </a:r>
          </a:p>
        </p:txBody>
      </p:sp>
      <p:sp>
        <p:nvSpPr>
          <p:cNvPr id="90125" name="Text Box 20"/>
          <p:cNvSpPr txBox="1">
            <a:spLocks noChangeArrowheads="1"/>
          </p:cNvSpPr>
          <p:nvPr/>
        </p:nvSpPr>
        <p:spPr bwMode="auto">
          <a:xfrm>
            <a:off x="5535613" y="2527300"/>
            <a:ext cx="1247775" cy="58420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(* 3.14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    (*  r   r))</a:t>
            </a:r>
            <a:endParaRPr lang="ja-JP" altLang="en-US" sz="2000">
              <a:solidFill>
                <a:srgbClr val="008000"/>
              </a:solidFill>
            </a:endParaRPr>
          </a:p>
        </p:txBody>
      </p:sp>
      <p:sp>
        <p:nvSpPr>
          <p:cNvPr id="90126" name="Text Box 21"/>
          <p:cNvSpPr txBox="1">
            <a:spLocks noChangeArrowheads="1"/>
          </p:cNvSpPr>
          <p:nvPr/>
        </p:nvSpPr>
        <p:spPr bwMode="auto">
          <a:xfrm>
            <a:off x="6781800" y="2506663"/>
            <a:ext cx="2324100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rgbClr val="008000"/>
                </a:solidFill>
              </a:rPr>
              <a:t>に </a:t>
            </a:r>
            <a:r>
              <a:rPr lang="en-US" altLang="ja-JP" sz="1800">
                <a:solidFill>
                  <a:srgbClr val="008000"/>
                </a:solidFill>
              </a:rPr>
              <a:t>r = 5 </a:t>
            </a:r>
            <a:r>
              <a:rPr lang="ja-JP" altLang="en-US" sz="1800">
                <a:solidFill>
                  <a:srgbClr val="008000"/>
                </a:solidFill>
              </a:rPr>
              <a:t>が代入される</a:t>
            </a:r>
          </a:p>
        </p:txBody>
      </p:sp>
      <p:sp>
        <p:nvSpPr>
          <p:cNvPr id="90127" name="Text Box 22"/>
          <p:cNvSpPr txBox="1">
            <a:spLocks noChangeArrowheads="1"/>
          </p:cNvSpPr>
          <p:nvPr/>
        </p:nvSpPr>
        <p:spPr bwMode="auto">
          <a:xfrm>
            <a:off x="3948113" y="3617913"/>
            <a:ext cx="2520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(* 3.14</a:t>
            </a:r>
            <a:r>
              <a:rPr lang="ja-JP" altLang="en-US" sz="2400">
                <a:solidFill>
                  <a:srgbClr val="008000"/>
                </a:solidFill>
              </a:rPr>
              <a:t> </a:t>
            </a:r>
            <a:r>
              <a:rPr lang="en-US" altLang="ja-JP" sz="2400">
                <a:solidFill>
                  <a:srgbClr val="008000"/>
                </a:solidFill>
              </a:rPr>
              <a:t>25) → 78.5</a:t>
            </a:r>
          </a:p>
        </p:txBody>
      </p:sp>
      <p:sp>
        <p:nvSpPr>
          <p:cNvPr id="90128" name="Text Box 23"/>
          <p:cNvSpPr txBox="1">
            <a:spLocks noChangeArrowheads="1"/>
          </p:cNvSpPr>
          <p:nvPr/>
        </p:nvSpPr>
        <p:spPr bwMode="auto">
          <a:xfrm>
            <a:off x="3932238" y="4230688"/>
            <a:ext cx="1247775" cy="58420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(* 3.14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    (*  r   r))</a:t>
            </a:r>
            <a:endParaRPr lang="ja-JP" altLang="en-US" sz="2000">
              <a:solidFill>
                <a:srgbClr val="008000"/>
              </a:solidFill>
            </a:endParaRPr>
          </a:p>
        </p:txBody>
      </p:sp>
      <p:sp>
        <p:nvSpPr>
          <p:cNvPr id="90129" name="Text Box 24"/>
          <p:cNvSpPr txBox="1">
            <a:spLocks noChangeArrowheads="1"/>
          </p:cNvSpPr>
          <p:nvPr/>
        </p:nvSpPr>
        <p:spPr bwMode="auto">
          <a:xfrm>
            <a:off x="5186363" y="4187825"/>
            <a:ext cx="2324100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rgbClr val="008000"/>
                </a:solidFill>
              </a:rPr>
              <a:t>に </a:t>
            </a:r>
            <a:r>
              <a:rPr lang="en-US" altLang="ja-JP" sz="1800">
                <a:solidFill>
                  <a:srgbClr val="008000"/>
                </a:solidFill>
              </a:rPr>
              <a:t>r = 3 </a:t>
            </a:r>
            <a:r>
              <a:rPr lang="ja-JP" altLang="en-US" sz="1800">
                <a:solidFill>
                  <a:srgbClr val="008000"/>
                </a:solidFill>
              </a:rPr>
              <a:t>が代入される</a:t>
            </a:r>
          </a:p>
        </p:txBody>
      </p:sp>
      <p:sp>
        <p:nvSpPr>
          <p:cNvPr id="90130" name="Text Box 25"/>
          <p:cNvSpPr txBox="1">
            <a:spLocks noChangeArrowheads="1"/>
          </p:cNvSpPr>
          <p:nvPr/>
        </p:nvSpPr>
        <p:spPr bwMode="auto">
          <a:xfrm>
            <a:off x="3078163" y="4899025"/>
            <a:ext cx="160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(* 3</a:t>
            </a:r>
            <a:r>
              <a:rPr lang="ja-JP" altLang="en-US" sz="2400">
                <a:solidFill>
                  <a:srgbClr val="008000"/>
                </a:solidFill>
              </a:rPr>
              <a:t> </a:t>
            </a:r>
            <a:r>
              <a:rPr lang="en-US" altLang="ja-JP" sz="2400">
                <a:solidFill>
                  <a:srgbClr val="008000"/>
                </a:solidFill>
              </a:rPr>
              <a:t>3) → 9</a:t>
            </a:r>
          </a:p>
        </p:txBody>
      </p:sp>
      <p:sp>
        <p:nvSpPr>
          <p:cNvPr id="90131" name="Text Box 26"/>
          <p:cNvSpPr txBox="1">
            <a:spLocks noChangeArrowheads="1"/>
          </p:cNvSpPr>
          <p:nvPr/>
        </p:nvSpPr>
        <p:spPr bwMode="auto">
          <a:xfrm>
            <a:off x="2503488" y="5537200"/>
            <a:ext cx="2520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(* 3.14</a:t>
            </a:r>
            <a:r>
              <a:rPr lang="ja-JP" altLang="en-US" sz="2400">
                <a:solidFill>
                  <a:srgbClr val="008000"/>
                </a:solidFill>
              </a:rPr>
              <a:t> </a:t>
            </a:r>
            <a:r>
              <a:rPr lang="en-US" altLang="ja-JP" sz="2400">
                <a:solidFill>
                  <a:srgbClr val="008000"/>
                </a:solidFill>
              </a:rPr>
              <a:t>9) → 28.26</a:t>
            </a:r>
          </a:p>
        </p:txBody>
      </p:sp>
      <p:sp>
        <p:nvSpPr>
          <p:cNvPr id="90132" name="Rectangle 27"/>
          <p:cNvSpPr>
            <a:spLocks noChangeArrowheads="1"/>
          </p:cNvSpPr>
          <p:nvPr/>
        </p:nvSpPr>
        <p:spPr bwMode="auto">
          <a:xfrm>
            <a:off x="200025" y="1103313"/>
            <a:ext cx="2549525" cy="374650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33" name="Rectangle 28"/>
          <p:cNvSpPr>
            <a:spLocks noChangeArrowheads="1"/>
          </p:cNvSpPr>
          <p:nvPr/>
        </p:nvSpPr>
        <p:spPr bwMode="auto">
          <a:xfrm>
            <a:off x="833438" y="1754188"/>
            <a:ext cx="2247900" cy="374650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34" name="Rectangle 29"/>
          <p:cNvSpPr>
            <a:spLocks noChangeArrowheads="1"/>
          </p:cNvSpPr>
          <p:nvPr/>
        </p:nvSpPr>
        <p:spPr bwMode="auto">
          <a:xfrm>
            <a:off x="1893888" y="2405063"/>
            <a:ext cx="996950" cy="374650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35" name="Rectangle 30"/>
          <p:cNvSpPr>
            <a:spLocks noChangeArrowheads="1"/>
          </p:cNvSpPr>
          <p:nvPr/>
        </p:nvSpPr>
        <p:spPr bwMode="auto">
          <a:xfrm>
            <a:off x="833438" y="3028950"/>
            <a:ext cx="1619250" cy="374650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36" name="Rectangle 31"/>
          <p:cNvSpPr>
            <a:spLocks noChangeArrowheads="1"/>
          </p:cNvSpPr>
          <p:nvPr/>
        </p:nvSpPr>
        <p:spPr bwMode="auto">
          <a:xfrm>
            <a:off x="1514475" y="3670300"/>
            <a:ext cx="2286000" cy="374650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37" name="Rectangle 32"/>
          <p:cNvSpPr>
            <a:spLocks noChangeArrowheads="1"/>
          </p:cNvSpPr>
          <p:nvPr/>
        </p:nvSpPr>
        <p:spPr bwMode="auto">
          <a:xfrm>
            <a:off x="2622550" y="4303713"/>
            <a:ext cx="981075" cy="374650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38" name="Rectangle 33"/>
          <p:cNvSpPr>
            <a:spLocks noChangeArrowheads="1"/>
          </p:cNvSpPr>
          <p:nvPr/>
        </p:nvSpPr>
        <p:spPr bwMode="auto">
          <a:xfrm>
            <a:off x="1519238" y="4937125"/>
            <a:ext cx="1433512" cy="374650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39" name="Rectangle 34"/>
          <p:cNvSpPr>
            <a:spLocks noChangeArrowheads="1"/>
          </p:cNvSpPr>
          <p:nvPr/>
        </p:nvSpPr>
        <p:spPr bwMode="auto">
          <a:xfrm>
            <a:off x="514350" y="5595938"/>
            <a:ext cx="1992313" cy="374650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75379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641350"/>
          </a:xfrm>
        </p:spPr>
        <p:txBody>
          <a:bodyPr/>
          <a:lstStyle/>
          <a:p>
            <a:pPr eaLnBrk="1" hangingPunct="1"/>
            <a:r>
              <a:rPr lang="en-US" altLang="ja-JP" sz="3200"/>
              <a:t>(area-of-ring 5 3) </a:t>
            </a:r>
            <a:r>
              <a:rPr lang="ja-JP" altLang="en-US" sz="3200"/>
              <a:t>から </a:t>
            </a:r>
            <a:r>
              <a:rPr lang="en-US" altLang="ja-JP" sz="3200"/>
              <a:t>50.24 </a:t>
            </a:r>
            <a:r>
              <a:rPr lang="ja-JP" altLang="en-US" sz="3200"/>
              <a:t>が得られる過程</a:t>
            </a:r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144463" y="831850"/>
            <a:ext cx="6832600" cy="586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area-of-ring</a:t>
            </a:r>
            <a:r>
              <a:rPr lang="en-US" altLang="ja-JP" sz="2800"/>
              <a:t> 5 3)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(- (</a:t>
            </a:r>
            <a:r>
              <a:rPr lang="en-US" altLang="ja-JP" sz="2800">
                <a:solidFill>
                  <a:schemeClr val="accent2"/>
                </a:solidFill>
              </a:rPr>
              <a:t>area-of-disk</a:t>
            </a:r>
            <a:r>
              <a:rPr lang="en-US" altLang="ja-JP" sz="2800"/>
              <a:t> 5) (</a:t>
            </a:r>
            <a:r>
              <a:rPr lang="en-US" altLang="ja-JP" sz="2800">
                <a:solidFill>
                  <a:schemeClr val="accent2"/>
                </a:solidFill>
              </a:rPr>
              <a:t>area-of-disk</a:t>
            </a:r>
            <a:r>
              <a:rPr lang="en-US" altLang="ja-JP" sz="2800"/>
              <a:t> 3))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(- (* 3.14 (* 5 5)) (</a:t>
            </a:r>
            <a:r>
              <a:rPr lang="en-US" altLang="ja-JP" sz="2800">
                <a:solidFill>
                  <a:schemeClr val="accent2"/>
                </a:solidFill>
              </a:rPr>
              <a:t>area-of-disk</a:t>
            </a:r>
            <a:r>
              <a:rPr lang="en-US" altLang="ja-JP" sz="2800"/>
              <a:t> 3))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(- (* 3.14 25) (</a:t>
            </a:r>
            <a:r>
              <a:rPr lang="en-US" altLang="ja-JP" sz="2800">
                <a:solidFill>
                  <a:schemeClr val="accent2"/>
                </a:solidFill>
              </a:rPr>
              <a:t>area-of-disk</a:t>
            </a:r>
            <a:r>
              <a:rPr lang="en-US" altLang="ja-JP" sz="2800"/>
              <a:t> 3))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(- 78.5 (</a:t>
            </a:r>
            <a:r>
              <a:rPr lang="en-US" altLang="ja-JP" sz="2800">
                <a:solidFill>
                  <a:schemeClr val="accent2"/>
                </a:solidFill>
              </a:rPr>
              <a:t>area-of-disk</a:t>
            </a:r>
            <a:r>
              <a:rPr lang="en-US" altLang="ja-JP" sz="2800"/>
              <a:t> 3))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(- 78.5 (* 3.14 (* 3 3)))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(- 78.5 (* 3.14 9))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(- 78.5 28.26)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50.24</a:t>
            </a:r>
          </a:p>
        </p:txBody>
      </p:sp>
      <p:sp>
        <p:nvSpPr>
          <p:cNvPr id="91140" name="Rectangle 20"/>
          <p:cNvSpPr>
            <a:spLocks noChangeArrowheads="1"/>
          </p:cNvSpPr>
          <p:nvPr/>
        </p:nvSpPr>
        <p:spPr bwMode="auto">
          <a:xfrm>
            <a:off x="476250" y="1625600"/>
            <a:ext cx="5203825" cy="620713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1141" name="Line 21"/>
          <p:cNvSpPr>
            <a:spLocks noChangeShapeType="1"/>
          </p:cNvSpPr>
          <p:nvPr/>
        </p:nvSpPr>
        <p:spPr bwMode="auto">
          <a:xfrm flipH="1" flipV="1">
            <a:off x="2627313" y="2252663"/>
            <a:ext cx="244475" cy="1189037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1142" name="Text Box 22"/>
          <p:cNvSpPr txBox="1">
            <a:spLocks noChangeArrowheads="1"/>
          </p:cNvSpPr>
          <p:nvPr/>
        </p:nvSpPr>
        <p:spPr bwMode="auto">
          <a:xfrm>
            <a:off x="288925" y="2986088"/>
            <a:ext cx="7913688" cy="30464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	(</a:t>
            </a:r>
            <a:r>
              <a:rPr lang="en-US" altLang="ja-JP"/>
              <a:t>define (</a:t>
            </a:r>
            <a:r>
              <a:rPr lang="en-US" altLang="ja-JP">
                <a:solidFill>
                  <a:schemeClr val="accent2"/>
                </a:solidFill>
              </a:rPr>
              <a:t>area-of-ring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outer inner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    (-  (</a:t>
            </a:r>
            <a:r>
              <a:rPr lang="en-US" altLang="ja-JP">
                <a:solidFill>
                  <a:schemeClr val="accent2"/>
                </a:solidFill>
              </a:rPr>
              <a:t>area-of-disk</a:t>
            </a:r>
            <a:r>
              <a:rPr lang="en-US" altLang="ja-JP">
                <a:solidFill>
                  <a:schemeClr val="tx2"/>
                </a:solidFill>
              </a:rPr>
              <a:t> outer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        (</a:t>
            </a:r>
            <a:r>
              <a:rPr lang="en-US" altLang="ja-JP">
                <a:solidFill>
                  <a:schemeClr val="accent2"/>
                </a:solidFill>
              </a:rPr>
              <a:t>area-of-disk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inner</a:t>
            </a:r>
            <a:r>
              <a:rPr lang="en-US" altLang="ja-JP"/>
              <a:t>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の </a:t>
            </a:r>
            <a:r>
              <a:rPr lang="en-US" altLang="ja-JP">
                <a:solidFill>
                  <a:schemeClr val="tx2"/>
                </a:solidFill>
              </a:rPr>
              <a:t>outer</a:t>
            </a:r>
            <a:r>
              <a:rPr lang="ja-JP" altLang="en-US"/>
              <a:t> を </a:t>
            </a:r>
            <a:r>
              <a:rPr lang="en-US" altLang="ja-JP"/>
              <a:t>5 </a:t>
            </a:r>
            <a:r>
              <a:rPr lang="ja-JP" altLang="en-US"/>
              <a:t>で，</a:t>
            </a:r>
            <a:r>
              <a:rPr lang="en-US" altLang="ja-JP">
                <a:solidFill>
                  <a:schemeClr val="tx2"/>
                </a:solidFill>
              </a:rPr>
              <a:t>inner</a:t>
            </a:r>
            <a:r>
              <a:rPr lang="en-US" altLang="ja-JP"/>
              <a:t> </a:t>
            </a:r>
            <a:r>
              <a:rPr lang="ja-JP" altLang="en-US"/>
              <a:t>を </a:t>
            </a:r>
            <a:r>
              <a:rPr lang="en-US" altLang="ja-JP"/>
              <a:t>3 </a:t>
            </a:r>
            <a:r>
              <a:rPr lang="ja-JP" altLang="en-US"/>
              <a:t>で置き換えたもの</a:t>
            </a:r>
          </a:p>
        </p:txBody>
      </p:sp>
      <p:sp>
        <p:nvSpPr>
          <p:cNvPr id="91143" name="Rectangle 23"/>
          <p:cNvSpPr>
            <a:spLocks noChangeArrowheads="1"/>
          </p:cNvSpPr>
          <p:nvPr/>
        </p:nvSpPr>
        <p:spPr bwMode="auto">
          <a:xfrm>
            <a:off x="1633538" y="4075113"/>
            <a:ext cx="3819525" cy="9334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97398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100" y="1473200"/>
            <a:ext cx="8180388" cy="5275263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ja-JP" altLang="en-US" sz="2400"/>
              <a:t>公演での利益を求めるプログラムを作り，実行する</a:t>
            </a:r>
          </a:p>
          <a:p>
            <a:pPr eaLnBrk="1" hangingPunct="1">
              <a:lnSpc>
                <a:spcPct val="140000"/>
              </a:lnSpc>
            </a:pPr>
            <a:r>
              <a:rPr lang="ja-JP" altLang="en-US" sz="2400"/>
              <a:t>チケット代 </a:t>
            </a:r>
            <a:r>
              <a:rPr lang="en-US" altLang="ja-JP" sz="2400">
                <a:solidFill>
                  <a:schemeClr val="tx2"/>
                </a:solidFill>
              </a:rPr>
              <a:t>ticket-price</a:t>
            </a:r>
            <a:r>
              <a:rPr lang="en-US" altLang="ja-JP" sz="2400"/>
              <a:t> </a:t>
            </a:r>
            <a:r>
              <a:rPr lang="ja-JP" altLang="en-US" sz="2400"/>
              <a:t>から利益、収入、支出、観客数を求める関数 </a:t>
            </a:r>
            <a:r>
              <a:rPr lang="en-US" altLang="ja-JP" sz="2400">
                <a:solidFill>
                  <a:schemeClr val="accent2"/>
                </a:solidFill>
              </a:rPr>
              <a:t>profit, revenue, cost, attendees </a:t>
            </a:r>
            <a:r>
              <a:rPr lang="ja-JP" altLang="en-US" sz="2400"/>
              <a:t>の作成</a:t>
            </a:r>
          </a:p>
          <a:p>
            <a:pPr lvl="1" eaLnBrk="1" hangingPunct="1">
              <a:lnSpc>
                <a:spcPct val="140000"/>
              </a:lnSpc>
            </a:pPr>
            <a:r>
              <a:rPr lang="en-US" altLang="ja-JP" sz="2000">
                <a:solidFill>
                  <a:schemeClr val="accent2"/>
                </a:solidFill>
              </a:rPr>
              <a:t>profit</a:t>
            </a:r>
            <a:r>
              <a:rPr lang="en-US" altLang="ja-JP" sz="2000"/>
              <a:t>:	</a:t>
            </a:r>
            <a:r>
              <a:rPr lang="ja-JP" altLang="en-US" sz="2000"/>
              <a:t>利益  ＝  収入</a:t>
            </a:r>
            <a:r>
              <a:rPr lang="en-US" altLang="ja-JP" sz="2000"/>
              <a:t>(</a:t>
            </a:r>
            <a:r>
              <a:rPr lang="en-US" altLang="ja-JP" sz="2000">
                <a:solidFill>
                  <a:schemeClr val="accent2"/>
                </a:solidFill>
              </a:rPr>
              <a:t>revenue</a:t>
            </a:r>
            <a:r>
              <a:rPr lang="en-US" altLang="ja-JP" sz="2000"/>
              <a:t>)  </a:t>
            </a:r>
            <a:r>
              <a:rPr lang="ja-JP" altLang="en-US" sz="2000"/>
              <a:t>－  費用</a:t>
            </a:r>
            <a:r>
              <a:rPr lang="en-US" altLang="ja-JP" sz="2000"/>
              <a:t>(</a:t>
            </a:r>
            <a:r>
              <a:rPr lang="en-US" altLang="ja-JP" sz="2000">
                <a:solidFill>
                  <a:schemeClr val="accent2"/>
                </a:solidFill>
              </a:rPr>
              <a:t>cost</a:t>
            </a:r>
            <a:r>
              <a:rPr lang="en-US" altLang="ja-JP" sz="2000"/>
              <a:t>)</a:t>
            </a:r>
          </a:p>
          <a:p>
            <a:pPr lvl="1" eaLnBrk="1" hangingPunct="1">
              <a:lnSpc>
                <a:spcPct val="140000"/>
              </a:lnSpc>
            </a:pPr>
            <a:r>
              <a:rPr lang="en-US" altLang="ja-JP" sz="2000">
                <a:solidFill>
                  <a:schemeClr val="accent2"/>
                </a:solidFill>
              </a:rPr>
              <a:t>revenue</a:t>
            </a:r>
            <a:r>
              <a:rPr lang="en-US" altLang="ja-JP" sz="2000"/>
              <a:t>:	</a:t>
            </a:r>
            <a:r>
              <a:rPr lang="ja-JP" altLang="en-US" sz="2000"/>
              <a:t>収入  ＝  観客数</a:t>
            </a:r>
            <a:r>
              <a:rPr lang="en-US" altLang="ja-JP" sz="2000"/>
              <a:t>(</a:t>
            </a:r>
            <a:r>
              <a:rPr lang="en-US" altLang="ja-JP" sz="2000">
                <a:solidFill>
                  <a:schemeClr val="accent2"/>
                </a:solidFill>
              </a:rPr>
              <a:t>attendees</a:t>
            </a:r>
            <a:r>
              <a:rPr lang="en-US" altLang="ja-JP" sz="2000"/>
              <a:t>)  ×  </a:t>
            </a:r>
            <a:r>
              <a:rPr lang="ja-JP" altLang="en-US" sz="2000"/>
              <a:t>チケット代</a:t>
            </a:r>
            <a:r>
              <a:rPr lang="en-US" altLang="ja-JP" sz="2000"/>
              <a:t>(</a:t>
            </a:r>
            <a:r>
              <a:rPr lang="en-US" altLang="ja-JP" sz="2000">
                <a:solidFill>
                  <a:schemeClr val="tx2"/>
                </a:solidFill>
              </a:rPr>
              <a:t>ticket-price</a:t>
            </a:r>
            <a:r>
              <a:rPr lang="en-US" altLang="ja-JP" sz="2000"/>
              <a:t>)</a:t>
            </a:r>
          </a:p>
          <a:p>
            <a:pPr lvl="1" eaLnBrk="1" hangingPunct="1">
              <a:lnSpc>
                <a:spcPct val="140000"/>
              </a:lnSpc>
            </a:pPr>
            <a:r>
              <a:rPr lang="en-US" altLang="ja-JP" sz="2000">
                <a:solidFill>
                  <a:schemeClr val="accent2"/>
                </a:solidFill>
              </a:rPr>
              <a:t>cost</a:t>
            </a:r>
            <a:r>
              <a:rPr lang="en-US" altLang="ja-JP" sz="2000"/>
              <a:t>:	</a:t>
            </a:r>
            <a:r>
              <a:rPr lang="ja-JP" altLang="en-US" sz="2000"/>
              <a:t>支出  ＝  固定費  ＋  観客数</a:t>
            </a:r>
            <a:r>
              <a:rPr lang="en-US" altLang="ja-JP" sz="2000"/>
              <a:t>(</a:t>
            </a:r>
            <a:r>
              <a:rPr lang="en-US" altLang="ja-JP" sz="2000">
                <a:solidFill>
                  <a:schemeClr val="accent2"/>
                </a:solidFill>
              </a:rPr>
              <a:t>attendees</a:t>
            </a:r>
            <a:r>
              <a:rPr lang="en-US" altLang="ja-JP" sz="2000"/>
              <a:t>)</a:t>
            </a:r>
            <a:r>
              <a:rPr lang="ja-JP" altLang="en-US" sz="2000"/>
              <a:t> ×  費用</a:t>
            </a:r>
          </a:p>
          <a:p>
            <a:pPr lvl="1" eaLnBrk="1" hangingPunct="1">
              <a:lnSpc>
                <a:spcPct val="140000"/>
              </a:lnSpc>
              <a:buFontTx/>
              <a:buNone/>
            </a:pPr>
            <a:r>
              <a:rPr lang="ja-JP" altLang="en-US" sz="2000">
                <a:solidFill>
                  <a:srgbClr val="008000"/>
                </a:solidFill>
              </a:rPr>
              <a:t>    </a:t>
            </a:r>
            <a:r>
              <a:rPr lang="en-US" altLang="ja-JP" sz="2000">
                <a:solidFill>
                  <a:srgbClr val="008000"/>
                </a:solidFill>
              </a:rPr>
              <a:t>→  </a:t>
            </a:r>
            <a:r>
              <a:rPr lang="ja-JP" altLang="en-US" sz="2000">
                <a:solidFill>
                  <a:srgbClr val="008000"/>
                </a:solidFill>
              </a:rPr>
              <a:t>「固定費」と「費用」は公演ごとに異なる</a:t>
            </a:r>
          </a:p>
          <a:p>
            <a:pPr lvl="1" eaLnBrk="1" hangingPunct="1">
              <a:lnSpc>
                <a:spcPct val="140000"/>
              </a:lnSpc>
            </a:pPr>
            <a:r>
              <a:rPr lang="en-US" altLang="ja-JP" sz="2000">
                <a:solidFill>
                  <a:schemeClr val="accent2"/>
                </a:solidFill>
              </a:rPr>
              <a:t>attendees</a:t>
            </a:r>
            <a:r>
              <a:rPr lang="en-US" altLang="ja-JP" sz="2000"/>
              <a:t>: </a:t>
            </a:r>
            <a:r>
              <a:rPr lang="ja-JP" altLang="en-US" sz="2000"/>
              <a:t>チケット代</a:t>
            </a:r>
            <a:r>
              <a:rPr lang="en-US" altLang="ja-JP" sz="2000"/>
              <a:t>(</a:t>
            </a:r>
            <a:r>
              <a:rPr lang="en-US" altLang="ja-JP" sz="2000">
                <a:solidFill>
                  <a:schemeClr val="tx2"/>
                </a:solidFill>
              </a:rPr>
              <a:t>ticket-price</a:t>
            </a:r>
            <a:r>
              <a:rPr lang="en-US" altLang="ja-JP" sz="2000"/>
              <a:t>)</a:t>
            </a:r>
            <a:r>
              <a:rPr lang="ja-JP" altLang="en-US" sz="2000"/>
              <a:t>と観客数には関係がある</a:t>
            </a:r>
          </a:p>
          <a:p>
            <a:pPr lvl="1" eaLnBrk="1" hangingPunct="1">
              <a:lnSpc>
                <a:spcPct val="140000"/>
              </a:lnSpc>
              <a:buFontTx/>
              <a:buNone/>
            </a:pPr>
            <a:r>
              <a:rPr lang="ja-JP" altLang="en-US" sz="2000">
                <a:solidFill>
                  <a:srgbClr val="008000"/>
                </a:solidFill>
              </a:rPr>
              <a:t>    </a:t>
            </a:r>
            <a:r>
              <a:rPr lang="en-US" altLang="ja-JP" sz="2000">
                <a:solidFill>
                  <a:srgbClr val="008000"/>
                </a:solidFill>
              </a:rPr>
              <a:t>→  </a:t>
            </a:r>
            <a:r>
              <a:rPr lang="ja-JP" altLang="en-US" sz="2000">
                <a:solidFill>
                  <a:srgbClr val="008000"/>
                </a:solidFill>
              </a:rPr>
              <a:t>この「関係」は公演ごとに異なる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例題７．利益の計算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01730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826" y="4541838"/>
            <a:ext cx="7096476" cy="2239962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ja-JP" altLang="en-US"/>
              <a:t>支出  ＝  固定費  ＋  観客数  ×  費用</a:t>
            </a:r>
          </a:p>
          <a:p>
            <a:pPr lvl="1" eaLnBrk="1" hangingPunct="1">
              <a:lnSpc>
                <a:spcPct val="125000"/>
              </a:lnSpc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 	例）    固定費：  ＄１８０</a:t>
            </a:r>
          </a:p>
          <a:p>
            <a:pPr lvl="1" eaLnBrk="1" hangingPunct="1">
              <a:lnSpc>
                <a:spcPct val="125000"/>
              </a:lnSpc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              費用：  観客１人あたり＄０．０４</a:t>
            </a:r>
          </a:p>
          <a:p>
            <a:pPr lvl="1" eaLnBrk="1" hangingPunct="1">
              <a:lnSpc>
                <a:spcPct val="125000"/>
              </a:lnSpc>
              <a:buFontTx/>
              <a:buNone/>
            </a:pPr>
            <a:endParaRPr lang="ja-JP" altLang="en-US">
              <a:solidFill>
                <a:srgbClr val="008000"/>
              </a:solidFill>
            </a:endParaRPr>
          </a:p>
        </p:txBody>
      </p:sp>
      <p:sp>
        <p:nvSpPr>
          <p:cNvPr id="93188" name="Line 4"/>
          <p:cNvSpPr>
            <a:spLocks noChangeShapeType="1"/>
          </p:cNvSpPr>
          <p:nvPr/>
        </p:nvSpPr>
        <p:spPr bwMode="auto">
          <a:xfrm flipH="1">
            <a:off x="3201988" y="1322388"/>
            <a:ext cx="17462" cy="3133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3189" name="Line 5"/>
          <p:cNvSpPr>
            <a:spLocks noChangeShapeType="1"/>
          </p:cNvSpPr>
          <p:nvPr/>
        </p:nvSpPr>
        <p:spPr bwMode="auto">
          <a:xfrm flipH="1" flipV="1">
            <a:off x="2822575" y="4067175"/>
            <a:ext cx="2779713" cy="17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5711825" y="400685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観客数</a:t>
            </a:r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2571750" y="885825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支出</a:t>
            </a:r>
          </a:p>
        </p:txBody>
      </p:sp>
      <p:sp>
        <p:nvSpPr>
          <p:cNvPr id="93192" name="Text Box 8"/>
          <p:cNvSpPr txBox="1">
            <a:spLocks noChangeArrowheads="1"/>
          </p:cNvSpPr>
          <p:nvPr/>
        </p:nvSpPr>
        <p:spPr bwMode="auto">
          <a:xfrm>
            <a:off x="2805113" y="4060825"/>
            <a:ext cx="3397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0</a:t>
            </a:r>
          </a:p>
        </p:txBody>
      </p:sp>
      <p:sp>
        <p:nvSpPr>
          <p:cNvPr id="93193" name="Oval 9"/>
          <p:cNvSpPr>
            <a:spLocks noChangeArrowheads="1"/>
          </p:cNvSpPr>
          <p:nvPr/>
        </p:nvSpPr>
        <p:spPr bwMode="auto">
          <a:xfrm>
            <a:off x="3130550" y="2716213"/>
            <a:ext cx="160338" cy="1682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3194" name="AutoShape 11"/>
          <p:cNvSpPr>
            <a:spLocks/>
          </p:cNvSpPr>
          <p:nvPr/>
        </p:nvSpPr>
        <p:spPr bwMode="auto">
          <a:xfrm>
            <a:off x="2641600" y="2814638"/>
            <a:ext cx="177800" cy="1216025"/>
          </a:xfrm>
          <a:prstGeom prst="leftBrace">
            <a:avLst>
              <a:gd name="adj1" fmla="val 56994"/>
              <a:gd name="adj2" fmla="val 50000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3195" name="Text Box 12"/>
          <p:cNvSpPr txBox="1">
            <a:spLocks noChangeArrowheads="1"/>
          </p:cNvSpPr>
          <p:nvPr/>
        </p:nvSpPr>
        <p:spPr bwMode="auto">
          <a:xfrm>
            <a:off x="687388" y="2189163"/>
            <a:ext cx="1250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固定費</a:t>
            </a:r>
          </a:p>
        </p:txBody>
      </p:sp>
      <p:sp>
        <p:nvSpPr>
          <p:cNvPr id="93196" name="Text Box 13"/>
          <p:cNvSpPr txBox="1">
            <a:spLocks noChangeArrowheads="1"/>
          </p:cNvSpPr>
          <p:nvPr/>
        </p:nvSpPr>
        <p:spPr bwMode="auto">
          <a:xfrm>
            <a:off x="87313" y="2749550"/>
            <a:ext cx="3262312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観客がいなくても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かかる費用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（会場，設備，宣伝，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　出演料その他）</a:t>
            </a:r>
          </a:p>
        </p:txBody>
      </p:sp>
      <p:sp>
        <p:nvSpPr>
          <p:cNvPr id="93197" name="Line 14"/>
          <p:cNvSpPr>
            <a:spLocks noChangeShapeType="1"/>
          </p:cNvSpPr>
          <p:nvPr/>
        </p:nvSpPr>
        <p:spPr bwMode="auto">
          <a:xfrm flipV="1">
            <a:off x="3205163" y="1793875"/>
            <a:ext cx="2343150" cy="1003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3198" name="Line 15"/>
          <p:cNvSpPr>
            <a:spLocks noChangeShapeType="1"/>
          </p:cNvSpPr>
          <p:nvPr/>
        </p:nvSpPr>
        <p:spPr bwMode="auto">
          <a:xfrm flipV="1">
            <a:off x="3217863" y="2798763"/>
            <a:ext cx="23510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3199" name="AutoShape 16"/>
          <p:cNvSpPr>
            <a:spLocks/>
          </p:cNvSpPr>
          <p:nvPr/>
        </p:nvSpPr>
        <p:spPr bwMode="auto">
          <a:xfrm flipH="1">
            <a:off x="5681663" y="1830388"/>
            <a:ext cx="274637" cy="941387"/>
          </a:xfrm>
          <a:prstGeom prst="leftBrace">
            <a:avLst>
              <a:gd name="adj1" fmla="val 28565"/>
              <a:gd name="adj2" fmla="val 50000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3200" name="Text Box 17"/>
          <p:cNvSpPr txBox="1">
            <a:spLocks noChangeArrowheads="1"/>
          </p:cNvSpPr>
          <p:nvPr/>
        </p:nvSpPr>
        <p:spPr bwMode="auto">
          <a:xfrm>
            <a:off x="6053138" y="1876425"/>
            <a:ext cx="2646362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観客数に比例して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かかる部分</a:t>
            </a:r>
          </a:p>
        </p:txBody>
      </p:sp>
      <p:sp>
        <p:nvSpPr>
          <p:cNvPr id="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支出の見積もり式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50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4292600" y="2082800"/>
            <a:ext cx="914400" cy="9144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6426200" y="3530600"/>
            <a:ext cx="914400" cy="914400"/>
          </a:xfrm>
          <a:prstGeom prst="smileyFace">
            <a:avLst>
              <a:gd name="adj" fmla="val 4653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 rot="2099221">
            <a:off x="5207000" y="2997200"/>
            <a:ext cx="1143000" cy="533400"/>
          </a:xfrm>
          <a:prstGeom prst="rightArrow">
            <a:avLst>
              <a:gd name="adj1" fmla="val 50000"/>
              <a:gd name="adj2" fmla="val 53571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5359400" y="1244600"/>
            <a:ext cx="2438400" cy="1143000"/>
          </a:xfrm>
          <a:prstGeom prst="wedgeEllipseCallout">
            <a:avLst>
              <a:gd name="adj1" fmla="val -56509"/>
              <a:gd name="adj2" fmla="val 5291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5588000" y="1397000"/>
            <a:ext cx="2032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/>
              <a:t>○○の仕事を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/>
              <a:t>頼む！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4191000" y="3276600"/>
            <a:ext cx="1371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>
                <a:solidFill>
                  <a:srgbClr val="006600"/>
                </a:solidFill>
              </a:rPr>
              <a:t>頼む人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6362700" y="4432300"/>
            <a:ext cx="17907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>
                <a:solidFill>
                  <a:srgbClr val="006600"/>
                </a:solidFill>
              </a:rPr>
              <a:t>担当者Ａ</a:t>
            </a:r>
          </a:p>
        </p:txBody>
      </p:sp>
      <p:sp>
        <p:nvSpPr>
          <p:cNvPr id="11273" name="AutoShape 9"/>
          <p:cNvSpPr>
            <a:spLocks noChangeArrowheads="1"/>
          </p:cNvSpPr>
          <p:nvPr/>
        </p:nvSpPr>
        <p:spPr bwMode="auto">
          <a:xfrm>
            <a:off x="2590800" y="4419600"/>
            <a:ext cx="914400" cy="914400"/>
          </a:xfrm>
          <a:prstGeom prst="smileyFace">
            <a:avLst>
              <a:gd name="adj" fmla="val 4653"/>
            </a:avLst>
          </a:prstGeom>
          <a:solidFill>
            <a:srgbClr val="FF99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2286000" y="5486400"/>
            <a:ext cx="17907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>
                <a:solidFill>
                  <a:srgbClr val="006600"/>
                </a:solidFill>
              </a:rPr>
              <a:t>担当者Ｂ</a:t>
            </a:r>
          </a:p>
        </p:txBody>
      </p:sp>
      <p:sp>
        <p:nvSpPr>
          <p:cNvPr id="11275" name="AutoShape 11"/>
          <p:cNvSpPr>
            <a:spLocks noChangeArrowheads="1"/>
          </p:cNvSpPr>
          <p:nvPr/>
        </p:nvSpPr>
        <p:spPr bwMode="auto">
          <a:xfrm rot="7367387">
            <a:off x="3276600" y="3505200"/>
            <a:ext cx="1143000" cy="533400"/>
          </a:xfrm>
          <a:prstGeom prst="rightArrow">
            <a:avLst>
              <a:gd name="adj1" fmla="val 50000"/>
              <a:gd name="adj2" fmla="val 53571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276" name="AutoShape 12"/>
          <p:cNvSpPr>
            <a:spLocks noChangeArrowheads="1"/>
          </p:cNvSpPr>
          <p:nvPr/>
        </p:nvSpPr>
        <p:spPr bwMode="auto">
          <a:xfrm>
            <a:off x="1371600" y="2286000"/>
            <a:ext cx="2438400" cy="1143000"/>
          </a:xfrm>
          <a:prstGeom prst="wedgeEllipseCallout">
            <a:avLst>
              <a:gd name="adj1" fmla="val 66667"/>
              <a:gd name="adj2" fmla="val -222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1676400" y="2438400"/>
            <a:ext cx="2032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/>
              <a:t>△△の仕事を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/>
              <a:t>頼む！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4400">
              <a:solidFill>
                <a:schemeClr val="tx2"/>
              </a:solidFill>
            </a:endParaRPr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仕事の分割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2822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550" y="4662488"/>
            <a:ext cx="8667750" cy="2063750"/>
          </a:xfrm>
          <a:ln>
            <a:solidFill>
              <a:schemeClr val="accent2"/>
            </a:solidFill>
            <a:miter lim="800000"/>
            <a:headEnd/>
            <a:tailEnd/>
          </a:ln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5000"/>
              </a:lnSpc>
            </a:pPr>
            <a:r>
              <a:rPr lang="ja-JP" altLang="en-US" sz="2800" dirty="0"/>
              <a:t>チケット代と観客数には関係がある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ja-JP" altLang="en-US" sz="2000" dirty="0">
                <a:solidFill>
                  <a:srgbClr val="008000"/>
                </a:solidFill>
              </a:rPr>
              <a:t>     例）  チケット代：＄５  のとき，観客数は１２０人だった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ja-JP" altLang="en-US" sz="2000" dirty="0">
                <a:solidFill>
                  <a:srgbClr val="008000"/>
                </a:solidFill>
              </a:rPr>
              <a:t>              チケット代：＄０．１　値下げすると１５人増えた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ja-JP" altLang="en-US" sz="2000" dirty="0">
                <a:solidFill>
                  <a:srgbClr val="008000"/>
                </a:solidFill>
              </a:rPr>
              <a:t>	</a:t>
            </a:r>
            <a:r>
              <a:rPr lang="en-US" altLang="ja-JP" sz="2000" dirty="0">
                <a:solidFill>
                  <a:srgbClr val="008000"/>
                </a:solidFill>
              </a:rPr>
              <a:t>⇒</a:t>
            </a:r>
            <a:r>
              <a:rPr lang="ja-JP" altLang="en-US" sz="2000" dirty="0">
                <a:solidFill>
                  <a:srgbClr val="008000"/>
                </a:solidFill>
              </a:rPr>
              <a:t>　観客数　＝　－（１５／０．１）</a:t>
            </a:r>
            <a:r>
              <a:rPr lang="en-US" altLang="ja-JP" sz="2000" dirty="0">
                <a:solidFill>
                  <a:srgbClr val="008000"/>
                </a:solidFill>
              </a:rPr>
              <a:t>×</a:t>
            </a:r>
            <a:r>
              <a:rPr lang="ja-JP" altLang="en-US" sz="2000" dirty="0">
                <a:solidFill>
                  <a:srgbClr val="008000"/>
                </a:solidFill>
              </a:rPr>
              <a:t>（チケット代－＄５）　＋　１２０　と見積もる</a:t>
            </a:r>
          </a:p>
        </p:txBody>
      </p:sp>
      <p:sp>
        <p:nvSpPr>
          <p:cNvPr id="94212" name="Line 4"/>
          <p:cNvSpPr>
            <a:spLocks noChangeShapeType="1"/>
          </p:cNvSpPr>
          <p:nvPr/>
        </p:nvSpPr>
        <p:spPr bwMode="auto">
          <a:xfrm flipH="1">
            <a:off x="3201988" y="1322388"/>
            <a:ext cx="17462" cy="3133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4213" name="Line 5"/>
          <p:cNvSpPr>
            <a:spLocks noChangeShapeType="1"/>
          </p:cNvSpPr>
          <p:nvPr/>
        </p:nvSpPr>
        <p:spPr bwMode="auto">
          <a:xfrm flipH="1" flipV="1">
            <a:off x="2822575" y="4067175"/>
            <a:ext cx="2779713" cy="17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4214" name="Text Box 6"/>
          <p:cNvSpPr txBox="1">
            <a:spLocks noChangeArrowheads="1"/>
          </p:cNvSpPr>
          <p:nvPr/>
        </p:nvSpPr>
        <p:spPr bwMode="auto">
          <a:xfrm>
            <a:off x="5561013" y="4024313"/>
            <a:ext cx="17240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チケット代</a:t>
            </a:r>
          </a:p>
        </p:txBody>
      </p:sp>
      <p:sp>
        <p:nvSpPr>
          <p:cNvPr id="94215" name="Text Box 7"/>
          <p:cNvSpPr txBox="1">
            <a:spLocks noChangeArrowheads="1"/>
          </p:cNvSpPr>
          <p:nvPr/>
        </p:nvSpPr>
        <p:spPr bwMode="auto">
          <a:xfrm>
            <a:off x="2092325" y="1152525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観客数</a:t>
            </a:r>
          </a:p>
        </p:txBody>
      </p:sp>
      <p:sp>
        <p:nvSpPr>
          <p:cNvPr id="94216" name="Text Box 8"/>
          <p:cNvSpPr txBox="1">
            <a:spLocks noChangeArrowheads="1"/>
          </p:cNvSpPr>
          <p:nvPr/>
        </p:nvSpPr>
        <p:spPr bwMode="auto">
          <a:xfrm>
            <a:off x="2805113" y="4060825"/>
            <a:ext cx="3397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0</a:t>
            </a:r>
          </a:p>
        </p:txBody>
      </p:sp>
      <p:sp>
        <p:nvSpPr>
          <p:cNvPr id="94217" name="Oval 9"/>
          <p:cNvSpPr>
            <a:spLocks noChangeArrowheads="1"/>
          </p:cNvSpPr>
          <p:nvPr/>
        </p:nvSpPr>
        <p:spPr bwMode="auto">
          <a:xfrm>
            <a:off x="4364038" y="2714625"/>
            <a:ext cx="160337" cy="1682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4218" name="Line 13"/>
          <p:cNvSpPr>
            <a:spLocks noChangeShapeType="1"/>
          </p:cNvSpPr>
          <p:nvPr/>
        </p:nvSpPr>
        <p:spPr bwMode="auto">
          <a:xfrm flipV="1">
            <a:off x="3217863" y="2798763"/>
            <a:ext cx="23510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4220" name="Line 19"/>
          <p:cNvSpPr>
            <a:spLocks noChangeShapeType="1"/>
          </p:cNvSpPr>
          <p:nvPr/>
        </p:nvSpPr>
        <p:spPr bwMode="auto">
          <a:xfrm>
            <a:off x="4445000" y="1647825"/>
            <a:ext cx="0" cy="24399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4221" name="Line 20"/>
          <p:cNvSpPr>
            <a:spLocks noChangeShapeType="1"/>
          </p:cNvSpPr>
          <p:nvPr/>
        </p:nvSpPr>
        <p:spPr bwMode="auto">
          <a:xfrm>
            <a:off x="3124200" y="2805113"/>
            <a:ext cx="17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4222" name="Line 21"/>
          <p:cNvSpPr>
            <a:spLocks noChangeShapeType="1"/>
          </p:cNvSpPr>
          <p:nvPr/>
        </p:nvSpPr>
        <p:spPr bwMode="auto">
          <a:xfrm flipH="1">
            <a:off x="4433888" y="3944938"/>
            <a:ext cx="7937" cy="257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4223" name="Line 22"/>
          <p:cNvSpPr>
            <a:spLocks noChangeShapeType="1"/>
          </p:cNvSpPr>
          <p:nvPr/>
        </p:nvSpPr>
        <p:spPr bwMode="auto">
          <a:xfrm flipH="1" flipV="1">
            <a:off x="4171950" y="2636838"/>
            <a:ext cx="265113" cy="160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4224" name="Line 23"/>
          <p:cNvSpPr>
            <a:spLocks noChangeShapeType="1"/>
          </p:cNvSpPr>
          <p:nvPr/>
        </p:nvSpPr>
        <p:spPr bwMode="auto">
          <a:xfrm flipH="1" flipV="1">
            <a:off x="3200400" y="2066925"/>
            <a:ext cx="2405063" cy="141128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4225" name="Line 26"/>
          <p:cNvSpPr>
            <a:spLocks noChangeShapeType="1"/>
          </p:cNvSpPr>
          <p:nvPr/>
        </p:nvSpPr>
        <p:spPr bwMode="auto">
          <a:xfrm flipH="1">
            <a:off x="4995863" y="2147888"/>
            <a:ext cx="622300" cy="98583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4226" name="Text Box 27"/>
          <p:cNvSpPr txBox="1">
            <a:spLocks noChangeArrowheads="1"/>
          </p:cNvSpPr>
          <p:nvPr/>
        </p:nvSpPr>
        <p:spPr bwMode="auto">
          <a:xfrm>
            <a:off x="5351463" y="1662113"/>
            <a:ext cx="32623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推定された見積もり式</a:t>
            </a:r>
          </a:p>
        </p:txBody>
      </p:sp>
      <p:sp>
        <p:nvSpPr>
          <p:cNvPr id="2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観客数の見積もり式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356864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2463" y="1292225"/>
            <a:ext cx="7500937" cy="4676775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ja-JP" altLang="en-US"/>
              <a:t>あなたが「劇場」の所有者であるとする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/>
              <a:t>チケット代は，あなたが自由に決める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/>
              <a:t>チケット代から，収入，支出，利益などを見積もりたい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利益の計算</a:t>
            </a:r>
            <a:endParaRPr lang="ja-JP" altLang="en-US" sz="36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25428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Line 15"/>
          <p:cNvSpPr>
            <a:spLocks noChangeShapeType="1"/>
          </p:cNvSpPr>
          <p:nvPr/>
        </p:nvSpPr>
        <p:spPr bwMode="auto">
          <a:xfrm flipH="1">
            <a:off x="2705100" y="284163"/>
            <a:ext cx="9525" cy="165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7283" name="Line 16"/>
          <p:cNvSpPr>
            <a:spLocks noChangeShapeType="1"/>
          </p:cNvSpPr>
          <p:nvPr/>
        </p:nvSpPr>
        <p:spPr bwMode="auto">
          <a:xfrm flipH="1" flipV="1">
            <a:off x="2325688" y="1546225"/>
            <a:ext cx="1847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7284" name="Text Box 17"/>
          <p:cNvSpPr txBox="1">
            <a:spLocks noChangeArrowheads="1"/>
          </p:cNvSpPr>
          <p:nvPr/>
        </p:nvSpPr>
        <p:spPr bwMode="auto">
          <a:xfrm>
            <a:off x="4016375" y="1520825"/>
            <a:ext cx="17240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チケット代</a:t>
            </a:r>
          </a:p>
        </p:txBody>
      </p:sp>
      <p:sp>
        <p:nvSpPr>
          <p:cNvPr id="97285" name="Text Box 18"/>
          <p:cNvSpPr txBox="1">
            <a:spLocks noChangeArrowheads="1"/>
          </p:cNvSpPr>
          <p:nvPr/>
        </p:nvSpPr>
        <p:spPr bwMode="auto">
          <a:xfrm>
            <a:off x="1558925" y="2540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観客数</a:t>
            </a:r>
          </a:p>
        </p:txBody>
      </p:sp>
      <p:sp>
        <p:nvSpPr>
          <p:cNvPr id="97286" name="Text Box 19"/>
          <p:cNvSpPr txBox="1">
            <a:spLocks noChangeArrowheads="1"/>
          </p:cNvSpPr>
          <p:nvPr/>
        </p:nvSpPr>
        <p:spPr bwMode="auto">
          <a:xfrm>
            <a:off x="2308225" y="1539875"/>
            <a:ext cx="3397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0</a:t>
            </a:r>
          </a:p>
        </p:txBody>
      </p:sp>
      <p:sp>
        <p:nvSpPr>
          <p:cNvPr id="97287" name="Line 26"/>
          <p:cNvSpPr>
            <a:spLocks noChangeShapeType="1"/>
          </p:cNvSpPr>
          <p:nvPr/>
        </p:nvSpPr>
        <p:spPr bwMode="auto">
          <a:xfrm flipH="1" flipV="1">
            <a:off x="2720975" y="754063"/>
            <a:ext cx="1365250" cy="382587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7288" name="Text Box 29"/>
          <p:cNvSpPr txBox="1">
            <a:spLocks noChangeArrowheads="1"/>
          </p:cNvSpPr>
          <p:nvPr/>
        </p:nvSpPr>
        <p:spPr bwMode="auto">
          <a:xfrm>
            <a:off x="393700" y="469900"/>
            <a:ext cx="14160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観客数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のグラフ</a:t>
            </a:r>
          </a:p>
        </p:txBody>
      </p:sp>
      <p:sp>
        <p:nvSpPr>
          <p:cNvPr id="97289" name="Text Box 30"/>
          <p:cNvSpPr txBox="1">
            <a:spLocks noChangeArrowheads="1"/>
          </p:cNvSpPr>
          <p:nvPr/>
        </p:nvSpPr>
        <p:spPr bwMode="auto">
          <a:xfrm>
            <a:off x="5545138" y="447675"/>
            <a:ext cx="3570287" cy="830263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チケット代を上げると，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観客数が減る</a:t>
            </a:r>
          </a:p>
        </p:txBody>
      </p:sp>
      <p:sp>
        <p:nvSpPr>
          <p:cNvPr id="97290" name="Line 31"/>
          <p:cNvSpPr>
            <a:spLocks noChangeShapeType="1"/>
          </p:cNvSpPr>
          <p:nvPr/>
        </p:nvSpPr>
        <p:spPr bwMode="auto">
          <a:xfrm flipH="1">
            <a:off x="2700338" y="2555875"/>
            <a:ext cx="9525" cy="165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7291" name="Line 32"/>
          <p:cNvSpPr>
            <a:spLocks noChangeShapeType="1"/>
          </p:cNvSpPr>
          <p:nvPr/>
        </p:nvSpPr>
        <p:spPr bwMode="auto">
          <a:xfrm flipH="1" flipV="1">
            <a:off x="2320925" y="3817938"/>
            <a:ext cx="1847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7292" name="Text Box 33"/>
          <p:cNvSpPr txBox="1">
            <a:spLocks noChangeArrowheads="1"/>
          </p:cNvSpPr>
          <p:nvPr/>
        </p:nvSpPr>
        <p:spPr bwMode="auto">
          <a:xfrm>
            <a:off x="4011613" y="3792538"/>
            <a:ext cx="17240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チケット代</a:t>
            </a:r>
          </a:p>
        </p:txBody>
      </p:sp>
      <p:sp>
        <p:nvSpPr>
          <p:cNvPr id="97293" name="Text Box 34"/>
          <p:cNvSpPr txBox="1">
            <a:spLocks noChangeArrowheads="1"/>
          </p:cNvSpPr>
          <p:nvPr/>
        </p:nvSpPr>
        <p:spPr bwMode="auto">
          <a:xfrm>
            <a:off x="1830388" y="2297113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支出</a:t>
            </a:r>
          </a:p>
        </p:txBody>
      </p:sp>
      <p:sp>
        <p:nvSpPr>
          <p:cNvPr id="97294" name="Text Box 35"/>
          <p:cNvSpPr txBox="1">
            <a:spLocks noChangeArrowheads="1"/>
          </p:cNvSpPr>
          <p:nvPr/>
        </p:nvSpPr>
        <p:spPr bwMode="auto">
          <a:xfrm>
            <a:off x="2303463" y="3811588"/>
            <a:ext cx="3397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0</a:t>
            </a:r>
          </a:p>
        </p:txBody>
      </p:sp>
      <p:sp>
        <p:nvSpPr>
          <p:cNvPr id="97295" name="Line 36"/>
          <p:cNvSpPr>
            <a:spLocks noChangeShapeType="1"/>
          </p:cNvSpPr>
          <p:nvPr/>
        </p:nvSpPr>
        <p:spPr bwMode="auto">
          <a:xfrm flipH="1" flipV="1">
            <a:off x="2716213" y="3025775"/>
            <a:ext cx="1382712" cy="16986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7296" name="Text Box 37"/>
          <p:cNvSpPr txBox="1">
            <a:spLocks noChangeArrowheads="1"/>
          </p:cNvSpPr>
          <p:nvPr/>
        </p:nvSpPr>
        <p:spPr bwMode="auto">
          <a:xfrm>
            <a:off x="388938" y="2741613"/>
            <a:ext cx="141605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支出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のグラフ</a:t>
            </a:r>
          </a:p>
        </p:txBody>
      </p:sp>
      <p:sp>
        <p:nvSpPr>
          <p:cNvPr id="97297" name="Text Box 38"/>
          <p:cNvSpPr txBox="1">
            <a:spLocks noChangeArrowheads="1"/>
          </p:cNvSpPr>
          <p:nvPr/>
        </p:nvSpPr>
        <p:spPr bwMode="auto">
          <a:xfrm>
            <a:off x="5540375" y="2551113"/>
            <a:ext cx="3570288" cy="12001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チケット代を上げると，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観客数が減り，結果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として支出も減る</a:t>
            </a:r>
          </a:p>
        </p:txBody>
      </p:sp>
      <p:sp>
        <p:nvSpPr>
          <p:cNvPr id="97298" name="Line 39"/>
          <p:cNvSpPr>
            <a:spLocks noChangeShapeType="1"/>
          </p:cNvSpPr>
          <p:nvPr/>
        </p:nvSpPr>
        <p:spPr bwMode="auto">
          <a:xfrm flipH="1">
            <a:off x="2695575" y="5027613"/>
            <a:ext cx="9525" cy="165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7299" name="Line 40"/>
          <p:cNvSpPr>
            <a:spLocks noChangeShapeType="1"/>
          </p:cNvSpPr>
          <p:nvPr/>
        </p:nvSpPr>
        <p:spPr bwMode="auto">
          <a:xfrm flipH="1" flipV="1">
            <a:off x="2316163" y="6289675"/>
            <a:ext cx="1847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7300" name="Text Box 41"/>
          <p:cNvSpPr txBox="1">
            <a:spLocks noChangeArrowheads="1"/>
          </p:cNvSpPr>
          <p:nvPr/>
        </p:nvSpPr>
        <p:spPr bwMode="auto">
          <a:xfrm>
            <a:off x="4006850" y="6264275"/>
            <a:ext cx="17240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チケット代</a:t>
            </a:r>
          </a:p>
        </p:txBody>
      </p:sp>
      <p:sp>
        <p:nvSpPr>
          <p:cNvPr id="97301" name="Text Box 42"/>
          <p:cNvSpPr txBox="1">
            <a:spLocks noChangeArrowheads="1"/>
          </p:cNvSpPr>
          <p:nvPr/>
        </p:nvSpPr>
        <p:spPr bwMode="auto">
          <a:xfrm>
            <a:off x="1549400" y="476885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観客数</a:t>
            </a:r>
          </a:p>
        </p:txBody>
      </p:sp>
      <p:sp>
        <p:nvSpPr>
          <p:cNvPr id="97302" name="Text Box 43"/>
          <p:cNvSpPr txBox="1">
            <a:spLocks noChangeArrowheads="1"/>
          </p:cNvSpPr>
          <p:nvPr/>
        </p:nvSpPr>
        <p:spPr bwMode="auto">
          <a:xfrm>
            <a:off x="2298700" y="6283325"/>
            <a:ext cx="3397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0</a:t>
            </a:r>
          </a:p>
        </p:txBody>
      </p:sp>
      <p:sp>
        <p:nvSpPr>
          <p:cNvPr id="97303" name="Text Box 45"/>
          <p:cNvSpPr txBox="1">
            <a:spLocks noChangeArrowheads="1"/>
          </p:cNvSpPr>
          <p:nvPr/>
        </p:nvSpPr>
        <p:spPr bwMode="auto">
          <a:xfrm>
            <a:off x="384175" y="5213350"/>
            <a:ext cx="14160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339933"/>
                </a:solidFill>
              </a:rPr>
              <a:t>収入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339933"/>
                </a:solidFill>
              </a:rPr>
              <a:t>のグラフ</a:t>
            </a:r>
          </a:p>
        </p:txBody>
      </p:sp>
      <p:sp>
        <p:nvSpPr>
          <p:cNvPr id="97304" name="Text Box 46"/>
          <p:cNvSpPr txBox="1">
            <a:spLocks noChangeArrowheads="1"/>
          </p:cNvSpPr>
          <p:nvPr/>
        </p:nvSpPr>
        <p:spPr bwMode="auto">
          <a:xfrm>
            <a:off x="5535613" y="5191125"/>
            <a:ext cx="2954337" cy="12001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収入は，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観客数</a:t>
            </a:r>
            <a:r>
              <a:rPr lang="en-US" altLang="ja-JP" sz="2400"/>
              <a:t>×</a:t>
            </a:r>
            <a:r>
              <a:rPr lang="ja-JP" altLang="en-US" sz="2400"/>
              <a:t>チケット代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（これは２次曲線）</a:t>
            </a:r>
          </a:p>
        </p:txBody>
      </p:sp>
      <p:sp>
        <p:nvSpPr>
          <p:cNvPr id="97305" name="Freeform 56"/>
          <p:cNvSpPr>
            <a:spLocks/>
          </p:cNvSpPr>
          <p:nvPr/>
        </p:nvSpPr>
        <p:spPr bwMode="auto">
          <a:xfrm>
            <a:off x="2695575" y="5291138"/>
            <a:ext cx="1433513" cy="1000125"/>
          </a:xfrm>
          <a:custGeom>
            <a:avLst/>
            <a:gdLst>
              <a:gd name="T0" fmla="*/ 0 w 903"/>
              <a:gd name="T1" fmla="*/ 1587698438 h 630"/>
              <a:gd name="T2" fmla="*/ 279738235 w 903"/>
              <a:gd name="T3" fmla="*/ 1020664075 h 630"/>
              <a:gd name="T4" fmla="*/ 604837711 w 903"/>
              <a:gd name="T5" fmla="*/ 559474688 h 630"/>
              <a:gd name="T6" fmla="*/ 937498452 w 903"/>
              <a:gd name="T7" fmla="*/ 226814063 h 630"/>
              <a:gd name="T8" fmla="*/ 1323083286 w 903"/>
              <a:gd name="T9" fmla="*/ 37803138 h 630"/>
              <a:gd name="T10" fmla="*/ 1648182762 w 903"/>
              <a:gd name="T11" fmla="*/ 0 h 630"/>
              <a:gd name="T12" fmla="*/ 1935480675 w 903"/>
              <a:gd name="T13" fmla="*/ 30241875 h 630"/>
              <a:gd name="T14" fmla="*/ 2147483646 w 903"/>
              <a:gd name="T15" fmla="*/ 173891575 h 63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903" h="630">
                <a:moveTo>
                  <a:pt x="0" y="630"/>
                </a:moveTo>
                <a:cubicBezTo>
                  <a:pt x="18" y="593"/>
                  <a:pt x="71" y="473"/>
                  <a:pt x="111" y="405"/>
                </a:cubicBezTo>
                <a:cubicBezTo>
                  <a:pt x="151" y="337"/>
                  <a:pt x="197" y="274"/>
                  <a:pt x="240" y="222"/>
                </a:cubicBezTo>
                <a:cubicBezTo>
                  <a:pt x="283" y="170"/>
                  <a:pt x="325" y="124"/>
                  <a:pt x="372" y="90"/>
                </a:cubicBezTo>
                <a:cubicBezTo>
                  <a:pt x="419" y="56"/>
                  <a:pt x="478" y="30"/>
                  <a:pt x="525" y="15"/>
                </a:cubicBezTo>
                <a:cubicBezTo>
                  <a:pt x="572" y="0"/>
                  <a:pt x="614" y="0"/>
                  <a:pt x="654" y="0"/>
                </a:cubicBezTo>
                <a:cubicBezTo>
                  <a:pt x="694" y="0"/>
                  <a:pt x="727" y="1"/>
                  <a:pt x="768" y="12"/>
                </a:cubicBezTo>
                <a:cubicBezTo>
                  <a:pt x="809" y="23"/>
                  <a:pt x="875" y="57"/>
                  <a:pt x="903" y="69"/>
                </a:cubicBezTo>
              </a:path>
            </a:pathLst>
          </a:custGeom>
          <a:noFill/>
          <a:ln w="19050" cmpd="sng">
            <a:solidFill>
              <a:srgbClr val="33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2504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z="2800" dirty="0"/>
              <a:t>チケット価格が$3のときの観客数を求めたい</a:t>
            </a:r>
          </a:p>
          <a:p>
            <a:pPr eaLnBrk="1" hangingPunct="1"/>
            <a:endParaRPr lang="ja-JP" altLang="en-US" sz="2800" dirty="0"/>
          </a:p>
          <a:p>
            <a:pPr eaLnBrk="1" hangingPunct="1"/>
            <a:r>
              <a:rPr lang="ja-JP" altLang="en-US" sz="2800" dirty="0"/>
              <a:t>チケット価格が$3のときのコストを求めたい</a:t>
            </a:r>
          </a:p>
          <a:p>
            <a:pPr eaLnBrk="1" hangingPunct="1"/>
            <a:endParaRPr lang="ja-JP" altLang="en-US" sz="2800" dirty="0"/>
          </a:p>
          <a:p>
            <a:pPr eaLnBrk="1" hangingPunct="1"/>
            <a:r>
              <a:rPr lang="ja-JP" altLang="en-US" sz="2800" dirty="0"/>
              <a:t>チケット価格が$3のときの収入を求めたい</a:t>
            </a:r>
          </a:p>
          <a:p>
            <a:pPr eaLnBrk="1" hangingPunct="1"/>
            <a:endParaRPr lang="ja-JP" altLang="en-US" sz="2800" dirty="0"/>
          </a:p>
          <a:p>
            <a:pPr eaLnBrk="1" hangingPunct="1"/>
            <a:r>
              <a:rPr lang="ja-JP" altLang="en-US" sz="2800" dirty="0"/>
              <a:t>チケット価格が$3のときの利益を求めたい</a:t>
            </a:r>
          </a:p>
          <a:p>
            <a:pPr eaLnBrk="1" hangingPunct="1"/>
            <a:endParaRPr lang="ja-JP" altLang="en-US" sz="28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「利益の計算」のプログラムで出来ること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355147"/>
      </p:ext>
    </p:extLst>
  </p:cSld>
  <p:clrMapOvr>
    <a:masterClrMapping/>
  </p:clrMapOvr>
  <p:transition/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Text Box 3"/>
          <p:cNvSpPr txBox="1">
            <a:spLocks noChangeArrowheads="1"/>
          </p:cNvSpPr>
          <p:nvPr/>
        </p:nvSpPr>
        <p:spPr bwMode="auto">
          <a:xfrm>
            <a:off x="1562100" y="1939925"/>
            <a:ext cx="6635750" cy="44577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;; </a:t>
            </a:r>
            <a:r>
              <a:rPr lang="en-US" altLang="ja-JP" sz="2400">
                <a:solidFill>
                  <a:srgbClr val="008000"/>
                </a:solidFill>
              </a:rPr>
              <a:t>profit : number -&gt; number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to compute the profit as the difference between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revenue and costs at some given ticket-price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profit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ticket-price</a:t>
            </a:r>
            <a:r>
              <a:rPr lang="en-US" altLang="ja-JP" sz="2400"/>
              <a:t>) ... 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revenue:number number → number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to compute the revenue, given ticket-price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revenue</a:t>
            </a:r>
            <a:r>
              <a:rPr lang="en-US" altLang="ja-JP" sz="2400">
                <a:solidFill>
                  <a:schemeClr val="tx2"/>
                </a:solidFill>
              </a:rPr>
              <a:t> ticket-price</a:t>
            </a:r>
            <a:r>
              <a:rPr lang="en-US" altLang="ja-JP" sz="2400"/>
              <a:t>) ... 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;; </a:t>
            </a:r>
            <a:r>
              <a:rPr lang="en-US" altLang="ja-JP" sz="2400">
                <a:solidFill>
                  <a:srgbClr val="008000"/>
                </a:solidFill>
              </a:rPr>
              <a:t>cost : number -&gt; number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to compute the cost, given ticket-price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cost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ticket-price</a:t>
            </a:r>
            <a:r>
              <a:rPr lang="en-US" altLang="ja-JP" sz="2400"/>
              <a:t>) ... 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attendees:number → number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to compute the number of attendees,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given ticket-price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attendees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ticket-price)</a:t>
            </a:r>
            <a:r>
              <a:rPr lang="en-US" altLang="ja-JP" sz="2400"/>
              <a:t> ... )</a:t>
            </a:r>
            <a:endParaRPr lang="ja-JP" altLang="en-US" sz="2400"/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0" y="579438"/>
            <a:ext cx="10033000" cy="142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文法的な「間違い」が無いことを確認するため，入力した後に，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t>	Execute 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100357" name="Text Box 5"/>
          <p:cNvSpPr txBox="1">
            <a:spLocks noChangeArrowheads="1"/>
          </p:cNvSpPr>
          <p:nvPr/>
        </p:nvSpPr>
        <p:spPr bwMode="auto">
          <a:xfrm>
            <a:off x="3744835" y="6397625"/>
            <a:ext cx="4694237" cy="4064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tx2"/>
                </a:solidFill>
              </a:rPr>
              <a:t>☆</a:t>
            </a:r>
            <a:r>
              <a:rPr lang="ja-JP" altLang="en-US" sz="2000">
                <a:solidFill>
                  <a:schemeClr val="tx2"/>
                </a:solidFill>
              </a:rPr>
              <a:t>　次ページに進んでください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「例題７．利益の計算」の手順 </a:t>
            </a:r>
            <a:r>
              <a:rPr lang="en-US" altLang="ja-JP" sz="4000" dirty="0"/>
              <a:t>(1/4)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53351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Text Box 3"/>
          <p:cNvSpPr txBox="1">
            <a:spLocks noChangeArrowheads="1"/>
          </p:cNvSpPr>
          <p:nvPr/>
        </p:nvSpPr>
        <p:spPr bwMode="auto">
          <a:xfrm>
            <a:off x="1487488" y="2200275"/>
            <a:ext cx="6635750" cy="1382713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profit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ticket-price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100070"/>
                </a:solidFill>
              </a:rPr>
              <a:t>  (- (</a:t>
            </a:r>
            <a:r>
              <a:rPr lang="en-US" altLang="ja-JP" sz="2800">
                <a:solidFill>
                  <a:schemeClr val="accent2"/>
                </a:solidFill>
              </a:rPr>
              <a:t>revenue</a:t>
            </a:r>
            <a:r>
              <a:rPr lang="en-US" altLang="ja-JP" sz="2800">
                <a:solidFill>
                  <a:srgbClr val="100070"/>
                </a:solidFill>
              </a:rPr>
              <a:t> </a:t>
            </a:r>
            <a:r>
              <a:rPr lang="en-US" altLang="ja-JP" sz="2800">
                <a:solidFill>
                  <a:schemeClr val="tx2"/>
                </a:solidFill>
              </a:rPr>
              <a:t>ticket-price</a:t>
            </a:r>
            <a:r>
              <a:rPr lang="en-US" altLang="ja-JP" sz="2800">
                <a:solidFill>
                  <a:srgbClr val="100070"/>
                </a:solidFill>
              </a:rPr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100070"/>
                </a:solidFill>
              </a:rPr>
              <a:t>    (</a:t>
            </a:r>
            <a:r>
              <a:rPr lang="en-US" altLang="ja-JP" sz="2800">
                <a:solidFill>
                  <a:schemeClr val="accent2"/>
                </a:solidFill>
              </a:rPr>
              <a:t>cost</a:t>
            </a:r>
            <a:r>
              <a:rPr lang="en-US" altLang="ja-JP" sz="2800">
                <a:solidFill>
                  <a:srgbClr val="100070"/>
                </a:solidFill>
              </a:rPr>
              <a:t> </a:t>
            </a:r>
            <a:r>
              <a:rPr lang="en-US" altLang="ja-JP" sz="2800">
                <a:solidFill>
                  <a:schemeClr val="tx2"/>
                </a:solidFill>
              </a:rPr>
              <a:t>ticket-price</a:t>
            </a:r>
            <a:r>
              <a:rPr lang="en-US" altLang="ja-JP" sz="2800">
                <a:solidFill>
                  <a:srgbClr val="100070"/>
                </a:solidFill>
              </a:rPr>
              <a:t>)))</a:t>
            </a:r>
            <a:endParaRPr lang="ja-JP" altLang="en-US" sz="2800">
              <a:solidFill>
                <a:srgbClr val="100070"/>
              </a:solidFill>
            </a:endParaRPr>
          </a:p>
        </p:txBody>
      </p:sp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0" y="811213"/>
            <a:ext cx="854592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ja-JP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2. </a:t>
            </a: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「</a:t>
            </a:r>
            <a:r>
              <a:rPr lang="ja-JP" altLang="en-US" sz="2000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」で，</a:t>
            </a:r>
            <a:r>
              <a:rPr lang="en-US" altLang="ja-JP" sz="2000" dirty="0">
                <a:solidFill>
                  <a:schemeClr val="accent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profit</a:t>
            </a:r>
            <a:r>
              <a:rPr lang="en-US" altLang="ja-JP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関数の中身を書く．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文法的な「間違い」が無いことを確認するため，入力した後に，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ja-JP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	Execute </a:t>
            </a: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101381" name="Text Box 5"/>
          <p:cNvSpPr txBox="1">
            <a:spLocks noChangeArrowheads="1"/>
          </p:cNvSpPr>
          <p:nvPr/>
        </p:nvSpPr>
        <p:spPr bwMode="auto">
          <a:xfrm>
            <a:off x="3660687" y="6356351"/>
            <a:ext cx="4694237" cy="4064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tx2"/>
                </a:solidFill>
              </a:rPr>
              <a:t>☆</a:t>
            </a:r>
            <a:r>
              <a:rPr lang="ja-JP" altLang="en-US" sz="2000">
                <a:solidFill>
                  <a:schemeClr val="tx2"/>
                </a:solidFill>
              </a:rPr>
              <a:t>　次ページに進んでください</a:t>
            </a:r>
          </a:p>
        </p:txBody>
      </p:sp>
      <p:sp>
        <p:nvSpPr>
          <p:cNvPr id="101382" name="Text Box 6"/>
          <p:cNvSpPr txBox="1">
            <a:spLocks noChangeArrowheads="1"/>
          </p:cNvSpPr>
          <p:nvPr/>
        </p:nvSpPr>
        <p:spPr bwMode="auto">
          <a:xfrm>
            <a:off x="1487488" y="5146675"/>
            <a:ext cx="6635750" cy="95567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revenue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ticket-price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100070"/>
                </a:solidFill>
              </a:rPr>
              <a:t>  (* (</a:t>
            </a:r>
            <a:r>
              <a:rPr lang="en-US" altLang="ja-JP" sz="2800">
                <a:solidFill>
                  <a:schemeClr val="accent2"/>
                </a:solidFill>
              </a:rPr>
              <a:t>attendees</a:t>
            </a:r>
            <a:r>
              <a:rPr lang="en-US" altLang="ja-JP" sz="2800">
                <a:solidFill>
                  <a:srgbClr val="100070"/>
                </a:solidFill>
              </a:rPr>
              <a:t> </a:t>
            </a:r>
            <a:r>
              <a:rPr lang="en-US" altLang="ja-JP" sz="2800">
                <a:solidFill>
                  <a:schemeClr val="tx2"/>
                </a:solidFill>
              </a:rPr>
              <a:t>ticket-price</a:t>
            </a:r>
            <a:r>
              <a:rPr lang="en-US" altLang="ja-JP" sz="2800">
                <a:solidFill>
                  <a:srgbClr val="100070"/>
                </a:solidFill>
              </a:rPr>
              <a:t>) </a:t>
            </a:r>
            <a:r>
              <a:rPr lang="en-US" altLang="ja-JP" sz="2800">
                <a:solidFill>
                  <a:schemeClr val="tx2"/>
                </a:solidFill>
              </a:rPr>
              <a:t>ticket-price</a:t>
            </a:r>
            <a:r>
              <a:rPr lang="en-US" altLang="ja-JP" sz="2800">
                <a:solidFill>
                  <a:srgbClr val="100070"/>
                </a:solidFill>
              </a:rPr>
              <a:t>))</a:t>
            </a:r>
            <a:endParaRPr lang="ja-JP" altLang="en-US" sz="2800">
              <a:solidFill>
                <a:srgbClr val="100070"/>
              </a:solidFill>
            </a:endParaRPr>
          </a:p>
        </p:txBody>
      </p:sp>
      <p:sp>
        <p:nvSpPr>
          <p:cNvPr id="101383" name="Text Box 7"/>
          <p:cNvSpPr txBox="1">
            <a:spLocks noChangeArrowheads="1"/>
          </p:cNvSpPr>
          <p:nvPr/>
        </p:nvSpPr>
        <p:spPr bwMode="auto">
          <a:xfrm>
            <a:off x="0" y="3714750"/>
            <a:ext cx="854592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ja-JP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3. </a:t>
            </a: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「</a:t>
            </a:r>
            <a:r>
              <a:rPr lang="ja-JP" altLang="en-US" sz="2000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」で，</a:t>
            </a:r>
            <a:r>
              <a:rPr lang="en-US" altLang="ja-JP" sz="2000" dirty="0">
                <a:solidFill>
                  <a:schemeClr val="accent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revenue</a:t>
            </a:r>
            <a:r>
              <a:rPr lang="en-US" altLang="ja-JP" sz="2000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関数の中身を書く．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文法的な「間違い」が無いことを確認するため，入力した後に，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ja-JP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	Execute </a:t>
            </a: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「例題７．利益の計算」の手順 </a:t>
            </a:r>
            <a:r>
              <a:rPr lang="en-US" altLang="ja-JP" sz="4000" dirty="0"/>
              <a:t>(2/4)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483155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Text Box 3"/>
          <p:cNvSpPr txBox="1">
            <a:spLocks noChangeArrowheads="1"/>
          </p:cNvSpPr>
          <p:nvPr/>
        </p:nvSpPr>
        <p:spPr bwMode="auto">
          <a:xfrm>
            <a:off x="1487488" y="2200275"/>
            <a:ext cx="6635750" cy="1382713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cost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ticket-price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(+ 180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100070"/>
                </a:solidFill>
              </a:rPr>
              <a:t>    (* .04 (</a:t>
            </a:r>
            <a:r>
              <a:rPr lang="en-US" altLang="ja-JP" sz="2800">
                <a:solidFill>
                  <a:schemeClr val="accent2"/>
                </a:solidFill>
              </a:rPr>
              <a:t>attendees</a:t>
            </a:r>
            <a:r>
              <a:rPr lang="en-US" altLang="ja-JP" sz="2800">
                <a:solidFill>
                  <a:srgbClr val="100070"/>
                </a:solidFill>
              </a:rPr>
              <a:t> </a:t>
            </a:r>
            <a:r>
              <a:rPr lang="en-US" altLang="ja-JP" sz="2800">
                <a:solidFill>
                  <a:schemeClr val="tx2"/>
                </a:solidFill>
              </a:rPr>
              <a:t>ticket-price</a:t>
            </a:r>
            <a:r>
              <a:rPr lang="en-US" altLang="ja-JP" sz="2800">
                <a:solidFill>
                  <a:srgbClr val="100070"/>
                </a:solidFill>
              </a:rPr>
              <a:t>))))</a:t>
            </a:r>
            <a:endParaRPr lang="ja-JP" altLang="en-US" sz="2800">
              <a:solidFill>
                <a:srgbClr val="100070"/>
              </a:solidFill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0" y="811213"/>
            <a:ext cx="854592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ja-JP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4. </a:t>
            </a: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「</a:t>
            </a:r>
            <a:r>
              <a:rPr lang="ja-JP" altLang="en-US" sz="2000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」で，</a:t>
            </a:r>
            <a:r>
              <a:rPr lang="en-US" altLang="ja-JP" sz="2000" dirty="0">
                <a:solidFill>
                  <a:schemeClr val="accent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cost </a:t>
            </a: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関数の中身を書く．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文法的な「間違い」が無いことを確認するため，入力した後に，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ja-JP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	Execute </a:t>
            </a: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4418013" y="6450013"/>
            <a:ext cx="4694237" cy="4064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tx2"/>
                </a:solidFill>
              </a:rPr>
              <a:t>☆</a:t>
            </a:r>
            <a:r>
              <a:rPr lang="ja-JP" altLang="en-US" sz="2000">
                <a:solidFill>
                  <a:schemeClr val="tx2"/>
                </a:solidFill>
              </a:rPr>
              <a:t>　次ページに進んでください</a:t>
            </a:r>
          </a:p>
        </p:txBody>
      </p:sp>
      <p:sp>
        <p:nvSpPr>
          <p:cNvPr id="102406" name="Text Box 6"/>
          <p:cNvSpPr txBox="1">
            <a:spLocks noChangeArrowheads="1"/>
          </p:cNvSpPr>
          <p:nvPr/>
        </p:nvSpPr>
        <p:spPr bwMode="auto">
          <a:xfrm>
            <a:off x="1487488" y="4975225"/>
            <a:ext cx="6635750" cy="1382713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attendees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ticket-price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100070"/>
                </a:solidFill>
              </a:rPr>
              <a:t>  (+ 120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100070"/>
                </a:solidFill>
              </a:rPr>
              <a:t>    (* (/ 15 .10) (- 5.00 </a:t>
            </a:r>
            <a:r>
              <a:rPr lang="en-US" altLang="ja-JP" sz="2800">
                <a:solidFill>
                  <a:schemeClr val="tx2"/>
                </a:solidFill>
              </a:rPr>
              <a:t>ticket-price</a:t>
            </a:r>
            <a:r>
              <a:rPr lang="en-US" altLang="ja-JP" sz="2800">
                <a:solidFill>
                  <a:srgbClr val="100070"/>
                </a:solidFill>
              </a:rPr>
              <a:t>))))</a:t>
            </a:r>
            <a:endParaRPr lang="ja-JP" altLang="en-US" sz="2800">
              <a:solidFill>
                <a:srgbClr val="100070"/>
              </a:solidFill>
            </a:endParaRPr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0" y="3571875"/>
            <a:ext cx="854592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ja-JP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5. </a:t>
            </a: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「</a:t>
            </a:r>
            <a:r>
              <a:rPr lang="ja-JP" altLang="en-US" sz="2000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」で，</a:t>
            </a:r>
            <a:r>
              <a:rPr lang="en-US" altLang="ja-JP" sz="2000" dirty="0">
                <a:solidFill>
                  <a:schemeClr val="accent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attendees</a:t>
            </a:r>
            <a:r>
              <a:rPr lang="en-US" altLang="ja-JP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関数の中身を書く．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文法的な「間違い」が無いことを確認するため，入力した後に，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ja-JP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	Execute </a:t>
            </a: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「例題７．利益の計算」の手順 </a:t>
            </a:r>
            <a:r>
              <a:rPr lang="en-US" altLang="ja-JP" sz="4000" dirty="0"/>
              <a:t>(3/4)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63696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473075" y="1128713"/>
            <a:ext cx="7619394" cy="1495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800" dirty="0"/>
              <a:t>6. </a:t>
            </a:r>
            <a:r>
              <a:rPr lang="ja-JP" altLang="en-US" sz="2400" dirty="0"/>
              <a:t>その後，次を「実行用ウインドウ」で実行しなさい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ja-JP" altLang="en-US" sz="2400" dirty="0"/>
              <a:t> それぞれの実行結果が，</a:t>
            </a:r>
            <a:r>
              <a:rPr lang="ja-JP" altLang="en-US" sz="2400" dirty="0">
                <a:solidFill>
                  <a:schemeClr val="tx2"/>
                </a:solidFill>
              </a:rPr>
              <a:t>予想通りであることを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/>
              <a:t>　</a:t>
            </a:r>
            <a:r>
              <a:rPr lang="ja-JP" altLang="en-US" sz="2400" dirty="0">
                <a:solidFill>
                  <a:schemeClr val="tx2"/>
                </a:solidFill>
              </a:rPr>
              <a:t>確認</a:t>
            </a:r>
            <a:r>
              <a:rPr lang="ja-JP" altLang="en-US" sz="2400" dirty="0"/>
              <a:t>しながら行うこと	</a:t>
            </a:r>
          </a:p>
        </p:txBody>
      </p:sp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2995643" y="6207125"/>
            <a:ext cx="5284445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次は，例題８に進んでください</a:t>
            </a:r>
          </a:p>
        </p:txBody>
      </p:sp>
      <p:sp>
        <p:nvSpPr>
          <p:cNvPr id="103429" name="Text Box 5"/>
          <p:cNvSpPr txBox="1">
            <a:spLocks noChangeArrowheads="1"/>
          </p:cNvSpPr>
          <p:nvPr/>
        </p:nvSpPr>
        <p:spPr bwMode="auto">
          <a:xfrm>
            <a:off x="1069975" y="3143250"/>
            <a:ext cx="6696075" cy="180975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attendees</a:t>
            </a:r>
            <a:r>
              <a:rPr lang="en-US" altLang="ja-JP" sz="2800"/>
              <a:t> 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cost</a:t>
            </a:r>
            <a:r>
              <a:rPr lang="en-US" altLang="ja-JP" sz="2800"/>
              <a:t> 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revenue</a:t>
            </a:r>
            <a:r>
              <a:rPr lang="en-US" altLang="ja-JP" sz="2800"/>
              <a:t> 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profit</a:t>
            </a:r>
            <a:r>
              <a:rPr lang="en-US" altLang="ja-JP" sz="2800"/>
              <a:t> 3)</a:t>
            </a:r>
            <a:endParaRPr lang="en-US" altLang="ja-JP" sz="360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「例題７．利益の計算」の手順 </a:t>
            </a:r>
            <a:r>
              <a:rPr lang="en-US" altLang="ja-JP" dirty="0"/>
              <a:t>(4/4)</a:t>
            </a:r>
            <a:endParaRPr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905052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50" name="Picture 6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66675"/>
            <a:ext cx="6022975" cy="674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2550071" y="4149725"/>
            <a:ext cx="6340475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まず，</a:t>
            </a:r>
            <a:r>
              <a:rPr lang="en-US" altLang="ja-JP">
                <a:solidFill>
                  <a:srgbClr val="008000"/>
                </a:solidFill>
              </a:rPr>
              <a:t>Scheme </a:t>
            </a:r>
            <a:r>
              <a:rPr lang="ja-JP" altLang="en-US">
                <a:solidFill>
                  <a:srgbClr val="008000"/>
                </a:solidFill>
              </a:rPr>
              <a:t>のプログラムを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コンピュータに読み込ませている</a:t>
            </a:r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209550" y="847725"/>
            <a:ext cx="5402263" cy="252095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4453" name="Line 5"/>
          <p:cNvSpPr>
            <a:spLocks noChangeShapeType="1"/>
          </p:cNvSpPr>
          <p:nvPr/>
        </p:nvSpPr>
        <p:spPr bwMode="auto">
          <a:xfrm flipH="1" flipV="1">
            <a:off x="3508375" y="3389313"/>
            <a:ext cx="407988" cy="7683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817114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4" name="Picture 10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57150"/>
            <a:ext cx="6016625" cy="673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475" name="Rectangle 3"/>
          <p:cNvSpPr>
            <a:spLocks noGrp="1" noChangeArrowheads="1"/>
          </p:cNvSpPr>
          <p:nvPr>
            <p:ph type="title"/>
          </p:nvPr>
        </p:nvSpPr>
        <p:spPr>
          <a:xfrm>
            <a:off x="354013" y="292100"/>
            <a:ext cx="8286750" cy="368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　</a:t>
            </a:r>
          </a:p>
        </p:txBody>
      </p:sp>
      <p:sp>
        <p:nvSpPr>
          <p:cNvPr id="105476" name="Line 4"/>
          <p:cNvSpPr>
            <a:spLocks noChangeShapeType="1"/>
          </p:cNvSpPr>
          <p:nvPr/>
        </p:nvSpPr>
        <p:spPr bwMode="auto">
          <a:xfrm flipH="1">
            <a:off x="2341563" y="2327275"/>
            <a:ext cx="952500" cy="114776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315913" y="3524250"/>
            <a:ext cx="2181225" cy="338138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5478" name="Text Box 6"/>
          <p:cNvSpPr txBox="1">
            <a:spLocks noChangeArrowheads="1"/>
          </p:cNvSpPr>
          <p:nvPr/>
        </p:nvSpPr>
        <p:spPr bwMode="auto">
          <a:xfrm>
            <a:off x="2932113" y="461962"/>
            <a:ext cx="5929313" cy="3046413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読み込ませたプログラムを実行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させている．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ここでは，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(</a:t>
            </a:r>
            <a:r>
              <a:rPr lang="en-US" altLang="ja-JP">
                <a:solidFill>
                  <a:schemeClr val="accent2"/>
                </a:solidFill>
              </a:rPr>
              <a:t>attendees</a:t>
            </a:r>
            <a:r>
              <a:rPr lang="ja-JP" altLang="en-US"/>
              <a:t> </a:t>
            </a:r>
            <a:r>
              <a:rPr lang="en-US" altLang="ja-JP"/>
              <a:t>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ticket-price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</a:t>
            </a:r>
            <a:r>
              <a:rPr lang="en-US" altLang="ja-JP">
                <a:solidFill>
                  <a:srgbClr val="008000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3 </a:t>
            </a:r>
            <a:r>
              <a:rPr lang="ja-JP" altLang="en-US">
                <a:solidFill>
                  <a:srgbClr val="008000"/>
                </a:solidFill>
              </a:rPr>
              <a:t>に設定しての実行　</a:t>
            </a:r>
          </a:p>
        </p:txBody>
      </p:sp>
      <p:sp>
        <p:nvSpPr>
          <p:cNvPr id="105479" name="Text Box 7"/>
          <p:cNvSpPr txBox="1">
            <a:spLocks noChangeArrowheads="1"/>
          </p:cNvSpPr>
          <p:nvPr/>
        </p:nvSpPr>
        <p:spPr bwMode="auto">
          <a:xfrm>
            <a:off x="1635125" y="4438650"/>
            <a:ext cx="4903788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420</a:t>
            </a:r>
            <a:r>
              <a:rPr lang="ja-JP" altLang="en-US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　</a:t>
            </a:r>
          </a:p>
        </p:txBody>
      </p:sp>
      <p:sp>
        <p:nvSpPr>
          <p:cNvPr id="105480" name="Rectangle 8"/>
          <p:cNvSpPr>
            <a:spLocks noChangeArrowheads="1"/>
          </p:cNvSpPr>
          <p:nvPr/>
        </p:nvSpPr>
        <p:spPr bwMode="auto">
          <a:xfrm>
            <a:off x="133350" y="3825875"/>
            <a:ext cx="609600" cy="347663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5481" name="Line 9"/>
          <p:cNvSpPr>
            <a:spLocks noChangeShapeType="1"/>
          </p:cNvSpPr>
          <p:nvPr/>
        </p:nvSpPr>
        <p:spPr bwMode="auto">
          <a:xfrm flipH="1" flipV="1">
            <a:off x="723900" y="4084638"/>
            <a:ext cx="903288" cy="5556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7199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5558</Words>
  <Application>Microsoft Office PowerPoint</Application>
  <PresentationFormat>画面に合わせる (4:3)</PresentationFormat>
  <Paragraphs>1127</Paragraphs>
  <Slides>113</Slides>
  <Notes>4</Notes>
  <HiddenSlides>1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113</vt:i4>
      </vt:variant>
    </vt:vector>
  </HeadingPairs>
  <TitlesOfParts>
    <vt:vector size="120" baseType="lpstr">
      <vt:lpstr>メイリオ</vt:lpstr>
      <vt:lpstr>游ゴシック</vt:lpstr>
      <vt:lpstr>Arial</vt:lpstr>
      <vt:lpstr>Calibri</vt:lpstr>
      <vt:lpstr>Segoe UI</vt:lpstr>
      <vt:lpstr>Wingdings</vt:lpstr>
      <vt:lpstr>Office テーマ</vt:lpstr>
      <vt:lpstr>sp-3. 関数の組み合わせ </vt:lpstr>
      <vt:lpstr>3-1 Scheme の関数</vt:lpstr>
      <vt:lpstr>アウトライン</vt:lpstr>
      <vt:lpstr>本日の内容</vt:lpstr>
      <vt:lpstr>実行結果に至る過程</vt:lpstr>
      <vt:lpstr>実行結果に至る過程</vt:lpstr>
      <vt:lpstr>PowerPoint プレゼンテーション</vt:lpstr>
      <vt:lpstr>Scheme の関数の振る舞い</vt:lpstr>
      <vt:lpstr>仕事の分割</vt:lpstr>
      <vt:lpstr>関数とは</vt:lpstr>
      <vt:lpstr>Scheme のプログラムと関数</vt:lpstr>
      <vt:lpstr>関数でのデータの流れ</vt:lpstr>
      <vt:lpstr>3-2 パソコン演習</vt:lpstr>
      <vt:lpstr>パソコン演習の進め方</vt:lpstr>
      <vt:lpstr>DrScheme の使用</vt:lpstr>
      <vt:lpstr>ステップ実行とは</vt:lpstr>
      <vt:lpstr>例題１．実行結果に至る過程　</vt:lpstr>
      <vt:lpstr>「例題１．実行結果に至る過程」の手順</vt:lpstr>
      <vt:lpstr>例題２．式のステップ実行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実行結果「４８」が得られる過程</vt:lpstr>
      <vt:lpstr>実行結果「４８」が得られる過程</vt:lpstr>
      <vt:lpstr>例題２．関数のステップ実行　</vt:lpstr>
      <vt:lpstr>例題２．関数のステップ実行</vt:lpstr>
      <vt:lpstr>例題２．式のステップ実行</vt:lpstr>
      <vt:lpstr>PowerPoint プレゼンテーション</vt:lpstr>
      <vt:lpstr>PowerPoint プレゼンテーション</vt:lpstr>
      <vt:lpstr>PowerPoint プレゼンテーション</vt:lpstr>
      <vt:lpstr>(area-of-disk 5) から 78.5 が得られる過程</vt:lpstr>
      <vt:lpstr>(area-of-disk 5) から 78.5 が得られる過程</vt:lpstr>
      <vt:lpstr>(area-of-disk 5) から 78.5 が得られる過程</vt:lpstr>
      <vt:lpstr>例題３．２乗の和　</vt:lpstr>
      <vt:lpstr>「例題３．２乗の和」の手順</vt:lpstr>
      <vt:lpstr>PowerPoint プレゼンテーション</vt:lpstr>
      <vt:lpstr>　</vt:lpstr>
      <vt:lpstr>　</vt:lpstr>
      <vt:lpstr>入力と出力</vt:lpstr>
      <vt:lpstr>sqr 関数</vt:lpstr>
      <vt:lpstr>入力と出力</vt:lpstr>
      <vt:lpstr>sum-of-squares 関数</vt:lpstr>
      <vt:lpstr>２乗の和のプログラム</vt:lpstr>
      <vt:lpstr>関数の関係</vt:lpstr>
      <vt:lpstr>データの流れ</vt:lpstr>
      <vt:lpstr>関数を分割する理由</vt:lpstr>
      <vt:lpstr>例題４．ステップ実行　</vt:lpstr>
      <vt:lpstr>例題４．ステップ実行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(sum-of-squares 20 30) から 1300 が得られる過程</vt:lpstr>
      <vt:lpstr>(sum-of-squares 20 30) から 1300 が得られる過程</vt:lpstr>
      <vt:lpstr>例題５．リングの面積　</vt:lpstr>
      <vt:lpstr>リングの面積</vt:lpstr>
      <vt:lpstr>リングの面積</vt:lpstr>
      <vt:lpstr>「例題５．リングの面積」の手順</vt:lpstr>
      <vt:lpstr>PowerPoint プレゼンテーション</vt:lpstr>
      <vt:lpstr>　</vt:lpstr>
      <vt:lpstr>　</vt:lpstr>
      <vt:lpstr>入力と出力</vt:lpstr>
      <vt:lpstr>area-of-disk 関数</vt:lpstr>
      <vt:lpstr>入力と出力</vt:lpstr>
      <vt:lpstr>area-of-ring 関数</vt:lpstr>
      <vt:lpstr>リングの面積のプログラム</vt:lpstr>
      <vt:lpstr>関数の関係</vt:lpstr>
      <vt:lpstr>データの流れ</vt:lpstr>
      <vt:lpstr>関数を分割する理由</vt:lpstr>
      <vt:lpstr>例題６．ステップ実行　</vt:lpstr>
      <vt:lpstr>例題６．ステップ実行</vt:lpstr>
      <vt:lpstr>例題６．ステップ実行</vt:lpstr>
      <vt:lpstr>例題６．ステップ実行</vt:lpstr>
      <vt:lpstr>例題６．ステップ実行</vt:lpstr>
      <vt:lpstr>例題６．ステップ実行</vt:lpstr>
      <vt:lpstr>例題６．ステップ実行</vt:lpstr>
      <vt:lpstr>例題６．ステップ実行</vt:lpstr>
      <vt:lpstr>例題６．ステップ実行</vt:lpstr>
      <vt:lpstr>例題６．ステップ実行</vt:lpstr>
      <vt:lpstr>例題６．ステップ実行</vt:lpstr>
      <vt:lpstr>(area-of-ring 5 3) から 50.24 が得られる過程</vt:lpstr>
      <vt:lpstr>(area-of-ring 5 3) から 50.24 が得られる過程</vt:lpstr>
      <vt:lpstr>例題７．利益の計算</vt:lpstr>
      <vt:lpstr>支出の見積もり式</vt:lpstr>
      <vt:lpstr>観客数の見積もり式</vt:lpstr>
      <vt:lpstr>利益の計算</vt:lpstr>
      <vt:lpstr>PowerPoint プレゼンテーション</vt:lpstr>
      <vt:lpstr>「利益の計算」のプログラムで出来ること</vt:lpstr>
      <vt:lpstr>「例題７．利益の計算」の手順 (1/4)</vt:lpstr>
      <vt:lpstr>「例題７．利益の計算」の手順 (2/4)</vt:lpstr>
      <vt:lpstr>「例題７．利益の計算」の手順 (3/4)</vt:lpstr>
      <vt:lpstr>「例題７．利益の計算」の手順 (4/4)</vt:lpstr>
      <vt:lpstr>PowerPoint プレゼンテーション</vt:lpstr>
      <vt:lpstr>　</vt:lpstr>
      <vt:lpstr>　</vt:lpstr>
      <vt:lpstr>　</vt:lpstr>
      <vt:lpstr>　</vt:lpstr>
      <vt:lpstr>入力と出力</vt:lpstr>
      <vt:lpstr>profit 関数</vt:lpstr>
      <vt:lpstr>PowerPoint プレゼンテーション</vt:lpstr>
      <vt:lpstr>関数の関係</vt:lpstr>
      <vt:lpstr>例題８．ステップ実行　</vt:lpstr>
      <vt:lpstr>「例題３．ステップ実行」の手順</vt:lpstr>
      <vt:lpstr>(profit 3) から 1063.2 が得られる過程</vt:lpstr>
      <vt:lpstr>(profit 3) から 1063.2 が得られる過程</vt:lpstr>
      <vt:lpstr>3-3 課題</vt:lpstr>
      <vt:lpstr>課題１</vt:lpstr>
      <vt:lpstr>課題２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関数の組み合わせ</dc:title>
  <dc:creator>kaneko kunihiko</dc:creator>
  <cp:lastModifiedBy>me</cp:lastModifiedBy>
  <cp:revision>36</cp:revision>
  <dcterms:created xsi:type="dcterms:W3CDTF">2019-11-02T00:06:04Z</dcterms:created>
  <dcterms:modified xsi:type="dcterms:W3CDTF">2023-01-19T04:00:32Z</dcterms:modified>
</cp:coreProperties>
</file>