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103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8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2DB3ED9-8D08-4F76-AB0E-CBEDA53167A2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21225"/>
            <a:ext cx="4992687" cy="4471988"/>
          </a:xfrm>
          <a:noFill/>
        </p:spPr>
        <p:txBody>
          <a:bodyPr/>
          <a:lstStyle/>
          <a:p>
            <a:pPr eaLnBrk="1" hangingPunct="1"/>
            <a:r>
              <a:rPr lang="en-US" altLang="ja-JP"/>
              <a:t>prose : </a:t>
            </a:r>
            <a:r>
              <a:rPr lang="ja-JP" altLang="en-US"/>
              <a:t>散文</a:t>
            </a:r>
          </a:p>
        </p:txBody>
      </p:sp>
    </p:spTree>
    <p:extLst>
      <p:ext uri="{BB962C8B-B14F-4D97-AF65-F5344CB8AC3E}">
        <p14:creationId xmlns:p14="http://schemas.microsoft.com/office/powerpoint/2010/main" val="824446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0BE36E5-4247-4A9E-ACD1-E5175BEC59F0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21225"/>
            <a:ext cx="4992687" cy="4471988"/>
          </a:xfrm>
          <a:noFill/>
        </p:spPr>
        <p:txBody>
          <a:bodyPr/>
          <a:lstStyle/>
          <a:p>
            <a:pPr eaLnBrk="1" hangingPunct="1"/>
            <a:r>
              <a:rPr lang="en-US" altLang="ja-JP"/>
              <a:t>to this end  </a:t>
            </a:r>
            <a:r>
              <a:rPr lang="ja-JP" altLang="en-US"/>
              <a:t>このために</a:t>
            </a:r>
          </a:p>
        </p:txBody>
      </p:sp>
    </p:spTree>
    <p:extLst>
      <p:ext uri="{BB962C8B-B14F-4D97-AF65-F5344CB8AC3E}">
        <p14:creationId xmlns:p14="http://schemas.microsoft.com/office/powerpoint/2010/main" val="29222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20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508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7240908-7D4F-475B-8D9C-A6725E313D7F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(</a:t>
            </a:r>
            <a:r>
              <a:rPr lang="en-US" altLang="ja-JP"/>
              <a:t>f 5 8)</a:t>
            </a:r>
            <a:r>
              <a:rPr lang="ja-JP" altLang="en-US"/>
              <a:t>は，定義された引数の数と異なる数の引数が与えられている．</a:t>
            </a:r>
          </a:p>
        </p:txBody>
      </p:sp>
    </p:spTree>
    <p:extLst>
      <p:ext uri="{BB962C8B-B14F-4D97-AF65-F5344CB8AC3E}">
        <p14:creationId xmlns:p14="http://schemas.microsoft.com/office/powerpoint/2010/main" val="351644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DB60739-C435-4062-8D13-4F9A72CF42EB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21225"/>
            <a:ext cx="4992687" cy="4471988"/>
          </a:xfrm>
          <a:noFill/>
        </p:spPr>
        <p:txBody>
          <a:bodyPr/>
          <a:lstStyle/>
          <a:p>
            <a:pPr eaLnBrk="1" hangingPunct="1"/>
            <a:r>
              <a:rPr lang="en-US" altLang="ja-JP"/>
              <a:t>imperative   </a:t>
            </a:r>
            <a:r>
              <a:rPr lang="ja-JP" altLang="en-US"/>
              <a:t>避けられない　（命令法）</a:t>
            </a:r>
          </a:p>
        </p:txBody>
      </p:sp>
    </p:spTree>
    <p:extLst>
      <p:ext uri="{BB962C8B-B14F-4D97-AF65-F5344CB8AC3E}">
        <p14:creationId xmlns:p14="http://schemas.microsoft.com/office/powerpoint/2010/main" val="1398377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17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CA6F77F-DA35-40D8-BAA1-6A4392FC69C0}" type="slidenum">
              <a:rPr lang="ja-JP" altLang="en-US" sz="12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sz="120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$5 .. 120</a:t>
            </a:r>
          </a:p>
          <a:p>
            <a:pPr eaLnBrk="1" hangingPunct="1"/>
            <a:r>
              <a:rPr lang="ja-JP" altLang="en-US"/>
              <a:t>$5 - 0.1</a:t>
            </a:r>
            <a:r>
              <a:rPr lang="en-US" altLang="ja-JP"/>
              <a:t>x  .. 120 + 15x</a:t>
            </a:r>
          </a:p>
          <a:p>
            <a:pPr eaLnBrk="1" hangingPunct="1"/>
            <a:r>
              <a:rPr lang="en-US" altLang="ja-JP"/>
              <a:t>y=$4 = $5 -0.1x   -&gt; x=10 -&gt;120+15*10=270           cost 270 * 0.04</a:t>
            </a:r>
          </a:p>
          <a:p>
            <a:pPr eaLnBrk="1" hangingPunct="1"/>
            <a:r>
              <a:rPr lang="en-US" altLang="ja-JP"/>
              <a:t>y=$3                  -&gt;  x=20 -&gt;120+15*20=420           cost 420 * 0.04</a:t>
            </a:r>
          </a:p>
          <a:p>
            <a:pPr eaLnBrk="1" hangingPunct="1"/>
            <a:endParaRPr lang="en-US" altLang="ja-JP"/>
          </a:p>
          <a:p>
            <a:pPr eaLnBrk="1" hangingPunct="1"/>
            <a:r>
              <a:rPr lang="en-US" altLang="ja-JP"/>
              <a:t>x=($5-y)/0.1                        z=120+15*x = 120+(15 * ($5 -y)/0.1)</a:t>
            </a:r>
          </a:p>
        </p:txBody>
      </p:sp>
    </p:spTree>
    <p:extLst>
      <p:ext uri="{BB962C8B-B14F-4D97-AF65-F5344CB8AC3E}">
        <p14:creationId xmlns:p14="http://schemas.microsoft.com/office/powerpoint/2010/main" val="2594616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schem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tdp.org/2001-11-21/Book/node14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>
                <a:latin typeface="メイリオ" panose="020B0604030504040204" pitchFamily="50" charset="-128"/>
              </a:rPr>
              <a:t>s</a:t>
            </a:r>
            <a:r>
              <a:rPr lang="en-US" altLang="ja-JP" sz="4400" dirty="0">
                <a:latin typeface="メイリオ" panose="020B0604030504040204" pitchFamily="50" charset="-128"/>
              </a:rPr>
              <a:t>p-8. </a:t>
            </a:r>
            <a:r>
              <a:rPr lang="ja-JP" altLang="en-US" sz="4400" dirty="0">
                <a:latin typeface="メイリオ" panose="020B0604030504040204" pitchFamily="50" charset="-128"/>
              </a:rPr>
              <a:t>プログラムの設計法と</a:t>
            </a:r>
            <a:r>
              <a:rPr lang="en-US" altLang="ja-JP" sz="4400" dirty="0">
                <a:latin typeface="メイリオ" panose="020B0604030504040204" pitchFamily="50" charset="-128"/>
              </a:rPr>
              <a:t/>
            </a:r>
            <a:br>
              <a:rPr lang="en-US" altLang="ja-JP" sz="4400" dirty="0">
                <a:latin typeface="メイリオ" panose="020B0604030504040204" pitchFamily="50" charset="-128"/>
              </a:rPr>
            </a:br>
            <a:r>
              <a:rPr lang="ja-JP" altLang="en-US" sz="4400" dirty="0">
                <a:latin typeface="メイリオ" panose="020B0604030504040204" pitchFamily="50" charset="-128"/>
              </a:rPr>
              <a:t>種々のエラー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Scheme</a:t>
            </a:r>
            <a:r>
              <a:rPr lang="ja-JP" altLang="en-US" dirty="0"/>
              <a:t> 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>
                <a:hlinkClick r:id="rId5"/>
              </a:rPr>
              <a:t>www.kkaneko.jp</a:t>
            </a:r>
            <a:r>
              <a:rPr lang="en-US" altLang="ja-JP" dirty="0">
                <a:hlinkClick r:id="rId5"/>
              </a:rPr>
              <a:t>/pro/scheme/</a:t>
            </a:r>
            <a:r>
              <a:rPr lang="en-US" altLang="ja-JP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813" y="1139825"/>
            <a:ext cx="8607425" cy="1293813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プログラムの振る舞いに関する仕様の明確化</a:t>
            </a:r>
          </a:p>
          <a:p>
            <a:pPr lvl="1" eaLnBrk="1" hangingPunct="1"/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プログラムの仕様，目的など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62050" y="2524125"/>
            <a:ext cx="69818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  <a:latin typeface="Arial Unicode MS" pitchFamily="50" charset="-128"/>
              </a:rPr>
              <a:t>to compute the area of a ring whose radius is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  <a:latin typeface="Arial Unicode MS" pitchFamily="50" charset="-128"/>
              </a:rPr>
              <a:t>outer and whose hole has a radius of inner</a:t>
            </a:r>
            <a:endParaRPr lang="ja-JP" altLang="en-US" sz="2800">
              <a:solidFill>
                <a:srgbClr val="008000"/>
              </a:solidFill>
              <a:latin typeface="Arial Unicode MS" pitchFamily="50" charset="-128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779588" y="3379788"/>
            <a:ext cx="4852987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プログラムが何をするか，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何を計算するかを書いた文章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84150" y="2400300"/>
            <a:ext cx="895985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7800" y="5013325"/>
            <a:ext cx="8753475" cy="1695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3571875" y="4505325"/>
            <a:ext cx="457200" cy="447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944938" y="4486275"/>
            <a:ext cx="29543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プログラム化すると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44538" y="4905375"/>
            <a:ext cx="72374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  <a:latin typeface="Arial Unicode MS" pitchFamily="50" charset="-128"/>
              </a:rPr>
              <a:t>;; </a:t>
            </a: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area-of-ring : number number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;; to compute the area of a ring whose radius 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;; outer and whose hole has a radius of inner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(define (area-of-ring outer inner) ...)</a:t>
            </a:r>
            <a:r>
              <a:rPr lang="en-US" altLang="ja-JP" sz="2400">
                <a:latin typeface="Arial Unicode MS" pitchFamily="50" charset="-128"/>
              </a:rPr>
              <a:t> </a:t>
            </a:r>
            <a:endParaRPr lang="ja-JP" altLang="en-US" sz="2400">
              <a:latin typeface="Arial Unicode MS" pitchFamily="50" charset="-128"/>
            </a:endParaRP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63575" y="5422900"/>
            <a:ext cx="7627938" cy="83978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Purpose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33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813" y="1365250"/>
            <a:ext cx="8607425" cy="1293813"/>
          </a:xfrm>
        </p:spPr>
        <p:txBody>
          <a:bodyPr/>
          <a:lstStyle/>
          <a:p>
            <a:pPr eaLnBrk="1" hangingPunct="1"/>
            <a:r>
              <a:rPr lang="ja-JP" altLang="en-US"/>
              <a:t>プログラムが何をするものかのコメント．引数名をコメント中に盛り込むと，よりわかりやすい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90525" y="2895600"/>
            <a:ext cx="8753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20675" y="3155950"/>
            <a:ext cx="8245475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 Unicode MS" pitchFamily="50" charset="-128"/>
              </a:rPr>
              <a:t>;; </a:t>
            </a:r>
            <a:r>
              <a:rPr lang="en-US" altLang="ja-JP">
                <a:latin typeface="Arial Unicode MS" pitchFamily="50" charset="-128"/>
              </a:rPr>
              <a:t>area-of-ring : number number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</a:rPr>
              <a:t>;; to compute the area of a ring whose radius 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</a:rPr>
              <a:t>;; </a:t>
            </a:r>
            <a:r>
              <a:rPr lang="en-US" altLang="ja-JP">
                <a:solidFill>
                  <a:schemeClr val="tx2"/>
                </a:solidFill>
                <a:latin typeface="Arial Unicode MS" pitchFamily="50" charset="-128"/>
              </a:rPr>
              <a:t>outer</a:t>
            </a:r>
            <a:r>
              <a:rPr lang="en-US" altLang="ja-JP">
                <a:latin typeface="Arial Unicode MS" pitchFamily="50" charset="-128"/>
              </a:rPr>
              <a:t> and whose hole has a radius of </a:t>
            </a:r>
            <a:r>
              <a:rPr lang="en-US" altLang="ja-JP">
                <a:solidFill>
                  <a:schemeClr val="tx2"/>
                </a:solidFill>
                <a:latin typeface="Arial Unicode MS" pitchFamily="50" charset="-128"/>
              </a:rPr>
              <a:t>inner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 Unicode MS" pitchFamily="50" charset="-128"/>
              </a:rPr>
              <a:t>(define (</a:t>
            </a:r>
            <a:r>
              <a:rPr lang="en-US" altLang="ja-JP">
                <a:solidFill>
                  <a:schemeClr val="accent2"/>
                </a:solidFill>
                <a:latin typeface="Arial Unicode MS" pitchFamily="50" charset="-128"/>
              </a:rPr>
              <a:t>area-of-ring</a:t>
            </a:r>
            <a:r>
              <a:rPr lang="en-US" altLang="ja-JP">
                <a:latin typeface="Arial Unicode MS" pitchFamily="50" charset="-128"/>
              </a:rPr>
              <a:t> </a:t>
            </a:r>
            <a:r>
              <a:rPr lang="en-US" altLang="ja-JP">
                <a:solidFill>
                  <a:schemeClr val="tx2"/>
                </a:solidFill>
                <a:latin typeface="Arial Unicode MS" pitchFamily="50" charset="-128"/>
              </a:rPr>
              <a:t>outer inner</a:t>
            </a:r>
            <a:r>
              <a:rPr lang="en-US" altLang="ja-JP">
                <a:latin typeface="Arial Unicode MS" pitchFamily="50" charset="-128"/>
              </a:rPr>
              <a:t>) ...)</a:t>
            </a:r>
            <a:r>
              <a:rPr lang="en-US" altLang="ja-JP" sz="2400">
                <a:latin typeface="Arial Unicode MS" pitchFamily="50" charset="-128"/>
              </a:rPr>
              <a:t> </a:t>
            </a:r>
            <a:endParaRPr lang="ja-JP" altLang="en-US" sz="2400">
              <a:latin typeface="Arial Unicode MS" pitchFamily="50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Purpose </a:t>
            </a:r>
            <a:r>
              <a:rPr lang="ja-JP" altLang="en-US" dirty="0"/>
              <a:t>の効果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36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1160463"/>
            <a:ext cx="8091487" cy="71278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ja-JP" altLang="en-US" sz="2800">
                <a:solidFill>
                  <a:srgbClr val="000080"/>
                </a:solidFill>
                <a:latin typeface="メイリオ" panose="020B0604030504040204" pitchFamily="50" charset="-128"/>
              </a:rPr>
              <a:t>例題を使った，プログラムの振る舞いの例示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800"/>
              <a:t>入出力関係を特徴づけるような「例」での記述</a:t>
            </a:r>
            <a:endParaRPr lang="en-US" altLang="ja-JP" sz="280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ja-JP" altLang="en-US" sz="2800">
              <a:solidFill>
                <a:srgbClr val="000080"/>
              </a:solidFill>
              <a:latin typeface="メイリオ" panose="020B0604030504040204" pitchFamily="50" charset="-128"/>
            </a:endParaRPr>
          </a:p>
          <a:p>
            <a:pPr eaLnBrk="1" hangingPunct="1">
              <a:lnSpc>
                <a:spcPct val="80000"/>
              </a:lnSpc>
            </a:pPr>
            <a:endParaRPr lang="ja-JP" altLang="en-US" sz="1400">
              <a:solidFill>
                <a:srgbClr val="000080"/>
              </a:solidFill>
              <a:latin typeface="メイリオ" panose="020B0604030504040204" pitchFamily="50" charset="-128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62050" y="2195513"/>
            <a:ext cx="54181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  <a:latin typeface="Arial Unicode MS" pitchFamily="50" charset="-128"/>
              </a:rPr>
              <a:t>area-of-ring should produce 50.24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  <a:latin typeface="Arial Unicode MS" pitchFamily="50" charset="-128"/>
              </a:rPr>
              <a:t>for the inputs 5 and 3 </a:t>
            </a:r>
            <a:endParaRPr lang="ja-JP" altLang="en-US" sz="2800">
              <a:solidFill>
                <a:srgbClr val="008000"/>
              </a:solidFill>
              <a:latin typeface="Arial Unicode MS" pitchFamily="50" charset="-128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082675" y="3151188"/>
            <a:ext cx="59309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入力と期待される出力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（プログラムの理解の助けになる）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84150" y="2071688"/>
            <a:ext cx="8772525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90500" y="4654550"/>
            <a:ext cx="8753475" cy="2030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3571875" y="4176713"/>
            <a:ext cx="457200" cy="447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944938" y="4157663"/>
            <a:ext cx="29543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プログラム化すると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12775" y="4675188"/>
            <a:ext cx="7756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  <a:latin typeface="Arial Unicode MS" pitchFamily="50" charset="-128"/>
              </a:rPr>
              <a:t>;; </a:t>
            </a: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area-of-ring : number number -&gt; number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;; to compute the area of a ring whose radius is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;; outer and whose hole has a radius of inner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;; example: (area-of-ring 5 3) should produce 50.24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(define (area-of-ring outer inner) ...)</a:t>
            </a:r>
            <a:r>
              <a:rPr lang="en-US" altLang="ja-JP" sz="2400">
                <a:solidFill>
                  <a:srgbClr val="003300"/>
                </a:solidFill>
                <a:latin typeface="Arial Unicode MS" pitchFamily="50" charset="-128"/>
              </a:rPr>
              <a:t> </a:t>
            </a:r>
            <a:endParaRPr lang="ja-JP" altLang="en-US" sz="2400">
              <a:solidFill>
                <a:srgbClr val="003300"/>
              </a:solidFill>
              <a:latin typeface="Arial Unicode MS" pitchFamily="50" charset="-128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523875" y="5886450"/>
            <a:ext cx="8278813" cy="427038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Example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582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2349500"/>
            <a:ext cx="8285163" cy="4094163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15000"/>
              </a:lnSpc>
              <a:buFontTx/>
              <a:buAutoNum type="arabicPeriod"/>
            </a:pPr>
            <a:r>
              <a:rPr lang="ja-JP" altLang="en-US" sz="3600">
                <a:solidFill>
                  <a:schemeClr val="tx2"/>
                </a:solidFill>
              </a:rPr>
              <a:t>論理的なエラーの発見</a:t>
            </a:r>
            <a:r>
              <a:rPr lang="ja-JP" altLang="en-US" sz="3600"/>
              <a:t>の手段．</a:t>
            </a:r>
          </a:p>
          <a:p>
            <a:pPr marL="609600" indent="-609600" eaLnBrk="1" hangingPunct="1">
              <a:lnSpc>
                <a:spcPct val="115000"/>
              </a:lnSpc>
              <a:buFontTx/>
              <a:buAutoNum type="arabicPeriod"/>
            </a:pPr>
            <a:r>
              <a:rPr lang="ja-JP" altLang="en-US" sz="3600">
                <a:solidFill>
                  <a:schemeClr val="tx2"/>
                </a:solidFill>
              </a:rPr>
              <a:t>プログラムを正確に理解</a:t>
            </a:r>
            <a:r>
              <a:rPr lang="ja-JP" altLang="en-US" sz="3600"/>
              <a:t>するための手段（関数の入力と出力の関係や，計算過程など）</a:t>
            </a:r>
          </a:p>
          <a:p>
            <a:pPr marL="609600" indent="-609600" eaLnBrk="1" hangingPunct="1">
              <a:lnSpc>
                <a:spcPct val="115000"/>
              </a:lnSpc>
              <a:buFontTx/>
              <a:buAutoNum type="arabicPeriod"/>
            </a:pPr>
            <a:r>
              <a:rPr lang="ja-JP" altLang="en-US" sz="3600"/>
              <a:t>後でプログラムを読み返すときのための「</a:t>
            </a:r>
            <a:r>
              <a:rPr lang="ja-JP" altLang="en-US" sz="3600">
                <a:solidFill>
                  <a:schemeClr val="tx2"/>
                </a:solidFill>
              </a:rPr>
              <a:t>メモ</a:t>
            </a:r>
            <a:r>
              <a:rPr lang="ja-JP" altLang="en-US" sz="3600"/>
              <a:t>」として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25488" y="1423988"/>
            <a:ext cx="66484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特定の入力に対する出力の記述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Example </a:t>
            </a:r>
            <a:r>
              <a:rPr lang="ja-JP" altLang="en-US" dirty="0"/>
              <a:t>の効用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536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911225"/>
            <a:ext cx="8550275" cy="12938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ja-JP" sz="2800">
                <a:solidFill>
                  <a:srgbClr val="000080"/>
                </a:solidFill>
                <a:latin typeface="メイリオ" panose="020B0604030504040204" pitchFamily="50" charset="-128"/>
              </a:rPr>
              <a:t>Example </a:t>
            </a:r>
            <a:r>
              <a:rPr lang="ja-JP" altLang="en-US" sz="2800">
                <a:solidFill>
                  <a:srgbClr val="000080"/>
                </a:solidFill>
                <a:latin typeface="メイリオ" panose="020B0604030504040204" pitchFamily="50" charset="-128"/>
              </a:rPr>
              <a:t>まで終わったら，</a:t>
            </a:r>
            <a:r>
              <a:rPr lang="ja-JP" altLang="en-US" sz="2800">
                <a:solidFill>
                  <a:schemeClr val="tx2"/>
                </a:solidFill>
                <a:latin typeface="メイリオ" panose="020B0604030504040204" pitchFamily="50" charset="-128"/>
              </a:rPr>
              <a:t>プログラム本体の記述</a:t>
            </a:r>
            <a:r>
              <a:rPr lang="ja-JP" altLang="en-US" sz="2800">
                <a:solidFill>
                  <a:srgbClr val="000080"/>
                </a:solidFill>
                <a:latin typeface="メイリオ" panose="020B0604030504040204" pitchFamily="50" charset="-128"/>
              </a:rPr>
              <a:t>に取りかかる．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>
                <a:solidFill>
                  <a:srgbClr val="000080"/>
                </a:solidFill>
                <a:latin typeface="メイリオ" panose="020B0604030504040204" pitchFamily="50" charset="-128"/>
              </a:rPr>
              <a:t>Contract </a:t>
            </a:r>
            <a:r>
              <a:rPr lang="ja-JP" altLang="en-US" sz="2800">
                <a:solidFill>
                  <a:srgbClr val="000080"/>
                </a:solidFill>
                <a:latin typeface="メイリオ" panose="020B0604030504040204" pitchFamily="50" charset="-128"/>
              </a:rPr>
              <a:t>において「</a:t>
            </a:r>
            <a:r>
              <a:rPr lang="ja-JP" altLang="en-US" sz="2800">
                <a:solidFill>
                  <a:srgbClr val="000080"/>
                </a:solidFill>
              </a:rPr>
              <a:t>…</a:t>
            </a:r>
            <a:r>
              <a:rPr lang="ja-JP" altLang="en-US" sz="2800">
                <a:solidFill>
                  <a:srgbClr val="000080"/>
                </a:solidFill>
                <a:latin typeface="メイリオ" panose="020B0604030504040204" pitchFamily="50" charset="-128"/>
              </a:rPr>
              <a:t>」としていた部分を実際に作成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362075" y="2360613"/>
            <a:ext cx="628967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  <a:latin typeface="Arial Unicode MS" pitchFamily="50" charset="-128"/>
              </a:rPr>
              <a:t>ドーナツ型の面積は，外側の面積から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  <a:latin typeface="Arial Unicode MS" pitchFamily="50" charset="-128"/>
              </a:rPr>
              <a:t>内側の面積を引いたもの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197100" y="3251200"/>
            <a:ext cx="37766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プログラムの振る舞い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84150" y="2214563"/>
            <a:ext cx="8697913" cy="1643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90500" y="4254500"/>
            <a:ext cx="8709025" cy="2452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3571875" y="3776663"/>
            <a:ext cx="457200" cy="447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944938" y="3757613"/>
            <a:ext cx="29543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プログラム化すると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77875" y="4268788"/>
            <a:ext cx="6692900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3300"/>
                </a:solidFill>
                <a:latin typeface="Arial Unicode MS" pitchFamily="50" charset="-128"/>
              </a:rPr>
              <a:t>;; </a:t>
            </a:r>
            <a:r>
              <a:rPr lang="en-US" altLang="ja-JP" sz="2400">
                <a:solidFill>
                  <a:srgbClr val="003300"/>
                </a:solidFill>
                <a:latin typeface="Arial Unicode MS" pitchFamily="50" charset="-128"/>
              </a:rPr>
              <a:t>area-of-ring : number number -&gt; number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  <a:latin typeface="Arial Unicode MS" pitchFamily="50" charset="-128"/>
              </a:rPr>
              <a:t>;; to compute the area of a ring whose radius is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  <a:latin typeface="Arial Unicode MS" pitchFamily="50" charset="-128"/>
              </a:rPr>
              <a:t>;; outer and whose hole has a radius of inner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  <a:latin typeface="Arial Unicode MS" pitchFamily="50" charset="-128"/>
              </a:rPr>
              <a:t>;; example: (area-of-ring 5 3) should produce 50.24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  <a:latin typeface="Arial Unicode MS" pitchFamily="50" charset="-128"/>
              </a:rPr>
              <a:t>(define (area-of-ring outer inner)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  <a:latin typeface="Arial Unicode MS" pitchFamily="50" charset="-128"/>
              </a:rPr>
              <a:t>    (- (area-of-disk outer)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3300"/>
                </a:solidFill>
                <a:latin typeface="Arial Unicode MS" pitchFamily="50" charset="-128"/>
              </a:rPr>
              <a:t>        (area-of-disk inner))) ) </a:t>
            </a:r>
            <a:endParaRPr lang="ja-JP" altLang="en-US" sz="2400">
              <a:solidFill>
                <a:srgbClr val="003300"/>
              </a:solidFill>
              <a:latin typeface="Arial Unicode MS" pitchFamily="50" charset="-128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100138" y="5948363"/>
            <a:ext cx="3255962" cy="70326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Definition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615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70038"/>
            <a:ext cx="8383588" cy="5056187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ja-JP" altLang="en-US"/>
              <a:t>与えられた入力から，プログラムがどのように出力を計算するのかを理解した後に行う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/>
              <a:t>記述していた「</a:t>
            </a:r>
            <a:r>
              <a:rPr lang="en-US" altLang="ja-JP"/>
              <a:t>Example</a:t>
            </a:r>
            <a:r>
              <a:rPr lang="ja-JP" altLang="en-US"/>
              <a:t>」を再度見て，特定の入力に対する出力をどのように計算したかを理解すること</a:t>
            </a:r>
            <a:endParaRPr lang="en-US" altLang="ja-JP"/>
          </a:p>
          <a:p>
            <a:pPr eaLnBrk="1" hangingPunct="1">
              <a:lnSpc>
                <a:spcPct val="105000"/>
              </a:lnSpc>
            </a:pPr>
            <a:r>
              <a:rPr lang="ja-JP" altLang="en-US"/>
              <a:t>入出力関係が，</a:t>
            </a:r>
            <a:r>
              <a:rPr lang="ja-JP" altLang="en-US">
                <a:solidFill>
                  <a:schemeClr val="tx2"/>
                </a:solidFill>
              </a:rPr>
              <a:t>数式</a:t>
            </a:r>
            <a:r>
              <a:rPr lang="ja-JP" altLang="en-US"/>
              <a:t>で与えられていれば，	</a:t>
            </a:r>
            <a:r>
              <a:rPr lang="en-US" altLang="ja-JP"/>
              <a:t>→</a:t>
            </a:r>
            <a:r>
              <a:rPr lang="ja-JP" altLang="en-US"/>
              <a:t>　</a:t>
            </a:r>
            <a:r>
              <a:rPr lang="ja-JP" altLang="en-US">
                <a:solidFill>
                  <a:schemeClr val="tx2"/>
                </a:solidFill>
              </a:rPr>
              <a:t>直ち</a:t>
            </a:r>
            <a:r>
              <a:rPr lang="ja-JP" altLang="en-US"/>
              <a:t>にプログラムを書ける</a:t>
            </a:r>
          </a:p>
          <a:p>
            <a:pPr eaLnBrk="1" hangingPunct="1">
              <a:lnSpc>
                <a:spcPct val="105000"/>
              </a:lnSpc>
            </a:pPr>
            <a:r>
              <a:rPr lang="ja-JP" altLang="en-US">
                <a:solidFill>
                  <a:schemeClr val="tx2"/>
                </a:solidFill>
              </a:rPr>
              <a:t>言葉</a:t>
            </a:r>
            <a:r>
              <a:rPr lang="ja-JP" altLang="en-US"/>
              <a:t>で問題が与えられていれば，</a:t>
            </a:r>
            <a:br>
              <a:rPr lang="ja-JP" altLang="en-US"/>
            </a:br>
            <a:r>
              <a:rPr lang="ja-JP" altLang="en-US"/>
              <a:t>	</a:t>
            </a:r>
            <a:r>
              <a:rPr lang="en-US" altLang="ja-JP"/>
              <a:t>→</a:t>
            </a:r>
            <a:r>
              <a:rPr lang="ja-JP" altLang="en-US"/>
              <a:t>　</a:t>
            </a:r>
            <a:r>
              <a:rPr lang="ja-JP" altLang="en-US">
                <a:solidFill>
                  <a:schemeClr val="tx2"/>
                </a:solidFill>
              </a:rPr>
              <a:t>注意深く</a:t>
            </a:r>
            <a:r>
              <a:rPr lang="ja-JP" altLang="en-US"/>
              <a:t>プログラムを作る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Definition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60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1423988"/>
            <a:ext cx="7772400" cy="4114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 sz="3600" dirty="0">
                <a:solidFill>
                  <a:srgbClr val="000080"/>
                </a:solidFill>
                <a:latin typeface="メイリオ" panose="020B0604030504040204" pitchFamily="50" charset="-128"/>
              </a:rPr>
              <a:t>テストを通したエラーの発見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sz="3200" dirty="0">
                <a:solidFill>
                  <a:srgbClr val="000080"/>
                </a:solidFill>
                <a:latin typeface="メイリオ" panose="020B0604030504040204" pitchFamily="50" charset="-128"/>
              </a:rPr>
              <a:t>少なくとも，「</a:t>
            </a:r>
            <a:r>
              <a:rPr lang="en-US" altLang="ja-JP" sz="3200" dirty="0">
                <a:solidFill>
                  <a:srgbClr val="000080"/>
                </a:solidFill>
                <a:latin typeface="メイリオ" panose="020B0604030504040204" pitchFamily="50" charset="-128"/>
              </a:rPr>
              <a:t>Example」</a:t>
            </a:r>
            <a:r>
              <a:rPr lang="ja-JP" altLang="en-US" sz="3200" dirty="0">
                <a:solidFill>
                  <a:srgbClr val="000080"/>
                </a:solidFill>
                <a:latin typeface="メイリオ" panose="020B0604030504040204" pitchFamily="50" charset="-128"/>
              </a:rPr>
              <a:t>で書いた場合のテストは行う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sz="3200" dirty="0">
                <a:solidFill>
                  <a:srgbClr val="000080"/>
                </a:solidFill>
                <a:latin typeface="メイリオ" panose="020B0604030504040204" pitchFamily="50" charset="-128"/>
              </a:rPr>
              <a:t>この段階で，</a:t>
            </a:r>
            <a:r>
              <a:rPr lang="ja-JP" altLang="en-US" sz="3200" dirty="0">
                <a:solidFill>
                  <a:schemeClr val="tx2"/>
                </a:solidFill>
                <a:latin typeface="メイリオ" panose="020B0604030504040204" pitchFamily="50" charset="-128"/>
              </a:rPr>
              <a:t>エラーの発見</a:t>
            </a:r>
            <a:r>
              <a:rPr lang="ja-JP" altLang="en-US" sz="3200" dirty="0">
                <a:solidFill>
                  <a:srgbClr val="000080"/>
                </a:solidFill>
                <a:latin typeface="メイリオ" panose="020B0604030504040204" pitchFamily="50" charset="-128"/>
              </a:rPr>
              <a:t>に努める</a:t>
            </a:r>
          </a:p>
          <a:p>
            <a:pPr lvl="1" algn="just" eaLnBrk="1" hangingPunct="1">
              <a:lnSpc>
                <a:spcPct val="90000"/>
              </a:lnSpc>
              <a:buFontTx/>
              <a:buNone/>
            </a:pPr>
            <a:endParaRPr lang="ja-JP" altLang="en-US" sz="3200" dirty="0">
              <a:solidFill>
                <a:srgbClr val="000080"/>
              </a:solidFill>
              <a:latin typeface="メイリオ" panose="020B0604030504040204" pitchFamily="50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Test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785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Test</a:t>
            </a:r>
            <a:r>
              <a:rPr lang="ja-JP" altLang="en-US" dirty="0"/>
              <a:t> では</a:t>
            </a:r>
            <a:endParaRPr lang="en-US" altLang="ja-JP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「</a:t>
            </a:r>
            <a:r>
              <a:rPr lang="en-US" altLang="ja-JP"/>
              <a:t>Example</a:t>
            </a:r>
            <a:r>
              <a:rPr lang="ja-JP" altLang="en-US"/>
              <a:t>」に対して，期待された出力を計算するかを確かめる．</a:t>
            </a:r>
          </a:p>
          <a:p>
            <a:pPr eaLnBrk="1" hangingPunct="1"/>
            <a:r>
              <a:rPr lang="ja-JP" altLang="en-US"/>
              <a:t>間違った出力に対しては</a:t>
            </a:r>
          </a:p>
          <a:p>
            <a:pPr eaLnBrk="1" hangingPunct="1">
              <a:buFontTx/>
              <a:buNone/>
            </a:pPr>
            <a:r>
              <a:rPr lang="ja-JP" altLang="en-US"/>
              <a:t>	</a:t>
            </a:r>
            <a:r>
              <a:rPr lang="en-US" altLang="ja-JP"/>
              <a:t>→</a:t>
            </a:r>
            <a:r>
              <a:rPr lang="ja-JP" altLang="en-US"/>
              <a:t>　「</a:t>
            </a:r>
            <a:r>
              <a:rPr lang="en-US" altLang="ja-JP"/>
              <a:t>Example</a:t>
            </a:r>
            <a:r>
              <a:rPr lang="ja-JP" altLang="en-US"/>
              <a:t>」と「プログラムの中身そのもの」を確認</a:t>
            </a:r>
          </a:p>
          <a:p>
            <a:pPr lvl="1" eaLnBrk="1" hangingPunct="1">
              <a:buFont typeface="Wingdings" panose="05000000000000000000" pitchFamily="2" charset="2"/>
              <a:buChar char=""/>
            </a:pPr>
            <a:r>
              <a:rPr lang="en-US" altLang="ja-JP" sz="3200"/>
              <a:t>Example </a:t>
            </a:r>
            <a:r>
              <a:rPr lang="ja-JP" altLang="en-US" sz="3200"/>
              <a:t>の間違い</a:t>
            </a:r>
          </a:p>
          <a:p>
            <a:pPr lvl="1" eaLnBrk="1" hangingPunct="1">
              <a:buFont typeface="Wingdings" panose="05000000000000000000" pitchFamily="2" charset="2"/>
              <a:buChar char=""/>
            </a:pPr>
            <a:r>
              <a:rPr lang="ja-JP" altLang="en-US" sz="3200"/>
              <a:t>プログラムの中身の間違い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939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" y="258763"/>
            <a:ext cx="8474075" cy="520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プログラム設計法の例（まとめ）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50" y="865188"/>
            <a:ext cx="8921750" cy="5554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u="sng">
                <a:solidFill>
                  <a:schemeClr val="accent2"/>
                </a:solidFill>
                <a:latin typeface="Arial Unicode MS" pitchFamily="50" charset="-128"/>
              </a:rPr>
              <a:t>Contract</a:t>
            </a:r>
            <a:r>
              <a:rPr lang="en-US" altLang="ja-JP" sz="2400">
                <a:latin typeface="Arial Unicode MS" pitchFamily="50" charset="-128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latin typeface="Arial Unicode MS" pitchFamily="50" charset="-128"/>
              </a:rPr>
              <a:t>area-of-ring : number number -&gt; number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latin typeface="Arial Unicode MS" pitchFamily="50" charset="-128"/>
              </a:rPr>
              <a:t>	</a:t>
            </a:r>
            <a:r>
              <a:rPr lang="en-US" altLang="ja-JP" sz="2400">
                <a:solidFill>
                  <a:srgbClr val="008000"/>
                </a:solidFill>
                <a:latin typeface="Arial Unicode MS" pitchFamily="50" charset="-128"/>
              </a:rPr>
              <a:t>(define (area-of-ring outer inner) </a:t>
            </a:r>
            <a:r>
              <a:rPr lang="en-US" altLang="ja-JP" sz="2400">
                <a:solidFill>
                  <a:srgbClr val="008000"/>
                </a:solidFill>
              </a:rPr>
              <a:t>…</a:t>
            </a:r>
            <a:r>
              <a:rPr lang="en-US" altLang="ja-JP" sz="2400">
                <a:solidFill>
                  <a:srgbClr val="008000"/>
                </a:solidFill>
                <a:latin typeface="Arial Unicode MS" pitchFamily="50" charset="-128"/>
              </a:rPr>
              <a:t> )</a:t>
            </a:r>
            <a:endParaRPr lang="en-US" altLang="ja-JP" sz="2400">
              <a:latin typeface="Arial Unicode MS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u="sng">
                <a:solidFill>
                  <a:schemeClr val="accent2"/>
                </a:solidFill>
                <a:latin typeface="Arial Unicode MS" pitchFamily="50" charset="-128"/>
              </a:rPr>
              <a:t>Purpose</a:t>
            </a:r>
            <a:r>
              <a:rPr lang="en-US" altLang="ja-JP" sz="2400">
                <a:latin typeface="Arial Unicode MS" pitchFamily="50" charset="-128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latin typeface="Arial Unicode MS" pitchFamily="50" charset="-128"/>
              </a:rPr>
              <a:t>to compute the area of a ring whose radius is outer and whose hole has a radius of inner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u="sng">
                <a:solidFill>
                  <a:schemeClr val="accent2"/>
                </a:solidFill>
                <a:latin typeface="Arial Unicode MS" pitchFamily="50" charset="-128"/>
              </a:rPr>
              <a:t>Example</a:t>
            </a:r>
            <a:r>
              <a:rPr lang="en-US" altLang="ja-JP" sz="2400">
                <a:latin typeface="Arial Unicode MS" pitchFamily="50" charset="-128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latin typeface="Arial Unicode MS" pitchFamily="50" charset="-128"/>
              </a:rPr>
              <a:t>(area-of-ring 5 3) should produce 50.24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u="sng">
                <a:solidFill>
                  <a:schemeClr val="accent2"/>
                </a:solidFill>
                <a:latin typeface="Arial Unicode MS" pitchFamily="50" charset="-128"/>
              </a:rPr>
              <a:t>Definition</a:t>
            </a:r>
            <a:r>
              <a:rPr lang="en-US" altLang="ja-JP" sz="2400">
                <a:latin typeface="Arial Unicode MS" pitchFamily="50" charset="-128"/>
              </a:rPr>
              <a:t>: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  <a:latin typeface="Arial Unicode MS" pitchFamily="50" charset="-128"/>
              </a:rPr>
              <a:t>	(define (area-of-ring outer inner)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  <a:latin typeface="Arial Unicode MS" pitchFamily="50" charset="-128"/>
              </a:rPr>
              <a:t>		(- (area-of-disk outer)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solidFill>
                  <a:srgbClr val="008000"/>
                </a:solidFill>
                <a:latin typeface="Arial Unicode MS" pitchFamily="50" charset="-128"/>
              </a:rPr>
              <a:t>		(area-of-disk inner)))</a:t>
            </a:r>
            <a:r>
              <a:rPr lang="en-US" altLang="ja-JP" sz="2400">
                <a:latin typeface="Arial Unicode MS" pitchFamily="50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u="sng">
                <a:solidFill>
                  <a:schemeClr val="accent2"/>
                </a:solidFill>
                <a:latin typeface="Arial Unicode MS" pitchFamily="50" charset="-128"/>
              </a:rPr>
              <a:t>Tests</a:t>
            </a:r>
            <a:r>
              <a:rPr lang="en-US" altLang="ja-JP" sz="2400">
                <a:latin typeface="Arial Unicode MS" pitchFamily="50" charset="-128"/>
              </a:rPr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>
                <a:latin typeface="Arial Unicode MS" pitchFamily="50" charset="-128"/>
              </a:rPr>
              <a:t>	(area-of-ring 5 3) ;; expected value 50.24 </a:t>
            </a:r>
            <a:endParaRPr lang="ja-JP" altLang="en-US" sz="24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544763" y="6059488"/>
            <a:ext cx="56864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参考 </a:t>
            </a:r>
            <a:r>
              <a:rPr lang="en-US" altLang="ja-JP" sz="2000"/>
              <a:t>Web </a:t>
            </a:r>
            <a:r>
              <a:rPr lang="ja-JP" altLang="en-US" sz="2000"/>
              <a:t>ページ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hlinkClick r:id="rId2"/>
              </a:rPr>
              <a:t>http://www.htdp.org/2001-11-21/Book/node14.htm</a:t>
            </a:r>
            <a:endParaRPr lang="ja-JP" altLang="en-US" sz="20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957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990600"/>
            <a:ext cx="8659812" cy="495935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Contract</a:t>
            </a:r>
          </a:p>
          <a:p>
            <a:pPr marL="990600" lvl="1" indent="-533400" eaLnBrk="1" hangingPunct="1">
              <a:buFontTx/>
              <a:buChar char="•"/>
            </a:pPr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問題の解析．問題が取り扱うデータの種類の記述</a:t>
            </a:r>
            <a:endParaRPr lang="en-US" altLang="ja-JP"/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Purpose</a:t>
            </a:r>
          </a:p>
          <a:p>
            <a:pPr marL="990600" lvl="1" indent="-533400" eaLnBrk="1" hangingPunct="1">
              <a:buFontTx/>
              <a:buChar char="•"/>
            </a:pPr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プログラムの振る舞いに関する仕様の明確化</a:t>
            </a:r>
          </a:p>
          <a:p>
            <a:pPr marL="990600" lvl="1" indent="-533400" eaLnBrk="1" hangingPunct="1">
              <a:buFontTx/>
              <a:buNone/>
            </a:pPr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	（プログラムの仕様，目的など）</a:t>
            </a:r>
            <a:endParaRPr lang="en-US" altLang="ja-JP"/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Example</a:t>
            </a:r>
          </a:p>
          <a:p>
            <a:pPr marL="990600" lvl="1" indent="-533400" eaLnBrk="1" hangingPunct="1">
              <a:buFontTx/>
              <a:buChar char="•"/>
            </a:pPr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例題を使った，プログラムの振る舞いの例示</a:t>
            </a:r>
            <a:endParaRPr lang="en-US" altLang="ja-JP"/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Definition</a:t>
            </a:r>
          </a:p>
          <a:p>
            <a:pPr marL="990600" lvl="1" indent="-533400" eaLnBrk="1" hangingPunct="1">
              <a:buFontTx/>
              <a:buChar char="•"/>
            </a:pPr>
            <a:r>
              <a:rPr lang="ja-JP" altLang="en-US"/>
              <a:t>プログラムの作成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Test</a:t>
            </a:r>
          </a:p>
          <a:p>
            <a:pPr marL="990600" lvl="1" indent="-533400" eaLnBrk="1" hangingPunct="1">
              <a:buFontTx/>
              <a:buChar char="•"/>
            </a:pPr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テストを通したエラーの発見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ここまでのまとめ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19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8-1</a:t>
            </a:r>
            <a:r>
              <a:rPr lang="ja-JP" altLang="en-US" dirty="0"/>
              <a:t> プログラム設計法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</a:t>
            </a:r>
            <a:r>
              <a:rPr kumimoji="1" lang="en-US" altLang="ja-JP" dirty="0"/>
              <a:t>-2</a:t>
            </a:r>
            <a:r>
              <a:rPr lang="ja-JP" altLang="en-US" dirty="0"/>
              <a:t> 種々のエラー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8</a:t>
            </a:r>
            <a:r>
              <a:rPr kumimoji="1" lang="en-US" altLang="ja-JP" dirty="0"/>
              <a:t>-3 </a:t>
            </a:r>
            <a:r>
              <a:rPr kumimoji="1" lang="ja-JP" altLang="en-US" dirty="0"/>
              <a:t>パソコン演習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8-4 </a:t>
            </a:r>
            <a:r>
              <a:rPr lang="ja-JP" altLang="en-US" dirty="0"/>
              <a:t>課題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278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8-2 </a:t>
            </a:r>
            <a:r>
              <a:rPr lang="ja-JP" altLang="en-US" sz="3975" dirty="0">
                <a:latin typeface="メイリオ" panose="020B0604030504040204" pitchFamily="50" charset="-128"/>
              </a:rPr>
              <a:t>種々のエラー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20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447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0292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>
                <a:solidFill>
                  <a:srgbClr val="FF3300"/>
                </a:solidFill>
              </a:rPr>
              <a:t>構文エラー(</a:t>
            </a:r>
            <a:r>
              <a:rPr lang="en-US" altLang="ja-JP" sz="2800" dirty="0">
                <a:solidFill>
                  <a:srgbClr val="FF3300"/>
                </a:solidFill>
              </a:rPr>
              <a:t>Syntax Errors)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ja-JP" altLang="en-US" sz="2400" dirty="0"/>
              <a:t>言語</a:t>
            </a:r>
            <a:r>
              <a:rPr lang="en-US" altLang="ja-JP" sz="2400" dirty="0"/>
              <a:t>Scheme</a:t>
            </a:r>
            <a:r>
              <a:rPr lang="ja-JP" altLang="en-US" sz="2400" dirty="0"/>
              <a:t>の書式に合っていない場合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e.g. (10) , (10 + 20), (define (P x) (+ (x) 10))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>
                <a:solidFill>
                  <a:srgbClr val="FF3300"/>
                </a:solidFill>
              </a:rPr>
              <a:t>実行エラー(</a:t>
            </a:r>
            <a:r>
              <a:rPr lang="en-US" altLang="ja-JP" sz="2800" dirty="0">
                <a:solidFill>
                  <a:srgbClr val="FF3300"/>
                </a:solidFill>
              </a:rPr>
              <a:t>Run-time Errors)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ja-JP" sz="2400" dirty="0"/>
              <a:t>Scheme</a:t>
            </a:r>
            <a:r>
              <a:rPr lang="ja-JP" altLang="en-US" sz="2400" dirty="0"/>
              <a:t>の書式に合っているプログラムの全てが，結果を返すとは限らない．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e.g. (/ 1  0),    (define (f n) (+ (/ n 3) 2))</a:t>
            </a:r>
            <a:r>
              <a:rPr lang="ja-JP" altLang="en-US" sz="2400" dirty="0"/>
              <a:t>に対する(</a:t>
            </a:r>
            <a:r>
              <a:rPr lang="en-US" altLang="ja-JP" sz="2400" dirty="0"/>
              <a:t>f 5 8)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>
                <a:solidFill>
                  <a:srgbClr val="FF3300"/>
                </a:solidFill>
              </a:rPr>
              <a:t>論理的エラー(</a:t>
            </a:r>
            <a:r>
              <a:rPr lang="en-US" altLang="ja-JP" sz="2800" dirty="0">
                <a:solidFill>
                  <a:srgbClr val="FF3300"/>
                </a:solidFill>
              </a:rPr>
              <a:t>Logical Errors)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ja-JP" sz="2400" dirty="0"/>
              <a:t>Scheme</a:t>
            </a:r>
            <a:r>
              <a:rPr lang="ja-JP" altLang="en-US" sz="2400" dirty="0"/>
              <a:t>の書式に合っていて，答えも出すが，その答えが間違っている．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　　　　　　　　　e.g. (define (area-of-triangle b h) (+ b h))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     　　　　　　　　　(</a:t>
            </a:r>
            <a:r>
              <a:rPr lang="en-US" altLang="ja-JP" sz="2400" dirty="0"/>
              <a:t>define (wage h) (+ 12 h))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0" y="5410200"/>
            <a:ext cx="3124200" cy="1219200"/>
          </a:xfrm>
          <a:prstGeom prst="wedgeRoundRectCallout">
            <a:avLst>
              <a:gd name="adj1" fmla="val -12958"/>
              <a:gd name="adj2" fmla="val -133333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/>
              <a:t>注意深く，規則正しく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/>
              <a:t>プログラムを設計することで発見できる．</a:t>
            </a:r>
          </a:p>
        </p:txBody>
      </p:sp>
      <p:grpSp>
        <p:nvGrpSpPr>
          <p:cNvPr id="25605" name="Group 5"/>
          <p:cNvGrpSpPr>
            <a:grpSpLocks/>
          </p:cNvGrpSpPr>
          <p:nvPr/>
        </p:nvGrpSpPr>
        <p:grpSpPr bwMode="auto">
          <a:xfrm>
            <a:off x="5029200" y="533400"/>
            <a:ext cx="3810000" cy="2209800"/>
            <a:chOff x="3168" y="336"/>
            <a:chExt cx="2400" cy="1392"/>
          </a:xfrm>
        </p:grpSpPr>
        <p:sp>
          <p:nvSpPr>
            <p:cNvPr id="25606" name="AutoShape 6"/>
            <p:cNvSpPr>
              <a:spLocks noChangeArrowheads="1"/>
            </p:cNvSpPr>
            <p:nvPr/>
          </p:nvSpPr>
          <p:spPr bwMode="auto">
            <a:xfrm>
              <a:off x="3888" y="336"/>
              <a:ext cx="1680" cy="672"/>
            </a:xfrm>
            <a:prstGeom prst="wedgeRoundRectCallout">
              <a:avLst>
                <a:gd name="adj1" fmla="val -46963"/>
                <a:gd name="adj2" fmla="val 39583"/>
                <a:gd name="adj3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メイリオ" panose="020B0604030504040204" pitchFamily="50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buFontTx/>
                <a:buNone/>
              </a:pPr>
              <a:r>
                <a:rPr lang="en-US" altLang="ja-JP" sz="2800"/>
                <a:t>DrScheme</a:t>
              </a:r>
              <a:r>
                <a:rPr lang="ja-JP" altLang="en-US" sz="2800"/>
                <a:t>が</a:t>
              </a:r>
            </a:p>
            <a:p>
              <a:pPr algn="ctr" eaLnBrk="1" hangingPunct="1">
                <a:lnSpc>
                  <a:spcPct val="90000"/>
                </a:lnSpc>
                <a:buFontTx/>
                <a:buNone/>
              </a:pPr>
              <a:r>
                <a:rPr lang="ja-JP" altLang="en-US" sz="2800"/>
                <a:t>見つける．</a:t>
              </a:r>
            </a:p>
          </p:txBody>
        </p:sp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 flipH="1">
              <a:off x="3168" y="528"/>
              <a:ext cx="72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 flipH="1">
              <a:off x="3792" y="1008"/>
              <a:ext cx="120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ja-JP" altLang="en-US" dirty="0">
                <a:ea typeface="メイリオ" panose="020B0604030504040204" pitchFamily="50" charset="-128"/>
              </a:endParaRPr>
            </a:p>
          </p:txBody>
        </p:sp>
      </p:grp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>
                <a:solidFill>
                  <a:srgbClr val="FF3300"/>
                </a:solidFill>
              </a:rPr>
              <a:t>種々のエラー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912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分野の知識</a:t>
            </a:r>
            <a:r>
              <a:rPr lang="en-US" altLang="ja-JP"/>
              <a:t>(Domain Knowledge)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74038" cy="4114800"/>
          </a:xfrm>
        </p:spPr>
        <p:txBody>
          <a:bodyPr/>
          <a:lstStyle/>
          <a:p>
            <a:pPr eaLnBrk="1" hangingPunct="1"/>
            <a:r>
              <a:rPr lang="ja-JP" altLang="en-US"/>
              <a:t>プログラムを定義するには，プログラムをしようとする領域の知識（分野の知識）が必要．</a:t>
            </a:r>
          </a:p>
          <a:p>
            <a:pPr lvl="1" eaLnBrk="1" hangingPunct="1"/>
            <a:r>
              <a:rPr lang="en-US" altLang="ja-JP"/>
              <a:t>e.g. </a:t>
            </a:r>
            <a:r>
              <a:rPr lang="ja-JP" altLang="en-US"/>
              <a:t>数学の知識，音楽，生物学，土木工学，芸術</a:t>
            </a:r>
            <a:r>
              <a:rPr lang="en-US" altLang="ja-JP"/>
              <a:t>..</a:t>
            </a:r>
          </a:p>
          <a:p>
            <a:pPr lvl="1" eaLnBrk="1" hangingPunct="1"/>
            <a:r>
              <a:rPr lang="ja-JP" altLang="en-US"/>
              <a:t>その領域の言葉を理解することが求められる</a:t>
            </a:r>
          </a:p>
          <a:p>
            <a:pPr lvl="1" eaLnBrk="1" hangingPunct="1"/>
            <a:r>
              <a:rPr lang="ja-JP" altLang="en-US"/>
              <a:t> 時には，その応用領域のデータを表現する言語を発明しなければならない．</a:t>
            </a:r>
          </a:p>
          <a:p>
            <a:pPr eaLnBrk="1" hangingPunct="1"/>
            <a:r>
              <a:rPr lang="ja-JP" altLang="en-US">
                <a:solidFill>
                  <a:schemeClr val="accent2"/>
                </a:solidFill>
              </a:rPr>
              <a:t>コンピュータ言語にとらわれない，しっかりとした基礎の理解</a:t>
            </a:r>
            <a:r>
              <a:rPr lang="ja-JP" altLang="en-US"/>
              <a:t>が不可欠．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258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8-3 </a:t>
            </a:r>
            <a:r>
              <a:rPr lang="ja-JP" altLang="en-US" sz="4400" dirty="0"/>
              <a:t>パソコン演習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034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49413"/>
            <a:ext cx="7772400" cy="49260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資料を見ながら，「</a:t>
            </a:r>
            <a:r>
              <a:rPr lang="ja-JP" altLang="en-US" dirty="0">
                <a:solidFill>
                  <a:schemeClr val="tx2"/>
                </a:solidFill>
              </a:rPr>
              <a:t>例題</a:t>
            </a:r>
            <a:r>
              <a:rPr lang="ja-JP" altLang="en-US" dirty="0"/>
              <a:t>」を行ってみる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各自，「</a:t>
            </a:r>
            <a:r>
              <a:rPr lang="ja-JP" altLang="en-US" dirty="0">
                <a:solidFill>
                  <a:schemeClr val="tx2"/>
                </a:solidFill>
              </a:rPr>
              <a:t>課題</a:t>
            </a:r>
            <a:r>
              <a:rPr lang="ja-JP" altLang="en-US" dirty="0"/>
              <a:t>」に挑戦する</a:t>
            </a:r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lvl="1" eaLnBrk="1" hangingPunct="1">
              <a:lnSpc>
                <a:spcPct val="110000"/>
              </a:lnSpc>
            </a:pPr>
            <a:endParaRPr lang="ja-JP" altLang="en-US" dirty="0"/>
          </a:p>
          <a:p>
            <a:pPr eaLnBrk="1" hangingPunct="1">
              <a:lnSpc>
                <a:spcPct val="130000"/>
              </a:lnSpc>
            </a:pPr>
            <a:r>
              <a:rPr lang="ja-JP" altLang="en-US" dirty="0"/>
              <a:t>自分のペースで先に進んで構いません</a:t>
            </a:r>
          </a:p>
          <a:p>
            <a:pPr lvl="1" eaLnBrk="1" hangingPunct="1">
              <a:lnSpc>
                <a:spcPct val="130000"/>
              </a:lnSpc>
              <a:buFontTx/>
              <a:buNone/>
            </a:pPr>
            <a:endParaRPr lang="en-US" altLang="ja-JP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パソコン演習の進め方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252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511175"/>
            <a:ext cx="8410575" cy="4114800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lnSpc>
                <a:spcPct val="130000"/>
              </a:lnSpc>
            </a:pPr>
            <a:endParaRPr lang="ja-JP" altLang="en-US" dirty="0"/>
          </a:p>
          <a:p>
            <a:pPr marL="609600" indent="-609600" eaLnBrk="1" hangingPunct="1">
              <a:lnSpc>
                <a:spcPct val="110000"/>
              </a:lnSpc>
            </a:pPr>
            <a:r>
              <a:rPr lang="en-US" altLang="ja-JP" sz="3600" dirty="0" err="1"/>
              <a:t>DrScheme</a:t>
            </a:r>
            <a:r>
              <a:rPr lang="en-US" altLang="ja-JP" sz="3600" dirty="0"/>
              <a:t> </a:t>
            </a:r>
            <a:r>
              <a:rPr lang="ja-JP" altLang="en-US" sz="3600" dirty="0"/>
              <a:t>の起動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ja-JP" altLang="en-US" sz="3200" dirty="0">
                <a:solidFill>
                  <a:srgbClr val="008000"/>
                </a:solidFill>
              </a:rPr>
              <a:t>	プログラム　</a:t>
            </a:r>
            <a:r>
              <a:rPr lang="en-US" altLang="ja-JP" sz="3200" dirty="0">
                <a:solidFill>
                  <a:srgbClr val="008000"/>
                </a:solidFill>
              </a:rPr>
              <a:t>→ </a:t>
            </a:r>
            <a:r>
              <a:rPr lang="en-US" altLang="ja-JP" sz="3200" dirty="0" err="1">
                <a:solidFill>
                  <a:srgbClr val="008000"/>
                </a:solidFill>
              </a:rPr>
              <a:t>PLT</a:t>
            </a:r>
            <a:r>
              <a:rPr lang="en-US" altLang="ja-JP" sz="3200" dirty="0">
                <a:solidFill>
                  <a:srgbClr val="008000"/>
                </a:solidFill>
              </a:rPr>
              <a:t> Scheme → </a:t>
            </a:r>
            <a:r>
              <a:rPr lang="en-US" altLang="ja-JP" sz="3200" dirty="0" err="1">
                <a:solidFill>
                  <a:srgbClr val="008000"/>
                </a:solidFill>
              </a:rPr>
              <a:t>DrScheme</a:t>
            </a:r>
            <a:endParaRPr lang="en-US" altLang="ja-JP" sz="3200" dirty="0">
              <a:solidFill>
                <a:srgbClr val="008000"/>
              </a:solidFill>
            </a:endParaRPr>
          </a:p>
          <a:p>
            <a:pPr marL="609600" indent="-609600" eaLnBrk="1" hangingPunct="1">
              <a:lnSpc>
                <a:spcPct val="110000"/>
              </a:lnSpc>
            </a:pPr>
            <a:r>
              <a:rPr lang="ja-JP" altLang="en-US" sz="3600" dirty="0"/>
              <a:t>今日の演習では「</a:t>
            </a:r>
            <a:r>
              <a:rPr lang="en-US" altLang="ja-JP" sz="3600" dirty="0">
                <a:solidFill>
                  <a:schemeClr val="tx2"/>
                </a:solidFill>
              </a:rPr>
              <a:t>Intermediate Student</a:t>
            </a:r>
            <a:r>
              <a:rPr lang="ja-JP" altLang="en-US" sz="3600" dirty="0"/>
              <a:t>」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ja-JP" altLang="en-US" sz="3600" dirty="0"/>
              <a:t>	に設定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Choose Language 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Intermediate Student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altLang="ja-JP" sz="3200" dirty="0">
                <a:solidFill>
                  <a:srgbClr val="008000"/>
                </a:solidFill>
              </a:rPr>
              <a:t>	→ Execute </a:t>
            </a:r>
            <a:r>
              <a:rPr lang="ja-JP" altLang="en-US" sz="3200" dirty="0">
                <a:solidFill>
                  <a:srgbClr val="008000"/>
                </a:solidFill>
              </a:rPr>
              <a:t>ボタン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の使用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666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949450"/>
            <a:ext cx="8129588" cy="471487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 sz="2800"/>
              <a:t>残高 </a:t>
            </a:r>
            <a:r>
              <a:rPr lang="en-US" altLang="ja-JP" sz="2800"/>
              <a:t>amount </a:t>
            </a:r>
            <a:r>
              <a:rPr lang="ja-JP" altLang="en-US" sz="2800"/>
              <a:t>から利率を求める関数</a:t>
            </a:r>
            <a:r>
              <a:rPr lang="ja-JP" altLang="en-US" sz="2800">
                <a:solidFill>
                  <a:schemeClr val="accent2"/>
                </a:solidFill>
              </a:rPr>
              <a:t> </a:t>
            </a:r>
            <a:r>
              <a:rPr lang="en-US" altLang="ja-JP" sz="2800">
                <a:solidFill>
                  <a:schemeClr val="accent2"/>
                </a:solidFill>
              </a:rPr>
              <a:t>interest-rate </a:t>
            </a:r>
            <a:r>
              <a:rPr lang="ja-JP" altLang="en-US" sz="2800"/>
              <a:t>を作る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 sz="2400"/>
              <a:t>残高が $1000 以下ならば：  4%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 sz="2400"/>
              <a:t>残高が $5000 以下ならば：  4.5%</a:t>
            </a:r>
          </a:p>
          <a:p>
            <a:pPr lvl="1" eaLnBrk="1" hangingPunct="1">
              <a:lnSpc>
                <a:spcPct val="130000"/>
              </a:lnSpc>
            </a:pPr>
            <a:r>
              <a:rPr lang="ja-JP" altLang="en-US" sz="2400"/>
              <a:t>残高が $5000より多ければ：  5%</a:t>
            </a:r>
          </a:p>
          <a:p>
            <a:pPr eaLnBrk="1" hangingPunct="1">
              <a:lnSpc>
                <a:spcPct val="130000"/>
              </a:lnSpc>
            </a:pPr>
            <a:r>
              <a:rPr lang="ja-JP" altLang="en-US" sz="2800"/>
              <a:t>残高を条件とする</a:t>
            </a:r>
            <a:r>
              <a:rPr lang="ja-JP" altLang="en-US" sz="2800">
                <a:solidFill>
                  <a:schemeClr val="tx2"/>
                </a:solidFill>
              </a:rPr>
              <a:t>条件式</a:t>
            </a:r>
            <a:r>
              <a:rPr lang="ja-JP" altLang="en-US" sz="2800"/>
              <a:t>を使う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ja-JP" sz="2800"/>
              <a:t>cond </a:t>
            </a:r>
            <a:r>
              <a:rPr lang="ja-JP" altLang="en-US" sz="2800"/>
              <a:t>句が登場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ja-JP" altLang="en-US" sz="28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例題１．条件式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07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1112127" y="5569084"/>
            <a:ext cx="6943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825946" y="5736565"/>
            <a:ext cx="996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残高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1328027" y="1555884"/>
            <a:ext cx="0" cy="422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788277" y="938347"/>
            <a:ext cx="996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利率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934327" y="5569084"/>
            <a:ext cx="3937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0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2423402" y="5461134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3525127" y="5467484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626852" y="5464309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5728577" y="5470659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6830302" y="5467484"/>
            <a:ext cx="9525" cy="209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1010527" y="5446847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2276475" y="6027738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1921752" y="5584959"/>
            <a:ext cx="10175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1000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6376277" y="5581784"/>
            <a:ext cx="10175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5000</a:t>
            </a:r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1207377" y="5569084"/>
            <a:ext cx="238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1194677" y="3156084"/>
            <a:ext cx="238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1191502" y="2552834"/>
            <a:ext cx="238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1197852" y="2863984"/>
            <a:ext cx="238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159627" y="2908434"/>
            <a:ext cx="8239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0.04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165977" y="2619509"/>
            <a:ext cx="10064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0.045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162802" y="2311534"/>
            <a:ext cx="8239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0.05</a:t>
            </a:r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 flipV="1">
            <a:off x="1312152" y="3159259"/>
            <a:ext cx="15144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 flipV="1">
            <a:off x="1318502" y="2841759"/>
            <a:ext cx="604837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 flipV="1">
            <a:off x="1324852" y="2543309"/>
            <a:ext cx="604837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>
            <a:off x="2426577" y="2140084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92" name="Line 28"/>
          <p:cNvSpPr>
            <a:spLocks noChangeShapeType="1"/>
          </p:cNvSpPr>
          <p:nvPr/>
        </p:nvSpPr>
        <p:spPr bwMode="auto">
          <a:xfrm>
            <a:off x="6833477" y="2136909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93" name="Oval 29"/>
          <p:cNvSpPr>
            <a:spLocks noChangeArrowheads="1"/>
          </p:cNvSpPr>
          <p:nvPr/>
        </p:nvSpPr>
        <p:spPr bwMode="auto">
          <a:xfrm>
            <a:off x="2302752" y="3025909"/>
            <a:ext cx="238125" cy="2667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94" name="Oval 30"/>
          <p:cNvSpPr>
            <a:spLocks noChangeArrowheads="1"/>
          </p:cNvSpPr>
          <p:nvPr/>
        </p:nvSpPr>
        <p:spPr bwMode="auto">
          <a:xfrm>
            <a:off x="6709652" y="2698884"/>
            <a:ext cx="238125" cy="2667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95" name="Line 31"/>
          <p:cNvSpPr>
            <a:spLocks noChangeShapeType="1"/>
          </p:cNvSpPr>
          <p:nvPr/>
        </p:nvSpPr>
        <p:spPr bwMode="auto">
          <a:xfrm>
            <a:off x="1331202" y="3149734"/>
            <a:ext cx="108585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96" name="Line 32"/>
          <p:cNvSpPr>
            <a:spLocks noChangeShapeType="1"/>
          </p:cNvSpPr>
          <p:nvPr/>
        </p:nvSpPr>
        <p:spPr bwMode="auto">
          <a:xfrm>
            <a:off x="2547227" y="2841759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6897" name="Oval 33"/>
          <p:cNvSpPr>
            <a:spLocks noChangeArrowheads="1"/>
          </p:cNvSpPr>
          <p:nvPr/>
        </p:nvSpPr>
        <p:spPr bwMode="auto">
          <a:xfrm>
            <a:off x="2299577" y="2708409"/>
            <a:ext cx="238125" cy="2667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98" name="Oval 34"/>
          <p:cNvSpPr>
            <a:spLocks noChangeArrowheads="1"/>
          </p:cNvSpPr>
          <p:nvPr/>
        </p:nvSpPr>
        <p:spPr bwMode="auto">
          <a:xfrm>
            <a:off x="6706477" y="2409959"/>
            <a:ext cx="238125" cy="2667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99" name="Line 35"/>
          <p:cNvSpPr>
            <a:spLocks noChangeShapeType="1"/>
          </p:cNvSpPr>
          <p:nvPr/>
        </p:nvSpPr>
        <p:spPr bwMode="auto">
          <a:xfrm flipV="1">
            <a:off x="6944602" y="2533784"/>
            <a:ext cx="1619250" cy="95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例題１．条件式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711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884488" y="3052763"/>
            <a:ext cx="2974975" cy="17637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167063" y="3595688"/>
            <a:ext cx="250666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chemeClr val="accent2"/>
                </a:solidFill>
              </a:rPr>
              <a:t>interest-rate</a:t>
            </a:r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1690688" y="372110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651000" y="2974975"/>
            <a:ext cx="11207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1500</a:t>
            </a: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6099175" y="3732213"/>
            <a:ext cx="914400" cy="566737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6059488" y="2986088"/>
            <a:ext cx="12382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008000"/>
                </a:solidFill>
              </a:rPr>
              <a:t>0.045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1339850" y="5426075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入力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6065838" y="5434013"/>
            <a:ext cx="1200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出力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入力と出力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119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63" y="990600"/>
            <a:ext cx="7772400" cy="583723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dirty="0">
                <a:solidFill>
                  <a:srgbClr val="003300"/>
                </a:solidFill>
              </a:rPr>
              <a:t>;; </a:t>
            </a:r>
            <a:r>
              <a:rPr lang="en-US" altLang="ja-JP" dirty="0">
                <a:solidFill>
                  <a:srgbClr val="003300"/>
                </a:solidFill>
              </a:rPr>
              <a:t>interest-rate: number -&gt; number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dirty="0">
                <a:solidFill>
                  <a:srgbClr val="003300"/>
                </a:solidFill>
              </a:rPr>
              <a:t>;; to determine the interest rate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dirty="0">
                <a:solidFill>
                  <a:srgbClr val="003300"/>
                </a:solidFill>
              </a:rPr>
              <a:t>;; for the given amount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dirty="0"/>
              <a:t>(</a:t>
            </a:r>
            <a:r>
              <a:rPr lang="en-US" altLang="ja-JP" dirty="0"/>
              <a:t>define (</a:t>
            </a:r>
            <a:r>
              <a:rPr lang="en-US" altLang="ja-JP" dirty="0">
                <a:solidFill>
                  <a:schemeClr val="accent2"/>
                </a:solidFill>
              </a:rPr>
              <a:t>interest-rate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amount</a:t>
            </a:r>
            <a:r>
              <a:rPr lang="en-US" altLang="ja-JP" dirty="0"/>
              <a:t>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(</a:t>
            </a:r>
            <a:r>
              <a:rPr lang="en-US" altLang="ja-JP" dirty="0" err="1"/>
              <a:t>cond</a:t>
            </a:r>
            <a:endParaRPr lang="en-US" altLang="ja-JP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[(&lt;= </a:t>
            </a:r>
            <a:r>
              <a:rPr lang="en-US" altLang="ja-JP" dirty="0">
                <a:solidFill>
                  <a:schemeClr val="tx2"/>
                </a:solidFill>
              </a:rPr>
              <a:t>amount</a:t>
            </a:r>
            <a:r>
              <a:rPr lang="en-US" altLang="ja-JP" dirty="0"/>
              <a:t> 1000) 0.040]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[(&lt;= </a:t>
            </a:r>
            <a:r>
              <a:rPr lang="en-US" altLang="ja-JP" dirty="0">
                <a:solidFill>
                  <a:schemeClr val="tx2"/>
                </a:solidFill>
              </a:rPr>
              <a:t>amount</a:t>
            </a:r>
            <a:r>
              <a:rPr lang="en-US" altLang="ja-JP" dirty="0"/>
              <a:t> 5000) 0.045]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ja-JP" dirty="0"/>
              <a:t>     [(&gt;  </a:t>
            </a:r>
            <a:r>
              <a:rPr lang="en-US" altLang="ja-JP" dirty="0">
                <a:solidFill>
                  <a:schemeClr val="tx2"/>
                </a:solidFill>
              </a:rPr>
              <a:t>amount</a:t>
            </a:r>
            <a:r>
              <a:rPr lang="en-US" altLang="ja-JP" dirty="0"/>
              <a:t> 5000) 0.050]))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 flipH="1">
            <a:off x="1555040" y="5301456"/>
            <a:ext cx="355600" cy="687388"/>
          </a:xfrm>
          <a:prstGeom prst="line">
            <a:avLst/>
          </a:prstGeom>
          <a:noFill/>
          <a:ln w="19050">
            <a:solidFill>
              <a:srgbClr val="00801E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89021" y="4700588"/>
            <a:ext cx="29162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714444" y="6096000"/>
            <a:ext cx="1403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801E"/>
                </a:solidFill>
              </a:rPr>
              <a:t>条件式</a:t>
            </a:r>
          </a:p>
        </p:txBody>
      </p:sp>
      <p:sp>
        <p:nvSpPr>
          <p:cNvPr id="38918" name="AutoShape 6"/>
          <p:cNvSpPr>
            <a:spLocks/>
          </p:cNvSpPr>
          <p:nvPr/>
        </p:nvSpPr>
        <p:spPr bwMode="auto">
          <a:xfrm>
            <a:off x="4605421" y="3440113"/>
            <a:ext cx="139700" cy="552450"/>
          </a:xfrm>
          <a:prstGeom prst="rightBrace">
            <a:avLst>
              <a:gd name="adj1" fmla="val 32955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9" name="AutoShape 7"/>
          <p:cNvSpPr>
            <a:spLocks/>
          </p:cNvSpPr>
          <p:nvPr/>
        </p:nvSpPr>
        <p:spPr bwMode="auto">
          <a:xfrm>
            <a:off x="4618121" y="4054475"/>
            <a:ext cx="139700" cy="552450"/>
          </a:xfrm>
          <a:prstGeom prst="rightBrace">
            <a:avLst>
              <a:gd name="adj1" fmla="val 32955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0" name="AutoShape 8"/>
          <p:cNvSpPr>
            <a:spLocks/>
          </p:cNvSpPr>
          <p:nvPr/>
        </p:nvSpPr>
        <p:spPr bwMode="auto">
          <a:xfrm>
            <a:off x="4621296" y="4668838"/>
            <a:ext cx="139700" cy="552450"/>
          </a:xfrm>
          <a:prstGeom prst="rightBrace">
            <a:avLst>
              <a:gd name="adj1" fmla="val 32955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824496" y="3438525"/>
            <a:ext cx="3740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amount ≦ 1000 </a:t>
            </a:r>
            <a:r>
              <a:rPr lang="ja-JP" altLang="en-US" sz="28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681621" y="4116388"/>
            <a:ext cx="42608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>
                <a:solidFill>
                  <a:srgbClr val="00801E"/>
                </a:solidFill>
              </a:rPr>
              <a:t>1000 ＜ amount ≦ 5000 </a:t>
            </a:r>
            <a:r>
              <a:rPr lang="ja-JP" altLang="en-US" sz="24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4845134" y="4676775"/>
            <a:ext cx="37401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>
                <a:solidFill>
                  <a:srgbClr val="00801E"/>
                </a:solidFill>
              </a:rPr>
              <a:t>5000 </a:t>
            </a:r>
            <a:r>
              <a:rPr lang="ja-JP" altLang="en-US" sz="2800">
                <a:solidFill>
                  <a:srgbClr val="00801E"/>
                </a:solidFill>
              </a:rPr>
              <a:t>＜ </a:t>
            </a:r>
            <a:r>
              <a:rPr lang="en-US" altLang="ja-JP" sz="2800">
                <a:solidFill>
                  <a:srgbClr val="00801E"/>
                </a:solidFill>
              </a:rPr>
              <a:t>amount </a:t>
            </a:r>
            <a:r>
              <a:rPr lang="ja-JP" altLang="en-US" sz="2800">
                <a:solidFill>
                  <a:srgbClr val="00801E"/>
                </a:solidFill>
              </a:rPr>
              <a:t>のとき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395371" y="4164013"/>
            <a:ext cx="30305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401721" y="3608388"/>
            <a:ext cx="3030538" cy="449262"/>
          </a:xfrm>
          <a:prstGeom prst="rect">
            <a:avLst/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条件式のプログラム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8374" y="2472820"/>
            <a:ext cx="8343900" cy="1085959"/>
          </a:xfrm>
        </p:spPr>
        <p:txBody>
          <a:bodyPr>
            <a:normAutofit/>
          </a:bodyPr>
          <a:lstStyle/>
          <a:p>
            <a:r>
              <a:rPr lang="en-US" altLang="ja-JP" sz="3975" dirty="0">
                <a:latin typeface="メイリオ" panose="020B0604030504040204" pitchFamily="50" charset="-128"/>
              </a:rPr>
              <a:t>8-1 </a:t>
            </a:r>
            <a:r>
              <a:rPr lang="ja-JP" altLang="en-US" sz="3975" dirty="0">
                <a:latin typeface="メイリオ" panose="020B0604030504040204" pitchFamily="50" charset="-128"/>
              </a:rPr>
              <a:t>プログラム設計法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84700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086725" cy="5300662"/>
          </a:xfrm>
        </p:spPr>
        <p:txBody>
          <a:bodyPr/>
          <a:lstStyle/>
          <a:p>
            <a:pPr eaLnBrk="1" hangingPunct="1"/>
            <a:r>
              <a:rPr lang="ja-JP" altLang="en-US" dirty="0"/>
              <a:t>リストの長さが２以下の時には，「エラーメッセージ」が表示される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</a:rPr>
              <a:t>例）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	(</a:t>
            </a:r>
            <a:r>
              <a:rPr lang="en-US" altLang="ja-JP" dirty="0" err="1">
                <a:solidFill>
                  <a:srgbClr val="008000"/>
                </a:solidFill>
              </a:rPr>
              <a:t>element3</a:t>
            </a:r>
            <a:r>
              <a:rPr lang="en-US" altLang="ja-JP" dirty="0">
                <a:solidFill>
                  <a:srgbClr val="008000"/>
                </a:solidFill>
              </a:rPr>
              <a:t> (list 1 2))</a:t>
            </a:r>
            <a:endParaRPr lang="ja-JP" altLang="en-US" dirty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dirty="0">
                <a:solidFill>
                  <a:srgbClr val="008000"/>
                </a:solidFill>
              </a:rPr>
              <a:t>		</a:t>
            </a:r>
            <a:r>
              <a:rPr lang="ja-JP" altLang="en-US" dirty="0">
                <a:solidFill>
                  <a:srgbClr val="008000"/>
                </a:solidFill>
              </a:rPr>
              <a:t>→　エラーメッセージが表示される	</a:t>
            </a:r>
          </a:p>
          <a:p>
            <a:pPr eaLnBrk="1" hangingPunct="1">
              <a:buFontTx/>
              <a:buNone/>
            </a:pPr>
            <a:endParaRPr lang="ja-JP" altLang="en-US" dirty="0">
              <a:solidFill>
                <a:srgbClr val="008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関数 </a:t>
            </a:r>
            <a:r>
              <a:rPr lang="en-US" altLang="ja-JP" dirty="0" err="1"/>
              <a:t>element3</a:t>
            </a:r>
            <a:r>
              <a:rPr lang="en-US" altLang="ja-JP" dirty="0"/>
              <a:t> </a:t>
            </a:r>
            <a:r>
              <a:rPr lang="ja-JP" altLang="en-US" dirty="0"/>
              <a:t>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6461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-4763" y="1473200"/>
            <a:ext cx="6832601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>
                <a:solidFill>
                  <a:schemeClr val="accent2"/>
                </a:solidFill>
              </a:rPr>
              <a:t>element3</a:t>
            </a:r>
            <a:r>
              <a:rPr lang="en-US" altLang="ja-JP" sz="2800"/>
              <a:t> (list 1 2))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(rest (rest (list 1 2)))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(rest (list 2)))</a:t>
            </a:r>
          </a:p>
          <a:p>
            <a:pPr eaLnBrk="1" hangingPunct="1">
              <a:lnSpc>
                <a:spcPct val="205000"/>
              </a:lnSpc>
              <a:spcBef>
                <a:spcPct val="0"/>
              </a:spcBef>
              <a:buFontTx/>
              <a:buNone/>
            </a:pPr>
            <a:r>
              <a:rPr lang="en-US" altLang="ja-JP" sz="2800"/>
              <a:t>= (first empty)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851025" y="2813050"/>
            <a:ext cx="2081213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0163" y="1895475"/>
            <a:ext cx="3003550" cy="4587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lnSpc>
                <a:spcPct val="175000"/>
              </a:lnSpc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028950" y="1846263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最初の式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344488" y="2547938"/>
            <a:ext cx="8599487" cy="2687637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5381625" y="4787900"/>
            <a:ext cx="38782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コンピュータ内部での計算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4572000" y="2587625"/>
            <a:ext cx="3048000" cy="4667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(first (rest (rest a-list)))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4462463" y="3013075"/>
            <a:ext cx="24733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に </a:t>
            </a:r>
            <a:r>
              <a:rPr lang="en-US" altLang="ja-JP" sz="2000">
                <a:solidFill>
                  <a:srgbClr val="008000"/>
                </a:solidFill>
              </a:rPr>
              <a:t>a-list = (list 1 2) </a:t>
            </a:r>
            <a:r>
              <a:rPr lang="ja-JP" altLang="en-US" sz="2000">
                <a:solidFill>
                  <a:srgbClr val="008000"/>
                </a:solidFill>
              </a:rPr>
              <a:t>が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代入される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046413" y="3629025"/>
            <a:ext cx="319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(rest (list 1 2)) → (list 2)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1135063" y="3711575"/>
            <a:ext cx="1828800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404813" y="4595813"/>
            <a:ext cx="1800225" cy="3524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92075" y="1984375"/>
            <a:ext cx="2846388" cy="314325"/>
          </a:xfrm>
          <a:prstGeom prst="rect">
            <a:avLst/>
          </a:pr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2263775" y="4495800"/>
            <a:ext cx="292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(rest (list 1)) → empty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185738" y="5521325"/>
            <a:ext cx="8570912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→ 「空リスト </a:t>
            </a:r>
            <a:r>
              <a:rPr lang="en-US" altLang="ja-JP" sz="2800">
                <a:solidFill>
                  <a:schemeClr val="tx2"/>
                </a:solidFill>
              </a:rPr>
              <a:t>empty </a:t>
            </a:r>
            <a:r>
              <a:rPr lang="ja-JP" altLang="en-US" sz="2800">
                <a:solidFill>
                  <a:schemeClr val="tx2"/>
                </a:solidFill>
              </a:rPr>
              <a:t>に対して </a:t>
            </a:r>
            <a:r>
              <a:rPr lang="en-US" altLang="ja-JP" sz="2800">
                <a:solidFill>
                  <a:schemeClr val="tx2"/>
                </a:solidFill>
              </a:rPr>
              <a:t>first </a:t>
            </a:r>
            <a:r>
              <a:rPr lang="ja-JP" altLang="en-US" sz="2800">
                <a:solidFill>
                  <a:schemeClr val="tx2"/>
                </a:solidFill>
              </a:rPr>
              <a:t>を実行できない」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という決まりがあるので，実行エラー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title"/>
          </p:nvPr>
        </p:nvSpPr>
        <p:spPr>
          <a:xfrm>
            <a:off x="321845" y="175028"/>
            <a:ext cx="8461208" cy="72032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200" dirty="0"/>
              <a:t>(</a:t>
            </a:r>
            <a:r>
              <a:rPr lang="en-US" altLang="ja-JP" sz="3200" dirty="0" err="1"/>
              <a:t>element3</a:t>
            </a:r>
            <a:r>
              <a:rPr lang="en-US" altLang="ja-JP" sz="3200" dirty="0"/>
              <a:t> (list 1 2)) </a:t>
            </a:r>
            <a:r>
              <a:rPr lang="ja-JP" altLang="en-US" sz="3200" dirty="0"/>
              <a:t>から</a:t>
            </a:r>
            <a:br>
              <a:rPr lang="ja-JP" altLang="en-US" sz="3200" dirty="0"/>
            </a:br>
            <a:r>
              <a:rPr lang="ja-JP" altLang="en-US" sz="3200" dirty="0"/>
              <a:t>実行エラーに至る過程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144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9738"/>
            <a:ext cx="8126413" cy="555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/>
              <a:t>first, rest </a:t>
            </a:r>
            <a:r>
              <a:rPr lang="ja-JP" altLang="en-US"/>
              <a:t>に関する実行エラー</a:t>
            </a:r>
            <a:r>
              <a:rPr lang="en-US" altLang="ja-JP"/>
              <a:t>(runtime error)</a:t>
            </a:r>
          </a:p>
        </p:txBody>
      </p:sp>
      <p:graphicFrame>
        <p:nvGraphicFramePr>
          <p:cNvPr id="912388" name="Group 4"/>
          <p:cNvGraphicFramePr>
            <a:graphicFrameLocks noGrp="1"/>
          </p:cNvGraphicFramePr>
          <p:nvPr/>
        </p:nvGraphicFramePr>
        <p:xfrm>
          <a:off x="1317625" y="2552700"/>
          <a:ext cx="6096000" cy="408146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352019097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637056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770138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77451786"/>
                    </a:ext>
                  </a:extLst>
                </a:gridCol>
              </a:tblGrid>
              <a:tr h="1328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空で無いリスト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空リスト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数値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308074"/>
                  </a:ext>
                </a:extLst>
              </a:tr>
              <a:tr h="1355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first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実行エラー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実行エラー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158179"/>
                  </a:ext>
                </a:extLst>
              </a:tr>
              <a:tr h="135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rest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実行エラー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実行エラー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688307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実行エラーの例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73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33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実行エラーの例</a:t>
            </a:r>
          </a:p>
        </p:txBody>
      </p:sp>
      <p:pic>
        <p:nvPicPr>
          <p:cNvPr id="6" name="Picture 3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1963738"/>
            <a:ext cx="9023350" cy="3282950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2738" y="5414963"/>
            <a:ext cx="307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DrScheme </a:t>
            </a:r>
            <a:r>
              <a:rPr lang="ja-JP" altLang="en-US" sz="2400"/>
              <a:t>の実行画面</a:t>
            </a:r>
          </a:p>
        </p:txBody>
      </p:sp>
    </p:spTree>
    <p:extLst>
      <p:ext uri="{BB962C8B-B14F-4D97-AF65-F5344CB8AC3E}">
        <p14:creationId xmlns:p14="http://schemas.microsoft.com/office/powerpoint/2010/main" val="25295337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487488" y="14414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615950" y="1520825"/>
            <a:ext cx="7785100" cy="284797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(define (</a:t>
            </a:r>
            <a:r>
              <a:rPr lang="en-US" altLang="ja-JP" sz="3600">
                <a:solidFill>
                  <a:schemeClr val="accent2"/>
                </a:solidFill>
              </a:rPr>
              <a:t>list-length</a:t>
            </a:r>
            <a:r>
              <a:rPr lang="en-US" altLang="ja-JP" sz="3600"/>
              <a:t>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(cond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[(= </a:t>
            </a:r>
            <a:r>
              <a:rPr lang="en-US" altLang="ja-JP" sz="3600">
                <a:solidFill>
                  <a:schemeClr val="tx2"/>
                </a:solidFill>
              </a:rPr>
              <a:t>a-list </a:t>
            </a:r>
            <a:r>
              <a:rPr lang="en-US" altLang="ja-JP" sz="3600"/>
              <a:t>empty) 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[else (+ 1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/>
              <a:t>                     (</a:t>
            </a:r>
            <a:r>
              <a:rPr lang="en-US" altLang="ja-JP" sz="3600">
                <a:solidFill>
                  <a:schemeClr val="accent2"/>
                </a:solidFill>
              </a:rPr>
              <a:t>list-length</a:t>
            </a:r>
            <a:r>
              <a:rPr lang="en-US" altLang="ja-JP" sz="3600"/>
              <a:t> (rest </a:t>
            </a:r>
            <a:r>
              <a:rPr lang="en-US" altLang="ja-JP" sz="3600">
                <a:solidFill>
                  <a:schemeClr val="tx2"/>
                </a:solidFill>
              </a:rPr>
              <a:t>a-list</a:t>
            </a:r>
            <a:r>
              <a:rPr lang="en-US" altLang="ja-JP" sz="3600"/>
              <a:t>)))]))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671638" y="2680753"/>
            <a:ext cx="2925763" cy="5191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 flipV="1">
            <a:off x="1172451" y="3270250"/>
            <a:ext cx="850023" cy="152614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321845" y="4860370"/>
            <a:ext cx="809148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終了条件の判定：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正しくは「</a:t>
            </a:r>
            <a:r>
              <a:rPr lang="en-US" altLang="ja-JP" sz="2400" dirty="0"/>
              <a:t>(empty? a-list)</a:t>
            </a:r>
            <a:r>
              <a:rPr lang="ja-JP" altLang="en-US" sz="2400" dirty="0"/>
              <a:t>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</a:t>
            </a:r>
            <a:r>
              <a:rPr lang="en-US" altLang="ja-JP" sz="2400" dirty="0">
                <a:solidFill>
                  <a:schemeClr val="tx2"/>
                </a:solidFill>
              </a:rPr>
              <a:t>x </a:t>
            </a:r>
            <a:r>
              <a:rPr lang="ja-JP" altLang="en-US" sz="2400" dirty="0">
                <a:solidFill>
                  <a:schemeClr val="tx2"/>
                </a:solidFill>
              </a:rPr>
              <a:t>がリストのとき、</a:t>
            </a:r>
            <a:r>
              <a:rPr lang="en-US" altLang="ja-JP" sz="2400" dirty="0">
                <a:solidFill>
                  <a:schemeClr val="tx2"/>
                </a:solidFill>
              </a:rPr>
              <a:t>(= x empty) </a:t>
            </a:r>
            <a:r>
              <a:rPr lang="ja-JP" altLang="en-US" sz="2400" dirty="0">
                <a:solidFill>
                  <a:schemeClr val="tx2"/>
                </a:solidFill>
              </a:rPr>
              <a:t>は実行エラー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・ 「</a:t>
            </a:r>
            <a:r>
              <a:rPr lang="en-US" altLang="ja-JP" sz="2400" dirty="0"/>
              <a:t>=</a:t>
            </a:r>
            <a:r>
              <a:rPr lang="ja-JP" altLang="en-US" sz="2400" dirty="0"/>
              <a:t>」は数値の比較には使えるが，リスト同士の比較には使えない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よくある勘違い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784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35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4000" dirty="0"/>
              <a:t>実行エラーの例</a:t>
            </a:r>
          </a:p>
        </p:txBody>
      </p:sp>
      <p:pic>
        <p:nvPicPr>
          <p:cNvPr id="6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839788"/>
            <a:ext cx="7486650" cy="595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7353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ja-JP" altLang="en-US" sz="4400"/>
              <a:t>プログラム作製のプロセス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ja-JP" altLang="en-US" sz="32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782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エラーメッセージ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/>
              <a:t>期待された入力以外の時には，警告のメッセージを出したい．</a:t>
            </a:r>
            <a:r>
              <a:rPr lang="en-US" altLang="ja-JP" sz="2800"/>
              <a:t>error</a:t>
            </a:r>
            <a:r>
              <a:rPr lang="ja-JP" altLang="en-US" sz="2800"/>
              <a:t>関数を使う．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(</a:t>
            </a:r>
            <a:r>
              <a:rPr lang="en-US" altLang="ja-JP" sz="2800"/>
              <a:t>error  SYMBOL  STRING)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(define (give-name name)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(cond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 [(symbol? name) (format “Hello, ~s” name)]</a:t>
            </a:r>
          </a:p>
          <a:p>
            <a:pPr eaLnBrk="1" hangingPunct="1">
              <a:buFontTx/>
              <a:buNone/>
            </a:pPr>
            <a:r>
              <a:rPr lang="en-US" altLang="ja-JP" sz="2800"/>
              <a:t>    [else (error ‘give-name “symbol expected”)])) </a:t>
            </a:r>
          </a:p>
          <a:p>
            <a:pPr eaLnBrk="1" hangingPunct="1">
              <a:buFontTx/>
              <a:buNone/>
            </a:pPr>
            <a:endParaRPr lang="ja-JP" altLang="en-US" sz="28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4759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1450" y="0"/>
            <a:ext cx="77724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ja-JP" altLang="en-US" sz="2000" dirty="0">
                <a:solidFill>
                  <a:srgbClr val="008000"/>
                </a:solidFill>
              </a:rPr>
              <a:t>;; </a:t>
            </a:r>
            <a:r>
              <a:rPr lang="en-US" altLang="ja-JP" sz="2000" dirty="0">
                <a:solidFill>
                  <a:srgbClr val="008000"/>
                </a:solidFill>
              </a:rPr>
              <a:t>profit: number -&gt; number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;; to compute the profit as the difference between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;; revenue and costs at some given ticket-price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(define (</a:t>
            </a:r>
            <a:r>
              <a:rPr lang="en-US" altLang="ja-JP" sz="2000" dirty="0">
                <a:solidFill>
                  <a:schemeClr val="accent2"/>
                </a:solidFill>
              </a:rPr>
              <a:t>profit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100070"/>
                </a:solidFill>
              </a:rPr>
              <a:t>  (- (</a:t>
            </a:r>
            <a:r>
              <a:rPr lang="en-US" altLang="ja-JP" sz="2000" dirty="0">
                <a:solidFill>
                  <a:schemeClr val="accent2"/>
                </a:solidFill>
              </a:rPr>
              <a:t>revenue</a:t>
            </a:r>
            <a:r>
              <a:rPr lang="en-US" altLang="ja-JP" sz="2000" dirty="0">
                <a:solidFill>
                  <a:srgbClr val="100070"/>
                </a:solidFill>
              </a:rPr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>
                <a:solidFill>
                  <a:srgbClr val="100070"/>
                </a:solidFill>
              </a:rPr>
              <a:t>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100070"/>
                </a:solidFill>
              </a:rPr>
              <a:t>    (</a:t>
            </a:r>
            <a:r>
              <a:rPr lang="en-US" altLang="ja-JP" sz="2000" dirty="0">
                <a:solidFill>
                  <a:schemeClr val="accent2"/>
                </a:solidFill>
              </a:rPr>
              <a:t>cost</a:t>
            </a:r>
            <a:r>
              <a:rPr lang="en-US" altLang="ja-JP" sz="2000" dirty="0">
                <a:solidFill>
                  <a:srgbClr val="100070"/>
                </a:solidFill>
              </a:rPr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>
                <a:solidFill>
                  <a:srgbClr val="100070"/>
                </a:solidFill>
              </a:rPr>
              <a:t>)))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;; revenue: number number -&gt; number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;; to compute the revenue, given ticket-price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(define (</a:t>
            </a:r>
            <a:r>
              <a:rPr lang="en-US" altLang="ja-JP" sz="2000" dirty="0">
                <a:solidFill>
                  <a:schemeClr val="accent2"/>
                </a:solidFill>
              </a:rPr>
              <a:t>revenue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100070"/>
                </a:solidFill>
              </a:rPr>
              <a:t>  (* (</a:t>
            </a:r>
            <a:r>
              <a:rPr lang="en-US" altLang="ja-JP" sz="2000" dirty="0">
                <a:solidFill>
                  <a:schemeClr val="accent2"/>
                </a:solidFill>
              </a:rPr>
              <a:t>attendees</a:t>
            </a:r>
            <a:r>
              <a:rPr lang="en-US" altLang="ja-JP" sz="2000" dirty="0">
                <a:solidFill>
                  <a:srgbClr val="100070"/>
                </a:solidFill>
              </a:rPr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>
                <a:solidFill>
                  <a:srgbClr val="100070"/>
                </a:solidFill>
              </a:rPr>
              <a:t>)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>
                <a:solidFill>
                  <a:srgbClr val="100070"/>
                </a:solidFill>
              </a:rPr>
              <a:t>))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ja-JP" altLang="en-US" sz="2000" dirty="0">
                <a:solidFill>
                  <a:srgbClr val="008000"/>
                </a:solidFill>
              </a:rPr>
              <a:t>;; </a:t>
            </a:r>
            <a:r>
              <a:rPr lang="en-US" altLang="ja-JP" sz="2000" dirty="0">
                <a:solidFill>
                  <a:srgbClr val="008000"/>
                </a:solidFill>
              </a:rPr>
              <a:t>cost: number -&gt; number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;; to compute the cost, given ticket-price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(define (</a:t>
            </a:r>
            <a:r>
              <a:rPr lang="en-US" altLang="ja-JP" sz="2000" dirty="0">
                <a:solidFill>
                  <a:schemeClr val="accent2"/>
                </a:solidFill>
              </a:rPr>
              <a:t>cost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(+ 180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100070"/>
                </a:solidFill>
              </a:rPr>
              <a:t>    (* 0.04 (</a:t>
            </a:r>
            <a:r>
              <a:rPr lang="en-US" altLang="ja-JP" sz="2000" dirty="0">
                <a:solidFill>
                  <a:schemeClr val="accent2"/>
                </a:solidFill>
              </a:rPr>
              <a:t>attendees</a:t>
            </a:r>
            <a:r>
              <a:rPr lang="en-US" altLang="ja-JP" sz="2000" dirty="0">
                <a:solidFill>
                  <a:srgbClr val="100070"/>
                </a:solidFill>
              </a:rPr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>
                <a:solidFill>
                  <a:srgbClr val="100070"/>
                </a:solidFill>
              </a:rPr>
              <a:t>))))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;; attendees: number -&gt; number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;; to compute the number of attendees,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008000"/>
                </a:solidFill>
              </a:rPr>
              <a:t>;; given ticket-price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(define (</a:t>
            </a:r>
            <a:r>
              <a:rPr lang="en-US" altLang="ja-JP" sz="2000" dirty="0">
                <a:solidFill>
                  <a:schemeClr val="accent2"/>
                </a:solidFill>
              </a:rPr>
              <a:t>attendees</a:t>
            </a:r>
            <a:r>
              <a:rPr lang="en-US" altLang="ja-JP" sz="2000" dirty="0"/>
              <a:t>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/>
              <a:t>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100070"/>
                </a:solidFill>
              </a:rPr>
              <a:t>  (+ 120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>
                <a:solidFill>
                  <a:srgbClr val="100070"/>
                </a:solidFill>
              </a:rPr>
              <a:t>    (* (/ 15 0.10) (- 5.00 </a:t>
            </a:r>
            <a:r>
              <a:rPr lang="en-US" altLang="ja-JP" sz="2000" dirty="0">
                <a:solidFill>
                  <a:schemeClr val="tx2"/>
                </a:solidFill>
              </a:rPr>
              <a:t>ticket-price</a:t>
            </a:r>
            <a:r>
              <a:rPr lang="en-US" altLang="ja-JP" sz="2000" dirty="0">
                <a:solidFill>
                  <a:srgbClr val="100070"/>
                </a:solidFill>
              </a:rPr>
              <a:t>)))) </a:t>
            </a:r>
          </a:p>
        </p:txBody>
      </p:sp>
      <p:sp>
        <p:nvSpPr>
          <p:cNvPr id="50179" name="AutoShape 3"/>
          <p:cNvSpPr>
            <a:spLocks/>
          </p:cNvSpPr>
          <p:nvPr/>
        </p:nvSpPr>
        <p:spPr bwMode="auto">
          <a:xfrm>
            <a:off x="5267325" y="133350"/>
            <a:ext cx="228600" cy="1762125"/>
          </a:xfrm>
          <a:prstGeom prst="rightBrace">
            <a:avLst>
              <a:gd name="adj1" fmla="val 64236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632450" y="771525"/>
            <a:ext cx="1793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>
                <a:solidFill>
                  <a:srgbClr val="006600"/>
                </a:solidFill>
              </a:rPr>
              <a:t>profit </a:t>
            </a:r>
            <a:r>
              <a:rPr lang="ja-JP" altLang="en-US" sz="2800" u="sng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50181" name="AutoShape 5"/>
          <p:cNvSpPr>
            <a:spLocks/>
          </p:cNvSpPr>
          <p:nvPr/>
        </p:nvSpPr>
        <p:spPr bwMode="auto">
          <a:xfrm>
            <a:off x="4713998" y="1895475"/>
            <a:ext cx="228600" cy="1257300"/>
          </a:xfrm>
          <a:prstGeom prst="rightBrace">
            <a:avLst>
              <a:gd name="adj1" fmla="val 45833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2" name="AutoShape 6"/>
          <p:cNvSpPr>
            <a:spLocks/>
          </p:cNvSpPr>
          <p:nvPr/>
        </p:nvSpPr>
        <p:spPr bwMode="auto">
          <a:xfrm>
            <a:off x="4714875" y="3295650"/>
            <a:ext cx="228600" cy="1514475"/>
          </a:xfrm>
          <a:prstGeom prst="rightBrace">
            <a:avLst>
              <a:gd name="adj1" fmla="val 55208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3" name="AutoShape 7"/>
          <p:cNvSpPr>
            <a:spLocks/>
          </p:cNvSpPr>
          <p:nvPr/>
        </p:nvSpPr>
        <p:spPr bwMode="auto">
          <a:xfrm>
            <a:off x="4713998" y="4876800"/>
            <a:ext cx="228600" cy="1714500"/>
          </a:xfrm>
          <a:prstGeom prst="rightBrace">
            <a:avLst>
              <a:gd name="adj1" fmla="val 62500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051425" y="2371725"/>
            <a:ext cx="21732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>
                <a:solidFill>
                  <a:srgbClr val="006600"/>
                </a:solidFill>
              </a:rPr>
              <a:t>revenue </a:t>
            </a:r>
            <a:r>
              <a:rPr lang="ja-JP" altLang="en-US" sz="2800" u="sng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051425" y="3905250"/>
            <a:ext cx="15795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>
                <a:solidFill>
                  <a:srgbClr val="006600"/>
                </a:solidFill>
              </a:rPr>
              <a:t>cost </a:t>
            </a:r>
            <a:r>
              <a:rPr lang="ja-JP" altLang="en-US" sz="2800" u="sng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070475" y="5610225"/>
            <a:ext cx="2436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>
                <a:solidFill>
                  <a:srgbClr val="006600"/>
                </a:solidFill>
              </a:rPr>
              <a:t>attendees </a:t>
            </a:r>
            <a:r>
              <a:rPr lang="ja-JP" altLang="en-US" sz="2800" u="sng">
                <a:solidFill>
                  <a:srgbClr val="006600"/>
                </a:solidFill>
              </a:rPr>
              <a:t>関数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1107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292225"/>
            <a:ext cx="7500937" cy="4676775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/>
              <a:t>関数の名前とパラメータを決める</a:t>
            </a:r>
          </a:p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endParaRPr lang="ja-JP" altLang="en-US"/>
          </a:p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/>
              <a:t>関数の機能を，文章で書く</a:t>
            </a:r>
          </a:p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endParaRPr lang="en-US" altLang="ja-JP"/>
          </a:p>
          <a:p>
            <a:pPr marL="609600" indent="-609600" eaLnBrk="1" hangingPunct="1">
              <a:lnSpc>
                <a:spcPct val="125000"/>
              </a:lnSpc>
              <a:buFontTx/>
              <a:buAutoNum type="arabicPeriod"/>
            </a:pPr>
            <a:r>
              <a:rPr lang="ja-JP" altLang="en-US"/>
              <a:t>関数の中身を書く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プログラムの作成手順と問題の分析について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412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97132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ja-JP" altLang="en-US" dirty="0"/>
              <a:t> 第１回講義の「リングの面積」について，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dirty="0"/>
              <a:t>　「</a:t>
            </a:r>
            <a:r>
              <a:rPr lang="ja-JP" altLang="en-US" dirty="0">
                <a:solidFill>
                  <a:schemeClr val="tx2"/>
                </a:solidFill>
              </a:rPr>
              <a:t>プログラム設計法</a:t>
            </a:r>
            <a:r>
              <a:rPr lang="en-US" altLang="ja-JP" dirty="0">
                <a:solidFill>
                  <a:schemeClr val="tx2"/>
                </a:solidFill>
              </a:rPr>
              <a:t>(Design Recipe)</a:t>
            </a:r>
            <a:r>
              <a:rPr lang="ja-JP" altLang="en-US" dirty="0"/>
              <a:t>」を示す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リングの面積　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59105" y="2228442"/>
            <a:ext cx="7786687" cy="4529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内径と外径からリングの面積を求めるプログラム </a:t>
            </a:r>
            <a:r>
              <a:rPr lang="en-US" altLang="ja-JP" dirty="0">
                <a:solidFill>
                  <a:schemeClr val="accent2"/>
                </a:solidFill>
              </a:rPr>
              <a:t>area-of-ring</a:t>
            </a:r>
            <a:r>
              <a:rPr lang="en-US" altLang="ja-JP" dirty="0"/>
              <a:t> </a:t>
            </a:r>
            <a:r>
              <a:rPr lang="ja-JP" altLang="en-US" dirty="0"/>
              <a:t>を書く</a:t>
            </a:r>
            <a:endParaRPr lang="en-US" altLang="ja-JP" dirty="0"/>
          </a:p>
          <a:p>
            <a:pPr lvl="1"/>
            <a:r>
              <a:rPr lang="ja-JP" altLang="en-US" dirty="0"/>
              <a:t>円の面積を求めるプログラム</a:t>
            </a:r>
            <a:r>
              <a:rPr lang="ja-JP" altLang="en-US" dirty="0">
                <a:solidFill>
                  <a:schemeClr val="accent2"/>
                </a:solidFill>
              </a:rPr>
              <a:t> </a:t>
            </a:r>
            <a:r>
              <a:rPr lang="en-US" altLang="ja-JP" dirty="0">
                <a:solidFill>
                  <a:schemeClr val="accent2"/>
                </a:solidFill>
              </a:rPr>
              <a:t>area-of-disk</a:t>
            </a:r>
            <a:r>
              <a:rPr lang="en-US" altLang="ja-JP" dirty="0"/>
              <a:t> </a:t>
            </a:r>
            <a:r>
              <a:rPr lang="ja-JP" altLang="en-US" dirty="0"/>
              <a:t>を使用</a:t>
            </a:r>
            <a:endParaRPr lang="en-US" altLang="ja-JP" dirty="0"/>
          </a:p>
          <a:p>
            <a:pPr lvl="1"/>
            <a:r>
              <a:rPr lang="ja-JP" altLang="en-US" dirty="0"/>
              <a:t>名前： </a:t>
            </a:r>
            <a:r>
              <a:rPr lang="en-US" altLang="ja-JP" dirty="0"/>
              <a:t>area-of-ring</a:t>
            </a:r>
          </a:p>
          <a:p>
            <a:pPr lvl="1"/>
            <a:r>
              <a:rPr lang="ja-JP" altLang="en-US" dirty="0"/>
              <a:t>パラメータ：  </a:t>
            </a:r>
            <a:r>
              <a:rPr lang="en-US" altLang="ja-JP" dirty="0"/>
              <a:t>outer（</a:t>
            </a:r>
            <a:r>
              <a:rPr lang="ja-JP" altLang="en-US" dirty="0"/>
              <a:t>外径）, </a:t>
            </a:r>
            <a:r>
              <a:rPr lang="en-US" altLang="ja-JP" dirty="0"/>
              <a:t>inner（</a:t>
            </a:r>
            <a:r>
              <a:rPr lang="ja-JP" altLang="en-US" dirty="0"/>
              <a:t>内径）</a:t>
            </a:r>
            <a:endParaRPr lang="ja-JP" altLang="en-US" sz="20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036763" y="37830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67210" y="5056657"/>
            <a:ext cx="34163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真ん中に穴のあいた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円の面積と考える</a:t>
            </a:r>
            <a:endParaRPr lang="en-US" altLang="ja-JP" sz="2800" dirty="0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5939194" y="5352835"/>
            <a:ext cx="1228203" cy="1261138"/>
          </a:xfrm>
          <a:custGeom>
            <a:avLst/>
            <a:gdLst>
              <a:gd name="T0" fmla="*/ 4 w 21600"/>
              <a:gd name="T1" fmla="*/ 0 h 21600"/>
              <a:gd name="T2" fmla="*/ 1 w 21600"/>
              <a:gd name="T3" fmla="*/ 3 h 21600"/>
              <a:gd name="T4" fmla="*/ 0 w 21600"/>
              <a:gd name="T5" fmla="*/ 9 h 21600"/>
              <a:gd name="T6" fmla="*/ 1 w 21600"/>
              <a:gd name="T7" fmla="*/ 16 h 21600"/>
              <a:gd name="T8" fmla="*/ 4 w 21600"/>
              <a:gd name="T9" fmla="*/ 19 h 21600"/>
              <a:gd name="T10" fmla="*/ 7 w 21600"/>
              <a:gd name="T11" fmla="*/ 16 h 21600"/>
              <a:gd name="T12" fmla="*/ 8 w 21600"/>
              <a:gd name="T13" fmla="*/ 9 h 21600"/>
              <a:gd name="T14" fmla="*/ 7 w 21600"/>
              <a:gd name="T15" fmla="*/ 3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50 w 21600"/>
              <a:gd name="T25" fmla="*/ 3171 h 21600"/>
              <a:gd name="T26" fmla="*/ 18450 w 21600"/>
              <a:gd name="T27" fmla="*/ 18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6815923" y="5375275"/>
            <a:ext cx="43237" cy="119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6524073" y="5972175"/>
            <a:ext cx="1253875" cy="110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6545691" y="5662671"/>
            <a:ext cx="616128" cy="110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721342" y="5575623"/>
            <a:ext cx="663419" cy="49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/>
              <a:t>ｒ</a:t>
            </a:r>
            <a:r>
              <a:rPr lang="ja-JP" altLang="en-US" sz="2800" baseline="-25000"/>
              <a:t>1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7482044" y="5454033"/>
            <a:ext cx="663419" cy="49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/>
              <a:t>ｒ</a:t>
            </a:r>
            <a:r>
              <a:rPr lang="ja-JP" altLang="en-US" sz="2800" baseline="-25000"/>
              <a:t>2</a:t>
            </a: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6545691" y="5386329"/>
            <a:ext cx="1329540" cy="13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7518525" y="5375275"/>
            <a:ext cx="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7064536" y="5640564"/>
            <a:ext cx="0" cy="3316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>
            <a:spAutoFit/>
          </a:bodyPr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536575" y="2155825"/>
            <a:ext cx="8089900" cy="4546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35617839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ja-JP" sz="4400" dirty="0"/>
              <a:t>8-4 </a:t>
            </a:r>
            <a:r>
              <a:rPr lang="ja-JP" altLang="en-US" sz="4400" dirty="0"/>
              <a:t>課題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7838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課題１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7582386" cy="5333166"/>
          </a:xfrm>
        </p:spPr>
        <p:txBody>
          <a:bodyPr/>
          <a:lstStyle/>
          <a:p>
            <a:pPr eaLnBrk="1" hangingPunct="1"/>
            <a:r>
              <a:rPr lang="ja-JP" altLang="en-US" dirty="0"/>
              <a:t>次のように関数 </a:t>
            </a:r>
            <a:r>
              <a:rPr lang="en-US" altLang="ja-JP" dirty="0"/>
              <a:t>f </a:t>
            </a:r>
            <a:r>
              <a:rPr lang="ja-JP" altLang="en-US" dirty="0"/>
              <a:t>が定義されている時，「</a:t>
            </a:r>
            <a:r>
              <a:rPr lang="en-US" altLang="ja-JP" dirty="0"/>
              <a:t>(f 5 20)</a:t>
            </a:r>
            <a:r>
              <a:rPr lang="ja-JP" altLang="en-US" dirty="0"/>
              <a:t>」 を </a:t>
            </a:r>
            <a:r>
              <a:rPr lang="en-US" altLang="ja-JP" dirty="0" err="1"/>
              <a:t>DrScheme</a:t>
            </a:r>
            <a:r>
              <a:rPr lang="en-US" altLang="ja-JP" dirty="0"/>
              <a:t> </a:t>
            </a:r>
            <a:r>
              <a:rPr lang="ja-JP" altLang="en-US" dirty="0"/>
              <a:t>で実行すると，どうなるか，説明せよ。</a:t>
            </a:r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r>
              <a:rPr lang="ja-JP" altLang="en-US" dirty="0"/>
              <a:t>     </a:t>
            </a:r>
            <a:r>
              <a:rPr lang="en-US" altLang="ja-JP" dirty="0"/>
              <a:t>(define (</a:t>
            </a:r>
            <a:r>
              <a:rPr lang="en-US" altLang="ja-JP" dirty="0">
                <a:solidFill>
                  <a:schemeClr val="accent2"/>
                </a:solidFill>
              </a:rPr>
              <a:t>f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rgbClr val="008000"/>
                </a:solidFill>
              </a:rPr>
              <a:t>n</a:t>
            </a:r>
            <a:r>
              <a:rPr lang="en-US" altLang="ja-JP" dirty="0"/>
              <a:t>) </a:t>
            </a:r>
          </a:p>
          <a:p>
            <a:pPr eaLnBrk="1" hangingPunct="1">
              <a:buFontTx/>
              <a:buNone/>
            </a:pPr>
            <a:r>
              <a:rPr lang="en-US" altLang="ja-JP" dirty="0"/>
              <a:t>        (* </a:t>
            </a:r>
            <a:r>
              <a:rPr lang="en-US" altLang="ja-JP" dirty="0">
                <a:solidFill>
                  <a:schemeClr val="accent2"/>
                </a:solidFill>
              </a:rPr>
              <a:t>n</a:t>
            </a:r>
            <a:r>
              <a:rPr lang="en-US" altLang="ja-JP" dirty="0"/>
              <a:t> 20)) </a:t>
            </a:r>
            <a:endParaRPr lang="ja-JP" altLang="en-US" dirty="0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545866" y="2824981"/>
            <a:ext cx="3294063" cy="1465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6742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75651" y="644893"/>
            <a:ext cx="7772400" cy="1825625"/>
          </a:xfrm>
        </p:spPr>
        <p:txBody>
          <a:bodyPr/>
          <a:lstStyle/>
          <a:p>
            <a:pPr eaLnBrk="1" hangingPunct="1"/>
            <a:r>
              <a:rPr lang="ja-JP" altLang="en-US" sz="2800">
                <a:latin typeface="メイリオ" panose="020B0604030504040204" pitchFamily="50" charset="-128"/>
              </a:rPr>
              <a:t>次の </a:t>
            </a:r>
            <a:r>
              <a:rPr lang="en-US" altLang="ja-JP" sz="2800">
                <a:latin typeface="メイリオ" panose="020B0604030504040204" pitchFamily="50" charset="-128"/>
              </a:rPr>
              <a:t>Scheme</a:t>
            </a:r>
            <a:r>
              <a:rPr lang="ja-JP" altLang="en-US" sz="2800">
                <a:latin typeface="メイリオ" panose="020B0604030504040204" pitchFamily="50" charset="-128"/>
              </a:rPr>
              <a:t>式のエラーの原因について，分かりやすく説明しなさい</a:t>
            </a:r>
          </a:p>
          <a:p>
            <a:pPr lvl="1" eaLnBrk="1" hangingPunct="1"/>
            <a:r>
              <a:rPr lang="ja-JP" altLang="en-US" sz="2400">
                <a:latin typeface="メイリオ" panose="020B0604030504040204" pitchFamily="50" charset="-128"/>
              </a:rPr>
              <a:t>次の</a:t>
            </a:r>
            <a:r>
              <a:rPr lang="en-US" altLang="ja-JP" sz="2400">
                <a:latin typeface="メイリオ" panose="020B0604030504040204" pitchFamily="50" charset="-128"/>
              </a:rPr>
              <a:t>Scheme</a:t>
            </a:r>
            <a:r>
              <a:rPr lang="ja-JP" altLang="en-US" sz="2400">
                <a:latin typeface="メイリオ" panose="020B0604030504040204" pitchFamily="50" charset="-128"/>
              </a:rPr>
              <a:t>式を </a:t>
            </a:r>
            <a:r>
              <a:rPr lang="en-US" altLang="ja-JP" sz="2400">
                <a:latin typeface="メイリオ" panose="020B0604030504040204" pitchFamily="50" charset="-128"/>
              </a:rPr>
              <a:t>DrScheme </a:t>
            </a:r>
            <a:r>
              <a:rPr lang="ja-JP" altLang="en-US" sz="2400">
                <a:latin typeface="メイリオ" panose="020B0604030504040204" pitchFamily="50" charset="-128"/>
              </a:rPr>
              <a:t>を使って実行すると，赤い文字で，エラーメッセージが表示される </a:t>
            </a:r>
          </a:p>
        </p:txBody>
      </p:sp>
      <p:sp>
        <p:nvSpPr>
          <p:cNvPr id="55300" name="Text Box 6"/>
          <p:cNvSpPr txBox="1">
            <a:spLocks noChangeArrowheads="1"/>
          </p:cNvSpPr>
          <p:nvPr/>
        </p:nvSpPr>
        <p:spPr bwMode="auto">
          <a:xfrm>
            <a:off x="1201163" y="2397493"/>
            <a:ext cx="6988175" cy="44005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(10 + 20)		 </a:t>
            </a:r>
            <a:r>
              <a:rPr lang="ja-JP" altLang="en-US">
                <a:solidFill>
                  <a:srgbClr val="008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・・・構文エラー</a:t>
            </a:r>
            <a:endParaRPr lang="en-US" altLang="ja-JP" sz="28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buFontTx/>
              <a:buAutoNum type="arabicPeriod"/>
            </a:pP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(define (f y)	 </a:t>
            </a:r>
            <a:r>
              <a:rPr lang="ja-JP" altLang="en-US">
                <a:solidFill>
                  <a:srgbClr val="008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・・・実行エラー</a:t>
            </a: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  (+ x 10))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のとき，</a:t>
            </a:r>
            <a:r>
              <a:rPr lang="en-US" altLang="ja-JP" sz="2800">
                <a:latin typeface="Calibri" panose="020F0502020204030204" pitchFamily="34" charset="0"/>
                <a:ea typeface="メイリオ" panose="020B0604030504040204" pitchFamily="50" charset="-128"/>
              </a:rPr>
              <a:t>(f  5)</a:t>
            </a:r>
            <a:r>
              <a:rPr lang="ja-JP" altLang="en-US" sz="2800">
                <a:latin typeface="Calibri" panose="020F0502020204030204" pitchFamily="34" charset="0"/>
                <a:ea typeface="メイリオ" panose="020B0604030504040204" pitchFamily="50" charset="-128"/>
              </a:rPr>
              <a:t>を実行</a:t>
            </a:r>
            <a:endParaRPr lang="en-US" altLang="ja-JP" sz="28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buFontTx/>
              <a:buAutoNum type="arabicPeriod"/>
            </a:pP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(define (g x)	 </a:t>
            </a:r>
            <a:r>
              <a:rPr lang="ja-JP" altLang="en-US">
                <a:solidFill>
                  <a:srgbClr val="008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・・・構文エラー</a:t>
            </a: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  + x 10)</a:t>
            </a:r>
          </a:p>
          <a:p>
            <a:pPr eaLnBrk="1" hangingPunct="1">
              <a:buFontTx/>
              <a:buAutoNum type="arabicPeriod"/>
            </a:pP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(define h(x)	 </a:t>
            </a:r>
            <a:r>
              <a:rPr lang="ja-JP" altLang="en-US">
                <a:solidFill>
                  <a:srgbClr val="008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・・・構文エラー</a:t>
            </a: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  (+ x 10))</a:t>
            </a:r>
          </a:p>
          <a:p>
            <a:pPr eaLnBrk="1" hangingPunct="1">
              <a:buFontTx/>
              <a:buAutoNum type="arabicPeriod"/>
            </a:pP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(define (f n)	 </a:t>
            </a:r>
            <a:r>
              <a:rPr lang="ja-JP" altLang="en-US">
                <a:solidFill>
                  <a:srgbClr val="008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・・・実行エラー</a:t>
            </a: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  (+ (/ n 3) 2))</a:t>
            </a:r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のとき，</a:t>
            </a: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(f  5 8)</a:t>
            </a:r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を実行</a:t>
            </a:r>
          </a:p>
          <a:p>
            <a:pPr eaLnBrk="1" hangingPunct="1">
              <a:buFontTx/>
              <a:buAutoNum type="arabicPeriod"/>
            </a:pP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(+ 5 (/ 1 0))	 </a:t>
            </a:r>
            <a:r>
              <a:rPr lang="ja-JP" altLang="en-US">
                <a:solidFill>
                  <a:srgbClr val="008000"/>
                </a:solidFill>
                <a:latin typeface="Calibri" panose="020F0502020204030204" pitchFamily="34" charset="0"/>
                <a:ea typeface="メイリオ" panose="020B0604030504040204" pitchFamily="50" charset="-128"/>
              </a:rPr>
              <a:t>・・・実行エラー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600" dirty="0"/>
              <a:t>課題２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837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34487" y="1829238"/>
            <a:ext cx="5665787" cy="304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(define   (</a:t>
            </a:r>
            <a:r>
              <a:rPr lang="en-US" altLang="ja-JP" dirty="0">
                <a:solidFill>
                  <a:schemeClr val="accent2"/>
                </a:solidFill>
              </a:rPr>
              <a:t>area-of-disk</a:t>
            </a:r>
            <a:r>
              <a:rPr lang="en-US" altLang="ja-JP" dirty="0"/>
              <a:t>   </a:t>
            </a:r>
            <a:r>
              <a:rPr lang="en-US" altLang="ja-JP" dirty="0">
                <a:solidFill>
                  <a:schemeClr val="tx2"/>
                </a:solidFill>
              </a:rPr>
              <a:t>r</a:t>
            </a:r>
            <a:r>
              <a:rPr lang="en-US" altLang="ja-JP" dirty="0"/>
              <a:t>)</a:t>
            </a:r>
            <a:endParaRPr lang="ja-JP" altLang="en-US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(* 3.14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    (*  </a:t>
            </a:r>
            <a:r>
              <a:rPr lang="en-US" altLang="ja-JP" dirty="0">
                <a:solidFill>
                  <a:schemeClr val="tx2"/>
                </a:solidFill>
              </a:rPr>
              <a:t>r</a:t>
            </a:r>
            <a:r>
              <a:rPr lang="en-US" altLang="ja-JP" dirty="0"/>
              <a:t>   </a:t>
            </a:r>
            <a:r>
              <a:rPr lang="en-US" altLang="ja-JP" dirty="0">
                <a:solidFill>
                  <a:schemeClr val="tx2"/>
                </a:solidFill>
              </a:rPr>
              <a:t>r</a:t>
            </a:r>
            <a:r>
              <a:rPr lang="en-US" altLang="ja-JP" dirty="0"/>
              <a:t>)))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/>
              <a:t>(</a:t>
            </a:r>
            <a:r>
              <a:rPr lang="en-US" altLang="ja-JP" dirty="0"/>
              <a:t>define (</a:t>
            </a:r>
            <a:r>
              <a:rPr lang="en-US" altLang="ja-JP" dirty="0">
                <a:solidFill>
                  <a:schemeClr val="accent2"/>
                </a:solidFill>
              </a:rPr>
              <a:t>area-of-ring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outer inner</a:t>
            </a:r>
            <a:r>
              <a:rPr lang="en-US" altLang="ja-JP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(-  (</a:t>
            </a:r>
            <a:r>
              <a:rPr lang="en-US" altLang="ja-JP" dirty="0">
                <a:solidFill>
                  <a:schemeClr val="accent2"/>
                </a:solidFill>
              </a:rPr>
              <a:t>area-of-disk</a:t>
            </a:r>
            <a:r>
              <a:rPr lang="en-US" altLang="ja-JP" dirty="0">
                <a:solidFill>
                  <a:schemeClr val="tx2"/>
                </a:solidFill>
              </a:rPr>
              <a:t> outer</a:t>
            </a:r>
            <a:r>
              <a:rPr lang="en-US" altLang="ja-JP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/>
              <a:t>        (</a:t>
            </a:r>
            <a:r>
              <a:rPr lang="en-US" altLang="ja-JP" dirty="0">
                <a:solidFill>
                  <a:schemeClr val="accent2"/>
                </a:solidFill>
              </a:rPr>
              <a:t>area-of-disk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2"/>
                </a:solidFill>
              </a:rPr>
              <a:t>inner</a:t>
            </a:r>
            <a:r>
              <a:rPr lang="en-US" altLang="ja-JP" dirty="0"/>
              <a:t>)))</a:t>
            </a:r>
            <a:endParaRPr lang="ja-JP" altLang="en-US" dirty="0"/>
          </a:p>
        </p:txBody>
      </p:sp>
      <p:sp>
        <p:nvSpPr>
          <p:cNvPr id="8206" name="AutoShape 14"/>
          <p:cNvSpPr>
            <a:spLocks/>
          </p:cNvSpPr>
          <p:nvPr/>
        </p:nvSpPr>
        <p:spPr bwMode="auto">
          <a:xfrm>
            <a:off x="6409799" y="1965763"/>
            <a:ext cx="241300" cy="1311275"/>
          </a:xfrm>
          <a:prstGeom prst="rightBrace">
            <a:avLst>
              <a:gd name="adj1" fmla="val 45285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207" name="AutoShape 15"/>
          <p:cNvSpPr>
            <a:spLocks/>
          </p:cNvSpPr>
          <p:nvPr/>
        </p:nvSpPr>
        <p:spPr bwMode="auto">
          <a:xfrm>
            <a:off x="6428849" y="3446900"/>
            <a:ext cx="203200" cy="1306513"/>
          </a:xfrm>
          <a:prstGeom prst="rightBrace">
            <a:avLst>
              <a:gd name="adj1" fmla="val 53581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719362" y="2081650"/>
            <a:ext cx="19208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area-of-disk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の部分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754287" y="3637400"/>
            <a:ext cx="1909762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6600"/>
                </a:solidFill>
              </a:rPr>
              <a:t>area-of-ring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6600"/>
                </a:solidFill>
              </a:rPr>
              <a:t>の部分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リングの面積のプログラム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6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sz="3200" dirty="0"/>
              <a:t>実行結果の例</a:t>
            </a:r>
          </a:p>
        </p:txBody>
      </p:sp>
      <p:pic>
        <p:nvPicPr>
          <p:cNvPr id="6" name="Picture 2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850900"/>
            <a:ext cx="855186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0025" y="1238250"/>
            <a:ext cx="5722938" cy="2133600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1925" y="3714750"/>
            <a:ext cx="3571875" cy="676275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005513" y="1720850"/>
            <a:ext cx="3262312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プログラムを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コンピュータに与えて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いる部分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968750" y="3783013"/>
            <a:ext cx="5029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/>
              <a:t>(area-of-ring</a:t>
            </a:r>
            <a:r>
              <a:rPr lang="ja-JP" altLang="en-US" sz="2000" dirty="0"/>
              <a:t> </a:t>
            </a:r>
            <a:r>
              <a:rPr lang="en-US" altLang="ja-JP" sz="2000" dirty="0"/>
              <a:t>5) </a:t>
            </a:r>
            <a:r>
              <a:rPr lang="ja-JP" altLang="en-US" sz="2000" dirty="0"/>
              <a:t>を実行し，</a:t>
            </a:r>
            <a:r>
              <a:rPr lang="en-US" altLang="ja-JP" sz="2000" dirty="0">
                <a:solidFill>
                  <a:schemeClr val="accent2"/>
                </a:solidFill>
              </a:rPr>
              <a:t>50.24</a:t>
            </a:r>
            <a:r>
              <a:rPr lang="en-US" altLang="ja-JP" sz="2000" dirty="0"/>
              <a:t> </a:t>
            </a:r>
            <a:r>
              <a:rPr lang="ja-JP" altLang="en-US" sz="2000" dirty="0"/>
              <a:t>を得ている</a:t>
            </a:r>
          </a:p>
        </p:txBody>
      </p:sp>
    </p:spTree>
    <p:extLst>
      <p:ext uri="{BB962C8B-B14F-4D97-AF65-F5344CB8AC3E}">
        <p14:creationId xmlns:p14="http://schemas.microsoft.com/office/powerpoint/2010/main" val="305770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2327275"/>
            <a:ext cx="8391525" cy="3879850"/>
          </a:xfrm>
        </p:spPr>
        <p:txBody>
          <a:bodyPr/>
          <a:lstStyle/>
          <a:p>
            <a:pPr eaLnBrk="1" hangingPunct="1"/>
            <a:r>
              <a:rPr lang="ja-JP" altLang="en-US" sz="3600"/>
              <a:t>何をすべきか，そして，行うべきことの順番についての段階的な規定</a:t>
            </a:r>
          </a:p>
          <a:p>
            <a:pPr eaLnBrk="1" hangingPunct="1"/>
            <a:endParaRPr lang="ja-JP" altLang="en-US" sz="3600"/>
          </a:p>
          <a:p>
            <a:pPr eaLnBrk="1" hangingPunct="1"/>
            <a:r>
              <a:rPr lang="en-US" altLang="ja-JP" sz="3600"/>
              <a:t>Design Recipe </a:t>
            </a:r>
            <a:r>
              <a:rPr lang="ja-JP" altLang="en-US" sz="3600"/>
              <a:t>（デザインレシピ）ともいう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ja-JP" altLang="en-US" sz="320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プログラム設計法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543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1730375"/>
            <a:ext cx="8197850" cy="4114800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85000"/>
              </a:lnSpc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Contract</a:t>
            </a:r>
            <a:r>
              <a:rPr lang="ja-JP" altLang="en-US" sz="2800">
                <a:solidFill>
                  <a:schemeClr val="accent2"/>
                </a:solidFill>
              </a:rPr>
              <a:t>：　</a:t>
            </a:r>
          </a:p>
          <a:p>
            <a:pPr marL="990600" lvl="1" indent="-533400" eaLnBrk="1" hangingPunct="1">
              <a:lnSpc>
                <a:spcPct val="85000"/>
              </a:lnSpc>
              <a:buFontTx/>
              <a:buChar char="•"/>
            </a:pPr>
            <a:r>
              <a:rPr lang="ja-JP" altLang="en-US"/>
              <a:t>問題の解析，関数の名前と入出力の定義</a:t>
            </a:r>
          </a:p>
          <a:p>
            <a:pPr marL="609600" indent="-609600" eaLnBrk="1" hangingPunct="1">
              <a:lnSpc>
                <a:spcPct val="85000"/>
              </a:lnSpc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Purpose</a:t>
            </a:r>
            <a:r>
              <a:rPr lang="ja-JP" altLang="en-US" sz="2800">
                <a:solidFill>
                  <a:schemeClr val="accent2"/>
                </a:solidFill>
              </a:rPr>
              <a:t>：　</a:t>
            </a:r>
          </a:p>
          <a:p>
            <a:pPr marL="990600" lvl="1" indent="-533400" eaLnBrk="1" hangingPunct="1">
              <a:lnSpc>
                <a:spcPct val="85000"/>
              </a:lnSpc>
              <a:buFontTx/>
              <a:buChar char="•"/>
            </a:pPr>
            <a:r>
              <a:rPr lang="ja-JP" altLang="en-US"/>
              <a:t>プログラムの目的の理解．プログラムの振る舞いの設計</a:t>
            </a:r>
            <a:endParaRPr lang="ja-JP" altLang="en-US">
              <a:solidFill>
                <a:schemeClr val="accent2"/>
              </a:solidFill>
            </a:endParaRPr>
          </a:p>
          <a:p>
            <a:pPr marL="609600" indent="-609600" eaLnBrk="1" hangingPunct="1">
              <a:lnSpc>
                <a:spcPct val="85000"/>
              </a:lnSpc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Example</a:t>
            </a:r>
          </a:p>
          <a:p>
            <a:pPr marL="990600" lvl="1" indent="-533400" eaLnBrk="1" hangingPunct="1">
              <a:lnSpc>
                <a:spcPct val="85000"/>
              </a:lnSpc>
              <a:buFontTx/>
              <a:buChar char="•"/>
            </a:pPr>
            <a:r>
              <a:rPr lang="ja-JP" altLang="en-US"/>
              <a:t>プログラムの振る舞いを「例」で記述．</a:t>
            </a:r>
          </a:p>
          <a:p>
            <a:pPr marL="609600" indent="-609600" eaLnBrk="1" hangingPunct="1">
              <a:lnSpc>
                <a:spcPct val="85000"/>
              </a:lnSpc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Definition</a:t>
            </a:r>
          </a:p>
          <a:p>
            <a:pPr marL="990600" lvl="1" indent="-533400" eaLnBrk="1" hangingPunct="1">
              <a:lnSpc>
                <a:spcPct val="85000"/>
              </a:lnSpc>
              <a:buFontTx/>
              <a:buChar char="•"/>
            </a:pPr>
            <a:r>
              <a:rPr lang="ja-JP" altLang="en-US"/>
              <a:t>プログラムの定義</a:t>
            </a:r>
          </a:p>
          <a:p>
            <a:pPr marL="609600" indent="-609600" eaLnBrk="1" hangingPunct="1">
              <a:lnSpc>
                <a:spcPct val="85000"/>
              </a:lnSpc>
              <a:buFontTx/>
              <a:buAutoNum type="arabicPeriod"/>
            </a:pPr>
            <a:r>
              <a:rPr lang="en-US" altLang="ja-JP" sz="2800">
                <a:solidFill>
                  <a:schemeClr val="accent2"/>
                </a:solidFill>
              </a:rPr>
              <a:t>Test</a:t>
            </a:r>
          </a:p>
          <a:p>
            <a:pPr marL="990600" lvl="1" indent="-533400" eaLnBrk="1" hangingPunct="1">
              <a:lnSpc>
                <a:spcPct val="85000"/>
              </a:lnSpc>
              <a:buFontTx/>
              <a:buChar char="•"/>
            </a:pPr>
            <a:r>
              <a:rPr lang="ja-JP" altLang="en-US"/>
              <a:t>検査を通じた誤り（エラー）の発見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12725" y="936625"/>
            <a:ext cx="4852988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/>
              <a:t>プログラム開発に必要な活動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プログラム設計法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6113" y="1181100"/>
            <a:ext cx="7772400" cy="1293813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問題の解析</a:t>
            </a:r>
          </a:p>
          <a:p>
            <a:pPr eaLnBrk="1" hangingPunct="1"/>
            <a:r>
              <a:rPr lang="ja-JP" altLang="en-US">
                <a:solidFill>
                  <a:srgbClr val="000080"/>
                </a:solidFill>
                <a:latin typeface="メイリオ" panose="020B0604030504040204" pitchFamily="50" charset="-128"/>
              </a:rPr>
              <a:t>問題が取り扱うデータの種類の記述</a:t>
            </a:r>
          </a:p>
          <a:p>
            <a:pPr eaLnBrk="1" hangingPunct="1"/>
            <a:endParaRPr lang="ja-JP" altLang="en-US">
              <a:solidFill>
                <a:srgbClr val="000080"/>
              </a:solidFill>
              <a:latin typeface="メイリオ" panose="020B0604030504040204" pitchFamily="50" charset="-128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33513" y="2841625"/>
            <a:ext cx="74533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rgbClr val="008000"/>
                </a:solidFill>
                <a:latin typeface="Arial Unicode MS" pitchFamily="50" charset="-128"/>
              </a:rPr>
              <a:t>area-of-ring : number number -&gt; number</a:t>
            </a:r>
            <a:endParaRPr lang="ja-JP" altLang="en-US">
              <a:solidFill>
                <a:srgbClr val="008000"/>
              </a:solidFill>
              <a:latin typeface="Arial Unicode MS" pitchFamily="50" charset="-128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44488" y="3508375"/>
            <a:ext cx="38957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プログラム名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(意味を良く表す名前）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002213" y="3543300"/>
            <a:ext cx="2339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プログラムの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入力と出力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84150" y="2743200"/>
            <a:ext cx="8767763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90500" y="5026025"/>
            <a:ext cx="8747125" cy="164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3571875" y="4562475"/>
            <a:ext cx="457200" cy="44767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944938" y="4543425"/>
            <a:ext cx="29543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プログラム化すると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35013" y="5260975"/>
            <a:ext cx="6580187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3300"/>
                </a:solidFill>
                <a:latin typeface="Arial Unicode MS" pitchFamily="50" charset="-128"/>
              </a:rPr>
              <a:t>;; </a:t>
            </a: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area-of-ring : number number -&gt; number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3300"/>
                </a:solidFill>
                <a:latin typeface="Arial Unicode MS" pitchFamily="50" charset="-128"/>
              </a:rPr>
              <a:t>(define (area-of-ring outer inner) ...)</a:t>
            </a:r>
            <a:r>
              <a:rPr lang="en-US" altLang="ja-JP" sz="2400">
                <a:latin typeface="Arial Unicode MS" pitchFamily="50" charset="-128"/>
              </a:rPr>
              <a:t> </a:t>
            </a:r>
            <a:endParaRPr lang="ja-JP" altLang="en-US" sz="2400">
              <a:latin typeface="Arial Unicode MS" pitchFamily="50" charset="-128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Contract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926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1904</Words>
  <Application>Microsoft Office PowerPoint</Application>
  <PresentationFormat>画面に合わせる (4:3)</PresentationFormat>
  <Paragraphs>393</Paragraphs>
  <Slides>42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50" baseType="lpstr">
      <vt:lpstr>Arial Unicode MS</vt:lpstr>
      <vt:lpstr>メイリオ</vt:lpstr>
      <vt:lpstr>游ゴシック</vt:lpstr>
      <vt:lpstr>Arial</vt:lpstr>
      <vt:lpstr>Calibri</vt:lpstr>
      <vt:lpstr>Segoe UI</vt:lpstr>
      <vt:lpstr>Wingdings</vt:lpstr>
      <vt:lpstr>Office テーマ</vt:lpstr>
      <vt:lpstr>sp-8. プログラムの設計法と 種々のエラー </vt:lpstr>
      <vt:lpstr>アウトライン</vt:lpstr>
      <vt:lpstr>8-1 プログラム設計法</vt:lpstr>
      <vt:lpstr>リングの面積　</vt:lpstr>
      <vt:lpstr>リングの面積のプログラム</vt:lpstr>
      <vt:lpstr>実行結果の例</vt:lpstr>
      <vt:lpstr>プログラム設計法</vt:lpstr>
      <vt:lpstr>プログラム設計法</vt:lpstr>
      <vt:lpstr>Contract</vt:lpstr>
      <vt:lpstr>Purpose</vt:lpstr>
      <vt:lpstr>Purpose の効果</vt:lpstr>
      <vt:lpstr>Example</vt:lpstr>
      <vt:lpstr>Example の効用</vt:lpstr>
      <vt:lpstr>Definition</vt:lpstr>
      <vt:lpstr>Definition</vt:lpstr>
      <vt:lpstr>Test</vt:lpstr>
      <vt:lpstr>Test では</vt:lpstr>
      <vt:lpstr>プログラム設計法の例（まとめ）</vt:lpstr>
      <vt:lpstr>ここまでのまとめ</vt:lpstr>
      <vt:lpstr>8-2 種々のエラー</vt:lpstr>
      <vt:lpstr>種々のエラー</vt:lpstr>
      <vt:lpstr>分野の知識(Domain Knowledge)</vt:lpstr>
      <vt:lpstr>8-3 パソコン演習</vt:lpstr>
      <vt:lpstr>パソコン演習の進め方</vt:lpstr>
      <vt:lpstr>DrScheme の使用</vt:lpstr>
      <vt:lpstr>例題１．条件式</vt:lpstr>
      <vt:lpstr>例題１．条件式</vt:lpstr>
      <vt:lpstr>入力と出力</vt:lpstr>
      <vt:lpstr>条件式のプログラム</vt:lpstr>
      <vt:lpstr>関数 element3 について</vt:lpstr>
      <vt:lpstr>(element3 (list 1 2)) から 実行エラーに至る過程</vt:lpstr>
      <vt:lpstr>実行エラーの例</vt:lpstr>
      <vt:lpstr>実行エラーの例</vt:lpstr>
      <vt:lpstr>よくある勘違い</vt:lpstr>
      <vt:lpstr>実行エラーの例</vt:lpstr>
      <vt:lpstr>プログラム作製のプロセス</vt:lpstr>
      <vt:lpstr>エラーメッセージ</vt:lpstr>
      <vt:lpstr>PowerPoint プレゼンテーション</vt:lpstr>
      <vt:lpstr>プログラムの作成手順と問題の分析について</vt:lpstr>
      <vt:lpstr>8-4 課題</vt:lpstr>
      <vt:lpstr>課題１</vt:lpstr>
      <vt:lpstr>課題２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プログラムの設計法と種々のエラー</dc:title>
  <dc:creator>kaneko kunihiko</dc:creator>
  <cp:lastModifiedBy>me</cp:lastModifiedBy>
  <cp:revision>34</cp:revision>
  <dcterms:created xsi:type="dcterms:W3CDTF">2019-11-02T00:06:04Z</dcterms:created>
  <dcterms:modified xsi:type="dcterms:W3CDTF">2023-01-19T04:01:29Z</dcterms:modified>
</cp:coreProperties>
</file>