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1038" r:id="rId2"/>
    <p:sldId id="588" r:id="rId3"/>
    <p:sldId id="589" r:id="rId4"/>
    <p:sldId id="590" r:id="rId5"/>
    <p:sldId id="591" r:id="rId6"/>
    <p:sldId id="592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1039" r:id="rId19"/>
    <p:sldId id="604" r:id="rId20"/>
    <p:sldId id="606" r:id="rId21"/>
    <p:sldId id="609" r:id="rId22"/>
    <p:sldId id="610" r:id="rId23"/>
    <p:sldId id="612" r:id="rId24"/>
    <p:sldId id="613" r:id="rId25"/>
    <p:sldId id="614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2" r:id="rId53"/>
    <p:sldId id="643" r:id="rId54"/>
    <p:sldId id="644" r:id="rId55"/>
    <p:sldId id="645" r:id="rId56"/>
    <p:sldId id="646" r:id="rId57"/>
    <p:sldId id="647" r:id="rId58"/>
    <p:sldId id="648" r:id="rId59"/>
    <p:sldId id="649" r:id="rId60"/>
    <p:sldId id="650" r:id="rId61"/>
    <p:sldId id="651" r:id="rId62"/>
    <p:sldId id="652" r:id="rId63"/>
    <p:sldId id="653" r:id="rId64"/>
    <p:sldId id="654" r:id="rId6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scheme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sz="4000" b="0" dirty="0"/>
              <a:t>表計算ソフトウエア </a:t>
            </a:r>
            <a:r>
              <a:rPr lang="en-US" altLang="ja-JP" sz="4000" b="0" dirty="0"/>
              <a:t>Excel</a:t>
            </a:r>
            <a:r>
              <a:rPr lang="ja-JP" altLang="en-US" sz="4000" b="0" dirty="0"/>
              <a:t> の基本</a:t>
            </a:r>
            <a:r>
              <a:rPr lang="en-US" altLang="ja-JP" sz="4000" b="0" dirty="0"/>
              <a:t/>
            </a:r>
            <a:br>
              <a:rPr lang="en-US" altLang="ja-JP" sz="4000" b="0" dirty="0"/>
            </a:br>
            <a:endParaRPr lang="ja-JP" altLang="en-US" sz="40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</a:t>
            </a:r>
            <a:r>
              <a:rPr lang="en-US" altLang="ja-JP" dirty="0" err="1">
                <a:hlinkClick r:id="rId5"/>
              </a:rPr>
              <a:t>www.kkaneko.jp</a:t>
            </a:r>
            <a:r>
              <a:rPr lang="en-US" altLang="ja-JP" dirty="0">
                <a:hlinkClick r:id="rId5"/>
              </a:rPr>
              <a:t>/pro/scheme/</a:t>
            </a:r>
            <a:r>
              <a:rPr lang="en-US" altLang="ja-JP">
                <a:hlinkClick r:id="rId5"/>
              </a:rPr>
              <a:t>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038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C86332-9203-43E4-BFDD-FAB617B3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" y="1490802"/>
            <a:ext cx="8928781" cy="3155672"/>
          </a:xfrm>
          <a:prstGeom prst="rect">
            <a:avLst/>
          </a:prstGeo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 flipV="1">
            <a:off x="71437" y="3645418"/>
            <a:ext cx="612776" cy="1418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H="1" flipV="1">
            <a:off x="554427" y="3775743"/>
            <a:ext cx="1079500" cy="1728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997441" y="5684121"/>
            <a:ext cx="37750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境界線をドラッグして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行の高さを調整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行の高さの調整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10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9B603D-B8BC-4F14-8BC7-A1CB2A01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83" y="830028"/>
            <a:ext cx="7769624" cy="4543659"/>
          </a:xfrm>
          <a:prstGeom prst="rect">
            <a:avLst/>
          </a:prstGeom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26250" y="2291797"/>
            <a:ext cx="1624166" cy="3983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4023360" y="2690106"/>
            <a:ext cx="1173972" cy="29496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84213" y="5756275"/>
            <a:ext cx="70070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E</a:t>
            </a:r>
            <a:r>
              <a:rPr lang="ja-JP" altLang="en-US" sz="2800" dirty="0"/>
              <a:t>」のところを</a:t>
            </a:r>
            <a:r>
              <a:rPr lang="ja-JP" altLang="en-US" sz="2800" b="1" dirty="0"/>
              <a:t>右クリック</a:t>
            </a:r>
            <a:r>
              <a:rPr lang="ja-JP" altLang="en-US" sz="2800" dirty="0"/>
              <a:t>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列の挿入／削除等</a:t>
            </a:r>
            <a:r>
              <a:rPr lang="ja-JP" altLang="en-US" sz="2800" dirty="0"/>
              <a:t>の</a:t>
            </a:r>
            <a:r>
              <a:rPr lang="ja-JP" altLang="en-US" sz="2800" b="1" dirty="0"/>
              <a:t>メニュー</a:t>
            </a:r>
            <a:r>
              <a:rPr lang="ja-JP" altLang="en-US" sz="2800" dirty="0"/>
              <a:t>を出している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列の右クリックメニュー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93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D0F5E8-F05A-4DA3-9328-0A660DF7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0" y="753499"/>
            <a:ext cx="7950609" cy="4486506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6049" y="2824195"/>
            <a:ext cx="578138" cy="359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949520" y="3184056"/>
            <a:ext cx="678702" cy="22889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86498" y="5473005"/>
            <a:ext cx="57534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3</a:t>
            </a:r>
            <a:r>
              <a:rPr lang="ja-JP" altLang="en-US" sz="2800" dirty="0"/>
              <a:t>」のところを</a:t>
            </a:r>
            <a:r>
              <a:rPr lang="ja-JP" altLang="en-US" sz="2800" b="1" dirty="0"/>
              <a:t>右クリック</a:t>
            </a:r>
            <a:r>
              <a:rPr lang="ja-JP" altLang="en-US" sz="2800" dirty="0"/>
              <a:t>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行の挿入／削除等</a:t>
            </a:r>
            <a:r>
              <a:rPr lang="ja-JP" altLang="en-US" sz="2800" dirty="0"/>
              <a:t>の</a:t>
            </a:r>
            <a:r>
              <a:rPr lang="ja-JP" altLang="en-US" sz="2800" b="1" dirty="0"/>
              <a:t>メニュー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を出している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行の右クリックメニュー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0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6F4C60-A03E-44A1-B354-D4FB9CA1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223221"/>
            <a:ext cx="8535825" cy="3121594"/>
          </a:xfrm>
          <a:prstGeom prst="rect">
            <a:avLst/>
          </a:prstGeom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68744" y="4400549"/>
            <a:ext cx="8103307" cy="9442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3167954" y="5334431"/>
            <a:ext cx="84040" cy="7183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51625" y="6094413"/>
            <a:ext cx="5570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まず，マウスで</a:t>
            </a:r>
            <a:r>
              <a:rPr lang="ja-JP" altLang="en-US" sz="2800" b="1" dirty="0"/>
              <a:t>範囲を選んで</a:t>
            </a:r>
            <a:r>
              <a:rPr lang="ja-JP" altLang="en-US" sz="2800" dirty="0"/>
              <a:t>から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1911857" y="1866960"/>
            <a:ext cx="33119" cy="124427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331911" y="3134816"/>
            <a:ext cx="1193013" cy="4386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749729" y="871197"/>
            <a:ext cx="2698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文字の大きさ，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字体を選ぶ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749809" y="889051"/>
            <a:ext cx="3416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塗りつぶし，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文字の色などを選ぶ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3018193" y="3111234"/>
            <a:ext cx="1382726" cy="4622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481023" y="1878533"/>
            <a:ext cx="633317" cy="12326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文字の調整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5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93EA23-FF8B-46B3-BECE-2010CE98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7" y="1952107"/>
            <a:ext cx="8486083" cy="3132793"/>
          </a:xfrm>
          <a:prstGeom prst="rect">
            <a:avLst/>
          </a:prstGeom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38162" y="4080963"/>
            <a:ext cx="8110291" cy="9798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2790394" y="5035786"/>
            <a:ext cx="174329" cy="8357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44086" y="6051688"/>
            <a:ext cx="5570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まず，マウスで</a:t>
            </a:r>
            <a:r>
              <a:rPr lang="ja-JP" altLang="en-US" sz="2800" b="1" dirty="0"/>
              <a:t>範囲を選んで</a:t>
            </a:r>
            <a:r>
              <a:rPr lang="ja-JP" altLang="en-US" sz="2800" dirty="0"/>
              <a:t>から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57037" y="1110187"/>
            <a:ext cx="3144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罫線の種類</a:t>
            </a:r>
            <a:r>
              <a:rPr lang="ja-JP" altLang="en-US" sz="2800" dirty="0"/>
              <a:t>を選ぶ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99034" y="2809512"/>
            <a:ext cx="545034" cy="4607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2574494" y="1674918"/>
            <a:ext cx="215900" cy="11105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罫線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0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45" y="3672021"/>
            <a:ext cx="8424862" cy="2160588"/>
          </a:xfrm>
        </p:spPr>
        <p:txBody>
          <a:bodyPr/>
          <a:lstStyle/>
          <a:p>
            <a:pPr eaLnBrk="1" hangingPunct="1"/>
            <a:r>
              <a:rPr lang="en-US" altLang="ja-JP" dirty="0"/>
              <a:t>Microsoft Excel </a:t>
            </a:r>
            <a:r>
              <a:rPr lang="ja-JP" altLang="en-US" dirty="0"/>
              <a:t>を使って，上の表を作りなさい</a:t>
            </a:r>
            <a:endParaRPr lang="en-US" altLang="ja-JP" dirty="0"/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列の幅</a:t>
            </a:r>
            <a:r>
              <a:rPr lang="ja-JP" altLang="en-US" dirty="0"/>
              <a:t>を</a:t>
            </a:r>
            <a:r>
              <a:rPr lang="ja-JP" altLang="en-US" b="1" dirty="0"/>
              <a:t>調整</a:t>
            </a:r>
            <a:r>
              <a:rPr lang="ja-JP" altLang="en-US" dirty="0"/>
              <a:t>，</a:t>
            </a:r>
            <a:r>
              <a:rPr lang="ja-JP" altLang="en-US" b="1" dirty="0"/>
              <a:t>罫線</a:t>
            </a:r>
            <a:r>
              <a:rPr lang="ja-JP" altLang="en-US" dirty="0"/>
              <a:t>を入れる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演習１．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を使ってみよう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5BDAC3-2DB1-444A-A63C-043F5643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5217256"/>
            <a:ext cx="4127866" cy="14195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B8A327-1F00-449A-937D-A742A280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0" y="870600"/>
            <a:ext cx="7528750" cy="2630021"/>
          </a:xfrm>
          <a:prstGeom prst="rect">
            <a:avLst/>
          </a:prstGeom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64D590E7-64D7-491E-A37E-F17399AF6606}"/>
              </a:ext>
            </a:extLst>
          </p:cNvPr>
          <p:cNvSpPr/>
          <p:nvPr/>
        </p:nvSpPr>
        <p:spPr>
          <a:xfrm>
            <a:off x="4534276" y="5699889"/>
            <a:ext cx="460150" cy="454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3B91B-005C-4FD5-8E04-407F7C7C8E29}"/>
              </a:ext>
            </a:extLst>
          </p:cNvPr>
          <p:cNvSpPr txBox="1"/>
          <p:nvPr/>
        </p:nvSpPr>
        <p:spPr>
          <a:xfrm>
            <a:off x="5105753" y="5479568"/>
            <a:ext cx="394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########## </a:t>
            </a:r>
            <a:r>
              <a:rPr kumimoji="1" lang="ja-JP" altLang="en-US" sz="2000" b="1" u="sng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のような</a:t>
            </a:r>
            <a:r>
              <a:rPr kumimoji="1"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kumimoji="1"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列の幅が狭いので，列の幅を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広げると解決する</a:t>
            </a:r>
          </a:p>
        </p:txBody>
      </p:sp>
    </p:spTree>
    <p:extLst>
      <p:ext uri="{BB962C8B-B14F-4D97-AF65-F5344CB8AC3E}">
        <p14:creationId xmlns:p14="http://schemas.microsoft.com/office/powerpoint/2010/main" val="148313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249" y="1000566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演習１で作った表を使って，</a:t>
            </a: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並べ替え</a:t>
            </a:r>
            <a:r>
              <a:rPr lang="ja-JP" altLang="en-US" dirty="0"/>
              <a:t>を行ってみる．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：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 dirty="0"/>
              <a:t>	</a:t>
            </a:r>
            <a:r>
              <a:rPr lang="ja-JP" altLang="en-US" dirty="0">
                <a:solidFill>
                  <a:srgbClr val="336600"/>
                </a:solidFill>
              </a:rPr>
              <a:t>	３００円以上のものを赤くする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並べ替え</a:t>
            </a:r>
            <a:r>
              <a:rPr lang="ja-JP" altLang="en-US" dirty="0"/>
              <a:t>：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 dirty="0">
                <a:solidFill>
                  <a:srgbClr val="336600"/>
                </a:solidFill>
              </a:rPr>
              <a:t>		新しい順に並べる</a:t>
            </a:r>
          </a:p>
          <a:p>
            <a:pPr eaLnBrk="1" hangingPunct="1">
              <a:buFontTx/>
              <a:buNone/>
            </a:pPr>
            <a:endParaRPr lang="en-US" altLang="ja-JP" dirty="0">
              <a:solidFill>
                <a:srgbClr val="3366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例題２．検索，並べ替えの機能</a:t>
            </a:r>
            <a:endParaRPr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8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930AA8-EB21-4D02-B3F2-0B93D75B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51" y="1546818"/>
            <a:ext cx="9144000" cy="3514318"/>
          </a:xfrm>
          <a:prstGeom prst="rect">
            <a:avLst/>
          </a:prstGeom>
        </p:spPr>
      </p:pic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6375400" y="2036950"/>
            <a:ext cx="850899" cy="4007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226299" y="2170339"/>
            <a:ext cx="500605" cy="490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733284" y="817218"/>
            <a:ext cx="3057247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範囲を選んだら，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条件付き書式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をクリック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873249" y="3055777"/>
            <a:ext cx="749301" cy="646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2201861" y="3756565"/>
            <a:ext cx="46038" cy="1236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11188" y="5194525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まず，マウスを使い，</a:t>
            </a:r>
            <a:r>
              <a:rPr lang="ja-JP" altLang="en-US" sz="2800" b="1" dirty="0"/>
              <a:t>範囲</a:t>
            </a:r>
            <a:r>
              <a:rPr lang="ja-JP" altLang="en-US" sz="2800" dirty="0"/>
              <a:t>を選ぶ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(1/4)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CFAD18FA-A532-4CA0-A5BD-C81B37BBB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586" y="3093828"/>
            <a:ext cx="1134015" cy="22070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AC10BC9-1F16-466C-9CB7-DEE94290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99" y="2794039"/>
            <a:ext cx="1791203" cy="297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08B2100-CF02-401B-824E-B2DA4E5D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653" y="5353265"/>
            <a:ext cx="377539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セルの強調表示ルール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23062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458CCAF-E44F-4239-B089-6CE1C0D5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128"/>
            <a:ext cx="9144000" cy="3425143"/>
          </a:xfrm>
          <a:prstGeom prst="rect">
            <a:avLst/>
          </a:prstGeom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5684837" y="2709630"/>
            <a:ext cx="1541462" cy="19461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(2/4)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CFAD18FA-A532-4CA0-A5BD-C81B37BBB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3627" y="4334933"/>
            <a:ext cx="761210" cy="8819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AC10BC9-1F16-466C-9CB7-DEE94290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99" y="2794039"/>
            <a:ext cx="1791203" cy="297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08B2100-CF02-401B-824E-B2DA4E5D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703" y="5492965"/>
            <a:ext cx="5929828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ルールの種類</a:t>
            </a:r>
            <a:r>
              <a:rPr lang="ja-JP" altLang="en-US" sz="2800" dirty="0"/>
              <a:t>を選ぶことができる．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ここでは，「</a:t>
            </a:r>
            <a:r>
              <a:rPr lang="ja-JP" altLang="en-US" sz="2800" b="1" dirty="0"/>
              <a:t>指定の値より大きい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157023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02C284-7008-450D-8CD9-13A334B9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35700" y="4624388"/>
            <a:ext cx="2430463" cy="33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97150" y="4071799"/>
            <a:ext cx="30700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メイリオ" panose="020B0604030504040204" pitchFamily="50" charset="-128"/>
              </a:rPr>
              <a:t>300</a:t>
            </a:r>
            <a:r>
              <a:rPr lang="ja-JP" altLang="en-US" sz="2800" dirty="0">
                <a:latin typeface="メイリオ" panose="020B0604030504040204" pitchFamily="50" charset="-128"/>
              </a:rPr>
              <a:t>」を入れる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997701" y="5437187"/>
            <a:ext cx="844550" cy="33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7089775" y="5767130"/>
            <a:ext cx="96043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(3/4)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BE8B7C-14FC-48CC-A109-6CC338CD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521" y="6178807"/>
            <a:ext cx="341632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完了</a:t>
            </a:r>
            <a:r>
              <a:rPr lang="ja-JP" altLang="en-US" sz="2800" dirty="0">
                <a:latin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3EB5E6DD-F169-4D87-990D-EE7F353B0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27538"/>
            <a:ext cx="615950" cy="334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53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493838"/>
            <a:ext cx="7772400" cy="5030787"/>
          </a:xfrm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例題１．</a:t>
            </a:r>
            <a:r>
              <a:rPr lang="en-US" altLang="ja-JP"/>
              <a:t>Microsoft Excel </a:t>
            </a:r>
            <a:r>
              <a:rPr lang="ja-JP" altLang="en-US"/>
              <a:t>を使ってみよう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例題２．検索，並べ替えの機能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例題３．計算機能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例題４．計算式のコピー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例題５．グラフを描く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例題６．</a:t>
            </a:r>
            <a:r>
              <a:rPr lang="en-US" altLang="ja-JP"/>
              <a:t>Microsoft Word </a:t>
            </a:r>
            <a:r>
              <a:rPr lang="ja-JP" altLang="en-US"/>
              <a:t>への挿入</a:t>
            </a:r>
            <a:endParaRPr lang="ja-JP" altLang="en-US" sz="2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アウトライン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04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(4/4)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2B38D6-8E90-4052-B085-8CBC4F70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54" y="782562"/>
            <a:ext cx="6142146" cy="4228791"/>
          </a:xfrm>
          <a:prstGeom prst="rect">
            <a:avLst/>
          </a:prstGeom>
        </p:spPr>
      </p:pic>
      <p:sp>
        <p:nvSpPr>
          <p:cNvPr id="12" name="Line 4">
            <a:extLst>
              <a:ext uri="{FF2B5EF4-FFF2-40B4-BE49-F238E27FC236}">
                <a16:creationId xmlns:a16="http://schemas.microsoft.com/office/drawing/2014/main" id="{DECB9EF9-2E51-4DBB-BD0E-BFB5F1FD2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550" y="4610100"/>
            <a:ext cx="31115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3B2F366-8C0E-4BA1-9502-B6F982D3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594" y="5533168"/>
            <a:ext cx="426591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メイリオ" panose="020B0604030504040204" pitchFamily="50" charset="-128"/>
              </a:rPr>
              <a:t>300</a:t>
            </a:r>
            <a:r>
              <a:rPr lang="ja-JP" altLang="en-US" sz="2800" b="1" dirty="0">
                <a:latin typeface="メイリオ" panose="020B0604030504040204" pitchFamily="50" charset="-128"/>
              </a:rPr>
              <a:t> </a:t>
            </a:r>
            <a:r>
              <a:rPr lang="ja-JP" altLang="en-US" sz="2800" dirty="0">
                <a:latin typeface="メイリオ" panose="020B0604030504040204" pitchFamily="50" charset="-128"/>
              </a:rPr>
              <a:t>より大きいデータが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メイリオ" panose="020B0604030504040204" pitchFamily="50" charset="-128"/>
              </a:rPr>
              <a:t>強調表示</a:t>
            </a:r>
            <a:r>
              <a:rPr lang="ja-JP" altLang="en-US" sz="2800" dirty="0">
                <a:latin typeface="メイリオ" panose="020B0604030504040204" pitchFamily="50" charset="-128"/>
              </a:rPr>
              <a:t>される</a:t>
            </a:r>
          </a:p>
        </p:txBody>
      </p:sp>
    </p:spTree>
    <p:extLst>
      <p:ext uri="{BB962C8B-B14F-4D97-AF65-F5344CB8AC3E}">
        <p14:creationId xmlns:p14="http://schemas.microsoft.com/office/powerpoint/2010/main" val="15383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9203A2-E0D4-4532-8DA2-C6FC07C2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9" y="838419"/>
            <a:ext cx="8156293" cy="4051550"/>
          </a:xfrm>
          <a:prstGeom prst="rect">
            <a:avLst/>
          </a:prstGeom>
        </p:spPr>
      </p:pic>
      <p:sp>
        <p:nvSpPr>
          <p:cNvPr id="26628" name="Line 6"/>
          <p:cNvSpPr>
            <a:spLocks noChangeShapeType="1"/>
          </p:cNvSpPr>
          <p:nvPr/>
        </p:nvSpPr>
        <p:spPr bwMode="auto">
          <a:xfrm flipV="1">
            <a:off x="2425700" y="4546874"/>
            <a:ext cx="76200" cy="7871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073899" y="1498600"/>
            <a:ext cx="863601" cy="50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880562" y="3168650"/>
            <a:ext cx="3978776" cy="13782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(1/3)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F49E1CF-7C4F-4D53-93A0-0C928577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62" y="5672118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まず，マウスを使い，</a:t>
            </a:r>
            <a:r>
              <a:rPr lang="ja-JP" altLang="en-US" sz="2800" b="1" dirty="0"/>
              <a:t>範囲</a:t>
            </a:r>
            <a:r>
              <a:rPr lang="ja-JP" altLang="en-US" sz="2800" dirty="0"/>
              <a:t>を選ぶ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3876601-DB5B-4DFC-89DB-D62A3ADA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170" y="2816226"/>
            <a:ext cx="195659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データ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95DC92CB-EE3D-4A43-9967-16300CA48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499" y="1977012"/>
            <a:ext cx="76200" cy="7871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6111BBC-221F-4B3A-8228-6C611726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274" y="2000250"/>
            <a:ext cx="863601" cy="50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C93482BA-47AD-4DC8-8D61-4E4C3F7BF0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1874" y="2384581"/>
            <a:ext cx="1956593" cy="12854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D6E5E28-682D-462A-B05F-44E14B20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101" y="3613817"/>
            <a:ext cx="2561861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ja-JP" altLang="en-US" sz="2800" b="1" dirty="0"/>
              <a:t>ユーザ設定の並べ替え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94925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(2/3)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3B9CA7-4938-482F-9A7A-2002A24F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" y="1182673"/>
            <a:ext cx="8686194" cy="3998927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D6A20428-E8E7-4362-A526-2811C2E1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289631"/>
            <a:ext cx="520700" cy="4886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3E14752-6738-422E-8368-7969508287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1125" y="4926028"/>
            <a:ext cx="260350" cy="7492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49DC9F9-471E-4348-B1EF-689F8AA7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413251"/>
            <a:ext cx="1987550" cy="4886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3086257-5383-4E98-B72E-46CD8BE0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2" y="5719380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列の</a:t>
            </a:r>
            <a:r>
              <a:rPr lang="ja-JP" altLang="en-US" sz="2800" b="1" dirty="0"/>
              <a:t>メニュー</a:t>
            </a:r>
            <a:r>
              <a:rPr lang="ja-JP" altLang="en-US" sz="2800" dirty="0"/>
              <a:t>で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ja-JP" altLang="en-US" sz="2800" b="1" dirty="0"/>
              <a:t>金額</a:t>
            </a:r>
            <a:r>
              <a:rPr lang="ja-JP" altLang="en-US" sz="2800" dirty="0"/>
              <a:t>」を選ぶ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7533A0D-2CC6-4158-9E15-722E12A8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50" y="3879850"/>
            <a:ext cx="984250" cy="4361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5492C754-BBE0-4A99-BDA9-E7CE4A6161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4676" y="4305334"/>
            <a:ext cx="200789" cy="7492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186BF0F-FA74-4757-B25F-EFDB0925E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513" y="5098687"/>
            <a:ext cx="31363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OK</a:t>
            </a:r>
            <a:r>
              <a:rPr lang="ja-JP" altLang="en-US" sz="2800" dirty="0"/>
              <a:t>」をクリック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9124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(3/3)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FE4DD0-0D8C-4D90-8ADB-59E238E4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1" y="789708"/>
            <a:ext cx="5724619" cy="4525746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971DF791-2426-4DC7-B85D-06AE1288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2" y="5719380"/>
            <a:ext cx="394710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金額</a:t>
            </a:r>
            <a:r>
              <a:rPr lang="ja-JP" altLang="en-US" sz="2800" dirty="0"/>
              <a:t>」の順に</a:t>
            </a:r>
            <a:r>
              <a:rPr lang="ja-JP" altLang="en-US" sz="2800" b="1" dirty="0"/>
              <a:t>並べ替え</a:t>
            </a:r>
            <a:r>
              <a:rPr lang="ja-JP" altLang="en-US" sz="2800" dirty="0"/>
              <a:t>が行われている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310797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141788"/>
            <a:ext cx="7772400" cy="2600325"/>
          </a:xfrm>
        </p:spPr>
        <p:txBody>
          <a:bodyPr/>
          <a:lstStyle/>
          <a:p>
            <a:pPr eaLnBrk="1" hangingPunct="1"/>
            <a:r>
              <a:rPr lang="ja-JP" altLang="en-US" b="1" dirty="0"/>
              <a:t>金額</a:t>
            </a:r>
            <a:r>
              <a:rPr lang="ja-JP" altLang="en-US" dirty="0"/>
              <a:t>が，</a:t>
            </a:r>
            <a:r>
              <a:rPr lang="en-US" altLang="ja-JP" b="1" dirty="0"/>
              <a:t>450 </a:t>
            </a:r>
            <a:r>
              <a:rPr lang="ja-JP" altLang="en-US" b="1" dirty="0"/>
              <a:t>より小さい</a:t>
            </a:r>
            <a:r>
              <a:rPr lang="ja-JP" altLang="en-US" dirty="0"/>
              <a:t>ものだけを強調表示しなさい</a:t>
            </a:r>
            <a:endParaRPr lang="en-US" altLang="ja-JP" dirty="0"/>
          </a:p>
          <a:p>
            <a:pPr eaLnBrk="1" hangingPunct="1"/>
            <a:r>
              <a:rPr lang="ja-JP" altLang="en-US" dirty="0"/>
              <a:t>このとき，すでに強調表示のルールが</a:t>
            </a:r>
            <a:r>
              <a:rPr lang="ja-JP" altLang="en-US" b="1" dirty="0"/>
              <a:t>設定済みのとき</a:t>
            </a:r>
            <a:r>
              <a:rPr lang="ja-JP" altLang="en-US" dirty="0"/>
              <a:t>は，削除すること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演習２．検索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BF9C5-4640-48AA-BDF5-5B672BF0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9" y="949292"/>
            <a:ext cx="8042721" cy="31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391150"/>
            <a:ext cx="7416800" cy="107315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金額の順ではなく，</a:t>
            </a:r>
            <a:r>
              <a:rPr lang="ja-JP" altLang="en-US" b="1" dirty="0"/>
              <a:t>品名</a:t>
            </a:r>
            <a:r>
              <a:rPr lang="ja-JP" altLang="en-US" dirty="0"/>
              <a:t>の順に</a:t>
            </a:r>
            <a:r>
              <a:rPr lang="ja-JP" altLang="en-US" b="1" dirty="0"/>
              <a:t>並べ替え</a:t>
            </a:r>
            <a:r>
              <a:rPr lang="ja-JP" altLang="en-US" dirty="0"/>
              <a:t>てみなさい</a:t>
            </a:r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演習３．並べ替え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1A06FB-36D9-4B5C-807F-B3327A03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86" y="728704"/>
            <a:ext cx="6164364" cy="43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を使って，表計算を行う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</a:t>
            </a:r>
            <a:r>
              <a:rPr lang="en-US" altLang="ja-JP"/>
              <a:t>sum</a:t>
            </a:r>
            <a:r>
              <a:rPr lang="ja-JP" altLang="en-US"/>
              <a:t>」式を使って，</a:t>
            </a:r>
            <a:r>
              <a:rPr lang="ja-JP" altLang="en-US">
                <a:solidFill>
                  <a:schemeClr val="tx2"/>
                </a:solidFill>
              </a:rPr>
              <a:t>合計の計算</a:t>
            </a:r>
            <a:r>
              <a:rPr lang="ja-JP" altLang="en-US"/>
              <a:t>を行う</a:t>
            </a:r>
          </a:p>
          <a:p>
            <a:pPr lvl="1" eaLnBrk="1" hangingPunct="1">
              <a:lnSpc>
                <a:spcPct val="120000"/>
              </a:lnSpc>
            </a:pPr>
            <a:endParaRPr lang="ja-JP" altLang="en-US"/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例題３．</a:t>
            </a:r>
            <a:r>
              <a:rPr lang="ja-JP" altLang="en-US" dirty="0"/>
              <a:t>計算機能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8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5084763"/>
            <a:ext cx="7632700" cy="6477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例題３，例題４，例題５で使用する架空の表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800"/>
          </a:p>
        </p:txBody>
      </p:sp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8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400" y="3352800"/>
            <a:ext cx="8153400" cy="91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248400" y="2057400"/>
            <a:ext cx="2590800" cy="2362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5334000" y="4267200"/>
            <a:ext cx="754063" cy="1143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14600" y="5410200"/>
            <a:ext cx="61864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6600"/>
                </a:solidFill>
              </a:rPr>
              <a:t>合計は，自動的に計算される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7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543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2000" y="2286000"/>
            <a:ext cx="6438900" cy="2495550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7056438" y="4805363"/>
            <a:ext cx="142875" cy="5048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72113" y="5310188"/>
            <a:ext cx="3138487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まずデータを入れる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70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を使って，表の形をした文書（住所録，参加者リストなど）を作ってみる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見やすくなるように工夫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(1) </a:t>
            </a:r>
            <a:r>
              <a:rPr lang="ja-JP" altLang="en-US"/>
              <a:t>行と列の幅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(2) </a:t>
            </a:r>
            <a:r>
              <a:rPr lang="ja-JP" altLang="en-US"/>
              <a:t>文字（大きさ，色，字体，網掛けなど）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(3) </a:t>
            </a:r>
            <a:r>
              <a:rPr lang="ja-JP" altLang="en-US"/>
              <a:t>罫線</a:t>
            </a:r>
          </a:p>
          <a:p>
            <a:pPr lvl="1" eaLnBrk="1" hangingPunct="1">
              <a:lnSpc>
                <a:spcPct val="120000"/>
              </a:lnSpc>
            </a:pPr>
            <a:endParaRPr lang="ja-JP" altLang="en-US"/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例題１． </a:t>
            </a:r>
            <a:r>
              <a:rPr lang="en-US" altLang="ja-JP" sz="4000" dirty="0"/>
              <a:t>Microsoft Excel </a:t>
            </a:r>
            <a:r>
              <a:rPr lang="ja-JP" altLang="en-US" sz="4000" dirty="0"/>
              <a:t>を使ってみよう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61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8925"/>
            <a:ext cx="8763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91000" y="3540125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 flipV="1">
            <a:off x="5181600" y="3997325"/>
            <a:ext cx="914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05400" y="5521325"/>
            <a:ext cx="36718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048000" y="254952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10000" y="492125"/>
            <a:ext cx="3671888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352800" y="102552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0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1905000"/>
            <a:ext cx="21336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3671888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</a:t>
            </a:r>
            <a:r>
              <a:rPr lang="en-US" altLang="ja-JP" sz="2800">
                <a:solidFill>
                  <a:srgbClr val="336600"/>
                </a:solidFill>
              </a:rPr>
              <a:t>sum</a:t>
            </a:r>
            <a:r>
              <a:rPr lang="ja-JP" altLang="en-US" sz="2800">
                <a:solidFill>
                  <a:srgbClr val="336600"/>
                </a:solidFill>
              </a:rPr>
              <a:t>」をクリックする．</a:t>
            </a:r>
            <a:r>
              <a:rPr lang="en-US" altLang="ja-JP" sz="2800">
                <a:solidFill>
                  <a:srgbClr val="336600"/>
                </a:solidFill>
              </a:rPr>
              <a:t>sum </a:t>
            </a:r>
            <a:r>
              <a:rPr lang="ja-JP" altLang="en-US" sz="2800">
                <a:solidFill>
                  <a:srgbClr val="336600"/>
                </a:solidFill>
              </a:rPr>
              <a:t>は合計の意味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2133600" y="1143000"/>
            <a:ext cx="685800" cy="762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200" y="2286000"/>
            <a:ext cx="8305800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24400" y="5749925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合計の範囲を指定するためのウインドウが現れる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4724400" y="5257800"/>
            <a:ext cx="304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70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905000" y="2590800"/>
            <a:ext cx="6705600" cy="2590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47800" y="1905000"/>
            <a:ext cx="2209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合計を求めるべき範囲を，ドラッグして指定する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2971800" y="10668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1054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6294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407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26313" cy="142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/>
              <a:t>例題３の手順に従って，上記のように「５６０」を計算で求めなさい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　　余裕があれば，例題４に進みなさい</a:t>
            </a:r>
          </a:p>
        </p:txBody>
      </p:sp>
      <p:pic>
        <p:nvPicPr>
          <p:cNvPr id="40964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4888"/>
            <a:ext cx="67056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演習４．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の計算機能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80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演習４で作った表を使って，他の部分の計算も行う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計算式のコピーを行う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データを更新すると，自動的に再計算が行われることを確認する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例題４．計算式のコピー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6096000"/>
            <a:ext cx="5472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まずは，「</a:t>
            </a:r>
            <a:r>
              <a:rPr lang="en-US" altLang="ja-JP" sz="2800">
                <a:solidFill>
                  <a:schemeClr val="accent2"/>
                </a:solidFill>
              </a:rPr>
              <a:t>A</a:t>
            </a:r>
            <a:r>
              <a:rPr lang="ja-JP" altLang="en-US" sz="2800">
                <a:solidFill>
                  <a:schemeClr val="accent2"/>
                </a:solidFill>
              </a:rPr>
              <a:t>さんの合計」を行う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05000" y="2590800"/>
            <a:ext cx="6705600" cy="2590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244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0" y="1905000"/>
            <a:ext cx="838200" cy="838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286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合計を求めるべき範囲を，ドラッグして指定する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23622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054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66294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295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305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867400" y="31242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867400" y="35814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67400" y="39624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7620000" y="3352800"/>
            <a:ext cx="304800" cy="533400"/>
          </a:xfrm>
          <a:custGeom>
            <a:avLst/>
            <a:gdLst>
              <a:gd name="T0" fmla="*/ 0 w 272"/>
              <a:gd name="T1" fmla="*/ 0 h 336"/>
              <a:gd name="T2" fmla="*/ 241097921 w 272"/>
              <a:gd name="T3" fmla="*/ 241935000 h 336"/>
              <a:gd name="T4" fmla="*/ 301372121 w 272"/>
              <a:gd name="T5" fmla="*/ 604837500 h 336"/>
              <a:gd name="T6" fmla="*/ 0 w 272"/>
              <a:gd name="T7" fmla="*/ 846772500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" h="336">
                <a:moveTo>
                  <a:pt x="0" y="0"/>
                </a:moveTo>
                <a:cubicBezTo>
                  <a:pt x="76" y="28"/>
                  <a:pt x="152" y="56"/>
                  <a:pt x="192" y="96"/>
                </a:cubicBezTo>
                <a:cubicBezTo>
                  <a:pt x="232" y="136"/>
                  <a:pt x="272" y="200"/>
                  <a:pt x="240" y="240"/>
                </a:cubicBezTo>
                <a:cubicBezTo>
                  <a:pt x="208" y="280"/>
                  <a:pt x="40" y="320"/>
                  <a:pt x="0" y="3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924800" y="33528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コピー</a:t>
            </a:r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7620000" y="3505200"/>
            <a:ext cx="304800" cy="762000"/>
          </a:xfrm>
          <a:custGeom>
            <a:avLst/>
            <a:gdLst>
              <a:gd name="T0" fmla="*/ 0 w 272"/>
              <a:gd name="T1" fmla="*/ 0 h 336"/>
              <a:gd name="T2" fmla="*/ 241097921 w 272"/>
              <a:gd name="T3" fmla="*/ 493744250 h 336"/>
              <a:gd name="T4" fmla="*/ 301372121 w 272"/>
              <a:gd name="T5" fmla="*/ 1234362893 h 336"/>
              <a:gd name="T6" fmla="*/ 0 w 272"/>
              <a:gd name="T7" fmla="*/ 1728107143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" h="336">
                <a:moveTo>
                  <a:pt x="0" y="0"/>
                </a:moveTo>
                <a:cubicBezTo>
                  <a:pt x="76" y="28"/>
                  <a:pt x="152" y="56"/>
                  <a:pt x="192" y="96"/>
                </a:cubicBezTo>
                <a:cubicBezTo>
                  <a:pt x="232" y="136"/>
                  <a:pt x="272" y="200"/>
                  <a:pt x="240" y="240"/>
                </a:cubicBezTo>
                <a:cubicBezTo>
                  <a:pt x="208" y="280"/>
                  <a:pt x="40" y="320"/>
                  <a:pt x="0" y="3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924800" y="37338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コピー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5146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6576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7244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943600" y="4343400"/>
            <a:ext cx="16002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3124200" y="5029200"/>
            <a:ext cx="1143000" cy="355600"/>
          </a:xfrm>
          <a:custGeom>
            <a:avLst/>
            <a:gdLst>
              <a:gd name="T0" fmla="*/ 0 w 720"/>
              <a:gd name="T1" fmla="*/ 0 h 224"/>
              <a:gd name="T2" fmla="*/ 362902500 w 720"/>
              <a:gd name="T3" fmla="*/ 483870000 h 224"/>
              <a:gd name="T4" fmla="*/ 1451610000 w 720"/>
              <a:gd name="T5" fmla="*/ 483870000 h 224"/>
              <a:gd name="T6" fmla="*/ 1814512500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3276600" y="5029200"/>
            <a:ext cx="1981200" cy="355600"/>
          </a:xfrm>
          <a:custGeom>
            <a:avLst/>
            <a:gdLst>
              <a:gd name="T0" fmla="*/ 0 w 720"/>
              <a:gd name="T1" fmla="*/ 0 h 224"/>
              <a:gd name="T2" fmla="*/ 1090320400 w 720"/>
              <a:gd name="T3" fmla="*/ 483870000 h 224"/>
              <a:gd name="T4" fmla="*/ 2147483646 w 720"/>
              <a:gd name="T5" fmla="*/ 483870000 h 224"/>
              <a:gd name="T6" fmla="*/ 2147483646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8" name="Freeform 16"/>
          <p:cNvSpPr>
            <a:spLocks/>
          </p:cNvSpPr>
          <p:nvPr/>
        </p:nvSpPr>
        <p:spPr bwMode="auto">
          <a:xfrm>
            <a:off x="3429000" y="5029200"/>
            <a:ext cx="3124200" cy="355600"/>
          </a:xfrm>
          <a:custGeom>
            <a:avLst/>
            <a:gdLst>
              <a:gd name="T0" fmla="*/ 0 w 720"/>
              <a:gd name="T1" fmla="*/ 0 h 224"/>
              <a:gd name="T2" fmla="*/ 2147483646 w 720"/>
              <a:gd name="T3" fmla="*/ 483870000 h 224"/>
              <a:gd name="T4" fmla="*/ 2147483646 w 720"/>
              <a:gd name="T5" fmla="*/ 483870000 h 224"/>
              <a:gd name="T6" fmla="*/ 2147483646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048000" y="54102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191000" y="5424488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360988" y="5410200"/>
            <a:ext cx="1262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4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181600" y="3733800"/>
            <a:ext cx="1295400" cy="609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44196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ここを書き換えると・・・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1828800"/>
            <a:ext cx="838200" cy="1905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181600" y="45720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934200" y="3657600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34200" y="4572000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5791200" y="5410200"/>
            <a:ext cx="3810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184525" y="6064250"/>
            <a:ext cx="521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これらが自動的に再計算される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723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15200" cy="1420813"/>
          </a:xfrm>
        </p:spPr>
        <p:txBody>
          <a:bodyPr/>
          <a:lstStyle/>
          <a:p>
            <a:pPr eaLnBrk="1" hangingPunct="1"/>
            <a:r>
              <a:rPr lang="ja-JP" altLang="en-US"/>
              <a:t>例題４の手順に従って，計算式のコピーを行い，上記の表を完成させなさい</a:t>
            </a:r>
          </a:p>
        </p:txBody>
      </p:sp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演習５．計算式のコピー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81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演習５で作った表を使って，グラフを描いてみる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ここでは，折れ線グラフを描いてみる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例題５．グラフ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8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4941888"/>
            <a:ext cx="6480175" cy="6477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例題１で使用する架空の参加者リスト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800"/>
          </a:p>
        </p:txBody>
      </p:sp>
      <p:pic>
        <p:nvPicPr>
          <p:cNvPr id="7171" name="Picture 4" descr="Bo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5"/>
          <p:cNvSpPr>
            <a:spLocks/>
          </p:cNvSpPr>
          <p:nvPr/>
        </p:nvSpPr>
        <p:spPr bwMode="auto">
          <a:xfrm rot="5400000">
            <a:off x="864394" y="2888456"/>
            <a:ext cx="287338" cy="1368425"/>
          </a:xfrm>
          <a:prstGeom prst="rightBrace">
            <a:avLst>
              <a:gd name="adj1" fmla="val 39687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3" name="AutoShape 6"/>
          <p:cNvSpPr>
            <a:spLocks/>
          </p:cNvSpPr>
          <p:nvPr/>
        </p:nvSpPr>
        <p:spPr bwMode="auto">
          <a:xfrm rot="5400000">
            <a:off x="2159794" y="310435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 rot="5400000">
            <a:off x="3060700" y="3284538"/>
            <a:ext cx="287338" cy="576262"/>
          </a:xfrm>
          <a:prstGeom prst="rightBrace">
            <a:avLst>
              <a:gd name="adj1" fmla="val 16713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5" name="AutoShape 8"/>
          <p:cNvSpPr>
            <a:spLocks/>
          </p:cNvSpPr>
          <p:nvPr/>
        </p:nvSpPr>
        <p:spPr bwMode="auto">
          <a:xfrm rot="5400000">
            <a:off x="4356100" y="2708275"/>
            <a:ext cx="287338" cy="1728788"/>
          </a:xfrm>
          <a:prstGeom prst="rightBrace">
            <a:avLst>
              <a:gd name="adj1" fmla="val 50138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6" name="AutoShape 9"/>
          <p:cNvSpPr>
            <a:spLocks/>
          </p:cNvSpPr>
          <p:nvPr/>
        </p:nvSpPr>
        <p:spPr bwMode="auto">
          <a:xfrm rot="5400000">
            <a:off x="5879307" y="3078956"/>
            <a:ext cx="287338" cy="987425"/>
          </a:xfrm>
          <a:prstGeom prst="rightBrace">
            <a:avLst>
              <a:gd name="adj1" fmla="val 28637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7" name="AutoShape 10"/>
          <p:cNvSpPr>
            <a:spLocks/>
          </p:cNvSpPr>
          <p:nvPr/>
        </p:nvSpPr>
        <p:spPr bwMode="auto">
          <a:xfrm rot="5400000">
            <a:off x="6851650" y="3259138"/>
            <a:ext cx="287338" cy="627062"/>
          </a:xfrm>
          <a:prstGeom prst="rightBrace">
            <a:avLst>
              <a:gd name="adj1" fmla="val 18186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8" name="AutoShape 11"/>
          <p:cNvSpPr>
            <a:spLocks/>
          </p:cNvSpPr>
          <p:nvPr/>
        </p:nvSpPr>
        <p:spPr bwMode="auto">
          <a:xfrm rot="5400000">
            <a:off x="7956550" y="2924175"/>
            <a:ext cx="287338" cy="1296988"/>
          </a:xfrm>
          <a:prstGeom prst="rightBrace">
            <a:avLst>
              <a:gd name="adj1" fmla="val 37615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47675" y="3614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23850" y="3686175"/>
            <a:ext cx="1416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ふりがな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906588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氏名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2930525" y="36861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</a:rPr>
              <a:t>〒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4067175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住所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5578475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電話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6426200" y="3686175"/>
            <a:ext cx="1416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入金額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（数値）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7524750" y="3686175"/>
            <a:ext cx="1416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入金日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（日付）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57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676400" y="2057400"/>
            <a:ext cx="1752600" cy="685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8862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グラフにしたい範囲を，ドラッグして指定する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286000" y="1143000"/>
            <a:ext cx="152400" cy="9906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81600" y="381000"/>
            <a:ext cx="3886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グラフのアイコンを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クリックする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572000" y="1219200"/>
            <a:ext cx="609600" cy="152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267200" y="1295400"/>
            <a:ext cx="304800" cy="304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905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グラフの種類を選ぶ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4343400" y="2438400"/>
            <a:ext cx="533400" cy="1143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48000" y="3581400"/>
            <a:ext cx="1905000" cy="1828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50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914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124200" y="1524000"/>
            <a:ext cx="3886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確認したら「完了」を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クリック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953000" y="2514600"/>
            <a:ext cx="2286000" cy="3200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781800" y="5715000"/>
            <a:ext cx="1371600" cy="7620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180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48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609600"/>
            <a:ext cx="4648200" cy="18161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グラフが現れる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（コピーして </a:t>
            </a:r>
            <a:r>
              <a:rPr lang="en-US" altLang="ja-JP" sz="2800">
                <a:solidFill>
                  <a:srgbClr val="336600"/>
                </a:solidFill>
              </a:rPr>
              <a:t>Microsoft Word </a:t>
            </a:r>
            <a:r>
              <a:rPr lang="ja-JP" altLang="en-US" sz="2800">
                <a:solidFill>
                  <a:srgbClr val="336600"/>
                </a:solidFill>
              </a:rPr>
              <a:t>などに貼り付けることもできる）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124200" y="1981200"/>
            <a:ext cx="533400" cy="914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971800" y="2895600"/>
            <a:ext cx="5334000" cy="35814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55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15200" cy="1420813"/>
          </a:xfrm>
        </p:spPr>
        <p:txBody>
          <a:bodyPr/>
          <a:lstStyle/>
          <a:p>
            <a:pPr eaLnBrk="1" hangingPunct="1"/>
            <a:r>
              <a:rPr lang="ja-JP" altLang="en-US" dirty="0"/>
              <a:t>演習５で作った「表」についてグラフを描きなさい．グラフの種類は何でもよい</a:t>
            </a:r>
          </a:p>
        </p:txBody>
      </p:sp>
      <p:pic>
        <p:nvPicPr>
          <p:cNvPr id="5120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演習６．グラフ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84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演習６で作った表を，</a:t>
            </a:r>
            <a:r>
              <a:rPr lang="en-US" altLang="ja-JP" dirty="0"/>
              <a:t>Microsoft Word </a:t>
            </a:r>
            <a:r>
              <a:rPr lang="ja-JP" altLang="en-US" dirty="0"/>
              <a:t>の中に挿入してみる</a:t>
            </a:r>
            <a:endParaRPr lang="ja-JP" altLang="en-US" dirty="0">
              <a:solidFill>
                <a:srgbClr val="336600"/>
              </a:solidFill>
            </a:endParaRPr>
          </a:p>
          <a:p>
            <a:pPr eaLnBrk="1" hangingPunct="1">
              <a:buFontTx/>
              <a:buNone/>
            </a:pPr>
            <a:endParaRPr lang="en-US" altLang="ja-JP" dirty="0">
              <a:solidFill>
                <a:srgbClr val="3366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/>
              <a:t>例題６． </a:t>
            </a:r>
            <a:r>
              <a:rPr lang="en-US" altLang="ja-JP"/>
              <a:t>Microsoft Word </a:t>
            </a:r>
            <a:r>
              <a:rPr lang="ja-JP" altLang="en-US"/>
              <a:t>への挿入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291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4450"/>
            <a:ext cx="652938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1837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5724525" y="2492375"/>
            <a:ext cx="503238" cy="86518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79838" y="3357563"/>
            <a:ext cx="2809875" cy="331152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292725" y="1628775"/>
            <a:ext cx="2879725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右クリックして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「コピー」を選ぶ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042988" y="2565400"/>
            <a:ext cx="4105275" cy="1439863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268538" y="4005263"/>
            <a:ext cx="358775" cy="8636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280828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まず範囲を選ぶ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19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6540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1837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995738" y="3284538"/>
            <a:ext cx="576262" cy="576262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0413" y="3284538"/>
            <a:ext cx="2449512" cy="345757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18161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Microsoft Word </a:t>
            </a:r>
            <a:r>
              <a:rPr lang="ja-JP" altLang="en-US" sz="2800">
                <a:solidFill>
                  <a:srgbClr val="336600"/>
                </a:solidFill>
              </a:rPr>
              <a:t>で，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右クリックして，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「セルの貼り付け」を選ぶ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047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13435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文字の調整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フォント，文字の大きさ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太字，斜体など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下付き文字，上付き文字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箇条書き，段落記号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色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ワードアート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図形描画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「元に戻す」機能</a:t>
            </a:r>
          </a:p>
          <a:p>
            <a:pPr marL="609600" indent="-609600"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/>
              <a:t>Microsoft Word </a:t>
            </a:r>
            <a:r>
              <a:rPr lang="ja-JP" altLang="en-US" sz="4000" dirty="0"/>
              <a:t>の機能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497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ja-JP" altLang="en-US" sz="2800"/>
              <a:t>表，グラフの作成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Char char="•"/>
            </a:pPr>
            <a:r>
              <a:rPr lang="en-US" altLang="ja-JP" sz="2400"/>
              <a:t>Microsoft Excel </a:t>
            </a:r>
            <a:r>
              <a:rPr lang="ja-JP" altLang="en-US" sz="2400"/>
              <a:t>を使用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ja-JP" sz="2800"/>
              <a:t>Microsoft Word</a:t>
            </a:r>
            <a:r>
              <a:rPr lang="ja-JP" altLang="en-US" sz="2800"/>
              <a:t>に挿入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Char char="•"/>
            </a:pPr>
            <a:r>
              <a:rPr lang="en-US" altLang="ja-JP" sz="2400"/>
              <a:t>Microsoft Word </a:t>
            </a:r>
            <a:r>
              <a:rPr lang="ja-JP" altLang="en-US" sz="2400"/>
              <a:t>の文書（自分で適当に作成してください）の中に挿入し，１つの文書として完成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ja-JP" altLang="en-US" sz="2800"/>
              <a:t>作成した文書を，</a:t>
            </a:r>
            <a:r>
              <a:rPr lang="en-US" altLang="ja-JP" sz="2800"/>
              <a:t>Microsoft Word </a:t>
            </a:r>
            <a:r>
              <a:rPr lang="ja-JP" altLang="en-US" sz="2800"/>
              <a:t>で印刷し，提出のこと．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	必ず，学籍番号，氏名，学年，学科を記入しておくこと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課題．</a:t>
            </a:r>
            <a:r>
              <a:rPr lang="en-US" altLang="ja-JP" dirty="0"/>
              <a:t>Microsoft Excel </a:t>
            </a:r>
            <a:r>
              <a:rPr lang="ja-JP" altLang="en-US" dirty="0"/>
              <a:t>の体験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47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53387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/>
              <a:t>表，グラフの作成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題材は自由．題材は架空のもので結構です．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/>
              <a:t>Microsoft Word </a:t>
            </a:r>
            <a:r>
              <a:rPr lang="ja-JP" altLang="en-US"/>
              <a:t>に挿入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文章も自由に考えてください（タイトルを付ける，説明文を付けるなど）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文字の調整（大きさ，字体，網掛け），図形なども使って，見やすい文書を作ってください．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表またはグラフを挿入し，文章を書き，全体で１つの文書として完成させてください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課題について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19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7A1234-D0D1-42E8-9BAC-111A3844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" y="2465513"/>
            <a:ext cx="9089387" cy="1623508"/>
          </a:xfrm>
          <a:prstGeom prst="rect">
            <a:avLst/>
          </a:prstGeom>
        </p:spPr>
      </p:pic>
      <p:sp>
        <p:nvSpPr>
          <p:cNvPr id="8195" name="Line 20"/>
          <p:cNvSpPr>
            <a:spLocks noChangeShapeType="1"/>
          </p:cNvSpPr>
          <p:nvPr/>
        </p:nvSpPr>
        <p:spPr bwMode="auto">
          <a:xfrm flipH="1">
            <a:off x="1431450" y="2094271"/>
            <a:ext cx="450443" cy="7179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1459984" y="1033564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文字の色</a:t>
            </a:r>
            <a:r>
              <a:rPr lang="ja-JP" altLang="en-US" sz="2800" dirty="0"/>
              <a:t>，</a:t>
            </a:r>
            <a:r>
              <a:rPr lang="ja-JP" altLang="en-US" sz="2800" b="1" dirty="0"/>
              <a:t>大きさ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などの調整する</a:t>
            </a:r>
          </a:p>
        </p:txBody>
      </p:sp>
      <p:sp>
        <p:nvSpPr>
          <p:cNvPr id="8198" name="Line 26"/>
          <p:cNvSpPr>
            <a:spLocks noChangeShapeType="1"/>
          </p:cNvSpPr>
          <p:nvPr/>
        </p:nvSpPr>
        <p:spPr bwMode="auto">
          <a:xfrm flipH="1">
            <a:off x="5148263" y="2359742"/>
            <a:ext cx="497420" cy="7096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5345628" y="1832333"/>
            <a:ext cx="2338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罫線</a:t>
            </a:r>
            <a:r>
              <a:rPr lang="ja-JP" altLang="en-US" sz="2800" dirty="0"/>
              <a:t>を入れる</a:t>
            </a:r>
          </a:p>
        </p:txBody>
      </p:sp>
      <p:sp>
        <p:nvSpPr>
          <p:cNvPr id="8200" name="AutoShape 28"/>
          <p:cNvSpPr>
            <a:spLocks/>
          </p:cNvSpPr>
          <p:nvPr/>
        </p:nvSpPr>
        <p:spPr bwMode="auto">
          <a:xfrm rot="5400000">
            <a:off x="4391025" y="221368"/>
            <a:ext cx="288925" cy="8569325"/>
          </a:xfrm>
          <a:prstGeom prst="rightBrace">
            <a:avLst>
              <a:gd name="adj1" fmla="val 24716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8201" name="Text Box 29"/>
          <p:cNvSpPr txBox="1">
            <a:spLocks noChangeArrowheads="1"/>
          </p:cNvSpPr>
          <p:nvPr/>
        </p:nvSpPr>
        <p:spPr bwMode="auto">
          <a:xfrm>
            <a:off x="3849483" y="4923041"/>
            <a:ext cx="16209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列の幅</a:t>
            </a:r>
            <a:r>
              <a:rPr lang="ja-JP" altLang="en-US" sz="2800" dirty="0"/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調整する</a:t>
            </a:r>
          </a:p>
        </p:txBody>
      </p:sp>
      <p:sp>
        <p:nvSpPr>
          <p:cNvPr id="8208" name="Text Box 39"/>
          <p:cNvSpPr txBox="1">
            <a:spLocks noChangeArrowheads="1"/>
          </p:cNvSpPr>
          <p:nvPr/>
        </p:nvSpPr>
        <p:spPr bwMode="auto">
          <a:xfrm>
            <a:off x="179388" y="115888"/>
            <a:ext cx="3775075" cy="523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例題１で行うことは：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86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ja-JP" altLang="en-US" sz="4400"/>
              <a:t>余裕がある人向けへの</a:t>
            </a:r>
            <a:br>
              <a:rPr lang="ja-JP" altLang="en-US" sz="4400"/>
            </a:br>
            <a:r>
              <a:rPr lang="ja-JP" altLang="en-US" sz="4400"/>
              <a:t>補足説明資料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z="3200"/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160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を使って，数を数える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「印」を数える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/>
              <a:t>counta </a:t>
            </a:r>
            <a:r>
              <a:rPr lang="ja-JP" altLang="en-US"/>
              <a:t>を使用</a:t>
            </a:r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7898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例題７．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</a:t>
            </a:r>
            <a:br>
              <a:rPr lang="ja-JP" altLang="en-US" sz="3600" dirty="0"/>
            </a:br>
            <a:r>
              <a:rPr lang="ja-JP" altLang="en-US" sz="3600" dirty="0"/>
              <a:t>「数を数える」機能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49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67200" y="3540125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 flipV="1">
            <a:off x="5181600" y="3997325"/>
            <a:ext cx="914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05400" y="5521325"/>
            <a:ext cx="36718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048000" y="254952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810000" y="492125"/>
            <a:ext cx="3671888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3352800" y="102552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26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352800" y="1863725"/>
            <a:ext cx="1447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0" y="304800"/>
            <a:ext cx="367188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336600"/>
                </a:solidFill>
              </a:rPr>
              <a:t>「</a:t>
            </a:r>
            <a:r>
              <a:rPr lang="en-US" altLang="ja-JP">
                <a:solidFill>
                  <a:srgbClr val="336600"/>
                </a:solidFill>
              </a:rPr>
              <a:t>counta(</a:t>
            </a:r>
            <a:r>
              <a:rPr lang="ja-JP" altLang="en-US">
                <a:solidFill>
                  <a:srgbClr val="336600"/>
                </a:solidFill>
              </a:rPr>
              <a:t>」と入れる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4648200" y="838200"/>
            <a:ext cx="609600" cy="10255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52400" y="2320925"/>
            <a:ext cx="8229600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419600" y="5826125"/>
            <a:ext cx="44958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数え上げの範囲を指定するためのウインドウが現れる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 flipV="1">
            <a:off x="4724400" y="5292725"/>
            <a:ext cx="304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961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09800" y="3048000"/>
            <a:ext cx="5638800" cy="2133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43000" y="2133600"/>
            <a:ext cx="1905000" cy="3810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数えあげを行うべき範囲を，ドラッグして指定する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25908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2672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1722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61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557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「計算式のコピー」を行って完成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324600" y="3200400"/>
            <a:ext cx="1447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895600" y="4343400"/>
            <a:ext cx="11430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819400" y="2362200"/>
            <a:ext cx="53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828800" y="1828800"/>
            <a:ext cx="28194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</a:t>
            </a:r>
            <a:r>
              <a:rPr lang="en-US" altLang="ja-JP" sz="2800"/>
              <a:t>counta(</a:t>
            </a:r>
            <a:r>
              <a:rPr lang="ja-JP" altLang="en-US" sz="2800"/>
              <a:t>」を使用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267200" y="23622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124200" y="5334000"/>
            <a:ext cx="25908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計算式のコピー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4038600" y="4343400"/>
            <a:ext cx="114300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5181600" y="4343400"/>
            <a:ext cx="114300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324600" y="3581400"/>
            <a:ext cx="14478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324600" y="3962400"/>
            <a:ext cx="14478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4343400" y="4876800"/>
            <a:ext cx="152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4953000" y="48768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5562600" y="4343400"/>
            <a:ext cx="762000" cy="99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257800" y="3962400"/>
            <a:ext cx="114300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019800" y="5486400"/>
            <a:ext cx="28194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6600"/>
                </a:solidFill>
              </a:rPr>
              <a:t>「</a:t>
            </a:r>
            <a:r>
              <a:rPr lang="en-US" altLang="ja-JP" sz="2800">
                <a:solidFill>
                  <a:srgbClr val="006600"/>
                </a:solidFill>
              </a:rPr>
              <a:t>sum</a:t>
            </a:r>
            <a:r>
              <a:rPr lang="ja-JP" altLang="en-US" sz="2800">
                <a:solidFill>
                  <a:srgbClr val="006600"/>
                </a:solidFill>
              </a:rPr>
              <a:t>」を使用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6934200" y="4876800"/>
            <a:ext cx="228600" cy="609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6324600" y="4343400"/>
            <a:ext cx="1447800" cy="53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3581400"/>
            <a:ext cx="1600200" cy="609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4419600" cy="28622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空白文字（スペース）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が入っていると・・・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（目に見えない）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657600" y="2362200"/>
            <a:ext cx="914400" cy="1219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140200" y="4465638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7162800" y="3551238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162800" y="4465638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 flipV="1">
            <a:off x="5219700" y="5229225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114800" y="5943600"/>
            <a:ext cx="449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正しく数え上げが行えない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5724525" y="4149725"/>
            <a:ext cx="1368425" cy="172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03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を使って，数を数える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「条件を満足するもの」を数える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/>
              <a:t>countif </a:t>
            </a:r>
            <a:r>
              <a:rPr lang="ja-JP" altLang="en-US"/>
              <a:t>を使用</a:t>
            </a:r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8515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例題８．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</a:t>
            </a:r>
            <a:br>
              <a:rPr lang="ja-JP" altLang="en-US" sz="3600" dirty="0"/>
            </a:br>
            <a:r>
              <a:rPr lang="ja-JP" altLang="en-US" sz="3600" dirty="0"/>
              <a:t>「数を数える」機能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661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217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714625" y="4437063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 flipV="1">
            <a:off x="3629025" y="4894263"/>
            <a:ext cx="1490663" cy="1020762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148263" y="5702300"/>
            <a:ext cx="3671887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90863" y="260667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852863" y="549275"/>
            <a:ext cx="3671887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3395663" y="108267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257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0645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32138" y="2251075"/>
            <a:ext cx="1447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351338" y="692150"/>
            <a:ext cx="3671887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336600"/>
                </a:solidFill>
              </a:rPr>
              <a:t>「</a:t>
            </a:r>
            <a:r>
              <a:rPr lang="en-US" altLang="ja-JP">
                <a:solidFill>
                  <a:srgbClr val="336600"/>
                </a:solidFill>
              </a:rPr>
              <a:t>countif(</a:t>
            </a:r>
            <a:r>
              <a:rPr lang="ja-JP" altLang="en-US">
                <a:solidFill>
                  <a:srgbClr val="336600"/>
                </a:solidFill>
              </a:rPr>
              <a:t>」と入れる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4427538" y="1225550"/>
            <a:ext cx="609600" cy="10255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52400" y="2781300"/>
            <a:ext cx="7156450" cy="2735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419600" y="5826125"/>
            <a:ext cx="44958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数え上げの範囲を指定するためのウインドウが現れる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 flipV="1">
            <a:off x="4787900" y="5516563"/>
            <a:ext cx="241300" cy="309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59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51994" y="6114710"/>
            <a:ext cx="7366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多数のます目（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）が，縦横に並んでいる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Microsoft Excel </a:t>
            </a:r>
            <a:r>
              <a:rPr lang="ja-JP" altLang="en-US" dirty="0"/>
              <a:t>オンライン（</a:t>
            </a:r>
            <a:r>
              <a:rPr lang="en-US" altLang="ja-JP" dirty="0"/>
              <a:t>WEB</a:t>
            </a:r>
            <a:r>
              <a:rPr lang="ja-JP" altLang="en-US" dirty="0"/>
              <a:t>版）の画面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398E70-70A3-4E3A-A5F8-9FEF575D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6" y="854128"/>
            <a:ext cx="7597330" cy="50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9938"/>
            <a:ext cx="77771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268538" y="3240088"/>
            <a:ext cx="5616575" cy="2276475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14800" y="5786438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 flipV="1">
            <a:off x="5148263" y="5516563"/>
            <a:ext cx="144462" cy="217487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24075" y="2133600"/>
            <a:ext cx="923925" cy="719138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数えあげを行うべき範囲を，ドラッグして指定する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25908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18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7921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4716463" y="1268413"/>
            <a:ext cx="417671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条件式も終わったら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69636" name="Line 6"/>
          <p:cNvSpPr>
            <a:spLocks noChangeShapeType="1"/>
          </p:cNvSpPr>
          <p:nvPr/>
        </p:nvSpPr>
        <p:spPr bwMode="auto">
          <a:xfrm>
            <a:off x="6443663" y="1773238"/>
            <a:ext cx="0" cy="35274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827088" y="5713413"/>
            <a:ext cx="4176712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条件式を入れる（例えば </a:t>
            </a:r>
            <a:r>
              <a:rPr lang="en-US" altLang="ja-JP" sz="2800">
                <a:solidFill>
                  <a:srgbClr val="336600"/>
                </a:solidFill>
              </a:rPr>
              <a:t>&gt;=180</a:t>
            </a:r>
            <a:r>
              <a:rPr lang="ja-JP" altLang="en-US" sz="2800">
                <a:solidFill>
                  <a:srgbClr val="336600"/>
                </a:solidFill>
              </a:rPr>
              <a:t>）</a:t>
            </a:r>
          </a:p>
        </p:txBody>
      </p:sp>
      <p:sp>
        <p:nvSpPr>
          <p:cNvPr id="69638" name="Line 8"/>
          <p:cNvSpPr>
            <a:spLocks noChangeShapeType="1"/>
          </p:cNvSpPr>
          <p:nvPr/>
        </p:nvSpPr>
        <p:spPr bwMode="auto">
          <a:xfrm flipV="1">
            <a:off x="2987675" y="4437063"/>
            <a:ext cx="576263" cy="1296987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3276600" y="3933825"/>
            <a:ext cx="935038" cy="50165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46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1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23925"/>
            <a:ext cx="8675688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557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「計算式のコピー」を行って完成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492500" y="4581525"/>
            <a:ext cx="1439863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3762375" y="2573338"/>
            <a:ext cx="53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2771775" y="2039938"/>
            <a:ext cx="2819400" cy="954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</a:t>
            </a:r>
            <a:r>
              <a:rPr lang="en-US" altLang="ja-JP" sz="2800"/>
              <a:t>countif(</a:t>
            </a:r>
            <a:r>
              <a:rPr lang="ja-JP" altLang="en-US" sz="2800"/>
              <a:t>」を使用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4067175" y="5545138"/>
            <a:ext cx="2590800" cy="954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計算式のコピー</a:t>
            </a:r>
          </a:p>
        </p:txBody>
      </p:sp>
      <p:sp>
        <p:nvSpPr>
          <p:cNvPr id="70664" name="Rectangle 10"/>
          <p:cNvSpPr>
            <a:spLocks noChangeArrowheads="1"/>
          </p:cNvSpPr>
          <p:nvPr/>
        </p:nvSpPr>
        <p:spPr bwMode="auto">
          <a:xfrm>
            <a:off x="5003800" y="4581525"/>
            <a:ext cx="139065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6443663" y="4581525"/>
            <a:ext cx="144145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5499100" y="5087938"/>
            <a:ext cx="152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 flipV="1">
            <a:off x="6635750" y="5087938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776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3788" cy="5761038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ja-JP" sz="2800"/>
              <a:t>Microsoft Excel </a:t>
            </a:r>
            <a:r>
              <a:rPr lang="ja-JP" altLang="en-US" sz="2800"/>
              <a:t>で「表」あるいは「グラフ」を作成し，</a:t>
            </a:r>
            <a:r>
              <a:rPr lang="en-US" altLang="ja-JP" sz="2800"/>
              <a:t>Microsoft Word </a:t>
            </a:r>
            <a:r>
              <a:rPr lang="ja-JP" altLang="en-US" sz="2800"/>
              <a:t>に挿入して，１つの文書を完成させなさい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altLang="ja-JP" sz="2800"/>
              <a:t>[</a:t>
            </a:r>
            <a:r>
              <a:rPr lang="ja-JP" altLang="en-US" sz="2800"/>
              <a:t>手順</a:t>
            </a:r>
            <a:r>
              <a:rPr lang="en-US" altLang="ja-JP" sz="2800"/>
              <a:t>]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ja-JP" altLang="en-US" sz="2800">
                <a:solidFill>
                  <a:schemeClr val="accent2"/>
                </a:solidFill>
              </a:rPr>
              <a:t>表，グラフの作成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en-US" altLang="ja-JP" sz="2400"/>
              <a:t>Microsoft Excel </a:t>
            </a:r>
            <a:r>
              <a:rPr lang="ja-JP" altLang="en-US" sz="2400"/>
              <a:t>を使用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ja-JP" sz="2800">
                <a:solidFill>
                  <a:schemeClr val="accent2"/>
                </a:solidFill>
              </a:rPr>
              <a:t>Microsoft Word</a:t>
            </a:r>
            <a:r>
              <a:rPr lang="ja-JP" altLang="en-US" sz="2800">
                <a:solidFill>
                  <a:schemeClr val="accent2"/>
                </a:solidFill>
              </a:rPr>
              <a:t>に挿入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en-US" altLang="ja-JP" sz="2400"/>
              <a:t>Microsoft Word </a:t>
            </a:r>
            <a:r>
              <a:rPr lang="ja-JP" altLang="en-US" sz="2400"/>
              <a:t>の文書（自分で適当に作成してください）の中に挿入し，１つの文書として完成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ja-JP" altLang="en-US" sz="2800"/>
              <a:t>印刷の上，提出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ja-JP" altLang="en-US" sz="2400"/>
              <a:t>作成した「表」を，</a:t>
            </a:r>
            <a:r>
              <a:rPr lang="en-US" altLang="ja-JP" sz="2400"/>
              <a:t>Microsoft Word </a:t>
            </a:r>
            <a:r>
              <a:rPr lang="ja-JP" altLang="en-US" sz="2400"/>
              <a:t>で印刷し，提出のこと．必ず，学籍番号，氏名，学年，学科を記入しておくこと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ja-JP" altLang="en-US" sz="280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ja-JP" altLang="en-US" sz="2800"/>
              <a:t>今回の課題も「正解」はありません．「意欲」がどれくらい現れているかで評価します．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課題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2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897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>
                <a:solidFill>
                  <a:schemeClr val="accent2"/>
                </a:solidFill>
              </a:rPr>
              <a:t>表，グラフの作成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題材は自由．題材は架空のもので結構です．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ja-JP">
                <a:solidFill>
                  <a:schemeClr val="accent2"/>
                </a:solidFill>
              </a:rPr>
              <a:t>Microsoft Word </a:t>
            </a:r>
            <a:r>
              <a:rPr lang="ja-JP" altLang="en-US">
                <a:solidFill>
                  <a:schemeClr val="accent2"/>
                </a:solidFill>
              </a:rPr>
              <a:t>に挿入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文章も自由に考えてください（タイトルを付ける，説明文を付けるなど）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文字の調整（大きさ，字体，網掛け），図形なども使って，見やすい文書を作ってください．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グラフを挿入し，文章を書き，全体で１つの文書として完成させてください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課題に関する注意事項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01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662C3D-082A-4A1C-8D0C-8434990C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3" y="787050"/>
            <a:ext cx="7575939" cy="3411387"/>
          </a:xfrm>
          <a:prstGeom prst="rect">
            <a:avLst/>
          </a:prstGeom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90514" y="3429000"/>
            <a:ext cx="1404999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 flipV="1">
            <a:off x="1476375" y="3860800"/>
            <a:ext cx="4318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98558" y="4508500"/>
            <a:ext cx="84433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現在のセル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・キーボードからデータを入れると，この「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　に入っていく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・カーソルキーで移動．あるいは，移動させたい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　先の「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」をマウスでクリックして移動．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現在のセル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7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1087437"/>
          </a:xfrm>
        </p:spPr>
        <p:txBody>
          <a:bodyPr/>
          <a:lstStyle/>
          <a:p>
            <a:pPr eaLnBrk="1" hangingPunct="1"/>
            <a:r>
              <a:rPr lang="ja-JP" altLang="en-US" b="1" dirty="0"/>
              <a:t>データの入力</a:t>
            </a:r>
            <a:r>
              <a:rPr lang="ja-JP" altLang="en-US" dirty="0"/>
              <a:t>：　「</a:t>
            </a:r>
            <a:r>
              <a:rPr lang="ja-JP" altLang="en-US" b="1" dirty="0">
                <a:solidFill>
                  <a:srgbClr val="FF0000"/>
                </a:solidFill>
              </a:rPr>
              <a:t>現在のセル</a:t>
            </a:r>
            <a:r>
              <a:rPr lang="ja-JP" altLang="en-US" dirty="0"/>
              <a:t>」を動かしながら，</a:t>
            </a:r>
            <a:r>
              <a:rPr lang="ja-JP" altLang="en-US" b="1" dirty="0"/>
              <a:t>１セル分のデータ</a:t>
            </a:r>
            <a:r>
              <a:rPr lang="ja-JP" altLang="en-US" dirty="0"/>
              <a:t>を入れ続ける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60413" y="4868863"/>
            <a:ext cx="77724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/>
            <a:r>
              <a:rPr lang="ja-JP" altLang="en-US" b="1" dirty="0"/>
              <a:t>データの部分修正</a:t>
            </a:r>
            <a:r>
              <a:rPr lang="ja-JP" altLang="en-US" dirty="0"/>
              <a:t>：　修正したい先の</a:t>
            </a:r>
            <a:r>
              <a:rPr lang="ja-JP" altLang="en-US" b="1" dirty="0">
                <a:solidFill>
                  <a:srgbClr val="C00000"/>
                </a:solidFill>
              </a:rPr>
              <a:t>セル</a:t>
            </a:r>
            <a:r>
              <a:rPr lang="ja-JP" altLang="en-US" dirty="0"/>
              <a:t>をマウスで</a:t>
            </a:r>
            <a:r>
              <a:rPr lang="ja-JP" altLang="en-US" b="1" dirty="0">
                <a:solidFill>
                  <a:schemeClr val="tx2"/>
                </a:solidFill>
              </a:rPr>
              <a:t>ダブルクリック</a:t>
            </a:r>
            <a:r>
              <a:rPr lang="ja-JP" altLang="en-US" b="1" dirty="0"/>
              <a:t>してから修正</a:t>
            </a:r>
            <a:endParaRPr lang="ja-JP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データの入力と修正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C1D783-84E8-4C8F-91C7-35F76B88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40" y="1989137"/>
            <a:ext cx="6696419" cy="25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2B0C46E-B03E-49D2-9DA7-ECABF8F6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1" y="1872029"/>
            <a:ext cx="8279414" cy="3771134"/>
          </a:xfrm>
          <a:prstGeom prst="rect">
            <a:avLst/>
          </a:prstGeom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380437" y="3902012"/>
            <a:ext cx="489421" cy="18418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4719484" y="1622323"/>
            <a:ext cx="752598" cy="22796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881312" y="773907"/>
            <a:ext cx="37750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境界線をドラッグして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行の幅を調整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 flipV="1">
            <a:off x="4768849" y="5536975"/>
            <a:ext cx="307976" cy="6691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851276" y="3975260"/>
            <a:ext cx="1150938" cy="15937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627265" y="6306844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列の幅が狭すぎる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列の幅の調整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51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1634</Words>
  <Application>Microsoft Office PowerPoint</Application>
  <PresentationFormat>画面に合わせる (4:3)</PresentationFormat>
  <Paragraphs>309</Paragraphs>
  <Slides>64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0" baseType="lpstr">
      <vt:lpstr>メイリオ</vt:lpstr>
      <vt:lpstr>游ゴシック</vt:lpstr>
      <vt:lpstr>Arial</vt:lpstr>
      <vt:lpstr>Calibri</vt:lpstr>
      <vt:lpstr>Segoe UI</vt:lpstr>
      <vt:lpstr>Office テーマ</vt:lpstr>
      <vt:lpstr>表計算ソフトウエア Excel の基本 </vt:lpstr>
      <vt:lpstr>アウトライン</vt:lpstr>
      <vt:lpstr>例題１． Microsoft Excel を使ってみよう</vt:lpstr>
      <vt:lpstr>PowerPoint プレゼンテーション</vt:lpstr>
      <vt:lpstr>PowerPoint プレゼンテーション</vt:lpstr>
      <vt:lpstr>Microsoft Excel オンライン（WEB版）の画面</vt:lpstr>
      <vt:lpstr>現在のセル</vt:lpstr>
      <vt:lpstr>データの入力と修正</vt:lpstr>
      <vt:lpstr>列の幅の調整</vt:lpstr>
      <vt:lpstr>行の高さの調整</vt:lpstr>
      <vt:lpstr>列の右クリックメニュー</vt:lpstr>
      <vt:lpstr>行の右クリックメニュー</vt:lpstr>
      <vt:lpstr>文字の調整</vt:lpstr>
      <vt:lpstr>罫線</vt:lpstr>
      <vt:lpstr>演習１．Microsoft Excel を使ってみよう</vt:lpstr>
      <vt:lpstr>例題２．検索，並べ替えの機能</vt:lpstr>
      <vt:lpstr>検索 (1/4)</vt:lpstr>
      <vt:lpstr>検索 (2/4)</vt:lpstr>
      <vt:lpstr>検索 (3/4)</vt:lpstr>
      <vt:lpstr>検索 (4/4)</vt:lpstr>
      <vt:lpstr>並べ替え (1/3)</vt:lpstr>
      <vt:lpstr>並べ替え (2/3)</vt:lpstr>
      <vt:lpstr>並べ替え (3/3)</vt:lpstr>
      <vt:lpstr>演習２．検索</vt:lpstr>
      <vt:lpstr>演習３．並べ替え</vt:lpstr>
      <vt:lpstr>例題３．計算機能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演習４．Microsoft Excel の計算機能</vt:lpstr>
      <vt:lpstr>例題４．計算式のコピー</vt:lpstr>
      <vt:lpstr>PowerPoint プレゼンテーション</vt:lpstr>
      <vt:lpstr>PowerPoint プレゼンテーション</vt:lpstr>
      <vt:lpstr>PowerPoint プレゼンテーション</vt:lpstr>
      <vt:lpstr>演習５．計算式のコピー</vt:lpstr>
      <vt:lpstr>例題５．グラフ</vt:lpstr>
      <vt:lpstr>PowerPoint プレゼンテーション</vt:lpstr>
      <vt:lpstr>PowerPoint プレゼンテーション</vt:lpstr>
      <vt:lpstr>PowerPoint プレゼンテーション</vt:lpstr>
      <vt:lpstr>演習６．グラフ</vt:lpstr>
      <vt:lpstr>例題６． Microsoft Word への挿入</vt:lpstr>
      <vt:lpstr>PowerPoint プレゼンテーション</vt:lpstr>
      <vt:lpstr>PowerPoint プレゼンテーション</vt:lpstr>
      <vt:lpstr>Microsoft Word の機能</vt:lpstr>
      <vt:lpstr>課題．Microsoft Excel の体験</vt:lpstr>
      <vt:lpstr>課題について</vt:lpstr>
      <vt:lpstr>余裕がある人向けへの 補足説明資料</vt:lpstr>
      <vt:lpstr>例題７．Microsoft Excel の 「数を数える」機能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例題８．Microsoft Excel の 「数を数える」機能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</vt:lpstr>
      <vt:lpstr>課題に関する注意事項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Scheme の式とプログラム</dc:title>
  <dc:creator>kaneko kunihiko</dc:creator>
  <cp:lastModifiedBy>me</cp:lastModifiedBy>
  <cp:revision>43</cp:revision>
  <dcterms:created xsi:type="dcterms:W3CDTF">2019-11-02T00:06:04Z</dcterms:created>
  <dcterms:modified xsi:type="dcterms:W3CDTF">2023-01-19T04:02:22Z</dcterms:modified>
</cp:coreProperties>
</file>