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3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86" r:id="rId2"/>
    <p:sldMasterId id="2147483691" r:id="rId3"/>
    <p:sldMasterId id="2147483696" r:id="rId4"/>
  </p:sldMasterIdLst>
  <p:notesMasterIdLst>
    <p:notesMasterId r:id="rId63"/>
  </p:notesMasterIdLst>
  <p:sldIdLst>
    <p:sldId id="1902" r:id="rId5"/>
    <p:sldId id="2223" r:id="rId6"/>
    <p:sldId id="2224" r:id="rId7"/>
    <p:sldId id="915" r:id="rId8"/>
    <p:sldId id="1927" r:id="rId9"/>
    <p:sldId id="1928" r:id="rId10"/>
    <p:sldId id="1008" r:id="rId11"/>
    <p:sldId id="914" r:id="rId12"/>
    <p:sldId id="1002" r:id="rId13"/>
    <p:sldId id="1463" r:id="rId14"/>
    <p:sldId id="2098" r:id="rId15"/>
    <p:sldId id="2099" r:id="rId16"/>
    <p:sldId id="1887" r:id="rId17"/>
    <p:sldId id="1912" r:id="rId18"/>
    <p:sldId id="1903" r:id="rId19"/>
    <p:sldId id="260" r:id="rId20"/>
    <p:sldId id="261" r:id="rId21"/>
    <p:sldId id="2226" r:id="rId22"/>
    <p:sldId id="2227" r:id="rId23"/>
    <p:sldId id="556" r:id="rId24"/>
    <p:sldId id="1006" r:id="rId25"/>
    <p:sldId id="1004" r:id="rId26"/>
    <p:sldId id="939" r:id="rId27"/>
    <p:sldId id="1879" r:id="rId28"/>
    <p:sldId id="893" r:id="rId29"/>
    <p:sldId id="816" r:id="rId30"/>
    <p:sldId id="1889" r:id="rId31"/>
    <p:sldId id="1890" r:id="rId32"/>
    <p:sldId id="820" r:id="rId33"/>
    <p:sldId id="967" r:id="rId34"/>
    <p:sldId id="969" r:id="rId35"/>
    <p:sldId id="970" r:id="rId36"/>
    <p:sldId id="896" r:id="rId37"/>
    <p:sldId id="1891" r:id="rId38"/>
    <p:sldId id="1892" r:id="rId39"/>
    <p:sldId id="908" r:id="rId40"/>
    <p:sldId id="989" r:id="rId41"/>
    <p:sldId id="1894" r:id="rId42"/>
    <p:sldId id="1898" r:id="rId43"/>
    <p:sldId id="1914" r:id="rId44"/>
    <p:sldId id="732" r:id="rId45"/>
    <p:sldId id="1920" r:id="rId46"/>
    <p:sldId id="1924" r:id="rId47"/>
    <p:sldId id="1921" r:id="rId48"/>
    <p:sldId id="1925" r:id="rId49"/>
    <p:sldId id="1922" r:id="rId50"/>
    <p:sldId id="1923" r:id="rId51"/>
    <p:sldId id="561" r:id="rId52"/>
    <p:sldId id="739" r:id="rId53"/>
    <p:sldId id="689" r:id="rId54"/>
    <p:sldId id="958" r:id="rId55"/>
    <p:sldId id="1901" r:id="rId56"/>
    <p:sldId id="1003" r:id="rId57"/>
    <p:sldId id="597" r:id="rId58"/>
    <p:sldId id="1909" r:id="rId59"/>
    <p:sldId id="1910" r:id="rId60"/>
    <p:sldId id="697" r:id="rId61"/>
    <p:sldId id="2228" r:id="rId62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225" autoAdjust="0"/>
    <p:restoredTop sz="94660"/>
  </p:normalViewPr>
  <p:slideViewPr>
    <p:cSldViewPr snapToGrid="0">
      <p:cViewPr varScale="1">
        <p:scale>
          <a:sx n="76" d="100"/>
          <a:sy n="76" d="100"/>
        </p:scale>
        <p:origin x="410" y="1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25" d="100"/>
        <a:sy n="125" d="100"/>
      </p:scale>
      <p:origin x="0" y="-1994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theme" Target="theme/theme1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presProps" Target="pres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tableStyles" Target="tableStyle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864EF8-74FE-40A1-902E-125A64E3EB0E}" type="datetimeFigureOut">
              <a:rPr kumimoji="1" lang="ja-JP" altLang="en-US" smtClean="0"/>
              <a:t>2026/8/26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3223C1-63D0-4CA4-8D67-2118CF2CB84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723115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要約：1.無料ソフトウエア，無料データ，エコシステム，Scratch（子ども向けビジュアルプログラミング環境）プログラミング，Scratchのキャラクタ （コンピューターサイエンス） URL:https://www.kkaneko.jp/cc/cs/index.html  1 金子邦彦。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C5B174-42CB-4E29-BEDB-5B349DA0C657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856716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C5B174-42CB-4E29-BEDB-5B349DA0C657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43814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C5B174-42CB-4E29-BEDB-5B349DA0C657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47983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7BF3FA4-16F8-084B-957F-59CF15D3FD0A}" type="slidenum">
              <a:rPr kumimoji="0" lang="en-US" altLang="ja-JP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altLang="ja-JP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406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6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1975201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8F2BDC-2FD7-B7E3-EEB4-1752D4C533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103AEEE3-8645-710B-B465-C7E297892A6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104106AE-2F52-6FF9-EA43-85E5523BA6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4BAB1A1-C1F0-C6F3-D20A-25223A392EF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C5B174-42CB-4E29-BEDB-5B349DA0C657}" type="slidenum">
              <a:rPr kumimoji="1" lang="ja-JP" altLang="en-US" smtClean="0"/>
              <a:t>15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55445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4B8F905-E347-4B6F-A245-97F7492A5E74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110004020202020204"/>
                <a:ea typeface="游ゴシック" panose="020B0400000000000000" pitchFamily="50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110004020202020204"/>
              <a:ea typeface="游ゴシック" panose="020B0400000000000000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788050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C5B174-42CB-4E29-BEDB-5B349DA0C657}" type="slidenum">
              <a:rPr kumimoji="1" lang="ja-JP" altLang="en-US" smtClean="0"/>
              <a:t>20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856716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C5B174-42CB-4E29-BEDB-5B349DA0C657}" type="slidenum">
              <a:rPr kumimoji="1" lang="ja-JP" altLang="en-US" smtClean="0"/>
              <a:t>37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68197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C5B174-42CB-4E29-BEDB-5B349DA0C657}" type="slidenum">
              <a:rPr kumimoji="1" lang="ja-JP" altLang="en-US" smtClean="0"/>
              <a:t>50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856716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要約：演習 資料：31～34  【トピックス】 Scratchの開始 ブロック ブロックの種類  30。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23260769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>
            <a:normAutofit/>
          </a:bodyPr>
          <a:lstStyle>
            <a:lvl1pPr algn="ctr">
              <a:defRPr sz="4400"/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1FBDB-3FE1-4E23-8A3E-D23037547262}" type="datetime1">
              <a:rPr kumimoji="1" lang="ja-JP" altLang="en-US" smtClean="0"/>
              <a:t>2026/8/26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5D82C-95A1-431E-8E38-AA614A14CD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907921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dirty="0"/>
              <a:t>マスター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A3E3D-4D1D-4163-AD90-B772FBC95A7D}" type="datetime1">
              <a:rPr kumimoji="1" lang="ja-JP" altLang="en-US" smtClean="0"/>
              <a:t>2026/8/26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5D82C-95A1-431E-8E38-AA614A14CD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750384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9376" y="2614172"/>
            <a:ext cx="3086100" cy="1397000"/>
          </a:xfrm>
        </p:spPr>
        <p:txBody>
          <a:bodyPr/>
          <a:lstStyle>
            <a:lvl1pPr algn="r">
              <a:lnSpc>
                <a:spcPct val="100000"/>
              </a:lnSpc>
              <a:defRPr/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22284" y="946596"/>
            <a:ext cx="5311720" cy="5267459"/>
          </a:xfrm>
        </p:spPr>
        <p:txBody>
          <a:bodyPr anchor="ctr"/>
          <a:lstStyle>
            <a:lvl1pPr>
              <a:spcBef>
                <a:spcPts val="0"/>
              </a:spcBef>
              <a:defRPr sz="2600"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lvl="0"/>
            <a:r>
              <a:rPr lang="ja-JP" altLang="en-US" dirty="0"/>
              <a:t>マスター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A3E3D-4D1D-4163-AD90-B772FBC95A7D}" type="datetime1">
              <a:rPr kumimoji="1" lang="ja-JP" altLang="en-US" smtClean="0"/>
              <a:t>2026/8/26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5D82C-95A1-431E-8E38-AA614A14CDCF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8" name="直線コネクタ 7">
            <a:extLst>
              <a:ext uri="{FF2B5EF4-FFF2-40B4-BE49-F238E27FC236}">
                <a16:creationId xmlns:a16="http://schemas.microsoft.com/office/drawing/2014/main" id="{FEE24C5F-FDEB-41AC-8EE7-D7A90FDF0D4E}"/>
              </a:ext>
            </a:extLst>
          </p:cNvPr>
          <p:cNvCxnSpPr/>
          <p:nvPr userDrawn="1"/>
        </p:nvCxnSpPr>
        <p:spPr>
          <a:xfrm>
            <a:off x="3408372" y="1771739"/>
            <a:ext cx="0" cy="308186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81724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17190-F4F2-435C-9433-79F7AB9E97BF}" type="datetime1">
              <a:rPr kumimoji="1" lang="ja-JP" altLang="en-US" smtClean="0"/>
              <a:t>2026/8/26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5D82C-95A1-431E-8E38-AA614A14CD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081626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>
            <a:normAutofit/>
          </a:bodyPr>
          <a:lstStyle>
            <a:lvl1pPr algn="ctr">
              <a:defRPr sz="4400"/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C3700-ECA0-4650-B098-EE1D8F15E2A2}" type="datetime1">
              <a:rPr kumimoji="1" lang="ja-JP" altLang="en-US" smtClean="0"/>
              <a:t>2026/8/26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5D82C-95A1-431E-8E38-AA614A14CD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265669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dirty="0"/>
              <a:t>マスター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752C4-D277-43DC-89CC-17031ECCBBEF}" type="datetime1">
              <a:rPr kumimoji="1" lang="ja-JP" altLang="en-US" smtClean="0"/>
              <a:t>2026/8/26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5D82C-95A1-431E-8E38-AA614A14CD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963933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9376" y="2614172"/>
            <a:ext cx="3086100" cy="1397000"/>
          </a:xfrm>
        </p:spPr>
        <p:txBody>
          <a:bodyPr/>
          <a:lstStyle>
            <a:lvl1pPr algn="r">
              <a:lnSpc>
                <a:spcPct val="100000"/>
              </a:lnSpc>
              <a:defRPr/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22284" y="946596"/>
            <a:ext cx="5311720" cy="5267459"/>
          </a:xfrm>
        </p:spPr>
        <p:txBody>
          <a:bodyPr anchor="ctr"/>
          <a:lstStyle>
            <a:lvl1pPr>
              <a:spcBef>
                <a:spcPts val="0"/>
              </a:spcBef>
              <a:defRPr sz="2600"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lvl="0"/>
            <a:r>
              <a:rPr lang="ja-JP" altLang="en-US" dirty="0"/>
              <a:t>マスター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27BBF-D7BE-47DD-9C7C-7D8AE2361E55}" type="datetime1">
              <a:rPr kumimoji="1" lang="ja-JP" altLang="en-US" smtClean="0"/>
              <a:t>2026/8/26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5D82C-95A1-431E-8E38-AA614A14CDCF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8" name="直線コネクタ 7">
            <a:extLst>
              <a:ext uri="{FF2B5EF4-FFF2-40B4-BE49-F238E27FC236}">
                <a16:creationId xmlns:a16="http://schemas.microsoft.com/office/drawing/2014/main" id="{FEE24C5F-FDEB-41AC-8EE7-D7A90FDF0D4E}"/>
              </a:ext>
            </a:extLst>
          </p:cNvPr>
          <p:cNvCxnSpPr/>
          <p:nvPr userDrawn="1"/>
        </p:nvCxnSpPr>
        <p:spPr>
          <a:xfrm>
            <a:off x="3408372" y="1771739"/>
            <a:ext cx="0" cy="308186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52440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DA9B4-57BA-44AF-99F0-303BDE19016E}" type="datetime1">
              <a:rPr kumimoji="1" lang="ja-JP" altLang="en-US" smtClean="0"/>
              <a:t>2026/8/26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5D82C-95A1-431E-8E38-AA614A14CD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779915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>
            <a:normAutofit/>
          </a:bodyPr>
          <a:lstStyle>
            <a:lvl1pPr algn="ctr">
              <a:defRPr sz="4400"/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481FBDB-3FE1-4E23-8A3E-D23037547262}" type="datetime1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2026/8/26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05D82C-95A1-431E-8E38-AA614A14CDCF}" type="slidenum">
              <a:rPr kumimoji="1" lang="ja-JP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メイリオ" panose="020B0604030504040204" pitchFamily="50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ja-JP" altLang="en-US" sz="2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メイリオ" panose="020B0604030504040204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222125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AA3E3D-4D1D-4163-AD90-B772FBC95A7D}" type="datetime1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2026/8/26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05D82C-95A1-431E-8E38-AA614A14CDCF}" type="slidenum">
              <a:rPr kumimoji="1" lang="ja-JP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メイリオ" panose="020B0604030504040204" pitchFamily="50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ja-JP" altLang="en-US" sz="2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メイリオ" panose="020B0604030504040204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655419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9376" y="2614172"/>
            <a:ext cx="3086100" cy="1397000"/>
          </a:xfrm>
        </p:spPr>
        <p:txBody>
          <a:bodyPr/>
          <a:lstStyle>
            <a:lvl1pPr algn="r">
              <a:lnSpc>
                <a:spcPct val="100000"/>
              </a:lnSpc>
              <a:defRPr/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22284" y="946596"/>
            <a:ext cx="5311720" cy="5267459"/>
          </a:xfrm>
        </p:spPr>
        <p:txBody>
          <a:bodyPr anchor="ctr"/>
          <a:lstStyle>
            <a:lvl1pPr>
              <a:spcBef>
                <a:spcPts val="0"/>
              </a:spcBef>
              <a:defRPr sz="2600"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lvl="0"/>
            <a:r>
              <a:rPr lang="ja-JP" altLang="en-US" dirty="0"/>
              <a:t>マスター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AA3E3D-4D1D-4163-AD90-B772FBC95A7D}" type="datetime1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2026/8/26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05D82C-95A1-431E-8E38-AA614A14CDCF}" type="slidenum">
              <a:rPr kumimoji="1" lang="ja-JP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メイリオ" panose="020B0604030504040204" pitchFamily="50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ja-JP" altLang="en-US" sz="2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メイリオ" panose="020B0604030504040204" pitchFamily="50" charset="-128"/>
              <a:cs typeface="+mn-cs"/>
            </a:endParaRPr>
          </a:p>
        </p:txBody>
      </p:sp>
      <p:cxnSp>
        <p:nvCxnSpPr>
          <p:cNvPr id="8" name="直線コネクタ 7">
            <a:extLst>
              <a:ext uri="{FF2B5EF4-FFF2-40B4-BE49-F238E27FC236}">
                <a16:creationId xmlns:a16="http://schemas.microsoft.com/office/drawing/2014/main" id="{FEE24C5F-FDEB-41AC-8EE7-D7A90FDF0D4E}"/>
              </a:ext>
            </a:extLst>
          </p:cNvPr>
          <p:cNvCxnSpPr/>
          <p:nvPr userDrawn="1"/>
        </p:nvCxnSpPr>
        <p:spPr>
          <a:xfrm>
            <a:off x="3408372" y="1771739"/>
            <a:ext cx="0" cy="308186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97268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A417190-F4F2-435C-9433-79F7AB9E97BF}" type="datetime1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2026/8/26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05D82C-95A1-431E-8E38-AA614A14CDCF}" type="slidenum">
              <a:rPr kumimoji="1" lang="ja-JP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メイリオ" panose="020B0604030504040204" pitchFamily="50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ja-JP" altLang="en-US" sz="2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メイリオ" panose="020B0604030504040204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82478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F62C3-7A3B-4AD2-8035-55F824F8BCB2}" type="datetimeFigureOut">
              <a:rPr kumimoji="1" lang="ja-JP" altLang="en-US" smtClean="0"/>
              <a:t>2026/8/26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E1E31C-E960-4AA2-B816-BCD2483190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51102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F62C3-7A3B-4AD2-8035-55F824F8BCB2}" type="datetimeFigureOut">
              <a:rPr kumimoji="1" lang="ja-JP" altLang="en-US" smtClean="0"/>
              <a:t>2026/8/26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E1E31C-E960-4AA2-B816-BCD2483190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623073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F62C3-7A3B-4AD2-8035-55F824F8BCB2}" type="datetimeFigureOut">
              <a:rPr kumimoji="1" lang="ja-JP" altLang="en-US" smtClean="0"/>
              <a:t>2026/8/26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E1E31C-E960-4AA2-B816-BCD2483190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715655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F62C3-7A3B-4AD2-8035-55F824F8BCB2}" type="datetimeFigureOut">
              <a:rPr kumimoji="1" lang="ja-JP" altLang="en-US" smtClean="0"/>
              <a:t>2026/8/26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E1E31C-E960-4AA2-B816-BCD2483190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494081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F62C3-7A3B-4AD2-8035-55F824F8BCB2}" type="datetimeFigureOut">
              <a:rPr kumimoji="1" lang="ja-JP" altLang="en-US" smtClean="0"/>
              <a:t>2026/8/26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E1E31C-E960-4AA2-B816-BCD2483190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080791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F62C3-7A3B-4AD2-8035-55F824F8BCB2}" type="datetimeFigureOut">
              <a:rPr kumimoji="1" lang="ja-JP" altLang="en-US" smtClean="0"/>
              <a:t>2026/8/26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E1E31C-E960-4AA2-B816-BCD2483190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2843452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F62C3-7A3B-4AD2-8035-55F824F8BCB2}" type="datetimeFigureOut">
              <a:rPr kumimoji="1" lang="ja-JP" altLang="en-US" smtClean="0"/>
              <a:t>2026/8/26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E1E31C-E960-4AA2-B816-BCD2483190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515778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F62C3-7A3B-4AD2-8035-55F824F8BCB2}" type="datetimeFigureOut">
              <a:rPr kumimoji="1" lang="ja-JP" altLang="en-US" smtClean="0"/>
              <a:t>2026/8/26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E1E31C-E960-4AA2-B816-BCD2483190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2280376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F62C3-7A3B-4AD2-8035-55F824F8BCB2}" type="datetimeFigureOut">
              <a:rPr kumimoji="1" lang="ja-JP" altLang="en-US" smtClean="0"/>
              <a:t>2026/8/26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E1E31C-E960-4AA2-B816-BCD2483190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1215925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F62C3-7A3B-4AD2-8035-55F824F8BCB2}" type="datetimeFigureOut">
              <a:rPr kumimoji="1" lang="ja-JP" altLang="en-US" smtClean="0"/>
              <a:t>2026/8/26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E1E31C-E960-4AA2-B816-BCD2483190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4235667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F62C3-7A3B-4AD2-8035-55F824F8BCB2}" type="datetimeFigureOut">
              <a:rPr kumimoji="1" lang="ja-JP" altLang="en-US" smtClean="0"/>
              <a:t>2026/8/26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E1E31C-E960-4AA2-B816-BCD2483190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017929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8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.png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1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21845" y="175028"/>
            <a:ext cx="8461208" cy="4698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1845" y="846253"/>
            <a:ext cx="8461208" cy="53331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dirty="0"/>
              <a:t>マスター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FBE731-6ED8-4A42-8A57-3C41D7584935}" type="datetime1">
              <a:rPr kumimoji="1" lang="ja-JP" altLang="en-US" smtClean="0"/>
              <a:t>2026/8/26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メイリオ" panose="020B0604030504040204" pitchFamily="50" charset="-128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85071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メイリオ" panose="020B0604030504040204" pitchFamily="50" charset="-128"/>
              </a:defRPr>
            </a:lvl1pPr>
          </a:lstStyle>
          <a:p>
            <a:fld id="{E205D82C-95A1-431E-8E38-AA614A14CDCF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D9445425-3AD1-45CB-BDD6-281EC62A9D61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8622" y="90311"/>
            <a:ext cx="746942" cy="701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8423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72" r:id="rId3"/>
    <p:sldLayoutId id="2147483667" r:id="rId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3200" kern="1200">
          <a:solidFill>
            <a:srgbClr val="FF0000"/>
          </a:solidFill>
          <a:latin typeface="Arial" panose="020B0604020202020204" pitchFamily="34" charset="0"/>
          <a:ea typeface="メイリオ" panose="020B0604030504040204" pitchFamily="50" charset="-128"/>
          <a:cs typeface="Segoe UI" panose="020B0502040204020203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Arial" panose="020B0604020202020204" pitchFamily="34" charset="0"/>
          <a:ea typeface="メイリオ" panose="020B0604030504040204" pitchFamily="50" charset="-128"/>
          <a:cs typeface="Segoe UI" panose="020B0502040204020203" pitchFamily="34" charset="0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Arial" panose="020B0604020202020204" pitchFamily="34" charset="0"/>
          <a:ea typeface="メイリオ" panose="020B0604030504040204" pitchFamily="50" charset="-128"/>
          <a:cs typeface="Segoe UI" panose="020B0502040204020203" pitchFamily="34" charset="0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Arial" panose="020B0604020202020204" pitchFamily="34" charset="0"/>
          <a:ea typeface="メイリオ" panose="020B0604030504040204" pitchFamily="50" charset="-128"/>
          <a:cs typeface="Segoe UI" panose="020B0502040204020203" pitchFamily="34" charset="0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Arial" panose="020B0604020202020204" pitchFamily="34" charset="0"/>
          <a:ea typeface="メイリオ" panose="020B0604030504040204" pitchFamily="50" charset="-128"/>
          <a:cs typeface="Segoe UI" panose="020B0502040204020203" pitchFamily="34" charset="0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Arial" panose="020B0604020202020204" pitchFamily="34" charset="0"/>
          <a:ea typeface="メイリオ" panose="020B0604030504040204" pitchFamily="50" charset="-128"/>
          <a:cs typeface="Segoe UI" panose="020B0502040204020203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21845" y="175028"/>
            <a:ext cx="8461208" cy="4698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1845" y="846253"/>
            <a:ext cx="8461208" cy="53331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dirty="0"/>
              <a:t>マスター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A2B99B-EB01-47C4-BFBC-FDB367D3D5E6}" type="datetime1">
              <a:rPr kumimoji="1" lang="ja-JP" altLang="en-US" smtClean="0"/>
              <a:t>2026/8/26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badi" panose="020B0604020104020204" pitchFamily="34" charset="0"/>
                <a:ea typeface="メイリオ" panose="020B0604030504040204" pitchFamily="50" charset="-128"/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85071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0">
                <a:solidFill>
                  <a:schemeClr val="tx1">
                    <a:tint val="75000"/>
                  </a:schemeClr>
                </a:solidFill>
                <a:latin typeface="Abadi" panose="020B0604020104020204" pitchFamily="34" charset="0"/>
                <a:ea typeface="メイリオ" panose="020B0604030504040204" pitchFamily="50" charset="-128"/>
              </a:defRPr>
            </a:lvl1pPr>
          </a:lstStyle>
          <a:p>
            <a:fld id="{E205D82C-95A1-431E-8E38-AA614A14CDCF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D9445425-3AD1-45CB-BDD6-281EC62A9D61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8622" y="90311"/>
            <a:ext cx="746942" cy="701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73412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3200" kern="1200">
          <a:solidFill>
            <a:srgbClr val="FF0000"/>
          </a:solidFill>
          <a:latin typeface="Abadi" panose="020B0604020104020204" pitchFamily="34" charset="0"/>
          <a:ea typeface="メイリオ" panose="020B0604030504040204" pitchFamily="50" charset="-128"/>
          <a:cs typeface="Segoe UI" panose="020B0502040204020203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Abadi" panose="020B0604020104020204" pitchFamily="34" charset="0"/>
          <a:ea typeface="メイリオ" panose="020B0604030504040204" pitchFamily="50" charset="-128"/>
          <a:cs typeface="Segoe UI" panose="020B0502040204020203" pitchFamily="34" charset="0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Abadi" panose="020B0604020104020204" pitchFamily="34" charset="0"/>
          <a:ea typeface="メイリオ" panose="020B0604030504040204" pitchFamily="50" charset="-128"/>
          <a:cs typeface="Segoe UI" panose="020B0502040204020203" pitchFamily="34" charset="0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Abadi" panose="020B0604020104020204" pitchFamily="34" charset="0"/>
          <a:ea typeface="メイリオ" panose="020B0604030504040204" pitchFamily="50" charset="-128"/>
          <a:cs typeface="Segoe UI" panose="020B0502040204020203" pitchFamily="34" charset="0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Abadi" panose="020B0604020104020204" pitchFamily="34" charset="0"/>
          <a:ea typeface="メイリオ" panose="020B0604030504040204" pitchFamily="50" charset="-128"/>
          <a:cs typeface="Segoe UI" panose="020B0502040204020203" pitchFamily="34" charset="0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Abadi" panose="020B0604020104020204" pitchFamily="34" charset="0"/>
          <a:ea typeface="メイリオ" panose="020B0604030504040204" pitchFamily="50" charset="-128"/>
          <a:cs typeface="Segoe UI" panose="020B0502040204020203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21845" y="175028"/>
            <a:ext cx="8461208" cy="4698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1845" y="846253"/>
            <a:ext cx="8461208" cy="53331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dirty="0"/>
              <a:t>マスター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FBE731-6ED8-4A42-8A57-3C41D7584935}" type="datetime1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2026/8/26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メイリオ" panose="020B0604030504040204" pitchFamily="50" charset="-128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85071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メイリオ" panose="020B0604030504040204" pitchFamily="50" charset="-128"/>
              </a:defRPr>
            </a:lvl1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05D82C-95A1-431E-8E38-AA614A14CDCF}" type="slidenum">
              <a:rPr kumimoji="0" lang="ja-JP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メイリオ" panose="020B0604030504040204" pitchFamily="50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ja-JP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メイリオ" panose="020B0604030504040204" pitchFamily="50" charset="-128"/>
              <a:cs typeface="+mn-cs"/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ABFAB48A-FF29-4F28-A097-91803766A52F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8622" y="90311"/>
            <a:ext cx="746942" cy="701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2545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3200" kern="1200">
          <a:solidFill>
            <a:srgbClr val="FF0000"/>
          </a:solidFill>
          <a:latin typeface="Arial" panose="020B0604020202020204" pitchFamily="34" charset="0"/>
          <a:ea typeface="メイリオ" panose="020B0604030504040204" pitchFamily="50" charset="-128"/>
          <a:cs typeface="Segoe UI" panose="020B0502040204020203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Arial" panose="020B0604020202020204" pitchFamily="34" charset="0"/>
          <a:ea typeface="メイリオ" panose="020B0604030504040204" pitchFamily="50" charset="-128"/>
          <a:cs typeface="Segoe UI" panose="020B0502040204020203" pitchFamily="34" charset="0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Arial" panose="020B0604020202020204" pitchFamily="34" charset="0"/>
          <a:ea typeface="メイリオ" panose="020B0604030504040204" pitchFamily="50" charset="-128"/>
          <a:cs typeface="Segoe UI" panose="020B0502040204020203" pitchFamily="34" charset="0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Arial" panose="020B0604020202020204" pitchFamily="34" charset="0"/>
          <a:ea typeface="メイリオ" panose="020B0604030504040204" pitchFamily="50" charset="-128"/>
          <a:cs typeface="Segoe UI" panose="020B0502040204020203" pitchFamily="34" charset="0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Arial" panose="020B0604020202020204" pitchFamily="34" charset="0"/>
          <a:ea typeface="メイリオ" panose="020B0604030504040204" pitchFamily="50" charset="-128"/>
          <a:cs typeface="Segoe UI" panose="020B0502040204020203" pitchFamily="34" charset="0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Arial" panose="020B0604020202020204" pitchFamily="34" charset="0"/>
          <a:ea typeface="メイリオ" panose="020B0604030504040204" pitchFamily="50" charset="-128"/>
          <a:cs typeface="Segoe UI" panose="020B0502040204020203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33F62C3-7A3B-4AD2-8035-55F824F8BCB2}" type="datetimeFigureOut">
              <a:rPr kumimoji="1" lang="ja-JP" altLang="en-US" smtClean="0"/>
              <a:t>2026/8/26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9E1E31C-E960-4AA2-B816-BCD2483190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235626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7" Type="http://schemas.openxmlformats.org/officeDocument/2006/relationships/image" Target="../media/image28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4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search/cs?searchtype=author&amp;query=Donahue,+J" TargetMode="External"/><Relationship Id="rId2" Type="http://schemas.openxmlformats.org/officeDocument/2006/relationships/hyperlink" Target="https://arxiv.org/search/cs?searchtype=author&amp;query=Brock,+A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4.png"/><Relationship Id="rId4" Type="http://schemas.openxmlformats.org/officeDocument/2006/relationships/hyperlink" Target="https://arxiv.org/search/cs?searchtype=author&amp;query=Simonyan,+K" TargetMode="Externa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60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5" Type="http://schemas.openxmlformats.org/officeDocument/2006/relationships/image" Target="../media/image67.png"/><Relationship Id="rId4" Type="http://schemas.openxmlformats.org/officeDocument/2006/relationships/image" Target="../media/image66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4" Type="http://schemas.openxmlformats.org/officeDocument/2006/relationships/image" Target="../media/image72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hyperlink" Target="https://qiao.github.io/PathFinding.js/visual/" TargetMode="Externa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hyperlink" Target="https://adamharley.com/nn_vis/cnn/3d.html" TargetMode="Externa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7" Type="http://schemas.openxmlformats.org/officeDocument/2006/relationships/image" Target="../media/image83.png"/><Relationship Id="rId2" Type="http://schemas.openxmlformats.org/officeDocument/2006/relationships/hyperlink" Target="https://www.autodraw.com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2.png"/><Relationship Id="rId5" Type="http://schemas.openxmlformats.org/officeDocument/2006/relationships/image" Target="../media/image81.png"/><Relationship Id="rId4" Type="http://schemas.openxmlformats.org/officeDocument/2006/relationships/image" Target="../media/image80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altLang="ja-JP" sz="3600" dirty="0"/>
              <a:t>1. </a:t>
            </a:r>
            <a:r>
              <a:rPr lang="ja-JP" altLang="en-US" sz="3600" dirty="0"/>
              <a:t>人工知能の仕組み，責任ある活用</a:t>
            </a:r>
            <a:br>
              <a:rPr lang="en-US" altLang="ja-JP" dirty="0"/>
            </a:br>
            <a:endParaRPr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5940FB6-D91C-4C45-82A6-6C3F63B50793}" type="slidenum">
              <a:rPr kumimoji="0" lang="ja-JP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メイリオ" panose="020B0604030504040204" pitchFamily="50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ja-JP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9" name="正方形/長方形 8"/>
          <p:cNvSpPr/>
          <p:nvPr/>
        </p:nvSpPr>
        <p:spPr>
          <a:xfrm>
            <a:off x="3875482" y="4869762"/>
            <a:ext cx="1415772" cy="461665"/>
          </a:xfrm>
          <a:prstGeom prst="rect">
            <a:avLst/>
          </a:prstGeom>
        </p:spPr>
        <p:txBody>
          <a:bodyPr wrap="none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メイリオ" panose="020B0604030504040204" pitchFamily="50" charset="-128"/>
                <a:cs typeface="+mn-cs"/>
              </a:rPr>
              <a:t>金子邦彦</a:t>
            </a:r>
          </a:p>
        </p:txBody>
      </p:sp>
      <p:pic>
        <p:nvPicPr>
          <p:cNvPr id="7" name="Picture 2" descr="https://mirrors.creativecommons.org/presskit/buttons/88x31/png/by-nc-sa.eu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5482" y="5735637"/>
            <a:ext cx="1433790" cy="501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図 7" descr="メガネをかけた男性&#10;&#10;自動的に生成された説明">
            <a:extLst>
              <a:ext uri="{FF2B5EF4-FFF2-40B4-BE49-F238E27FC236}">
                <a16:creationId xmlns:a16="http://schemas.microsoft.com/office/drawing/2014/main" id="{0AA17DB0-784F-4097-9D8F-907E64D26A8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9428" y="4610382"/>
            <a:ext cx="710957" cy="937036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906A2359-EBF7-B29A-FFA9-8C7E4F4092A2}"/>
              </a:ext>
            </a:extLst>
          </p:cNvPr>
          <p:cNvSpPr txBox="1"/>
          <p:nvPr/>
        </p:nvSpPr>
        <p:spPr>
          <a:xfrm>
            <a:off x="2225040" y="6442639"/>
            <a:ext cx="50545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明朝" panose="02020600040205080304" pitchFamily="18" charset="-128"/>
                <a:ea typeface="ＭＳ Ｐ明朝" panose="02020600040205080304" pitchFamily="18" charset="-128"/>
                <a:cs typeface="+mn-cs"/>
              </a:rPr>
              <a:t>資料中の図などは </a:t>
            </a:r>
            <a:r>
              <a:rPr kumimoji="1" lang="en-US" altLang="ja-JP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明朝" panose="02020600040205080304" pitchFamily="18" charset="-128"/>
                <a:ea typeface="ＭＳ Ｐ明朝" panose="02020600040205080304" pitchFamily="18" charset="-128"/>
                <a:cs typeface="+mn-cs"/>
              </a:rPr>
              <a:t>Google Nano Banana 2 </a:t>
            </a:r>
            <a:r>
              <a:rPr kumimoji="1" lang="ja-JP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明朝" panose="02020600040205080304" pitchFamily="18" charset="-128"/>
                <a:ea typeface="ＭＳ Ｐ明朝" panose="02020600040205080304" pitchFamily="18" charset="-128"/>
                <a:cs typeface="+mn-cs"/>
              </a:rPr>
              <a:t>を用いて作成</a:t>
            </a:r>
          </a:p>
        </p:txBody>
      </p:sp>
      <p:sp>
        <p:nvSpPr>
          <p:cNvPr id="5" name="字幕 5">
            <a:extLst>
              <a:ext uri="{FF2B5EF4-FFF2-40B4-BE49-F238E27FC236}">
                <a16:creationId xmlns:a16="http://schemas.microsoft.com/office/drawing/2014/main" id="{5655D452-8025-AB7D-E38D-3090FB4DB5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346450"/>
            <a:ext cx="6858000" cy="1263650"/>
          </a:xfrm>
        </p:spPr>
        <p:txBody>
          <a:bodyPr>
            <a:noAutofit/>
          </a:bodyPr>
          <a:lstStyle/>
          <a:p>
            <a:r>
              <a:rPr lang="en-US" altLang="ja-JP" dirty="0"/>
              <a:t>https://www.kkaneko.jp/rs/index.html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780707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5E2CCD5C-A9F9-A97D-71AC-B4146DA98D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5D82C-95A1-431E-8E38-AA614A14CDCF}" type="slidenum">
              <a:rPr kumimoji="1" lang="ja-JP" altLang="en-US" smtClean="0"/>
              <a:t>2</a:t>
            </a:fld>
            <a:endParaRPr kumimoji="1" lang="ja-JP" altLang="en-US"/>
          </a:p>
        </p:txBody>
      </p:sp>
      <p:pic>
        <p:nvPicPr>
          <p:cNvPr id="4" name="図 3" descr="グラフィカル ユーザー インターフェイス, テキスト, アプリケーション&#10;&#10;AI 生成コンテンツは誤りを含む可能性があります。">
            <a:extLst>
              <a:ext uri="{FF2B5EF4-FFF2-40B4-BE49-F238E27FC236}">
                <a16:creationId xmlns:a16="http://schemas.microsoft.com/office/drawing/2014/main" id="{DC2D0685-2BB2-7958-F77F-9DC49E6A2D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55714"/>
            <a:ext cx="9144000" cy="5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8378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C6DAC774-0E8C-D75E-D7CE-B0DF493D5B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5D82C-95A1-431E-8E38-AA614A14CDCF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4" name="図 3" descr="テキスト&#10;&#10;AI 生成コンテンツは誤りを含む可能性があります。">
            <a:extLst>
              <a:ext uri="{FF2B5EF4-FFF2-40B4-BE49-F238E27FC236}">
                <a16:creationId xmlns:a16="http://schemas.microsoft.com/office/drawing/2014/main" id="{2CEA432F-12B3-F4DD-FF00-765D80C0E3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46573"/>
            <a:ext cx="9144000" cy="5164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19984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>
            <a:noAutofit/>
          </a:bodyPr>
          <a:lstStyle/>
          <a:p>
            <a:r>
              <a:rPr lang="en-US" altLang="ja-JP" dirty="0"/>
              <a:t>1-1 AI </a:t>
            </a:r>
            <a:r>
              <a:rPr lang="ja-JP" altLang="en-US" dirty="0"/>
              <a:t>の基礎</a:t>
            </a:r>
            <a:br>
              <a:rPr lang="en-US" altLang="ja-JP" dirty="0"/>
            </a:br>
            <a:endParaRPr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5940FB6-D91C-4C45-82A6-6C3F63B50793}" type="slidenum">
              <a:rPr kumimoji="0" lang="ja-JP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メイリオ" panose="020B0604030504040204" pitchFamily="50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ja-JP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5" name="字幕 4">
            <a:extLst>
              <a:ext uri="{FF2B5EF4-FFF2-40B4-BE49-F238E27FC236}">
                <a16:creationId xmlns:a16="http://schemas.microsoft.com/office/drawing/2014/main" id="{A5A89C4F-B514-FB5B-9F88-8FF19E45ADF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6758181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95665B6-9D80-458C-ABB8-4E9726586E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ja-JP" dirty="0"/>
              <a:t>AI</a:t>
            </a:r>
            <a:r>
              <a:rPr lang="ja-JP" altLang="en-US" dirty="0"/>
              <a:t>の基礎</a:t>
            </a:r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5CAE18CF-38B1-432B-9CEF-07EC371699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05D82C-95A1-431E-8E38-AA614A14CDCF}" type="slidenum">
              <a:rPr kumimoji="1" lang="ja-JP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メイリオ" panose="020B0604030504040204" pitchFamily="50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1" lang="ja-JP" altLang="en-US" sz="2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メイリオ" panose="020B0604030504040204" pitchFamily="50" charset="-128"/>
              <a:cs typeface="+mn-cs"/>
            </a:endParaRPr>
          </a:p>
        </p:txBody>
      </p:sp>
      <p:pic>
        <p:nvPicPr>
          <p:cNvPr id="5" name="図 4" descr="ダイアグラム&#10;&#10;AI 生成コンテンツは誤りを含む可能性があります。">
            <a:extLst>
              <a:ext uri="{FF2B5EF4-FFF2-40B4-BE49-F238E27FC236}">
                <a16:creationId xmlns:a16="http://schemas.microsoft.com/office/drawing/2014/main" id="{5DE7DD8D-F150-F33B-55B9-E13168FAC7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9551" y="942479"/>
            <a:ext cx="9144000" cy="5116286"/>
          </a:xfrm>
          <a:prstGeom prst="rect">
            <a:avLst/>
          </a:prstGeom>
        </p:spPr>
      </p:pic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2FA2EBAB-613A-3332-D020-F5228FB7932C}"/>
              </a:ext>
            </a:extLst>
          </p:cNvPr>
          <p:cNvSpPr/>
          <p:nvPr/>
        </p:nvSpPr>
        <p:spPr>
          <a:xfrm>
            <a:off x="8001000" y="5080000"/>
            <a:ext cx="1143000" cy="10477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617312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B9F2FEC-3A4B-4CE6-BA62-0BF195C426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ja-JP" dirty="0"/>
              <a:t>AI</a:t>
            </a:r>
            <a:r>
              <a:rPr lang="ja-JP" altLang="en-US" dirty="0"/>
              <a:t>の利点</a:t>
            </a:r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51EDE95A-925B-477C-902A-E236E661E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05D82C-95A1-431E-8E38-AA614A14CDCF}" type="slidenum">
              <a:rPr kumimoji="1" lang="ja-JP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メイリオ" panose="020B0604030504040204" pitchFamily="50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1" lang="ja-JP" altLang="en-US" sz="2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メイリオ" panose="020B0604030504040204" pitchFamily="50" charset="-128"/>
              <a:cs typeface="+mn-cs"/>
            </a:endParaRPr>
          </a:p>
        </p:txBody>
      </p:sp>
      <p:pic>
        <p:nvPicPr>
          <p:cNvPr id="5" name="図 4" descr="ダイアグラム&#10;&#10;AI 生成コンテンツは誤りを含む可能性があります。">
            <a:extLst>
              <a:ext uri="{FF2B5EF4-FFF2-40B4-BE49-F238E27FC236}">
                <a16:creationId xmlns:a16="http://schemas.microsoft.com/office/drawing/2014/main" id="{3C94A98C-9366-CC19-9E81-F167649813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10293"/>
            <a:ext cx="9144000" cy="5037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8383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B9F2FEC-3A4B-4CE6-BA62-0BF195C426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ja-JP" dirty="0"/>
              <a:t>AI</a:t>
            </a:r>
            <a:r>
              <a:rPr lang="ja-JP" altLang="en-US" dirty="0"/>
              <a:t>の欠点</a:t>
            </a:r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51EDE95A-925B-477C-902A-E236E661E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05D82C-95A1-431E-8E38-AA614A14CDCF}" type="slidenum">
              <a:rPr kumimoji="1" lang="ja-JP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メイリオ" panose="020B0604030504040204" pitchFamily="50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1" lang="ja-JP" altLang="en-US" sz="2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メイリオ" panose="020B0604030504040204" pitchFamily="50" charset="-128"/>
              <a:cs typeface="+mn-cs"/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5FDD70A0-9A6D-E926-3E5A-2BD7BC1B95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14532"/>
            <a:ext cx="9144000" cy="3902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01504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>
            <a:noAutofit/>
          </a:bodyPr>
          <a:lstStyle/>
          <a:p>
            <a:r>
              <a:rPr lang="en-US" altLang="ja-JP" dirty="0"/>
              <a:t>1-2 AI </a:t>
            </a:r>
            <a:r>
              <a:rPr lang="ja-JP" altLang="en-US" dirty="0"/>
              <a:t>の種類</a:t>
            </a:r>
            <a:br>
              <a:rPr lang="en-US" altLang="ja-JP" dirty="0"/>
            </a:br>
            <a:endParaRPr lang="ja-JP" altLang="en-US" dirty="0"/>
          </a:p>
        </p:txBody>
      </p:sp>
      <p:sp>
        <p:nvSpPr>
          <p:cNvPr id="6" name="字幕 5">
            <a:extLst>
              <a:ext uri="{FF2B5EF4-FFF2-40B4-BE49-F238E27FC236}">
                <a16:creationId xmlns:a16="http://schemas.microsoft.com/office/drawing/2014/main" id="{C84E1CA8-AB97-4D64-AAA1-5B084FB857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954620"/>
            <a:ext cx="6858000" cy="1655762"/>
          </a:xfrm>
        </p:spPr>
        <p:txBody>
          <a:bodyPr>
            <a:noAutofit/>
          </a:bodyPr>
          <a:lstStyle/>
          <a:p>
            <a:endParaRPr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5940FB6-D91C-4C45-82A6-6C3F63B50793}" type="slidenum">
              <a:rPr kumimoji="0" lang="ja-JP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メイリオ" panose="020B0604030504040204" pitchFamily="50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ja-JP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メイリオ" panose="020B0604030504040204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56583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50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ja-JP" altLang="en-US" dirty="0"/>
              <a:t>人工知能の種類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05D82C-95A1-431E-8E38-AA614A14CDCF}" type="slidenum">
              <a:rPr kumimoji="1" lang="ja-JP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メイリオ" panose="020B0604030504040204" pitchFamily="50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1" lang="ja-JP" altLang="en-US" sz="2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メイリオ" panose="020B0604030504040204" pitchFamily="50" charset="-128"/>
              <a:cs typeface="+mn-cs"/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6073E824-3ED8-1A3E-8FB3-60D32BECAE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502" y="791465"/>
            <a:ext cx="9144000" cy="5077643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29AAF950-CC3D-E307-2C87-8730B7407191}"/>
              </a:ext>
            </a:extLst>
          </p:cNvPr>
          <p:cNvSpPr txBox="1"/>
          <p:nvPr/>
        </p:nvSpPr>
        <p:spPr>
          <a:xfrm>
            <a:off x="4001968" y="938623"/>
            <a:ext cx="14670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000" b="1" i="0" u="sng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両者の違い</a:t>
            </a:r>
          </a:p>
        </p:txBody>
      </p:sp>
    </p:spTree>
    <p:extLst>
      <p:ext uri="{BB962C8B-B14F-4D97-AF65-F5344CB8AC3E}">
        <p14:creationId xmlns:p14="http://schemas.microsoft.com/office/powerpoint/2010/main" val="25564700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2ED5BEC-7461-47D7-AF0E-7B885CED3A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ja-JP" altLang="en-US" dirty="0"/>
              <a:t>機械学習の訓練データと学習の仕組み</a:t>
            </a:r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5AB03C12-CF13-4024-806F-5F904AB6BE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05D82C-95A1-431E-8E38-AA614A14CDCF}" type="slidenum">
              <a:rPr kumimoji="1" lang="ja-JP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メイリオ" panose="020B0604030504040204" pitchFamily="50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1" lang="ja-JP" altLang="en-US" sz="2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6" name="コンテンツ プレースホルダー 2">
            <a:extLst>
              <a:ext uri="{FF2B5EF4-FFF2-40B4-BE49-F238E27FC236}">
                <a16:creationId xmlns:a16="http://schemas.microsoft.com/office/drawing/2014/main" id="{E7935C2B-4068-4AC8-814B-A82AD90B4961}"/>
              </a:ext>
            </a:extLst>
          </p:cNvPr>
          <p:cNvSpPr txBox="1">
            <a:spLocks/>
          </p:cNvSpPr>
          <p:nvPr/>
        </p:nvSpPr>
        <p:spPr>
          <a:xfrm>
            <a:off x="4552449" y="811251"/>
            <a:ext cx="4522298" cy="1283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Arial" panose="020B0604020202020204" pitchFamily="34" charset="0"/>
                <a:ea typeface="メイリオ" panose="020B0604030504040204" pitchFamily="50" charset="-128"/>
                <a:cs typeface="Segoe UI" panose="020B0502040204020203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メイリオ" panose="020B0604030504040204" pitchFamily="50" charset="-128"/>
                <a:cs typeface="Segoe UI" panose="020B0502040204020203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Arial" panose="020B0604020202020204" pitchFamily="34" charset="0"/>
                <a:ea typeface="メイリオ" panose="020B0604030504040204" pitchFamily="50" charset="-128"/>
                <a:cs typeface="Segoe UI" panose="020B0502040204020203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Arial" panose="020B0604020202020204" pitchFamily="34" charset="0"/>
                <a:ea typeface="メイリオ" panose="020B0604030504040204" pitchFamily="50" charset="-128"/>
                <a:cs typeface="Segoe UI" panose="020B0502040204020203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Arial" panose="020B0604020202020204" pitchFamily="34" charset="0"/>
                <a:ea typeface="メイリオ" panose="020B0604030504040204" pitchFamily="50" charset="-128"/>
                <a:cs typeface="Segoe UI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メイリオ" panose="020B0604030504040204" pitchFamily="50" charset="-128"/>
                <a:cs typeface="Segoe UI" panose="020B0502040204020203" pitchFamily="34" charset="0"/>
              </a:rPr>
              <a:t>機械学習のプログラムが訓練データを用いて学習を行う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メイリオ" panose="020B0604030504040204" pitchFamily="50" charset="-128"/>
              <a:cs typeface="Segoe UI" panose="020B0502040204020203" pitchFamily="34" charset="0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AECABC5E-0448-43A1-8283-1D58B6D60FC7}"/>
              </a:ext>
            </a:extLst>
          </p:cNvPr>
          <p:cNvSpPr txBox="1"/>
          <p:nvPr/>
        </p:nvSpPr>
        <p:spPr>
          <a:xfrm>
            <a:off x="4588422" y="1642248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プログラム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E36B67FB-1516-45E9-B801-4815BD8CADA1}"/>
              </a:ext>
            </a:extLst>
          </p:cNvPr>
          <p:cNvSpPr txBox="1"/>
          <p:nvPr/>
        </p:nvSpPr>
        <p:spPr>
          <a:xfrm>
            <a:off x="4473006" y="4112516"/>
            <a:ext cx="460174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学習の結果，文字認識の能力を獲得する．学習ののち，新たな手書き数字の画像分類を行うことができる．</a:t>
            </a: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F73C2FD4-F48B-4045-8602-9384841FD6A9}"/>
              </a:ext>
            </a:extLst>
          </p:cNvPr>
          <p:cNvSpPr txBox="1"/>
          <p:nvPr/>
        </p:nvSpPr>
        <p:spPr>
          <a:xfrm>
            <a:off x="40282" y="811251"/>
            <a:ext cx="40457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大量の訓練データを用いて学習を行う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pic>
        <p:nvPicPr>
          <p:cNvPr id="21" name="図 20">
            <a:extLst>
              <a:ext uri="{FF2B5EF4-FFF2-40B4-BE49-F238E27FC236}">
                <a16:creationId xmlns:a16="http://schemas.microsoft.com/office/drawing/2014/main" id="{60AFF4FA-E568-400C-BC3F-EBE36DAA1A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267" y="1716452"/>
            <a:ext cx="2041662" cy="2622884"/>
          </a:xfrm>
          <a:prstGeom prst="rect">
            <a:avLst/>
          </a:prstGeom>
        </p:spPr>
      </p:pic>
      <p:pic>
        <p:nvPicPr>
          <p:cNvPr id="22" name="図 21">
            <a:extLst>
              <a:ext uri="{FF2B5EF4-FFF2-40B4-BE49-F238E27FC236}">
                <a16:creationId xmlns:a16="http://schemas.microsoft.com/office/drawing/2014/main" id="{E344D455-E113-4912-B9E3-36DF0A3C90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3248" y="1761608"/>
            <a:ext cx="1444699" cy="2892574"/>
          </a:xfrm>
          <a:prstGeom prst="rect">
            <a:avLst/>
          </a:prstGeom>
        </p:spPr>
      </p:pic>
      <p:pic>
        <p:nvPicPr>
          <p:cNvPr id="3" name="図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0532" y="5023514"/>
            <a:ext cx="3454909" cy="1697962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7250" y="1512051"/>
            <a:ext cx="2193108" cy="2527447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896BCF02-28B8-034C-E49E-E261774BB461}"/>
              </a:ext>
            </a:extLst>
          </p:cNvPr>
          <p:cNvSpPr txBox="1"/>
          <p:nvPr/>
        </p:nvSpPr>
        <p:spPr>
          <a:xfrm>
            <a:off x="150197" y="3872230"/>
            <a:ext cx="2041662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例：手書き数字の画像</a:t>
            </a:r>
            <a:r>
              <a:rPr kumimoji="0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60000</a:t>
            </a:r>
            <a:r>
              <a:rPr kumimoji="0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枚</a:t>
            </a: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AD59A63C-BC88-2585-325B-857E67740C0C}"/>
              </a:ext>
            </a:extLst>
          </p:cNvPr>
          <p:cNvSpPr txBox="1"/>
          <p:nvPr/>
        </p:nvSpPr>
        <p:spPr>
          <a:xfrm>
            <a:off x="2243814" y="3796140"/>
            <a:ext cx="2041662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それぞれの正解（</a:t>
            </a:r>
            <a:r>
              <a:rPr kumimoji="0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4, 1, 0, 7, 8, ...</a:t>
            </a:r>
            <a:r>
              <a:rPr kumimoji="0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）</a:t>
            </a:r>
            <a:r>
              <a:rPr kumimoji="0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60000</a:t>
            </a:r>
            <a:r>
              <a:rPr kumimoji="0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個</a:t>
            </a: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7119CE9A-2647-4928-5F90-F48E450E8B8A}"/>
              </a:ext>
            </a:extLst>
          </p:cNvPr>
          <p:cNvSpPr txBox="1"/>
          <p:nvPr/>
        </p:nvSpPr>
        <p:spPr>
          <a:xfrm>
            <a:off x="531196" y="5023514"/>
            <a:ext cx="325477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⇒</a:t>
            </a:r>
            <a:r>
              <a:rPr kumimoji="0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訓練データとして使用する．</a:t>
            </a: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707477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B583895-3833-FD33-8CE7-8B79F3D938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ja-JP" altLang="en-US" dirty="0"/>
              <a:t>機械学習の技術：ディープラーニング</a:t>
            </a:r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91D50A0-9B66-9133-0DEB-7EFB6B09F5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05D82C-95A1-431E-8E38-AA614A14CDCF}" type="slidenum">
              <a:rPr kumimoji="1" lang="ja-JP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メイリオ" panose="020B0604030504040204" pitchFamily="50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1" lang="ja-JP" altLang="en-US" sz="2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メイリオ" panose="020B0604030504040204" pitchFamily="50" charset="-128"/>
              <a:cs typeface="+mn-cs"/>
            </a:endParaRPr>
          </a:p>
        </p:txBody>
      </p:sp>
      <p:pic>
        <p:nvPicPr>
          <p:cNvPr id="8" name="図 7" descr="写真, 部屋, 異なる, 記号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32B028C6-20DF-1964-0D91-1D60269D2F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7762" y="1970732"/>
            <a:ext cx="4964545" cy="3059781"/>
          </a:xfrm>
          <a:prstGeom prst="rect">
            <a:avLst/>
          </a:prstGeom>
        </p:spPr>
      </p:pic>
      <p:sp>
        <p:nvSpPr>
          <p:cNvPr id="7" name="コンテンツ プレースホルダー 6">
            <a:extLst>
              <a:ext uri="{FF2B5EF4-FFF2-40B4-BE49-F238E27FC236}">
                <a16:creationId xmlns:a16="http://schemas.microsoft.com/office/drawing/2014/main" id="{33634C62-1E49-0CE3-2D14-60E2C098CC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ja-JP" altLang="en-US"/>
          </a:p>
        </p:txBody>
      </p:sp>
      <p:pic>
        <p:nvPicPr>
          <p:cNvPr id="13" name="図 12" descr="QR コード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B31CDAA5-FE2F-8B0A-C6DF-7708872F32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034" y="821825"/>
            <a:ext cx="9144000" cy="5052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28959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6032530-D288-4EEF-999C-606F729EE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ja-JP" altLang="en-US" dirty="0"/>
              <a:t>ディープラーニングの応用分野</a:t>
            </a:r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17B048B-2021-C064-7DC5-AA62E9DB9E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05D82C-95A1-431E-8E38-AA614A14CDCF}" type="slidenum">
              <a:rPr kumimoji="1" lang="ja-JP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badi" panose="020B0604020104020204" pitchFamily="34" charset="0"/>
                <a:ea typeface="メイリオ" panose="020B0604030504040204" pitchFamily="50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1" lang="ja-JP" altLang="en-US" sz="2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badi" panose="020B0604020104020204" pitchFamily="34" charset="0"/>
              <a:ea typeface="メイリオ" panose="020B0604030504040204" pitchFamily="50" charset="-128"/>
              <a:cs typeface="+mn-cs"/>
            </a:endParaRPr>
          </a:p>
        </p:txBody>
      </p:sp>
      <p:pic>
        <p:nvPicPr>
          <p:cNvPr id="7" name="図 6" descr="ダイアグラム&#10;&#10;AI 生成コンテンツは誤りを含む可能性があります。">
            <a:extLst>
              <a:ext uri="{FF2B5EF4-FFF2-40B4-BE49-F238E27FC236}">
                <a16:creationId xmlns:a16="http://schemas.microsoft.com/office/drawing/2014/main" id="{6AD0E25C-97FF-2D5A-4FFF-4431D1F94D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9551" y="880578"/>
            <a:ext cx="9144000" cy="4830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26903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DD3A2EA-2A8B-85B1-5640-0052BD1790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ja-JP" altLang="en-US" dirty="0"/>
              <a:t>知的な </a:t>
            </a:r>
            <a:r>
              <a:rPr kumimoji="1" lang="en-US" altLang="ja-JP" dirty="0"/>
              <a:t>IT </a:t>
            </a:r>
            <a:r>
              <a:rPr kumimoji="1" lang="ja-JP" altLang="en-US" dirty="0"/>
              <a:t>システム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1000075-DFBF-E2B4-B458-54CF559CE3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845" y="846253"/>
            <a:ext cx="8461208" cy="99524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sz="2400" b="1" dirty="0"/>
              <a:t>人間が書いたルールや知識</a:t>
            </a:r>
            <a:r>
              <a:rPr lang="ja-JP" altLang="en-US" sz="2400" dirty="0"/>
              <a:t>を用いて，</a:t>
            </a:r>
            <a:r>
              <a:rPr lang="ja-JP" altLang="en-US" sz="2400" b="1" dirty="0"/>
              <a:t>意思決定</a:t>
            </a:r>
            <a:r>
              <a:rPr lang="ja-JP" altLang="en-US" sz="2400" dirty="0"/>
              <a:t>や</a:t>
            </a:r>
            <a:r>
              <a:rPr lang="ja-JP" altLang="en-US" sz="2400" b="1" dirty="0"/>
              <a:t>問題解決</a:t>
            </a:r>
            <a:r>
              <a:rPr lang="ja-JP" altLang="en-US" sz="2400" dirty="0"/>
              <a:t>を行う人工知能．</a:t>
            </a:r>
            <a:endParaRPr kumimoji="1" lang="ja-JP" altLang="en-US" sz="240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DE7E82FD-6477-A3F9-8190-C82A86F3D4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05D82C-95A1-431E-8E38-AA614A14CDCF}" type="slidenum">
              <a:rPr kumimoji="1" lang="ja-JP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メイリオ" panose="020B0604030504040204" pitchFamily="50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1" lang="ja-JP" altLang="en-US" sz="2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メイリオ" panose="020B0604030504040204" pitchFamily="50" charset="-128"/>
              <a:cs typeface="+mn-cs"/>
            </a:endParaRP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1D134895-B29F-166F-AA3A-BE43E7B6B5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556" y="1718310"/>
            <a:ext cx="9144000" cy="4123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07250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F403098-91D9-F16F-D829-4A09CBEA83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ja-JP" altLang="en-US" dirty="0"/>
              <a:t>機械学習と知的な</a:t>
            </a:r>
            <a:r>
              <a:rPr kumimoji="1" lang="en-US" altLang="ja-JP" dirty="0"/>
              <a:t>IT</a:t>
            </a:r>
            <a:r>
              <a:rPr kumimoji="1" lang="ja-JP" altLang="en-US" dirty="0"/>
              <a:t>システム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77189305-27FB-1608-05FD-F8985AB66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05D82C-95A1-431E-8E38-AA614A14CDCF}" type="slidenum">
              <a:rPr kumimoji="1" lang="ja-JP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メイリオ" panose="020B0604030504040204" pitchFamily="50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1" lang="ja-JP" altLang="en-US" sz="2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メイリオ" panose="020B0604030504040204" pitchFamily="50" charset="-128"/>
              <a:cs typeface="+mn-cs"/>
            </a:endParaRP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81762B4B-BB87-6228-3F8E-80D3BA0D91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49606"/>
            <a:ext cx="9144000" cy="4589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64214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149BC1-4EE0-CCEC-E42A-E25ACA9F91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5699B4A-1DE0-2B05-E9CB-23B0AE4B55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>
            <a:noAutofit/>
          </a:bodyPr>
          <a:lstStyle/>
          <a:p>
            <a:r>
              <a:rPr lang="en-US" altLang="ja-JP" dirty="0"/>
              <a:t>1-3 </a:t>
            </a:r>
            <a:r>
              <a:rPr lang="ja-JP" altLang="en-US" dirty="0"/>
              <a:t>情報工学と人工知能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F6901B6-D43F-2D90-A503-E3CE5059D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55940FB6-D91C-4C45-82A6-6C3F63B50793}" type="slidenum">
              <a:rPr lang="ja-JP" altLang="en-US" smtClean="0"/>
              <a:pPr/>
              <a:t>15</a:t>
            </a:fld>
            <a:endParaRPr lang="ja-JP" altLang="en-US" dirty="0"/>
          </a:p>
        </p:txBody>
      </p:sp>
      <p:sp>
        <p:nvSpPr>
          <p:cNvPr id="5" name="字幕 4">
            <a:extLst>
              <a:ext uri="{FF2B5EF4-FFF2-40B4-BE49-F238E27FC236}">
                <a16:creationId xmlns:a16="http://schemas.microsoft.com/office/drawing/2014/main" id="{BFBC1FC1-3E70-EFB7-48CA-B786173C85B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9664830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1F1465-2AB9-1342-C477-CDFFBD84A6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 descr="テキスト&#10;&#10;AI 生成コンテンツは誤りを含む可能性があります。">
            <a:extLst>
              <a:ext uri="{FF2B5EF4-FFF2-40B4-BE49-F238E27FC236}">
                <a16:creationId xmlns:a16="http://schemas.microsoft.com/office/drawing/2014/main" id="{7A575B1F-613A-B1B2-6B31-8A4DF8BDAD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6018"/>
            <a:ext cx="9144000" cy="5098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39736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4EDCB6-D9E4-9A8F-8C16-E77BBB7DE4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 descr="ダイアグラム&#10;&#10;AI 生成コンテンツは誤りを含む可能性があります。">
            <a:extLst>
              <a:ext uri="{FF2B5EF4-FFF2-40B4-BE49-F238E27FC236}">
                <a16:creationId xmlns:a16="http://schemas.microsoft.com/office/drawing/2014/main" id="{B6693E65-449C-E050-888F-1A0A57FA04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8377"/>
            <a:ext cx="9144000" cy="5158154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D098FEFE-5A97-BF7E-A024-2FEAFCDF71F4}"/>
              </a:ext>
            </a:extLst>
          </p:cNvPr>
          <p:cNvSpPr/>
          <p:nvPr/>
        </p:nvSpPr>
        <p:spPr>
          <a:xfrm>
            <a:off x="0" y="4837339"/>
            <a:ext cx="9144000" cy="48985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86062C7-6D96-8E8C-CFB8-8872C68586E6}"/>
              </a:ext>
            </a:extLst>
          </p:cNvPr>
          <p:cNvSpPr/>
          <p:nvPr/>
        </p:nvSpPr>
        <p:spPr>
          <a:xfrm>
            <a:off x="1695450" y="152400"/>
            <a:ext cx="5909582" cy="48985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923366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253722B9-DA36-3E4B-CD03-D30B4DC7A1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5D82C-95A1-431E-8E38-AA614A14CDCF}" type="slidenum">
              <a:rPr kumimoji="1" lang="ja-JP" altLang="en-US" smtClean="0"/>
              <a:t>18</a:t>
            </a:fld>
            <a:endParaRPr kumimoji="1" lang="ja-JP" altLang="en-US"/>
          </a:p>
        </p:txBody>
      </p:sp>
      <p:pic>
        <p:nvPicPr>
          <p:cNvPr id="4" name="図 3" descr="テキスト&#10;&#10;AI 生成コンテンツは誤りを含む可能性があります。">
            <a:extLst>
              <a:ext uri="{FF2B5EF4-FFF2-40B4-BE49-F238E27FC236}">
                <a16:creationId xmlns:a16="http://schemas.microsoft.com/office/drawing/2014/main" id="{4AF3576B-86B0-D196-94E5-6975161C1A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9117"/>
            <a:ext cx="9144000" cy="5139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7079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A30CB46E-1968-5360-4422-9DF2D87704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5D82C-95A1-431E-8E38-AA614A14CDCF}" type="slidenum">
              <a:rPr kumimoji="1" lang="ja-JP" altLang="en-US" smtClean="0"/>
              <a:t>19</a:t>
            </a:fld>
            <a:endParaRPr kumimoji="1" lang="ja-JP" altLang="en-US"/>
          </a:p>
        </p:txBody>
      </p:sp>
      <p:pic>
        <p:nvPicPr>
          <p:cNvPr id="4" name="図 3" descr="テキスト&#10;&#10;AI 生成コンテンツは誤りを含む可能性があります。">
            <a:extLst>
              <a:ext uri="{FF2B5EF4-FFF2-40B4-BE49-F238E27FC236}">
                <a16:creationId xmlns:a16="http://schemas.microsoft.com/office/drawing/2014/main" id="{B4B4E982-3E17-A44D-B3C0-C171D4754A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33541"/>
            <a:ext cx="9144000" cy="5190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6680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84150" y="1122363"/>
            <a:ext cx="8839200" cy="2387600"/>
          </a:xfrm>
        </p:spPr>
        <p:txBody>
          <a:bodyPr>
            <a:noAutofit/>
          </a:bodyPr>
          <a:lstStyle/>
          <a:p>
            <a:r>
              <a:rPr lang="en-US" altLang="ja-JP" dirty="0"/>
              <a:t>1-4 AI</a:t>
            </a:r>
            <a:r>
              <a:rPr lang="ja-JP" altLang="en-US" dirty="0"/>
              <a:t> でできること（応用分野）</a:t>
            </a:r>
            <a:br>
              <a:rPr lang="en-US" altLang="ja-JP" dirty="0"/>
            </a:br>
            <a:endParaRPr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55940FB6-D91C-4C45-82A6-6C3F63B50793}" type="slidenum">
              <a:rPr lang="ja-JP" altLang="en-US" smtClean="0"/>
              <a:pPr/>
              <a:t>20</a:t>
            </a:fld>
            <a:endParaRPr lang="ja-JP" altLang="en-US" dirty="0"/>
          </a:p>
        </p:txBody>
      </p:sp>
      <p:sp>
        <p:nvSpPr>
          <p:cNvPr id="5" name="字幕 4">
            <a:extLst>
              <a:ext uri="{FF2B5EF4-FFF2-40B4-BE49-F238E27FC236}">
                <a16:creationId xmlns:a16="http://schemas.microsoft.com/office/drawing/2014/main" id="{02883327-4C50-0A05-5369-F09A4A93A75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125941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635CDDE-7F60-45D6-A154-6244F9704E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ja-JP" altLang="en-US" dirty="0"/>
              <a:t>人工知能の応用例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5F03EC6-6AE3-4086-AE8A-6D4FF9641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05D82C-95A1-431E-8E38-AA614A14CDCF}" type="slidenum">
              <a:rPr kumimoji="1" lang="ja-JP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メイリオ" panose="020B0604030504040204" pitchFamily="50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1" lang="ja-JP" altLang="en-US" sz="2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メイリオ" panose="020B0604030504040204" pitchFamily="50" charset="-128"/>
              <a:cs typeface="+mn-cs"/>
            </a:endParaRPr>
          </a:p>
        </p:txBody>
      </p:sp>
      <p:pic>
        <p:nvPicPr>
          <p:cNvPr id="9" name="コンテンツ プレースホルダー 8">
            <a:extLst>
              <a:ext uri="{FF2B5EF4-FFF2-40B4-BE49-F238E27FC236}">
                <a16:creationId xmlns:a16="http://schemas.microsoft.com/office/drawing/2014/main" id="{31F76A50-7B20-44CE-A5B4-362B7B0E83A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676" y="1352927"/>
            <a:ext cx="1919544" cy="1521719"/>
          </a:xfr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83646FD4-D062-419F-9A5C-88D6BF374C2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5136" y="1225722"/>
            <a:ext cx="1919544" cy="1868246"/>
          </a:xfrm>
          <a:prstGeom prst="rect">
            <a:avLst/>
          </a:prstGeom>
        </p:spPr>
      </p:pic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41F161A8-BAEA-4AF1-9A20-43C5A9EC00C4}"/>
              </a:ext>
            </a:extLst>
          </p:cNvPr>
          <p:cNvSpPr txBox="1"/>
          <p:nvPr/>
        </p:nvSpPr>
        <p:spPr>
          <a:xfrm>
            <a:off x="1275676" y="3226483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顔検知、顔識別</a:t>
            </a:r>
          </a:p>
        </p:txBody>
      </p:sp>
      <p:pic>
        <p:nvPicPr>
          <p:cNvPr id="15" name="図 14">
            <a:extLst>
              <a:ext uri="{FF2B5EF4-FFF2-40B4-BE49-F238E27FC236}">
                <a16:creationId xmlns:a16="http://schemas.microsoft.com/office/drawing/2014/main" id="{8E8E8ADE-4967-418F-809B-F2448232DF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28" y="3851018"/>
            <a:ext cx="4588596" cy="1868246"/>
          </a:xfrm>
          <a:prstGeom prst="rect">
            <a:avLst/>
          </a:prstGeom>
        </p:spPr>
      </p:pic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5FBBC0D0-3E78-4DB6-8D27-C06B9750D0FD}"/>
              </a:ext>
            </a:extLst>
          </p:cNvPr>
          <p:cNvSpPr txBox="1"/>
          <p:nvPr/>
        </p:nvSpPr>
        <p:spPr>
          <a:xfrm>
            <a:off x="1997367" y="5847470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合成</a:t>
            </a:r>
          </a:p>
        </p:txBody>
      </p:sp>
      <p:pic>
        <p:nvPicPr>
          <p:cNvPr id="18" name="図 17">
            <a:extLst>
              <a:ext uri="{FF2B5EF4-FFF2-40B4-BE49-F238E27FC236}">
                <a16:creationId xmlns:a16="http://schemas.microsoft.com/office/drawing/2014/main" id="{A22994AA-4D73-4DC5-BAD6-4EEFA9660A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1323" y="1113925"/>
            <a:ext cx="1892427" cy="1949772"/>
          </a:xfrm>
          <a:prstGeom prst="rect">
            <a:avLst/>
          </a:prstGeom>
        </p:spPr>
      </p:pic>
      <p:sp>
        <p:nvSpPr>
          <p:cNvPr id="19" name="矢印: 右 18">
            <a:extLst>
              <a:ext uri="{FF2B5EF4-FFF2-40B4-BE49-F238E27FC236}">
                <a16:creationId xmlns:a16="http://schemas.microsoft.com/office/drawing/2014/main" id="{D4321B73-9C14-49E6-A20A-FDC5C3542DA6}"/>
              </a:ext>
            </a:extLst>
          </p:cNvPr>
          <p:cNvSpPr/>
          <p:nvPr/>
        </p:nvSpPr>
        <p:spPr>
          <a:xfrm>
            <a:off x="6720903" y="1837088"/>
            <a:ext cx="205643" cy="48733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  <p:pic>
        <p:nvPicPr>
          <p:cNvPr id="20" name="図 19">
            <a:extLst>
              <a:ext uri="{FF2B5EF4-FFF2-40B4-BE49-F238E27FC236}">
                <a16:creationId xmlns:a16="http://schemas.microsoft.com/office/drawing/2014/main" id="{4085CC83-F200-4A0E-9BFF-93DB05B4E15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53694" y="1138736"/>
            <a:ext cx="1829359" cy="1884040"/>
          </a:xfrm>
          <a:prstGeom prst="rect">
            <a:avLst/>
          </a:prstGeom>
        </p:spPr>
      </p:pic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72347505-980F-4C02-B8FC-45BA8E3C610A}"/>
              </a:ext>
            </a:extLst>
          </p:cNvPr>
          <p:cNvSpPr txBox="1"/>
          <p:nvPr/>
        </p:nvSpPr>
        <p:spPr>
          <a:xfrm>
            <a:off x="5417607" y="3186110"/>
            <a:ext cx="29546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画像のセグメンテーション</a:t>
            </a:r>
          </a:p>
        </p:txBody>
      </p:sp>
      <p:pic>
        <p:nvPicPr>
          <p:cNvPr id="23" name="図 22">
            <a:extLst>
              <a:ext uri="{FF2B5EF4-FFF2-40B4-BE49-F238E27FC236}">
                <a16:creationId xmlns:a16="http://schemas.microsoft.com/office/drawing/2014/main" id="{5BC992C8-E599-48E3-9A44-2E440FC0C3E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06309" y="3624512"/>
            <a:ext cx="3875041" cy="2339691"/>
          </a:xfrm>
          <a:prstGeom prst="rect">
            <a:avLst/>
          </a:prstGeom>
        </p:spPr>
      </p:pic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EA7ECCAC-622F-433C-A906-B6F4D25DF6B0}"/>
              </a:ext>
            </a:extLst>
          </p:cNvPr>
          <p:cNvSpPr txBox="1"/>
          <p:nvPr/>
        </p:nvSpPr>
        <p:spPr>
          <a:xfrm>
            <a:off x="5463004" y="5934670"/>
            <a:ext cx="311348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Web</a:t>
            </a:r>
            <a:r>
              <a:rPr kumimoji="1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ブラウザで翻訳を行う</a:t>
            </a: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Mate Translate (Web </a:t>
            </a:r>
            <a:r>
              <a:rPr kumimoji="1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ブラウザ</a:t>
            </a: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Firefox </a:t>
            </a:r>
            <a:r>
              <a:rPr kumimoji="1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のアドオン</a:t>
            </a:r>
            <a:r>
              <a:rPr kumimoji="1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)</a:t>
            </a: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6FDCBA6-C74E-F179-074E-4B307AD6A89F}"/>
              </a:ext>
            </a:extLst>
          </p:cNvPr>
          <p:cNvSpPr txBox="1"/>
          <p:nvPr/>
        </p:nvSpPr>
        <p:spPr>
          <a:xfrm>
            <a:off x="552450" y="704695"/>
            <a:ext cx="761365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人工知能は私たちの生活や仕事を大きく変革する技術．</a:t>
            </a:r>
          </a:p>
        </p:txBody>
      </p:sp>
    </p:spTree>
    <p:extLst>
      <p:ext uri="{BB962C8B-B14F-4D97-AF65-F5344CB8AC3E}">
        <p14:creationId xmlns:p14="http://schemas.microsoft.com/office/powerpoint/2010/main" val="21462645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21845" y="175028"/>
            <a:ext cx="8034755" cy="752072"/>
          </a:xfrm>
        </p:spPr>
        <p:txBody>
          <a:bodyPr>
            <a:normAutofit fontScale="90000"/>
          </a:bodyPr>
          <a:lstStyle/>
          <a:p>
            <a:r>
              <a:rPr kumimoji="1" lang="ja-JP" altLang="en-US" dirty="0"/>
              <a:t>人間の言葉、声の処理：</a:t>
            </a:r>
            <a:r>
              <a:rPr lang="ja-JP" altLang="en-US" dirty="0"/>
              <a:t>対話型</a:t>
            </a:r>
            <a:r>
              <a:rPr lang="en-US" altLang="ja-JP" dirty="0"/>
              <a:t>AI</a:t>
            </a:r>
            <a:r>
              <a:rPr lang="ja-JP" altLang="en-US" dirty="0"/>
              <a:t>（チャットボット）</a:t>
            </a:r>
            <a:endParaRPr kumimoji="1" lang="ja-JP" altLang="en-US" dirty="0"/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594" y="2624139"/>
            <a:ext cx="4499206" cy="3518081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0691" y="2830410"/>
            <a:ext cx="3743517" cy="3978479"/>
          </a:xfrm>
          <a:prstGeom prst="rect">
            <a:avLst/>
          </a:prstGeom>
        </p:spPr>
      </p:pic>
      <p:sp>
        <p:nvSpPr>
          <p:cNvPr id="3" name="タイトル 1">
            <a:extLst>
              <a:ext uri="{FF2B5EF4-FFF2-40B4-BE49-F238E27FC236}">
                <a16:creationId xmlns:a16="http://schemas.microsoft.com/office/drawing/2014/main" id="{05070875-ADB4-E569-40BA-36B14594BA66}"/>
              </a:ext>
            </a:extLst>
          </p:cNvPr>
          <p:cNvSpPr txBox="1">
            <a:spLocks/>
          </p:cNvSpPr>
          <p:nvPr/>
        </p:nvSpPr>
        <p:spPr>
          <a:xfrm>
            <a:off x="682792" y="565150"/>
            <a:ext cx="8461208" cy="266064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3200" kern="1200">
                <a:solidFill>
                  <a:srgbClr val="FF0000"/>
                </a:solidFill>
                <a:latin typeface="Arial" panose="020B0604020202020204" pitchFamily="34" charset="0"/>
                <a:ea typeface="メイリオ" panose="020B0604030504040204" pitchFamily="50" charset="-128"/>
                <a:cs typeface="Segoe UI" panose="020B0502040204020203" pitchFamily="34" charset="0"/>
              </a:defRPr>
            </a:lvl1pPr>
          </a:lstStyle>
          <a:p>
            <a:pPr marL="342900" lvl="0" indent="-342900">
              <a:buFont typeface="Arial" panose="020B0604020202020204" pitchFamily="34" charset="0"/>
              <a:buChar char="•"/>
              <a:defRPr/>
            </a:pPr>
            <a:r>
              <a:rPr lang="ja-JP" altLang="en-US" sz="2400" b="1" dirty="0">
                <a:solidFill>
                  <a:schemeClr val="tx1"/>
                </a:solidFill>
                <a:latin typeface="メイリオ" panose="020B0604030504040204" pitchFamily="50" charset="-128"/>
              </a:rPr>
              <a:t>文章の翻訳</a:t>
            </a:r>
            <a:r>
              <a:rPr lang="ja-JP" altLang="en-US" sz="2400" dirty="0">
                <a:solidFill>
                  <a:schemeClr val="tx1"/>
                </a:solidFill>
                <a:latin typeface="メイリオ" panose="020B0604030504040204" pitchFamily="50" charset="-128"/>
              </a:rPr>
              <a:t>，</a:t>
            </a:r>
            <a:r>
              <a:rPr lang="ja-JP" altLang="en-US" sz="2400" b="1" dirty="0">
                <a:solidFill>
                  <a:schemeClr val="tx1"/>
                </a:solidFill>
                <a:latin typeface="メイリオ" panose="020B0604030504040204" pitchFamily="50" charset="-128"/>
              </a:rPr>
              <a:t>要約，推敲</a:t>
            </a:r>
            <a:r>
              <a:rPr lang="ja-JP" altLang="en-US" sz="2400" dirty="0">
                <a:solidFill>
                  <a:schemeClr val="tx1"/>
                </a:solidFill>
                <a:latin typeface="メイリオ" panose="020B0604030504040204" pitchFamily="50" charset="-128"/>
              </a:rPr>
              <a:t>のほか，</a:t>
            </a:r>
            <a:r>
              <a:rPr lang="ja-JP" altLang="en-US" sz="2400" b="1" dirty="0">
                <a:solidFill>
                  <a:schemeClr val="tx1"/>
                </a:solidFill>
                <a:latin typeface="メイリオ" panose="020B0604030504040204" pitchFamily="50" charset="-128"/>
              </a:rPr>
              <a:t>相談や自由なアイデア出し</a:t>
            </a:r>
            <a:r>
              <a:rPr lang="ja-JP" altLang="en-US" sz="2400" dirty="0">
                <a:solidFill>
                  <a:schemeClr val="tx1"/>
                </a:solidFill>
                <a:latin typeface="メイリオ" panose="020B0604030504040204" pitchFamily="50" charset="-128"/>
              </a:rPr>
              <a:t>に使用できる．</a:t>
            </a:r>
            <a:endParaRPr lang="en-US" altLang="ja-JP" sz="2400" dirty="0">
              <a:solidFill>
                <a:schemeClr val="tx1"/>
              </a:solidFill>
              <a:latin typeface="メイリオ" panose="020B0604030504040204" pitchFamily="50" charset="-128"/>
            </a:endParaRPr>
          </a:p>
          <a:p>
            <a:pPr marL="342900" lvl="0" indent="-342900">
              <a:buFont typeface="Arial" panose="020B0604020202020204" pitchFamily="34" charset="0"/>
              <a:buChar char="•"/>
              <a:defRPr/>
            </a:pPr>
            <a:r>
              <a:rPr lang="ja-JP" altLang="en-US" sz="2400" dirty="0">
                <a:solidFill>
                  <a:schemeClr val="tx1"/>
                </a:solidFill>
                <a:latin typeface="メイリオ" panose="020B0604030504040204" pitchFamily="50" charset="-128"/>
              </a:rPr>
              <a:t>ユーザーが質問や依頼を入力すると，</a:t>
            </a:r>
            <a:r>
              <a:rPr lang="en-US" altLang="ja-JP" sz="2400" dirty="0">
                <a:solidFill>
                  <a:schemeClr val="tx1"/>
                </a:solidFill>
                <a:latin typeface="メイリオ" panose="020B0604030504040204" pitchFamily="50" charset="-128"/>
              </a:rPr>
              <a:t>AI</a:t>
            </a:r>
            <a:r>
              <a:rPr lang="ja-JP" altLang="en-US" sz="2400" dirty="0">
                <a:solidFill>
                  <a:schemeClr val="tx1"/>
                </a:solidFill>
                <a:latin typeface="メイリオ" panose="020B0604030504040204" pitchFamily="50" charset="-128"/>
              </a:rPr>
              <a:t>が</a:t>
            </a:r>
            <a:r>
              <a:rPr lang="ja-JP" altLang="en-US" sz="2400" b="1" dirty="0">
                <a:solidFill>
                  <a:schemeClr val="tx1"/>
                </a:solidFill>
                <a:latin typeface="メイリオ" panose="020B0604030504040204" pitchFamily="50" charset="-128"/>
              </a:rPr>
              <a:t>回答</a:t>
            </a:r>
            <a:r>
              <a:rPr lang="ja-JP" altLang="en-US" sz="2400" dirty="0">
                <a:solidFill>
                  <a:schemeClr val="tx1"/>
                </a:solidFill>
                <a:latin typeface="メイリオ" panose="020B0604030504040204" pitchFamily="50" charset="-128"/>
              </a:rPr>
              <a:t>や</a:t>
            </a:r>
            <a:r>
              <a:rPr lang="ja-JP" altLang="en-US" sz="2400" b="1" dirty="0">
                <a:solidFill>
                  <a:schemeClr val="tx1"/>
                </a:solidFill>
                <a:latin typeface="メイリオ" panose="020B0604030504040204" pitchFamily="50" charset="-128"/>
              </a:rPr>
              <a:t>コード</a:t>
            </a:r>
            <a:r>
              <a:rPr lang="ja-JP" altLang="en-US" sz="2400" dirty="0">
                <a:solidFill>
                  <a:schemeClr val="tx1"/>
                </a:solidFill>
                <a:latin typeface="メイリオ" panose="020B0604030504040204" pitchFamily="50" charset="-128"/>
              </a:rPr>
              <a:t>を生成．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268788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FC3BC2C-76B3-4EDB-9CE2-EEFC272494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ja-JP" altLang="en-US" dirty="0"/>
              <a:t>人間の言葉、声の処理：</a:t>
            </a:r>
            <a:r>
              <a:rPr kumimoji="1" lang="ja-JP" altLang="en-US" dirty="0"/>
              <a:t>自動翻訳サービス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0C18B43-4E6A-480E-A236-08E8CCF3E1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05D82C-95A1-431E-8E38-AA614A14CDCF}" type="slidenum">
              <a:rPr kumimoji="1" lang="ja-JP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メイリオ" panose="020B0604030504040204" pitchFamily="50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1" lang="ja-JP" altLang="en-US" sz="2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メイリオ" panose="020B0604030504040204" pitchFamily="50" charset="-128"/>
              <a:cs typeface="+mn-cs"/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A8B69712-EAE3-4183-B2A8-826BF0DB2B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397" y="3429000"/>
            <a:ext cx="7762875" cy="2436813"/>
          </a:xfrm>
          <a:prstGeom prst="rect">
            <a:avLst/>
          </a:prstGeom>
        </p:spPr>
      </p:pic>
      <p:sp>
        <p:nvSpPr>
          <p:cNvPr id="6" name="テキスト ボックス 2">
            <a:extLst>
              <a:ext uri="{FF2B5EF4-FFF2-40B4-BE49-F238E27FC236}">
                <a16:creationId xmlns:a16="http://schemas.microsoft.com/office/drawing/2014/main" id="{A9C2E803-5EFA-440F-8470-22070A2C08A6}"/>
              </a:ext>
            </a:extLst>
          </p:cNvPr>
          <p:cNvSpPr txBox="1"/>
          <p:nvPr/>
        </p:nvSpPr>
        <p:spPr>
          <a:xfrm>
            <a:off x="968728" y="5781029"/>
            <a:ext cx="69450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DeepL</a:t>
            </a:r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 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の </a:t>
            </a:r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URL: https://</a:t>
            </a:r>
            <a:r>
              <a:rPr kumimoji="1" lang="en-US" altLang="ja-JP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www.deepl.com</a:t>
            </a:r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/ja/translator</a:t>
            </a:r>
            <a:endParaRPr kumimoji="1" lang="ja-JP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7" name="コンテンツ プレースホルダー 2">
            <a:extLst>
              <a:ext uri="{FF2B5EF4-FFF2-40B4-BE49-F238E27FC236}">
                <a16:creationId xmlns:a16="http://schemas.microsoft.com/office/drawing/2014/main" id="{801F3FED-6EDC-4ADC-B1D0-3156E63A042B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321845" y="865188"/>
            <a:ext cx="8184063" cy="19669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Arial" panose="020B0604020202020204" pitchFamily="34" charset="0"/>
                <a:ea typeface="メイリオ" panose="020B0604030504040204" pitchFamily="50" charset="-128"/>
                <a:cs typeface="Segoe UI" panose="020B0502040204020203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メイリオ" panose="020B0604030504040204" pitchFamily="50" charset="-128"/>
                <a:cs typeface="Segoe UI" panose="020B0502040204020203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Arial" panose="020B0604020202020204" pitchFamily="34" charset="0"/>
                <a:ea typeface="メイリオ" panose="020B0604030504040204" pitchFamily="50" charset="-128"/>
                <a:cs typeface="Segoe UI" panose="020B0502040204020203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Arial" panose="020B0604020202020204" pitchFamily="34" charset="0"/>
                <a:ea typeface="メイリオ" panose="020B0604030504040204" pitchFamily="50" charset="-128"/>
                <a:cs typeface="Segoe UI" panose="020B0502040204020203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Arial" panose="020B0604020202020204" pitchFamily="34" charset="0"/>
                <a:ea typeface="メイリオ" panose="020B0604030504040204" pitchFamily="50" charset="-128"/>
                <a:cs typeface="Segoe UI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ja-JP" sz="2400" dirty="0"/>
              <a:t>Web</a:t>
            </a:r>
            <a:r>
              <a:rPr lang="ja-JP" altLang="en-US" sz="2400" dirty="0"/>
              <a:t>ブラウザ上でテキストを入力すると，別の言語に自動翻訳される．</a:t>
            </a:r>
          </a:p>
          <a:p>
            <a:pPr marL="0" indent="0">
              <a:buNone/>
            </a:pPr>
            <a:r>
              <a:rPr lang="ja-JP" altLang="en-US" sz="2400" dirty="0"/>
              <a:t>例：</a:t>
            </a:r>
            <a:r>
              <a:rPr lang="en-US" altLang="ja-JP" sz="2400" dirty="0" err="1"/>
              <a:t>DeepL</a:t>
            </a:r>
            <a:r>
              <a:rPr lang="ja-JP" altLang="en-US" sz="2400" dirty="0"/>
              <a:t>，</a:t>
            </a:r>
            <a:r>
              <a:rPr lang="en-US" altLang="ja-JP" sz="2400" dirty="0"/>
              <a:t>Mate Translate</a:t>
            </a:r>
            <a:r>
              <a:rPr lang="ja-JP" altLang="en-US" sz="2400" dirty="0"/>
              <a:t>（</a:t>
            </a:r>
            <a:r>
              <a:rPr lang="en-US" altLang="ja-JP" sz="2400" dirty="0"/>
              <a:t>Web</a:t>
            </a:r>
            <a:r>
              <a:rPr lang="ja-JP" altLang="en-US" sz="2400" dirty="0"/>
              <a:t>ブラウザ </a:t>
            </a:r>
            <a:r>
              <a:rPr lang="en-US" altLang="ja-JP" sz="2400" dirty="0"/>
              <a:t>Firefox </a:t>
            </a:r>
            <a:r>
              <a:rPr lang="ja-JP" altLang="en-US" sz="2400" dirty="0"/>
              <a:t>のアドオン）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ja-JP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5735089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011289B-16AF-47F9-8F63-E9FB227232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/>
              <a:t>視覚情報処理</a:t>
            </a:r>
            <a:r>
              <a:rPr lang="ja-JP" altLang="en-US" dirty="0"/>
              <a:t>：画像分類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236BCE3-F02C-4F27-8F27-7E224FF5A1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6750" y="4961454"/>
            <a:ext cx="2507982" cy="684164"/>
          </a:xfrm>
        </p:spPr>
        <p:txBody>
          <a:bodyPr/>
          <a:lstStyle/>
          <a:p>
            <a:pPr marL="0" indent="0">
              <a:buNone/>
            </a:pPr>
            <a:r>
              <a:rPr kumimoji="1" lang="ja-JP" altLang="en-US" dirty="0"/>
              <a:t>元画像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D8F3DF40-3A52-44D7-83DC-E488BA229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05D82C-95A1-431E-8E38-AA614A14CDCF}" type="slidenum">
              <a:rPr kumimoji="1" lang="ja-JP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メイリオ" panose="020B0604030504040204" pitchFamily="50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1" lang="ja-JP" altLang="en-US" sz="2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メイリオ" panose="020B0604030504040204" pitchFamily="50" charset="-128"/>
              <a:cs typeface="+mn-cs"/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E23FED45-F1E5-4CE8-8DA9-251C46B8E8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2813415"/>
            <a:ext cx="2645839" cy="1946879"/>
          </a:xfrm>
          <a:prstGeom prst="rect">
            <a:avLst/>
          </a:prstGeom>
        </p:spPr>
      </p:pic>
      <p:sp>
        <p:nvSpPr>
          <p:cNvPr id="7" name="コンテンツ プレースホルダー 2">
            <a:extLst>
              <a:ext uri="{FF2B5EF4-FFF2-40B4-BE49-F238E27FC236}">
                <a16:creationId xmlns:a16="http://schemas.microsoft.com/office/drawing/2014/main" id="{6A7D6FE4-320C-45B2-80C5-B98420D06DC2}"/>
              </a:ext>
            </a:extLst>
          </p:cNvPr>
          <p:cNvSpPr txBox="1">
            <a:spLocks/>
          </p:cNvSpPr>
          <p:nvPr/>
        </p:nvSpPr>
        <p:spPr>
          <a:xfrm>
            <a:off x="5050122" y="5516314"/>
            <a:ext cx="2507982" cy="68416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Arial" panose="020B0604020202020204" pitchFamily="34" charset="0"/>
                <a:ea typeface="メイリオ" panose="020B0604030504040204" pitchFamily="50" charset="-128"/>
                <a:cs typeface="Segoe UI" panose="020B0502040204020203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メイリオ" panose="020B0604030504040204" pitchFamily="50" charset="-128"/>
                <a:cs typeface="Segoe UI" panose="020B0502040204020203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Arial" panose="020B0604020202020204" pitchFamily="34" charset="0"/>
                <a:ea typeface="メイリオ" panose="020B0604030504040204" pitchFamily="50" charset="-128"/>
                <a:cs typeface="Segoe UI" panose="020B0502040204020203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Arial" panose="020B0604020202020204" pitchFamily="34" charset="0"/>
                <a:ea typeface="メイリオ" panose="020B0604030504040204" pitchFamily="50" charset="-128"/>
                <a:cs typeface="Segoe UI" panose="020B0502040204020203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Arial" panose="020B0604020202020204" pitchFamily="34" charset="0"/>
                <a:ea typeface="メイリオ" panose="020B0604030504040204" pitchFamily="50" charset="-128"/>
                <a:cs typeface="Segoe UI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ja-JP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メイリオ" panose="020B0604030504040204" pitchFamily="50" charset="-128"/>
                <a:cs typeface="Segoe UI" panose="020B0502040204020203" pitchFamily="34" charset="0"/>
              </a:rPr>
              <a:t>画像分類の結果</a:t>
            </a: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099BAEC3-BBA9-4170-A080-2352709103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5419" y="1917490"/>
            <a:ext cx="6039452" cy="3533405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1428192E-78E3-4B1A-A535-4CCAB4DFA554}"/>
              </a:ext>
            </a:extLst>
          </p:cNvPr>
          <p:cNvSpPr txBox="1"/>
          <p:nvPr/>
        </p:nvSpPr>
        <p:spPr>
          <a:xfrm>
            <a:off x="349935" y="5948850"/>
            <a:ext cx="89812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altLang="ja-JP" sz="2400" b="1" dirty="0"/>
              <a:t>Google Cloud Vision</a:t>
            </a:r>
            <a:r>
              <a:rPr lang="ja-JP" altLang="en-US" sz="2400" b="1" dirty="0"/>
              <a:t>のオンラインサービス</a:t>
            </a:r>
            <a:endParaRPr lang="en-US" altLang="ja-JP" sz="2400" b="1" dirty="0"/>
          </a:p>
          <a:p>
            <a:pPr lvl="0">
              <a:defRPr/>
            </a:pPr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URL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：</a:t>
            </a:r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https://cloud.google.com/vision/docs/drag-and-drop</a:t>
            </a:r>
            <a:endParaRPr kumimoji="1" lang="ja-JP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5" name="コンテンツ プレースホルダー 2">
            <a:extLst>
              <a:ext uri="{FF2B5EF4-FFF2-40B4-BE49-F238E27FC236}">
                <a16:creationId xmlns:a16="http://schemas.microsoft.com/office/drawing/2014/main" id="{50AC549F-ECA8-DC00-D1EF-959FD3EB335C}"/>
              </a:ext>
            </a:extLst>
          </p:cNvPr>
          <p:cNvSpPr txBox="1">
            <a:spLocks/>
          </p:cNvSpPr>
          <p:nvPr/>
        </p:nvSpPr>
        <p:spPr>
          <a:xfrm>
            <a:off x="221327" y="967176"/>
            <a:ext cx="8721143" cy="6841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Arial" panose="020B0604020202020204" pitchFamily="34" charset="0"/>
                <a:ea typeface="メイリオ" panose="020B0604030504040204" pitchFamily="50" charset="-128"/>
                <a:cs typeface="Segoe UI" panose="020B0502040204020203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メイリオ" panose="020B0604030504040204" pitchFamily="50" charset="-128"/>
                <a:cs typeface="Segoe UI" panose="020B0502040204020203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Arial" panose="020B0604020202020204" pitchFamily="34" charset="0"/>
                <a:ea typeface="メイリオ" panose="020B0604030504040204" pitchFamily="50" charset="-128"/>
                <a:cs typeface="Segoe UI" panose="020B0502040204020203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Arial" panose="020B0604020202020204" pitchFamily="34" charset="0"/>
                <a:ea typeface="メイリオ" panose="020B0604030504040204" pitchFamily="50" charset="-128"/>
                <a:cs typeface="Segoe UI" panose="020B0502040204020203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Arial" panose="020B0604020202020204" pitchFamily="34" charset="0"/>
                <a:ea typeface="メイリオ" panose="020B0604030504040204" pitchFamily="50" charset="-128"/>
                <a:cs typeface="Segoe UI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  <a:defRPr/>
            </a:pPr>
            <a:r>
              <a:rPr lang="ja-JP" altLang="en-US" sz="2400" dirty="0"/>
              <a:t>画像を入力すると，</a:t>
            </a:r>
            <a:r>
              <a:rPr lang="en-US" altLang="ja-JP" sz="2400" dirty="0"/>
              <a:t>AI</a:t>
            </a:r>
            <a:r>
              <a:rPr lang="ja-JP" altLang="en-US" sz="2400" dirty="0"/>
              <a:t>がその内容を認識し，ラベル（</a:t>
            </a:r>
            <a:r>
              <a:rPr lang="en-US" altLang="ja-JP" sz="2400" dirty="0"/>
              <a:t>Forehead 98%, Glasses 98%, Chin 97% </a:t>
            </a:r>
            <a:r>
              <a:rPr lang="ja-JP" altLang="en-US" sz="2400" dirty="0"/>
              <a:t>等）を付けて分類．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メイリオ" panose="020B0604030504040204" pitchFamily="50" charset="-128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568830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1801" y="175028"/>
            <a:ext cx="8741252" cy="469865"/>
          </a:xfrm>
        </p:spPr>
        <p:txBody>
          <a:bodyPr>
            <a:noAutofit/>
          </a:bodyPr>
          <a:lstStyle/>
          <a:p>
            <a:r>
              <a:rPr lang="zh-TW" altLang="en-US" dirty="0"/>
              <a:t>視覚情報処理</a:t>
            </a:r>
            <a:r>
              <a:rPr lang="ja-JP" altLang="en-US" dirty="0"/>
              <a:t>： </a:t>
            </a:r>
            <a:r>
              <a:rPr kumimoji="1" lang="ja-JP" altLang="en-US" dirty="0"/>
              <a:t>オブジェクトの発見・検知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5940FB6-D91C-4C45-82A6-6C3F63B50793}" type="slidenum">
              <a:rPr kumimoji="1" lang="ja-JP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メイリオ" panose="020B0604030504040204" pitchFamily="50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1" lang="ja-JP" altLang="en-US" sz="2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8" name="正方形/長方形 7"/>
          <p:cNvSpPr/>
          <p:nvPr/>
        </p:nvSpPr>
        <p:spPr>
          <a:xfrm>
            <a:off x="1727912" y="5524033"/>
            <a:ext cx="11079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メイリオ" panose="020B0604030504040204" pitchFamily="50" charset="-128"/>
                <a:cs typeface="+mn-cs"/>
              </a:rPr>
              <a:t>元画像</a:t>
            </a:r>
            <a:endParaRPr kumimoji="0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9" name="正方形/長方形 8"/>
          <p:cNvSpPr/>
          <p:nvPr/>
        </p:nvSpPr>
        <p:spPr>
          <a:xfrm>
            <a:off x="4756710" y="5594239"/>
            <a:ext cx="418576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メイリオ" panose="020B0604030504040204" pitchFamily="50" charset="-128"/>
                <a:cs typeface="+mn-cs"/>
              </a:rPr>
              <a:t>人工知能による読み取り結果</a:t>
            </a:r>
            <a:endParaRPr kumimoji="0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メイリオ" panose="020B0604030504040204" pitchFamily="50" charset="-128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メイリオ" panose="020B0604030504040204" pitchFamily="50" charset="-128"/>
                <a:cs typeface="+mn-cs"/>
              </a:rPr>
              <a:t>(</a:t>
            </a:r>
            <a:r>
              <a:rPr kumimoji="0" lang="en-US" altLang="ja-JP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メイリオ" panose="020B0604030504040204" pitchFamily="50" charset="-128"/>
                <a:cs typeface="+mn-cs"/>
              </a:rPr>
              <a:t>DeepLabv3</a:t>
            </a:r>
            <a:r>
              <a:rPr kumimoji="0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メイリオ" panose="020B0604030504040204" pitchFamily="50" charset="-128"/>
                <a:cs typeface="+mn-cs"/>
              </a:rPr>
              <a:t>+ </a:t>
            </a:r>
            <a:r>
              <a:rPr kumimoji="0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メイリオ" panose="020B0604030504040204" pitchFamily="50" charset="-128"/>
                <a:cs typeface="+mn-cs"/>
              </a:rPr>
              <a:t>を使用</a:t>
            </a:r>
            <a:r>
              <a:rPr kumimoji="0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メイリオ" panose="020B0604030504040204" pitchFamily="50" charset="-128"/>
                <a:cs typeface="+mn-cs"/>
              </a:rPr>
              <a:t>)</a:t>
            </a:r>
          </a:p>
        </p:txBody>
      </p:sp>
      <p:pic>
        <p:nvPicPr>
          <p:cNvPr id="1026" name="Picture 2" descr="2.png">
            <a:extLst>
              <a:ext uri="{FF2B5EF4-FFF2-40B4-BE49-F238E27FC236}">
                <a16:creationId xmlns:a16="http://schemas.microsoft.com/office/drawing/2014/main" id="{E92603C5-7D78-49B6-8DD0-888999C703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01" y="2993046"/>
            <a:ext cx="4547160" cy="2268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294.png">
            <a:extLst>
              <a:ext uri="{FF2B5EF4-FFF2-40B4-BE49-F238E27FC236}">
                <a16:creationId xmlns:a16="http://schemas.microsoft.com/office/drawing/2014/main" id="{FD6C3C52-D0C7-42A4-9473-C436C22532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2582" y="2944199"/>
            <a:ext cx="4731418" cy="2352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10BE6864-3546-3F4E-DDB1-C46231686F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sz="2400" b="1" dirty="0"/>
              <a:t>画像の中のオブジェクト</a:t>
            </a:r>
            <a:r>
              <a:rPr lang="ja-JP" altLang="en-US" sz="2400" dirty="0"/>
              <a:t>（人，自転車，車など）を，</a:t>
            </a:r>
            <a:r>
              <a:rPr lang="en-US" altLang="ja-JP" sz="2400" dirty="0"/>
              <a:t>AI </a:t>
            </a:r>
            <a:r>
              <a:rPr lang="ja-JP" altLang="en-US" sz="2400" dirty="0"/>
              <a:t>が</a:t>
            </a:r>
            <a:r>
              <a:rPr lang="ja-JP" altLang="en-US" sz="2400" b="1" dirty="0"/>
              <a:t>発見・検知</a:t>
            </a:r>
            <a:r>
              <a:rPr lang="ja-JP" altLang="en-US" sz="2400" dirty="0"/>
              <a:t>する．</a:t>
            </a:r>
            <a:endParaRPr lang="en-US" altLang="ja-JP" sz="2400" dirty="0"/>
          </a:p>
          <a:p>
            <a:pPr marL="0" indent="0">
              <a:buNone/>
            </a:pPr>
            <a:r>
              <a:rPr lang="ja-JP" altLang="en-US" sz="2400" dirty="0"/>
              <a:t>（例）</a:t>
            </a:r>
            <a:r>
              <a:rPr lang="en-US" altLang="ja-JP" sz="2400" dirty="0"/>
              <a:t>DeepLabv3+</a:t>
            </a:r>
            <a:r>
              <a:rPr lang="ja-JP" altLang="en-US" sz="2400" dirty="0"/>
              <a:t>を使用した例では，街路の画像から人，自転車，車，道路，建物等を色分けして検出．</a:t>
            </a:r>
          </a:p>
        </p:txBody>
      </p:sp>
    </p:spTree>
    <p:extLst>
      <p:ext uri="{BB962C8B-B14F-4D97-AF65-F5344CB8AC3E}">
        <p14:creationId xmlns:p14="http://schemas.microsoft.com/office/powerpoint/2010/main" val="384493530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7089EEE-7E7A-49C2-AE7E-BDB5B1EE20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/>
              <a:t>視覚情報処理</a:t>
            </a:r>
            <a:r>
              <a:rPr lang="ja-JP" altLang="en-US" dirty="0"/>
              <a:t>：顔検知</a:t>
            </a:r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EC51C32A-4331-4045-8745-AD72170916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05D82C-95A1-431E-8E38-AA614A14CDCF}" type="slidenum">
              <a:rPr kumimoji="1" lang="ja-JP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メイリオ" panose="020B0604030504040204" pitchFamily="50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1" lang="ja-JP" altLang="en-US" sz="2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メイリオ" panose="020B0604030504040204" pitchFamily="50" charset="-128"/>
              <a:cs typeface="+mn-cs"/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05A2278E-F9FF-46E8-BC61-580EBDC2A7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8877" y="2467053"/>
            <a:ext cx="4150876" cy="3826589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0A416944-ADDF-46A8-BE3C-0F9B4AA3E5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478" y="2467054"/>
            <a:ext cx="4231562" cy="3826589"/>
          </a:xfrm>
          <a:prstGeom prst="rect">
            <a:avLst/>
          </a:prstGeom>
        </p:spPr>
      </p:pic>
      <p:sp>
        <p:nvSpPr>
          <p:cNvPr id="9" name="矢印: 右 8">
            <a:extLst>
              <a:ext uri="{FF2B5EF4-FFF2-40B4-BE49-F238E27FC236}">
                <a16:creationId xmlns:a16="http://schemas.microsoft.com/office/drawing/2014/main" id="{69B80879-38C1-E143-0BD5-B70095BB3972}"/>
              </a:ext>
            </a:extLst>
          </p:cNvPr>
          <p:cNvSpPr/>
          <p:nvPr/>
        </p:nvSpPr>
        <p:spPr>
          <a:xfrm>
            <a:off x="4480170" y="4123430"/>
            <a:ext cx="352577" cy="69466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10" name="コンテンツ プレースホルダー 5">
            <a:extLst>
              <a:ext uri="{FF2B5EF4-FFF2-40B4-BE49-F238E27FC236}">
                <a16:creationId xmlns:a16="http://schemas.microsoft.com/office/drawing/2014/main" id="{9B6827D0-474B-1508-83B2-33BF863B6D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845" y="846253"/>
            <a:ext cx="8461208" cy="533316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sz="2400" dirty="0"/>
              <a:t>画像中の</a:t>
            </a:r>
            <a:r>
              <a:rPr lang="ja-JP" altLang="en-US" sz="2400" b="1" dirty="0"/>
              <a:t>顔の位置</a:t>
            </a:r>
            <a:r>
              <a:rPr lang="ja-JP" altLang="en-US" sz="2400" dirty="0"/>
              <a:t>と</a:t>
            </a:r>
            <a:r>
              <a:rPr lang="ja-JP" altLang="en-US" sz="2400" b="1" dirty="0"/>
              <a:t>大きさの情報</a:t>
            </a:r>
            <a:r>
              <a:rPr lang="ja-JP" altLang="en-US" sz="2400" dirty="0"/>
              <a:t>を読み取る技術．</a:t>
            </a:r>
            <a:endParaRPr lang="en-US" altLang="ja-JP" sz="2400" dirty="0"/>
          </a:p>
          <a:p>
            <a:pPr marL="0" indent="0">
              <a:buNone/>
            </a:pPr>
            <a:r>
              <a:rPr lang="ja-JP" altLang="en-US" sz="2400" dirty="0"/>
              <a:t>集合写真のような複数人が写る画像からも，各人の顔を矩形で囲んで検出できる．</a:t>
            </a:r>
          </a:p>
        </p:txBody>
      </p:sp>
    </p:spTree>
    <p:extLst>
      <p:ext uri="{BB962C8B-B14F-4D97-AF65-F5344CB8AC3E}">
        <p14:creationId xmlns:p14="http://schemas.microsoft.com/office/powerpoint/2010/main" val="299835624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67CBF2D-60CB-1896-1698-811FC041B0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/>
              <a:t>視覚情報処理</a:t>
            </a:r>
            <a:r>
              <a:rPr lang="ja-JP" altLang="en-US" dirty="0"/>
              <a:t>：顔識別（顔からの人物特定）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574DD12-F814-8857-5633-2DBDDD6604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sz="2400" b="1" dirty="0"/>
              <a:t>あらかじめ登録された顔データ</a:t>
            </a:r>
            <a:r>
              <a:rPr lang="ja-JP" altLang="en-US" sz="2400" dirty="0"/>
              <a:t>との</a:t>
            </a:r>
            <a:r>
              <a:rPr lang="ja-JP" altLang="en-US" sz="2400" b="1" dirty="0"/>
              <a:t>距離（類似度）</a:t>
            </a:r>
            <a:r>
              <a:rPr lang="ja-JP" altLang="en-US" sz="2400" dirty="0"/>
              <a:t>を</a:t>
            </a:r>
            <a:r>
              <a:rPr lang="ja-JP" altLang="en-US" sz="2400" b="1" dirty="0"/>
              <a:t>計算</a:t>
            </a:r>
            <a:r>
              <a:rPr lang="ja-JP" altLang="en-US" sz="2400" dirty="0"/>
              <a:t>し，</a:t>
            </a:r>
            <a:r>
              <a:rPr lang="ja-JP" altLang="en-US" sz="2400" b="1" dirty="0"/>
              <a:t>最も距離が近い人物を特定</a:t>
            </a:r>
            <a:r>
              <a:rPr lang="ja-JP" altLang="en-US" sz="2400" dirty="0"/>
              <a:t>する技術．</a:t>
            </a:r>
            <a:endParaRPr lang="en-US" altLang="ja-JP" sz="2400" dirty="0"/>
          </a:p>
          <a:p>
            <a:pPr marL="0" indent="0">
              <a:buNone/>
            </a:pPr>
            <a:r>
              <a:rPr lang="ja-JP" altLang="en-US" sz="2400" dirty="0"/>
              <a:t>（例）入力画像に対して各人物との距離を算出し，最小距離の人物名（</a:t>
            </a:r>
            <a:r>
              <a:rPr lang="en-US" altLang="ja-JP" sz="2400" dirty="0" err="1"/>
              <a:t>younes</a:t>
            </a:r>
            <a:r>
              <a:rPr lang="en-US" altLang="ja-JP" sz="2400" dirty="0"/>
              <a:t>, distance 0.309...</a:t>
            </a:r>
            <a:r>
              <a:rPr lang="ja-JP" altLang="en-US" sz="2400" dirty="0"/>
              <a:t>）を出力する．</a:t>
            </a:r>
            <a:endParaRPr kumimoji="1" lang="ja-JP" altLang="en-US" sz="240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157B652-ADF8-2E40-DDDD-920130B574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5D82C-95A1-431E-8E38-AA614A14CDCF}" type="slidenum">
              <a:rPr kumimoji="1" lang="ja-JP" altLang="en-US" smtClean="0"/>
              <a:t>27</a:t>
            </a:fld>
            <a:endParaRPr kumimoji="1" lang="ja-JP" altLang="en-US"/>
          </a:p>
        </p:txBody>
      </p:sp>
      <p:pic>
        <p:nvPicPr>
          <p:cNvPr id="16" name="コンテンツ プレースホルダー 4">
            <a:extLst>
              <a:ext uri="{FF2B5EF4-FFF2-40B4-BE49-F238E27FC236}">
                <a16:creationId xmlns:a16="http://schemas.microsoft.com/office/drawing/2014/main" id="{8D4103F7-2EB0-428A-B517-0FFEF612FE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158" y="3066295"/>
            <a:ext cx="2438989" cy="2486121"/>
          </a:xfrm>
          <a:prstGeom prst="rect">
            <a:avLst/>
          </a:prstGeom>
        </p:spPr>
      </p:pic>
      <p:sp>
        <p:nvSpPr>
          <p:cNvPr id="17" name="矢印: 右 16">
            <a:extLst>
              <a:ext uri="{FF2B5EF4-FFF2-40B4-BE49-F238E27FC236}">
                <a16:creationId xmlns:a16="http://schemas.microsoft.com/office/drawing/2014/main" id="{178BCBCC-7891-463C-82DA-FA206A8BECA7}"/>
              </a:ext>
            </a:extLst>
          </p:cNvPr>
          <p:cNvSpPr/>
          <p:nvPr/>
        </p:nvSpPr>
        <p:spPr>
          <a:xfrm>
            <a:off x="3133365" y="4049692"/>
            <a:ext cx="451413" cy="63660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  <p:pic>
        <p:nvPicPr>
          <p:cNvPr id="18" name="図 17">
            <a:extLst>
              <a:ext uri="{FF2B5EF4-FFF2-40B4-BE49-F238E27FC236}">
                <a16:creationId xmlns:a16="http://schemas.microsoft.com/office/drawing/2014/main" id="{AF677051-190F-4EFE-8ED4-DD056E30CC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8996" y="3066295"/>
            <a:ext cx="4956735" cy="2745643"/>
          </a:xfrm>
          <a:prstGeom prst="rect">
            <a:avLst/>
          </a:prstGeom>
        </p:spPr>
      </p:pic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56BF83F6-E66E-4799-94AB-93642984DF84}"/>
              </a:ext>
            </a:extLst>
          </p:cNvPr>
          <p:cNvSpPr txBox="1"/>
          <p:nvPr/>
        </p:nvSpPr>
        <p:spPr>
          <a:xfrm>
            <a:off x="5692093" y="5991346"/>
            <a:ext cx="20573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younes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170958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99DC26-18F1-B411-51F7-6DEA54B737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575E711-4BD4-06BD-048F-06E9DBA590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ja-JP" altLang="en-US" dirty="0"/>
              <a:t>視覚情報処理：</a:t>
            </a:r>
            <a:r>
              <a:rPr lang="ja-JP" altLang="en-US" dirty="0"/>
              <a:t>目の動きの読み取り</a:t>
            </a:r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9FADCAB-ACC8-E352-3460-44489A2BAF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05D82C-95A1-431E-8E38-AA614A14CDCF}" type="slidenum">
              <a:rPr kumimoji="1" lang="ja-JP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メイリオ" panose="020B0604030504040204" pitchFamily="50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1" lang="ja-JP" altLang="en-US" sz="2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3563D82-4424-D1FB-1131-D4C30A66DB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845" y="808153"/>
            <a:ext cx="8461208" cy="533316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sz="2400" b="1" dirty="0"/>
              <a:t>瞳孔の位置と動きを追跡</a:t>
            </a:r>
            <a:r>
              <a:rPr lang="ja-JP" altLang="en-US" sz="2400" dirty="0"/>
              <a:t>する技術．</a:t>
            </a:r>
            <a:endParaRPr kumimoji="1" lang="ja-JP" altLang="en-US" sz="2400" dirty="0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C38B3ADB-3510-4CA9-A23F-81197AEC76D3}"/>
              </a:ext>
            </a:extLst>
          </p:cNvPr>
          <p:cNvSpPr/>
          <p:nvPr/>
        </p:nvSpPr>
        <p:spPr>
          <a:xfrm>
            <a:off x="1407646" y="6396335"/>
            <a:ext cx="65061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目の動きの読み取り（</a:t>
            </a:r>
            <a:r>
              <a:rPr kumimoji="0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Pupil Tracker </a:t>
            </a:r>
            <a:r>
              <a:rPr kumimoji="0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を使用）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241CC85F-297B-4777-B55A-11DDFC1B46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3221" y="1269732"/>
            <a:ext cx="7237558" cy="5126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430978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C961810-8224-4B68-A745-881A30FD45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ja-JP" altLang="en-US" dirty="0"/>
              <a:t>視覚情報処理：表情の自動判定</a:t>
            </a:r>
          </a:p>
        </p:txBody>
      </p:sp>
      <p:pic>
        <p:nvPicPr>
          <p:cNvPr id="5" name="コンテンツ プレースホルダー 4">
            <a:extLst>
              <a:ext uri="{FF2B5EF4-FFF2-40B4-BE49-F238E27FC236}">
                <a16:creationId xmlns:a16="http://schemas.microsoft.com/office/drawing/2014/main" id="{F8CC426C-A4CD-4C56-9BA2-C15AC4EB704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1845" y="2497680"/>
            <a:ext cx="3794117" cy="3621656"/>
          </a:xfrm>
          <a:prstGeom prst="rect">
            <a:avLst/>
          </a:prstGeom>
        </p:spPr>
      </p:pic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D462F018-B991-4A7F-9D03-652AEFB8E4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05D82C-95A1-431E-8E38-AA614A14CDCF}" type="slidenum">
              <a:rPr kumimoji="1" lang="ja-JP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メイリオ" panose="020B0604030504040204" pitchFamily="50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1" lang="ja-JP" altLang="en-US" sz="2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メイリオ" panose="020B0604030504040204" pitchFamily="50" charset="-128"/>
              <a:cs typeface="+mn-cs"/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DC97A3DE-3BCA-4D63-A37D-E7219AF7D3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4165" y="3146706"/>
            <a:ext cx="4820162" cy="2178544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94053598-FB89-4EA3-AA8D-A40C6798BBFA}"/>
              </a:ext>
            </a:extLst>
          </p:cNvPr>
          <p:cNvSpPr txBox="1"/>
          <p:nvPr/>
        </p:nvSpPr>
        <p:spPr>
          <a:xfrm>
            <a:off x="4808979" y="5473582"/>
            <a:ext cx="38723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「驚き 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(Surprised)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」と判定されている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AB49389-C45B-2062-4118-81562392D605}"/>
              </a:ext>
            </a:extLst>
          </p:cNvPr>
          <p:cNvSpPr txBox="1">
            <a:spLocks/>
          </p:cNvSpPr>
          <p:nvPr/>
        </p:nvSpPr>
        <p:spPr>
          <a:xfrm>
            <a:off x="321845" y="808153"/>
            <a:ext cx="8461208" cy="53331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Arial" panose="020B0604020202020204" pitchFamily="34" charset="0"/>
                <a:ea typeface="メイリオ" panose="020B0604030504040204" pitchFamily="50" charset="-128"/>
                <a:cs typeface="Segoe UI" panose="020B0502040204020203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メイリオ" panose="020B0604030504040204" pitchFamily="50" charset="-128"/>
                <a:cs typeface="Segoe UI" panose="020B0502040204020203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Arial" panose="020B0604020202020204" pitchFamily="34" charset="0"/>
                <a:ea typeface="メイリオ" panose="020B0604030504040204" pitchFamily="50" charset="-128"/>
                <a:cs typeface="Segoe UI" panose="020B0502040204020203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Arial" panose="020B0604020202020204" pitchFamily="34" charset="0"/>
                <a:ea typeface="メイリオ" panose="020B0604030504040204" pitchFamily="50" charset="-128"/>
                <a:cs typeface="Segoe UI" panose="020B0502040204020203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Arial" panose="020B0604020202020204" pitchFamily="34" charset="0"/>
                <a:ea typeface="メイリオ" panose="020B0604030504040204" pitchFamily="50" charset="-128"/>
                <a:cs typeface="Segoe UI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ja-JP" altLang="en-US" sz="2400" b="1" dirty="0"/>
              <a:t>顔画像</a:t>
            </a:r>
            <a:r>
              <a:rPr lang="ja-JP" altLang="en-US" sz="2400" dirty="0"/>
              <a:t>から</a:t>
            </a:r>
            <a:r>
              <a:rPr lang="ja-JP" altLang="en-US" sz="2400" b="1" dirty="0"/>
              <a:t>表情</a:t>
            </a:r>
            <a:r>
              <a:rPr lang="ja-JP" altLang="en-US" sz="2400" dirty="0"/>
              <a:t>を自動で判定する技術．</a:t>
            </a:r>
            <a:endParaRPr lang="en-US" altLang="ja-JP" sz="2400" dirty="0"/>
          </a:p>
          <a:p>
            <a:pPr marL="0" indent="0">
              <a:buNone/>
            </a:pPr>
            <a:r>
              <a:rPr lang="ja-JP" altLang="en-US" sz="2400" dirty="0"/>
              <a:t>（例）</a:t>
            </a:r>
            <a:r>
              <a:rPr lang="en-US" altLang="ja-JP" sz="2400" dirty="0"/>
              <a:t>Angry, Disgust, Fear, Happy, Neutral, Sad, Surprised </a:t>
            </a:r>
            <a:r>
              <a:rPr lang="ja-JP" altLang="en-US" sz="2400" dirty="0"/>
              <a:t>の各カテゴリの確率を算出．</a:t>
            </a:r>
            <a:r>
              <a:rPr lang="en-US" altLang="ja-JP" sz="2400" dirty="0"/>
              <a:t>Surprised 52.88% </a:t>
            </a:r>
            <a:r>
              <a:rPr lang="ja-JP" altLang="en-US" sz="2400" dirty="0"/>
              <a:t>と判定された場合，「驚き（</a:t>
            </a:r>
            <a:r>
              <a:rPr lang="en-US" altLang="ja-JP" sz="2400" dirty="0"/>
              <a:t>Surprised</a:t>
            </a:r>
            <a:r>
              <a:rPr lang="ja-JP" altLang="en-US" sz="2400" dirty="0"/>
              <a:t>）」と判定される．</a:t>
            </a:r>
          </a:p>
        </p:txBody>
      </p:sp>
    </p:spTree>
    <p:extLst>
      <p:ext uri="{BB962C8B-B14F-4D97-AF65-F5344CB8AC3E}">
        <p14:creationId xmlns:p14="http://schemas.microsoft.com/office/powerpoint/2010/main" val="43390912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21845" y="175028"/>
            <a:ext cx="8357698" cy="671225"/>
          </a:xfrm>
        </p:spPr>
        <p:txBody>
          <a:bodyPr>
            <a:normAutofit/>
          </a:bodyPr>
          <a:lstStyle/>
          <a:p>
            <a:r>
              <a:rPr kumimoji="1" lang="ja-JP" altLang="en-US" dirty="0"/>
              <a:t>視覚情報処理</a:t>
            </a:r>
            <a:r>
              <a:rPr lang="ja-JP" altLang="en-US" dirty="0"/>
              <a:t>：人体の姿勢の読み取り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05D82C-95A1-431E-8E38-AA614A14CDCF}" type="slidenum">
              <a:rPr kumimoji="1" lang="ja-JP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メイリオ" panose="020B0604030504040204" pitchFamily="50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1" lang="ja-JP" altLang="en-US" sz="2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メイリオ" panose="020B0604030504040204" pitchFamily="50" charset="-128"/>
              <a:cs typeface="+mn-cs"/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1D497930-181F-40E0-B590-EB562C6E6F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1764" y="2464066"/>
            <a:ext cx="4302236" cy="3036559"/>
          </a:xfrm>
          <a:prstGeom prst="rect">
            <a:avLst/>
          </a:prstGeom>
        </p:spPr>
      </p:pic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C38B3ADB-3510-4CA9-A23F-81197AEC76D3}"/>
              </a:ext>
            </a:extLst>
          </p:cNvPr>
          <p:cNvSpPr/>
          <p:nvPr/>
        </p:nvSpPr>
        <p:spPr>
          <a:xfrm>
            <a:off x="3881517" y="5651957"/>
            <a:ext cx="646309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人体の姿勢を読み取り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（</a:t>
            </a:r>
            <a:r>
              <a:rPr kumimoji="0" lang="en-US" altLang="ja-JP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OpenPose</a:t>
            </a:r>
            <a:r>
              <a:rPr kumimoji="0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 </a:t>
            </a:r>
            <a:r>
              <a:rPr kumimoji="0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を使用）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36606E8-6A04-8A79-AD12-5874E0F081A6}"/>
              </a:ext>
            </a:extLst>
          </p:cNvPr>
          <p:cNvSpPr txBox="1">
            <a:spLocks/>
          </p:cNvSpPr>
          <p:nvPr/>
        </p:nvSpPr>
        <p:spPr>
          <a:xfrm>
            <a:off x="321845" y="808153"/>
            <a:ext cx="8461208" cy="53331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Arial" panose="020B0604020202020204" pitchFamily="34" charset="0"/>
                <a:ea typeface="メイリオ" panose="020B0604030504040204" pitchFamily="50" charset="-128"/>
                <a:cs typeface="Segoe UI" panose="020B0502040204020203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メイリオ" panose="020B0604030504040204" pitchFamily="50" charset="-128"/>
                <a:cs typeface="Segoe UI" panose="020B0502040204020203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Arial" panose="020B0604020202020204" pitchFamily="34" charset="0"/>
                <a:ea typeface="メイリオ" panose="020B0604030504040204" pitchFamily="50" charset="-128"/>
                <a:cs typeface="Segoe UI" panose="020B0502040204020203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Arial" panose="020B0604020202020204" pitchFamily="34" charset="0"/>
                <a:ea typeface="メイリオ" panose="020B0604030504040204" pitchFamily="50" charset="-128"/>
                <a:cs typeface="Segoe UI" panose="020B0502040204020203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Arial" panose="020B0604020202020204" pitchFamily="34" charset="0"/>
                <a:ea typeface="メイリオ" panose="020B0604030504040204" pitchFamily="50" charset="-128"/>
                <a:cs typeface="Segoe UI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ja-JP" altLang="en-US" sz="2400" dirty="0"/>
              <a:t>人体の関節位置を検出し，骨格を線で結んで姿勢を可視化する技術．</a:t>
            </a:r>
            <a:endParaRPr lang="en-US" altLang="ja-JP" sz="2400" dirty="0"/>
          </a:p>
          <a:p>
            <a:pPr marL="0" indent="0">
              <a:buNone/>
            </a:pPr>
            <a:r>
              <a:rPr lang="ja-JP" altLang="en-US" sz="2400" dirty="0"/>
              <a:t>（例）スキーや野球などの動きの解析にも応用される．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E4D8B228-78D2-6A14-7887-2186CFFC4F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8207" y="2099550"/>
            <a:ext cx="3207195" cy="4674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857280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B0DD749-05E5-4E45-A01C-A1A7872BA7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38923E0-A995-4349-AB72-CB8C1FE531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05D82C-95A1-431E-8E38-AA614A14CDCF}" type="slidenum">
              <a:rPr kumimoji="1" lang="ja-JP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メイリオ" panose="020B0604030504040204" pitchFamily="50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1" lang="ja-JP" altLang="en-US" sz="2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メイリオ" panose="020B0604030504040204" pitchFamily="50" charset="-128"/>
              <a:cs typeface="+mn-cs"/>
            </a:endParaRPr>
          </a:p>
        </p:txBody>
      </p:sp>
      <p:pic>
        <p:nvPicPr>
          <p:cNvPr id="5" name="無名のプロジェクト">
            <a:hlinkClick r:id="" action="ppaction://media"/>
            <a:extLst>
              <a:ext uri="{FF2B5EF4-FFF2-40B4-BE49-F238E27FC236}">
                <a16:creationId xmlns:a16="http://schemas.microsoft.com/office/drawing/2014/main" id="{E75B09BC-88A8-4BDC-A7A8-D4C115C110C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8345" y="943356"/>
            <a:ext cx="8673260" cy="4878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6126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3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645B9F8-27E1-469D-A58A-E9DE2D7A83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05D82C-95A1-431E-8E38-AA614A14CDCF}" type="slidenum">
              <a:rPr kumimoji="1" lang="ja-JP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メイリオ" panose="020B0604030504040204" pitchFamily="50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1" lang="ja-JP" altLang="en-US" sz="2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メイリオ" panose="020B0604030504040204" pitchFamily="50" charset="-128"/>
              <a:cs typeface="+mn-cs"/>
            </a:endParaRPr>
          </a:p>
        </p:txBody>
      </p:sp>
      <p:pic>
        <p:nvPicPr>
          <p:cNvPr id="7" name="無名のプロジェクト">
            <a:hlinkClick r:id="" action="ppaction://media"/>
            <a:extLst>
              <a:ext uri="{FF2B5EF4-FFF2-40B4-BE49-F238E27FC236}">
                <a16:creationId xmlns:a16="http://schemas.microsoft.com/office/drawing/2014/main" id="{D7CA3B49-2722-40EF-8C74-D1790F8410A7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7875" y="644893"/>
            <a:ext cx="8823687" cy="4963119"/>
          </a:xfrm>
        </p:spPr>
      </p:pic>
    </p:spTree>
    <p:extLst>
      <p:ext uri="{BB962C8B-B14F-4D97-AF65-F5344CB8AC3E}">
        <p14:creationId xmlns:p14="http://schemas.microsoft.com/office/powerpoint/2010/main" val="3279829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38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BB0A6FA-4296-4E78-B4AF-02A10A12DF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ja-JP" altLang="en-US" dirty="0"/>
              <a:t>視覚情報処理：群衆の数のカウント</a:t>
            </a:r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79D6A96-C3F1-42E2-96F1-682D3B405B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05D82C-95A1-431E-8E38-AA614A14CDCF}" type="slidenum">
              <a:rPr kumimoji="1" lang="ja-JP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メイリオ" panose="020B0604030504040204" pitchFamily="50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1" lang="ja-JP" altLang="en-US" sz="2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メイリオ" panose="020B0604030504040204" pitchFamily="50" charset="-128"/>
              <a:cs typeface="+mn-cs"/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7C02D852-0213-4A1E-9580-4476E9BF14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927" y="2187511"/>
            <a:ext cx="4421707" cy="3070849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27B2534E-8802-42F8-B9A3-580C255EF5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2203444"/>
            <a:ext cx="4372999" cy="3070849"/>
          </a:xfrm>
          <a:prstGeom prst="rect">
            <a:avLst/>
          </a:prstGeom>
        </p:spPr>
      </p:pic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8547F466-00F2-45AA-8844-6F2B7ABDB25B}"/>
              </a:ext>
            </a:extLst>
          </p:cNvPr>
          <p:cNvSpPr/>
          <p:nvPr/>
        </p:nvSpPr>
        <p:spPr>
          <a:xfrm>
            <a:off x="5407743" y="5473952"/>
            <a:ext cx="295465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メイリオ" panose="020B0604030504040204" pitchFamily="50" charset="-128"/>
                <a:cs typeface="+mn-cs"/>
              </a:rPr>
              <a:t>群衆の数のカウント</a:t>
            </a:r>
            <a:endParaRPr kumimoji="0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メイリオ" panose="020B0604030504040204" pitchFamily="50" charset="-128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メイリオ" panose="020B0604030504040204" pitchFamily="50" charset="-128"/>
                <a:cs typeface="+mn-cs"/>
              </a:rPr>
              <a:t>(FIDTM </a:t>
            </a:r>
            <a:r>
              <a:rPr kumimoji="0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メイリオ" panose="020B0604030504040204" pitchFamily="50" charset="-128"/>
                <a:cs typeface="+mn-cs"/>
              </a:rPr>
              <a:t>を使用</a:t>
            </a:r>
            <a:r>
              <a:rPr kumimoji="0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メイリオ" panose="020B0604030504040204" pitchFamily="50" charset="-128"/>
                <a:cs typeface="+mn-cs"/>
              </a:rPr>
              <a:t>)</a:t>
            </a: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E1197EAA-0978-48FC-A59B-AB2A8EF699AC}"/>
              </a:ext>
            </a:extLst>
          </p:cNvPr>
          <p:cNvSpPr/>
          <p:nvPr/>
        </p:nvSpPr>
        <p:spPr>
          <a:xfrm>
            <a:off x="1637121" y="5274293"/>
            <a:ext cx="11079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メイリオ" panose="020B0604030504040204" pitchFamily="50" charset="-128"/>
                <a:cs typeface="+mn-cs"/>
              </a:rPr>
              <a:t>元画像</a:t>
            </a:r>
            <a:endParaRPr kumimoji="0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7" name="コンテンツ プレースホルダー 2">
            <a:extLst>
              <a:ext uri="{FF2B5EF4-FFF2-40B4-BE49-F238E27FC236}">
                <a16:creationId xmlns:a16="http://schemas.microsoft.com/office/drawing/2014/main" id="{8024A77D-DED3-8D15-895E-237A06BF5CAF}"/>
              </a:ext>
            </a:extLst>
          </p:cNvPr>
          <p:cNvSpPr txBox="1">
            <a:spLocks/>
          </p:cNvSpPr>
          <p:nvPr/>
        </p:nvSpPr>
        <p:spPr>
          <a:xfrm>
            <a:off x="321845" y="808153"/>
            <a:ext cx="8461208" cy="53331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Arial" panose="020B0604020202020204" pitchFamily="34" charset="0"/>
                <a:ea typeface="メイリオ" panose="020B0604030504040204" pitchFamily="50" charset="-128"/>
                <a:cs typeface="Segoe UI" panose="020B0502040204020203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メイリオ" panose="020B0604030504040204" pitchFamily="50" charset="-128"/>
                <a:cs typeface="Segoe UI" panose="020B0502040204020203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Arial" panose="020B0604020202020204" pitchFamily="34" charset="0"/>
                <a:ea typeface="メイリオ" panose="020B0604030504040204" pitchFamily="50" charset="-128"/>
                <a:cs typeface="Segoe UI" panose="020B0502040204020203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Arial" panose="020B0604020202020204" pitchFamily="34" charset="0"/>
                <a:ea typeface="メイリオ" panose="020B0604030504040204" pitchFamily="50" charset="-128"/>
                <a:cs typeface="Segoe UI" panose="020B0502040204020203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Arial" panose="020B0604020202020204" pitchFamily="34" charset="0"/>
                <a:ea typeface="メイリオ" panose="020B0604030504040204" pitchFamily="50" charset="-128"/>
                <a:cs typeface="Segoe UI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ja-JP" altLang="en-US" sz="2400" b="1" dirty="0"/>
              <a:t>群衆の画像</a:t>
            </a:r>
            <a:r>
              <a:rPr lang="ja-JP" altLang="en-US" sz="2400" dirty="0"/>
              <a:t>から</a:t>
            </a:r>
            <a:r>
              <a:rPr lang="ja-JP" altLang="en-US" sz="2400" b="1" dirty="0"/>
              <a:t>人数を自動で数える技術</a:t>
            </a:r>
            <a:r>
              <a:rPr lang="ja-JP" altLang="en-US" sz="2400" dirty="0"/>
              <a:t>．各人の位置を矩形で囲んで検出する．</a:t>
            </a:r>
          </a:p>
        </p:txBody>
      </p:sp>
    </p:spTree>
    <p:extLst>
      <p:ext uri="{BB962C8B-B14F-4D97-AF65-F5344CB8AC3E}">
        <p14:creationId xmlns:p14="http://schemas.microsoft.com/office/powerpoint/2010/main" val="283351337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44F86B2-72D8-2EBA-6ED1-30EF98850F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ja-JP" altLang="en-US" dirty="0"/>
              <a:t>データ分析と予測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53AAEEE-F88D-24D6-B9B3-361AE1496D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sz="2400" dirty="0"/>
              <a:t>過去のデータを基に将来予測を行う技術．</a:t>
            </a:r>
            <a:endParaRPr lang="en-US" altLang="ja-JP" sz="2400" dirty="0"/>
          </a:p>
          <a:p>
            <a:pPr marL="0" indent="0">
              <a:buNone/>
            </a:pPr>
            <a:r>
              <a:rPr kumimoji="1" lang="ja-JP" altLang="en-US" sz="2400" dirty="0"/>
              <a:t>（例）過去の太陽の黒点数から将来の傾向を予測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4D23857-36AC-2A06-A05D-3D15B0164A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5D82C-95A1-431E-8E38-AA614A14CDCF}" type="slidenum">
              <a:rPr kumimoji="1" lang="ja-JP" altLang="en-US" smtClean="0"/>
              <a:t>34</a:t>
            </a:fld>
            <a:endParaRPr kumimoji="1"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330327E2-BAF3-328E-3FA3-ADE928DFB6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077" y="1941920"/>
            <a:ext cx="7639596" cy="4779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757731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2C4998F-2023-81B4-5411-65D1527414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ja-JP" altLang="en-US" dirty="0"/>
              <a:t>作業やプロセスを</a:t>
            </a:r>
            <a:r>
              <a:rPr kumimoji="1" lang="en-US" altLang="ja-JP" dirty="0"/>
              <a:t>AI</a:t>
            </a:r>
            <a:r>
              <a:rPr kumimoji="1" lang="ja-JP" altLang="en-US" dirty="0"/>
              <a:t>で自動化・最適化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74128AD-DDB9-74F5-C31A-CBC8C44AD5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5D82C-95A1-431E-8E38-AA614A14CDCF}" type="slidenum">
              <a:rPr kumimoji="1" lang="ja-JP" altLang="en-US" smtClean="0"/>
              <a:t>35</a:t>
            </a:fld>
            <a:endParaRPr kumimoji="1" lang="ja-JP" altLang="en-US"/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AB6638AB-72A8-9278-4EFF-5880B7AF50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9551" y="953418"/>
            <a:ext cx="9144000" cy="3884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78461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タイトル 10">
            <a:extLst>
              <a:ext uri="{FF2B5EF4-FFF2-40B4-BE49-F238E27FC236}">
                <a16:creationId xmlns:a16="http://schemas.microsoft.com/office/drawing/2014/main" id="{067D7790-1B1F-3BD9-384B-653621D522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ja-JP" altLang="en-US" dirty="0"/>
              <a:t>人工知能と知識表現：</a:t>
            </a:r>
            <a:r>
              <a:rPr lang="en-US" altLang="ja-JP" dirty="0"/>
              <a:t>Prolog</a:t>
            </a:r>
            <a:r>
              <a:rPr lang="ja-JP" altLang="en-US" dirty="0"/>
              <a:t> による推論</a:t>
            </a:r>
          </a:p>
        </p:txBody>
      </p:sp>
      <p:sp>
        <p:nvSpPr>
          <p:cNvPr id="12" name="コンテンツ プレースホルダー 2">
            <a:extLst>
              <a:ext uri="{FF2B5EF4-FFF2-40B4-BE49-F238E27FC236}">
                <a16:creationId xmlns:a16="http://schemas.microsoft.com/office/drawing/2014/main" id="{5508B9E4-DE2A-5029-3545-C1550B0932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845" y="846253"/>
            <a:ext cx="8461208" cy="533316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kumimoji="1" lang="ja-JP" altLang="en-US" sz="2400" dirty="0"/>
              <a:t>コンピュータが、知識から推論して答えを導く</a:t>
            </a:r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FEB45671-33F0-B34B-78A3-B2C47F34D5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60609"/>
            <a:ext cx="9144000" cy="3736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068269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>
            <a:noAutofit/>
          </a:bodyPr>
          <a:lstStyle/>
          <a:p>
            <a:r>
              <a:rPr lang="en-US" altLang="ja-JP" dirty="0"/>
              <a:t>1-5 AI </a:t>
            </a:r>
            <a:r>
              <a:rPr lang="ja-JP" altLang="en-US" dirty="0"/>
              <a:t>による合成</a:t>
            </a:r>
            <a:br>
              <a:rPr lang="en-US" altLang="ja-JP" dirty="0"/>
            </a:br>
            <a:endParaRPr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55940FB6-D91C-4C45-82A6-6C3F63B50793}" type="slidenum">
              <a:rPr lang="ja-JP" altLang="en-US" smtClean="0"/>
              <a:pPr/>
              <a:t>37</a:t>
            </a:fld>
            <a:endParaRPr lang="ja-JP" altLang="en-US" dirty="0"/>
          </a:p>
        </p:txBody>
      </p:sp>
      <p:sp>
        <p:nvSpPr>
          <p:cNvPr id="5" name="字幕 4">
            <a:extLst>
              <a:ext uri="{FF2B5EF4-FFF2-40B4-BE49-F238E27FC236}">
                <a16:creationId xmlns:a16="http://schemas.microsoft.com/office/drawing/2014/main" id="{B8EA8AE2-ED52-E801-6DFD-27F20EF1FA0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30799747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3C87DC8-777E-2884-4C8C-C229DC2870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845" y="175028"/>
            <a:ext cx="8004645" cy="751483"/>
          </a:xfrm>
        </p:spPr>
        <p:txBody>
          <a:bodyPr>
            <a:normAutofit fontScale="90000"/>
          </a:bodyPr>
          <a:lstStyle/>
          <a:p>
            <a:r>
              <a:rPr lang="en-US" altLang="ja-JP" dirty="0"/>
              <a:t>GAN</a:t>
            </a:r>
            <a:r>
              <a:rPr lang="ja-JP" altLang="en-US" dirty="0"/>
              <a:t>（敵対的生成ネットワーク）：２つの</a:t>
            </a:r>
            <a:r>
              <a:rPr lang="en-US" altLang="ja-JP" dirty="0"/>
              <a:t>AI</a:t>
            </a:r>
            <a:r>
              <a:rPr lang="ja-JP" altLang="en-US" dirty="0"/>
              <a:t>が競い合って学習する仕組み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8B9EFEB-1526-2DBE-FC04-68032252A4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6624" y="1126348"/>
            <a:ext cx="8461208" cy="45417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altLang="ja-JP" sz="2400" dirty="0"/>
              <a:t>AI </a:t>
            </a:r>
            <a:r>
              <a:rPr lang="ja-JP" altLang="en-US" sz="2400" dirty="0"/>
              <a:t>によるデータの生成能力を示す研究のひとつ．</a:t>
            </a:r>
            <a:endParaRPr kumimoji="1" lang="ja-JP" altLang="en-US" sz="240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86FECEE-21C1-26E8-26B4-0027449E2D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5D82C-95A1-431E-8E38-AA614A14CDCF}" type="slidenum">
              <a:rPr kumimoji="1" lang="ja-JP" altLang="en-US" smtClean="0"/>
              <a:t>38</a:t>
            </a:fld>
            <a:endParaRPr kumimoji="1" lang="ja-JP" altLang="en-US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544D34BD-D737-4963-CDE1-038D908F35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96125"/>
            <a:ext cx="9144000" cy="3846762"/>
          </a:xfrm>
          <a:prstGeom prst="rect">
            <a:avLst/>
          </a:prstGeom>
        </p:spPr>
      </p:pic>
      <p:sp>
        <p:nvSpPr>
          <p:cNvPr id="7" name="コンテンツ プレースホルダー 2">
            <a:extLst>
              <a:ext uri="{FF2B5EF4-FFF2-40B4-BE49-F238E27FC236}">
                <a16:creationId xmlns:a16="http://schemas.microsoft.com/office/drawing/2014/main" id="{9DEC0BA7-7EF2-4848-4106-C2D1C7F8B5C0}"/>
              </a:ext>
            </a:extLst>
          </p:cNvPr>
          <p:cNvSpPr txBox="1">
            <a:spLocks/>
          </p:cNvSpPr>
          <p:nvPr/>
        </p:nvSpPr>
        <p:spPr>
          <a:xfrm>
            <a:off x="2835547" y="1653998"/>
            <a:ext cx="3963186" cy="454171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Arial" panose="020B0604020202020204" pitchFamily="34" charset="0"/>
                <a:ea typeface="メイリオ" panose="020B0604030504040204" pitchFamily="50" charset="-128"/>
                <a:cs typeface="Segoe UI" panose="020B0502040204020203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メイリオ" panose="020B0604030504040204" pitchFamily="50" charset="-128"/>
                <a:cs typeface="Segoe UI" panose="020B0502040204020203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Arial" panose="020B0604020202020204" pitchFamily="34" charset="0"/>
                <a:ea typeface="メイリオ" panose="020B0604030504040204" pitchFamily="50" charset="-128"/>
                <a:cs typeface="Segoe UI" panose="020B0502040204020203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Arial" panose="020B0604020202020204" pitchFamily="34" charset="0"/>
                <a:ea typeface="メイリオ" panose="020B0604030504040204" pitchFamily="50" charset="-128"/>
                <a:cs typeface="Segoe UI" panose="020B0502040204020203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Arial" panose="020B0604020202020204" pitchFamily="34" charset="0"/>
                <a:ea typeface="メイリオ" panose="020B0604030504040204" pitchFamily="50" charset="-128"/>
                <a:cs typeface="Segoe UI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altLang="ja-JP" sz="2400" u="sng" dirty="0"/>
              <a:t>GAN </a:t>
            </a:r>
            <a:r>
              <a:rPr lang="ja-JP" altLang="en-US" sz="2400" u="sng" dirty="0"/>
              <a:t>の学習の仕組み</a:t>
            </a:r>
          </a:p>
        </p:txBody>
      </p:sp>
      <p:pic>
        <p:nvPicPr>
          <p:cNvPr id="27" name="図 26">
            <a:extLst>
              <a:ext uri="{FF2B5EF4-FFF2-40B4-BE49-F238E27FC236}">
                <a16:creationId xmlns:a16="http://schemas.microsoft.com/office/drawing/2014/main" id="{94181BD9-4B6F-45F3-8DE3-B2037EF341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2685" y="2191126"/>
            <a:ext cx="1812446" cy="665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407051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007482-BEC9-683D-C6CA-6384FF7BC1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A9760EA-5D9E-F793-8750-854E1A668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845" y="175028"/>
            <a:ext cx="8461208" cy="726672"/>
          </a:xfrm>
        </p:spPr>
        <p:txBody>
          <a:bodyPr>
            <a:normAutofit/>
          </a:bodyPr>
          <a:lstStyle/>
          <a:p>
            <a:r>
              <a:rPr lang="en-US" altLang="ja-JP" dirty="0"/>
              <a:t>GAN</a:t>
            </a:r>
            <a:r>
              <a:rPr lang="ja-JP" altLang="en-US" dirty="0"/>
              <a:t>の応用例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C22FC97-07D1-514A-E5A8-6B3CA9761F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845" y="984249"/>
            <a:ext cx="8461208" cy="5195169"/>
          </a:xfrm>
        </p:spPr>
        <p:txBody>
          <a:bodyPr/>
          <a:lstStyle/>
          <a:p>
            <a:pPr marL="0" indent="0">
              <a:buNone/>
            </a:pPr>
            <a:r>
              <a:rPr lang="ja-JP" altLang="en-US" dirty="0"/>
              <a:t>さまざまな種類の画像（犬，風景，蝶，食べ物等）を，安定して高精細に生成</a:t>
            </a:r>
            <a:endParaRPr kumimoji="1" lang="ja-JP" altLang="en-US" b="1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8DB550C-A65C-9232-9891-1FE99B300C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05D82C-95A1-431E-8E38-AA614A14CDCF}" type="slidenum">
              <a:rPr kumimoji="1" lang="ja-JP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メイリオ" panose="020B0604030504040204" pitchFamily="50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1" lang="ja-JP" altLang="en-US" sz="2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E423E619-A88F-4E13-8F96-17CD5708CB3D}"/>
              </a:ext>
            </a:extLst>
          </p:cNvPr>
          <p:cNvSpPr/>
          <p:nvPr/>
        </p:nvSpPr>
        <p:spPr>
          <a:xfrm>
            <a:off x="625642" y="1919883"/>
            <a:ext cx="846120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b="1" dirty="0">
                <a:latin typeface="Times New Roman" panose="02020603050405020304" pitchFamily="18" charset="0"/>
                <a:ea typeface="ＭＳ Ｐ明朝" panose="02020600040205080304" pitchFamily="18" charset="-128"/>
                <a:cs typeface="Times New Roman" panose="02020603050405020304" pitchFamily="18" charset="0"/>
              </a:rPr>
              <a:t>Large Scale GAN Training for High Fidelity Natural Image Synthesis</a:t>
            </a:r>
          </a:p>
          <a:p>
            <a:r>
              <a:rPr lang="en-US" altLang="ja-JP" dirty="0">
                <a:latin typeface="Times New Roman" panose="02020603050405020304" pitchFamily="18" charset="0"/>
                <a:ea typeface="ＭＳ Ｐ明朝" panose="02020600040205080304" pitchFamily="18" charset="-128"/>
                <a:cs typeface="Times New Roman" panose="02020603050405020304" pitchFamily="18" charset="0"/>
                <a:hlinkClick r:id="rId2"/>
              </a:rPr>
              <a:t>Andrew Brock</a:t>
            </a:r>
            <a:r>
              <a:rPr lang="en-US" altLang="ja-JP" dirty="0">
                <a:latin typeface="Times New Roman" panose="02020603050405020304" pitchFamily="18" charset="0"/>
                <a:ea typeface="ＭＳ Ｐ明朝" panose="02020600040205080304" pitchFamily="18" charset="-128"/>
                <a:cs typeface="Times New Roman" panose="02020603050405020304" pitchFamily="18" charset="0"/>
              </a:rPr>
              <a:t>, </a:t>
            </a:r>
            <a:r>
              <a:rPr lang="en-US" altLang="ja-JP" dirty="0">
                <a:latin typeface="Times New Roman" panose="02020603050405020304" pitchFamily="18" charset="0"/>
                <a:ea typeface="ＭＳ Ｐ明朝" panose="02020600040205080304" pitchFamily="18" charset="-128"/>
                <a:cs typeface="Times New Roman" panose="02020603050405020304" pitchFamily="18" charset="0"/>
                <a:hlinkClick r:id="rId3"/>
              </a:rPr>
              <a:t>Jeff Donahue</a:t>
            </a:r>
            <a:r>
              <a:rPr lang="en-US" altLang="ja-JP" dirty="0">
                <a:latin typeface="Times New Roman" panose="02020603050405020304" pitchFamily="18" charset="0"/>
                <a:ea typeface="ＭＳ Ｐ明朝" panose="02020600040205080304" pitchFamily="18" charset="-128"/>
                <a:cs typeface="Times New Roman" panose="02020603050405020304" pitchFamily="18" charset="0"/>
              </a:rPr>
              <a:t>, </a:t>
            </a:r>
            <a:r>
              <a:rPr lang="en-US" altLang="ja-JP" dirty="0">
                <a:latin typeface="Times New Roman" panose="02020603050405020304" pitchFamily="18" charset="0"/>
                <a:ea typeface="ＭＳ Ｐ明朝" panose="02020600040205080304" pitchFamily="18" charset="-128"/>
                <a:cs typeface="Times New Roman" panose="02020603050405020304" pitchFamily="18" charset="0"/>
                <a:hlinkClick r:id="rId4"/>
              </a:rPr>
              <a:t>Karen </a:t>
            </a:r>
            <a:r>
              <a:rPr lang="en-US" altLang="ja-JP" dirty="0" err="1">
                <a:latin typeface="Times New Roman" panose="02020603050405020304" pitchFamily="18" charset="0"/>
                <a:ea typeface="ＭＳ Ｐ明朝" panose="02020600040205080304" pitchFamily="18" charset="-128"/>
                <a:cs typeface="Times New Roman" panose="02020603050405020304" pitchFamily="18" charset="0"/>
                <a:hlinkClick r:id="rId4"/>
              </a:rPr>
              <a:t>Simonyan</a:t>
            </a:r>
            <a:r>
              <a:rPr lang="en-US" altLang="ja-JP" dirty="0">
                <a:latin typeface="Times New Roman" panose="02020603050405020304" pitchFamily="18" charset="0"/>
                <a:ea typeface="ＭＳ Ｐ明朝" panose="02020600040205080304" pitchFamily="18" charset="-128"/>
                <a:cs typeface="Times New Roman" panose="02020603050405020304" pitchFamily="18" charset="0"/>
              </a:rPr>
              <a:t>, https://arxiv.org/abs/1809.11096v2</a:t>
            </a:r>
          </a:p>
          <a:p>
            <a:endParaRPr lang="en-US" altLang="ja-JP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4EB87A94-A19F-7505-2FE2-4CB1DF5DE3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0729" y="2843213"/>
            <a:ext cx="8802541" cy="2334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328347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B351CD2-3ACB-3782-7617-78988463DC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ja-JP" dirty="0"/>
              <a:t>GAN</a:t>
            </a:r>
            <a:r>
              <a:rPr lang="ja-JP" altLang="en-US" dirty="0"/>
              <a:t>と現在の画像合成（</a:t>
            </a:r>
            <a:r>
              <a:rPr lang="en-US" altLang="ja-JP" dirty="0"/>
              <a:t>Text-to-Image</a:t>
            </a:r>
            <a:r>
              <a:rPr lang="ja-JP" altLang="en-US" dirty="0"/>
              <a:t>）の関係</a:t>
            </a:r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D4037633-C77C-EFA4-136E-42E360309E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5D82C-95A1-431E-8E38-AA614A14CDCF}" type="slidenum">
              <a:rPr kumimoji="1" lang="ja-JP" altLang="en-US" smtClean="0"/>
              <a:t>40</a:t>
            </a:fld>
            <a:endParaRPr kumimoji="1" lang="ja-JP" altLang="en-US"/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2B57808-BB93-5CCA-5BF2-ABF5C6CD5E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ja-JP" altLang="en-US"/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E43AB340-EB87-FBE3-320E-4971BDA72C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46253"/>
            <a:ext cx="9144000" cy="427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17276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F02A552-2162-41FD-B386-E28DE4E50D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ja-JP" altLang="en-US" dirty="0"/>
              <a:t>テキストからの画像合成</a:t>
            </a:r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610A522-A4EA-4EBB-A093-FCE6A0E457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05D82C-95A1-431E-8E38-AA614A14CDCF}" type="slidenum">
              <a:rPr kumimoji="1" lang="ja-JP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メイリオ" panose="020B0604030504040204" pitchFamily="50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1" lang="ja-JP" altLang="en-US" sz="2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9" name="コンテンツ プレースホルダー 2">
            <a:extLst>
              <a:ext uri="{FF2B5EF4-FFF2-40B4-BE49-F238E27FC236}">
                <a16:creationId xmlns:a16="http://schemas.microsoft.com/office/drawing/2014/main" id="{6CBE5967-5FB9-7221-01E7-6F205958DBE4}"/>
              </a:ext>
            </a:extLst>
          </p:cNvPr>
          <p:cNvSpPr txBox="1">
            <a:spLocks/>
          </p:cNvSpPr>
          <p:nvPr/>
        </p:nvSpPr>
        <p:spPr>
          <a:xfrm>
            <a:off x="346923" y="762000"/>
            <a:ext cx="8461208" cy="50881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Arial" panose="020B0604020202020204" pitchFamily="34" charset="0"/>
                <a:ea typeface="メイリオ" panose="020B0604030504040204" pitchFamily="50" charset="-128"/>
                <a:cs typeface="Segoe UI" panose="020B0502040204020203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メイリオ" panose="020B0604030504040204" pitchFamily="50" charset="-128"/>
                <a:cs typeface="Segoe UI" panose="020B0502040204020203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Arial" panose="020B0604020202020204" pitchFamily="34" charset="0"/>
                <a:ea typeface="メイリオ" panose="020B0604030504040204" pitchFamily="50" charset="-128"/>
                <a:cs typeface="Segoe UI" panose="020B0502040204020203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Arial" panose="020B0604020202020204" pitchFamily="34" charset="0"/>
                <a:ea typeface="メイリオ" panose="020B0604030504040204" pitchFamily="50" charset="-128"/>
                <a:cs typeface="Segoe UI" panose="020B0502040204020203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Arial" panose="020B0604020202020204" pitchFamily="34" charset="0"/>
                <a:ea typeface="メイリオ" panose="020B0604030504040204" pitchFamily="50" charset="-128"/>
                <a:cs typeface="Segoe UI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ja-JP" altLang="en-US" sz="2400" dirty="0"/>
              <a:t>テキスト（文章）の指示に基づいて，</a:t>
            </a:r>
            <a:r>
              <a:rPr lang="en-US" altLang="ja-JP" sz="2400" dirty="0"/>
              <a:t>AI</a:t>
            </a:r>
            <a:r>
              <a:rPr lang="ja-JP" altLang="en-US" sz="2400" dirty="0"/>
              <a:t>が写真やイラストを人工知能が合成する技術</a:t>
            </a:r>
            <a:endParaRPr lang="ja-JP" altLang="en-US" sz="2400" b="1" dirty="0"/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91D3D29F-3E19-D5D5-8B80-88BF1B8D6B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64521"/>
            <a:ext cx="9144000" cy="3528958"/>
          </a:xfrm>
          <a:prstGeom prst="rect">
            <a:avLst/>
          </a:prstGeom>
        </p:spPr>
      </p:pic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AF1E07FB-5BB2-0E66-856B-C09F4C6A387E}"/>
              </a:ext>
            </a:extLst>
          </p:cNvPr>
          <p:cNvSpPr txBox="1"/>
          <p:nvPr/>
        </p:nvSpPr>
        <p:spPr>
          <a:xfrm>
            <a:off x="321845" y="5121684"/>
            <a:ext cx="57679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b="1" dirty="0" err="1"/>
              <a:t>HappyHorse</a:t>
            </a:r>
            <a:r>
              <a:rPr kumimoji="1" lang="en-US" altLang="ja-JP" sz="2000" b="1" dirty="0"/>
              <a:t> </a:t>
            </a:r>
            <a:r>
              <a:rPr kumimoji="1" lang="ja-JP" altLang="en-US" sz="2000" b="1" dirty="0"/>
              <a:t>の </a:t>
            </a:r>
            <a:r>
              <a:rPr kumimoji="1" lang="en-US" altLang="ja-JP" sz="2000" b="1" dirty="0"/>
              <a:t>URL: https://www.happyhorse.com/</a:t>
            </a:r>
            <a:endParaRPr kumimoji="1" lang="ja-JP" altLang="en-US" sz="2000" b="1" dirty="0"/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FC3F0286-279F-8F82-BAF2-95AC61E189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3435" y="2229997"/>
            <a:ext cx="1699767" cy="1517208"/>
          </a:xfrm>
          <a:prstGeom prst="rect">
            <a:avLst/>
          </a:prstGeom>
        </p:spPr>
      </p:pic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8F2AD1E4-BFAC-9657-19F3-CA98287D2FF9}"/>
              </a:ext>
            </a:extLst>
          </p:cNvPr>
          <p:cNvSpPr/>
          <p:nvPr/>
        </p:nvSpPr>
        <p:spPr>
          <a:xfrm>
            <a:off x="159204" y="5193479"/>
            <a:ext cx="6037489" cy="4153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5036562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57820A4-0791-9BAA-9800-3E3F7683DD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kumimoji="1"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8896B73-77D0-BF9F-1E27-B732AD3AEB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981" y="6006547"/>
            <a:ext cx="9064782" cy="69960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kumimoji="1" lang="ja-JP" altLang="en-US" sz="2000" dirty="0"/>
              <a:t>テキスト</a:t>
            </a:r>
            <a:r>
              <a:rPr lang="ja-JP" altLang="en-US" sz="2000" dirty="0"/>
              <a:t>「</a:t>
            </a:r>
            <a:r>
              <a:rPr lang="ja-JP" altLang="en-US" sz="2000" b="1" dirty="0"/>
              <a:t>森の中で本を読んでいる柴犬のイラスト。暖かい午後の</a:t>
            </a:r>
            <a:endParaRPr lang="en-US" altLang="ja-JP" sz="2000" b="1" dirty="0"/>
          </a:p>
          <a:p>
            <a:pPr marL="0" indent="0">
              <a:buNone/>
            </a:pPr>
            <a:r>
              <a:rPr lang="ja-JP" altLang="en-US" sz="2000" b="1" dirty="0"/>
              <a:t>光が差し込んでいる。</a:t>
            </a:r>
            <a:r>
              <a:rPr lang="ja-JP" altLang="en-US" sz="2000" dirty="0"/>
              <a:t>」</a:t>
            </a:r>
            <a:r>
              <a:rPr kumimoji="1" lang="ja-JP" altLang="en-US" sz="2000" dirty="0"/>
              <a:t>からの画像生成例（</a:t>
            </a:r>
            <a:r>
              <a:rPr kumimoji="1" lang="en-US" altLang="ja-JP" sz="2000" dirty="0"/>
              <a:t>Copilot</a:t>
            </a:r>
            <a:r>
              <a:rPr kumimoji="1" lang="ja-JP" altLang="en-US" sz="2000" dirty="0"/>
              <a:t>を使用）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58ACB334-DA89-D9AA-7389-2F0E2195B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5D82C-95A1-431E-8E38-AA614A14CDCF}" type="slidenum">
              <a:rPr kumimoji="1" lang="ja-JP" altLang="en-US" smtClean="0"/>
              <a:t>42</a:t>
            </a:fld>
            <a:endParaRPr kumimoji="1" lang="ja-JP" altLang="en-US" dirty="0"/>
          </a:p>
        </p:txBody>
      </p:sp>
      <p:pic>
        <p:nvPicPr>
          <p:cNvPr id="9" name="図 8" descr="犬, 草, 座る, 動物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D376F615-6D77-198F-D4B9-944ED3CD0F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473" y="0"/>
            <a:ext cx="8783053" cy="5889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350298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4AE5CB-E9D9-B0A7-3443-2A80DB5D3B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D53F355-2A9B-8837-5FEC-5E04CD7B37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kumimoji="1"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52396F5-176E-36BF-18EA-B3EF8FCD66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981" y="6006547"/>
            <a:ext cx="9064782" cy="69960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kumimoji="1" lang="ja-JP" altLang="en-US" sz="2000" dirty="0"/>
              <a:t>テキスト</a:t>
            </a:r>
            <a:r>
              <a:rPr lang="ja-JP" altLang="en-US" sz="2000" dirty="0"/>
              <a:t>「</a:t>
            </a:r>
            <a:r>
              <a:rPr lang="ja-JP" altLang="en-US" sz="2000" b="1" dirty="0"/>
              <a:t>「営業部」と書かれた木製のドアプレート。シンプルで</a:t>
            </a:r>
            <a:endParaRPr lang="en-US" altLang="ja-JP" sz="2000" b="1" dirty="0"/>
          </a:p>
          <a:p>
            <a:pPr marL="0" indent="0">
              <a:buNone/>
            </a:pPr>
            <a:r>
              <a:rPr lang="ja-JP" altLang="en-US" sz="2000" b="1" dirty="0"/>
              <a:t>清潔感のあるデザイン。</a:t>
            </a:r>
            <a:r>
              <a:rPr lang="ja-JP" altLang="en-US" sz="2000" dirty="0"/>
              <a:t>」</a:t>
            </a:r>
            <a:r>
              <a:rPr kumimoji="1" lang="ja-JP" altLang="en-US" sz="2000" dirty="0"/>
              <a:t>からの画像生成例（</a:t>
            </a:r>
            <a:r>
              <a:rPr kumimoji="1" lang="en-US" altLang="ja-JP" sz="2000" dirty="0"/>
              <a:t>Copilot</a:t>
            </a:r>
            <a:r>
              <a:rPr kumimoji="1" lang="ja-JP" altLang="en-US" sz="2000" dirty="0"/>
              <a:t>を使用）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0213EF47-EFCF-941A-6156-A06AA1E78B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5D82C-95A1-431E-8E38-AA614A14CDCF}" type="slidenum">
              <a:rPr kumimoji="1" lang="ja-JP" altLang="en-US" smtClean="0"/>
              <a:t>43</a:t>
            </a:fld>
            <a:endParaRPr kumimoji="1" lang="ja-JP" altLang="en-US" dirty="0"/>
          </a:p>
        </p:txBody>
      </p:sp>
      <p:pic>
        <p:nvPicPr>
          <p:cNvPr id="7" name="図 6" descr="テキスト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DECAB6CE-2EE5-2D21-D7D8-C861CA7984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981" y="59635"/>
            <a:ext cx="7419058" cy="5832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137334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BC5FB1A-AB04-C535-4992-75AD3ABFF6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kumimoji="1" lang="ja-JP" altLang="en-US"/>
          </a:p>
        </p:txBody>
      </p:sp>
      <p:pic>
        <p:nvPicPr>
          <p:cNvPr id="7" name="video-1780167023249">
            <a:hlinkClick r:id="" action="ppaction://media"/>
            <a:extLst>
              <a:ext uri="{FF2B5EF4-FFF2-40B4-BE49-F238E27FC236}">
                <a16:creationId xmlns:a16="http://schemas.microsoft.com/office/drawing/2014/main" id="{D05E8767-3020-9EF6-AE22-B2F716BE0B77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286"/>
          </a:xfrm>
        </p:spPr>
      </p:pic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5C8FED91-62BF-1770-3EF5-5E953F842B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5D82C-95A1-431E-8E38-AA614A14CDCF}" type="slidenum">
              <a:rPr kumimoji="1" lang="ja-JP" altLang="en-US" smtClean="0"/>
              <a:t>44</a:t>
            </a:fld>
            <a:endParaRPr kumimoji="1" lang="ja-JP" altLang="en-US"/>
          </a:p>
        </p:txBody>
      </p:sp>
      <p:sp>
        <p:nvSpPr>
          <p:cNvPr id="5" name="コンテンツ プレースホルダー 2">
            <a:extLst>
              <a:ext uri="{FF2B5EF4-FFF2-40B4-BE49-F238E27FC236}">
                <a16:creationId xmlns:a16="http://schemas.microsoft.com/office/drawing/2014/main" id="{09662B9F-2A91-6CBE-7CA1-AD53E072AA76}"/>
              </a:ext>
            </a:extLst>
          </p:cNvPr>
          <p:cNvSpPr txBox="1">
            <a:spLocks/>
          </p:cNvSpPr>
          <p:nvPr/>
        </p:nvSpPr>
        <p:spPr>
          <a:xfrm>
            <a:off x="924605" y="5757587"/>
            <a:ext cx="8461208" cy="5321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Arial" panose="020B0604020202020204" pitchFamily="34" charset="0"/>
                <a:ea typeface="メイリオ" panose="020B0604030504040204" pitchFamily="50" charset="-128"/>
                <a:cs typeface="Segoe UI" panose="020B0502040204020203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メイリオ" panose="020B0604030504040204" pitchFamily="50" charset="-128"/>
                <a:cs typeface="Segoe UI" panose="020B0502040204020203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Arial" panose="020B0604020202020204" pitchFamily="34" charset="0"/>
                <a:ea typeface="メイリオ" panose="020B0604030504040204" pitchFamily="50" charset="-128"/>
                <a:cs typeface="Segoe UI" panose="020B0502040204020203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Arial" panose="020B0604020202020204" pitchFamily="34" charset="0"/>
                <a:ea typeface="メイリオ" panose="020B0604030504040204" pitchFamily="50" charset="-128"/>
                <a:cs typeface="Segoe UI" panose="020B0502040204020203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Arial" panose="020B0604020202020204" pitchFamily="34" charset="0"/>
                <a:ea typeface="メイリオ" panose="020B0604030504040204" pitchFamily="50" charset="-128"/>
                <a:cs typeface="Segoe UI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ja-JP" altLang="en-US" sz="2400" dirty="0"/>
              <a:t>テキストからの動画生成例（</a:t>
            </a:r>
            <a:r>
              <a:rPr lang="en-US" altLang="ja-JP" sz="2400" dirty="0"/>
              <a:t>Gemini Veo 3.1</a:t>
            </a:r>
            <a:r>
              <a:rPr lang="ja-JP" altLang="en-US" sz="2400" dirty="0"/>
              <a:t>を使用）</a:t>
            </a:r>
          </a:p>
        </p:txBody>
      </p:sp>
    </p:spTree>
    <p:extLst>
      <p:ext uri="{BB962C8B-B14F-4D97-AF65-F5344CB8AC3E}">
        <p14:creationId xmlns:p14="http://schemas.microsoft.com/office/powerpoint/2010/main" val="558019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1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0C27BF-49DE-EA1C-3FF2-B7F409D9EB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021B72A-6144-3AC4-8EE6-E56CE01DB4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5D82C-95A1-431E-8E38-AA614A14CDCF}" type="slidenum">
              <a:rPr kumimoji="1" lang="ja-JP" altLang="en-US" smtClean="0"/>
              <a:t>45</a:t>
            </a:fld>
            <a:endParaRPr kumimoji="1" lang="ja-JP" altLang="en-US"/>
          </a:p>
        </p:txBody>
      </p:sp>
      <p:sp>
        <p:nvSpPr>
          <p:cNvPr id="5" name="コンテンツ プレースホルダー 2">
            <a:extLst>
              <a:ext uri="{FF2B5EF4-FFF2-40B4-BE49-F238E27FC236}">
                <a16:creationId xmlns:a16="http://schemas.microsoft.com/office/drawing/2014/main" id="{DAE56A23-657D-E6CA-7118-E311C19669A7}"/>
              </a:ext>
            </a:extLst>
          </p:cNvPr>
          <p:cNvSpPr txBox="1">
            <a:spLocks/>
          </p:cNvSpPr>
          <p:nvPr/>
        </p:nvSpPr>
        <p:spPr>
          <a:xfrm>
            <a:off x="-1" y="5552756"/>
            <a:ext cx="8942471" cy="13052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Arial" panose="020B0604020202020204" pitchFamily="34" charset="0"/>
                <a:ea typeface="メイリオ" panose="020B0604030504040204" pitchFamily="50" charset="-128"/>
                <a:cs typeface="Segoe UI" panose="020B0502040204020203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メイリオ" panose="020B0604030504040204" pitchFamily="50" charset="-128"/>
                <a:cs typeface="Segoe UI" panose="020B0502040204020203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Arial" panose="020B0604020202020204" pitchFamily="34" charset="0"/>
                <a:ea typeface="メイリオ" panose="020B0604030504040204" pitchFamily="50" charset="-128"/>
                <a:cs typeface="Segoe UI" panose="020B0502040204020203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Arial" panose="020B0604020202020204" pitchFamily="34" charset="0"/>
                <a:ea typeface="メイリオ" panose="020B0604030504040204" pitchFamily="50" charset="-128"/>
                <a:cs typeface="Segoe UI" panose="020B0502040204020203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Arial" panose="020B0604020202020204" pitchFamily="34" charset="0"/>
                <a:ea typeface="メイリオ" panose="020B0604030504040204" pitchFamily="50" charset="-128"/>
                <a:cs typeface="Segoe UI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ja-JP" altLang="en-US" sz="2400" dirty="0"/>
              <a:t>画像とテキスト「</a:t>
            </a:r>
            <a:r>
              <a:rPr lang="ja-JP" altLang="en-US" sz="2400" b="1" dirty="0"/>
              <a:t>添付の画像の人物が爆笑している。背景はハワイの海岸。</a:t>
            </a:r>
            <a:r>
              <a:rPr lang="ja-JP" altLang="en-US" sz="2400" dirty="0"/>
              <a:t>」からの画像生成例（</a:t>
            </a:r>
            <a:r>
              <a:rPr lang="en-US" altLang="ja-JP" sz="2400" dirty="0"/>
              <a:t>Copilot </a:t>
            </a:r>
            <a:r>
              <a:rPr lang="ja-JP" altLang="en-US" sz="2400" dirty="0"/>
              <a:t>を使用）</a:t>
            </a:r>
            <a:r>
              <a:rPr lang="en-US" altLang="ja-JP" sz="2400" dirty="0"/>
              <a:t>※</a:t>
            </a:r>
            <a:r>
              <a:rPr lang="ja-JP" altLang="en-US" sz="2400" dirty="0"/>
              <a:t>画像をクリップボードにコピーして、</a:t>
            </a:r>
            <a:r>
              <a:rPr lang="en-US" altLang="ja-JP" sz="2400" dirty="0"/>
              <a:t>Copilot </a:t>
            </a:r>
            <a:r>
              <a:rPr lang="ja-JP" altLang="en-US" sz="2400" dirty="0"/>
              <a:t>に与えた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E8C34CDA-6878-1FC7-1978-67C868925071}"/>
              </a:ext>
            </a:extLst>
          </p:cNvPr>
          <p:cNvSpPr txBox="1"/>
          <p:nvPr/>
        </p:nvSpPr>
        <p:spPr>
          <a:xfrm>
            <a:off x="321440" y="2997743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000" dirty="0"/>
              <a:t>入力画像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04C7F36D-3D83-13E9-989F-D5F13C89A813}"/>
              </a:ext>
            </a:extLst>
          </p:cNvPr>
          <p:cNvSpPr txBox="1"/>
          <p:nvPr/>
        </p:nvSpPr>
        <p:spPr>
          <a:xfrm>
            <a:off x="5115891" y="5090593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000" dirty="0"/>
              <a:t>結果</a:t>
            </a:r>
          </a:p>
        </p:txBody>
      </p:sp>
      <p:pic>
        <p:nvPicPr>
          <p:cNvPr id="6" name="図 5" descr="棚に置かれたネクタイをした男性&#10;&#10;AI 生成コンテンツは誤りを含む可能性があります。">
            <a:extLst>
              <a:ext uri="{FF2B5EF4-FFF2-40B4-BE49-F238E27FC236}">
                <a16:creationId xmlns:a16="http://schemas.microsoft.com/office/drawing/2014/main" id="{74A840FB-603D-BEFD-10AC-AEC16BD1B0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99029"/>
            <a:ext cx="1769376" cy="1307800"/>
          </a:xfrm>
          <a:prstGeom prst="rect">
            <a:avLst/>
          </a:prstGeom>
        </p:spPr>
      </p:pic>
      <p:pic>
        <p:nvPicPr>
          <p:cNvPr id="12" name="図 11" descr="砂浜で写真に写る男&#10;&#10;AI 生成コンテンツは誤りを含む可能性があります。">
            <a:extLst>
              <a:ext uri="{FF2B5EF4-FFF2-40B4-BE49-F238E27FC236}">
                <a16:creationId xmlns:a16="http://schemas.microsoft.com/office/drawing/2014/main" id="{8FAAAF92-243A-BF02-D78A-683A36F528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9376" y="1"/>
            <a:ext cx="7476224" cy="4979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2540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588C6190-FE36-983F-6DB0-9F1D1A3E07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5D82C-95A1-431E-8E38-AA614A14CDCF}" type="slidenum">
              <a:rPr kumimoji="1" lang="ja-JP" altLang="en-US" smtClean="0"/>
              <a:t>46</a:t>
            </a:fld>
            <a:endParaRPr kumimoji="1" lang="ja-JP" altLang="en-US"/>
          </a:p>
        </p:txBody>
      </p:sp>
      <p:sp>
        <p:nvSpPr>
          <p:cNvPr id="5" name="コンテンツ プレースホルダー 2">
            <a:extLst>
              <a:ext uri="{FF2B5EF4-FFF2-40B4-BE49-F238E27FC236}">
                <a16:creationId xmlns:a16="http://schemas.microsoft.com/office/drawing/2014/main" id="{BE823029-D8E7-B48B-5570-032C832199BB}"/>
              </a:ext>
            </a:extLst>
          </p:cNvPr>
          <p:cNvSpPr txBox="1">
            <a:spLocks/>
          </p:cNvSpPr>
          <p:nvPr/>
        </p:nvSpPr>
        <p:spPr>
          <a:xfrm>
            <a:off x="718714" y="4685741"/>
            <a:ext cx="8461208" cy="5321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Arial" panose="020B0604020202020204" pitchFamily="34" charset="0"/>
                <a:ea typeface="メイリオ" panose="020B0604030504040204" pitchFamily="50" charset="-128"/>
                <a:cs typeface="Segoe UI" panose="020B0502040204020203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メイリオ" panose="020B0604030504040204" pitchFamily="50" charset="-128"/>
                <a:cs typeface="Segoe UI" panose="020B0502040204020203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Arial" panose="020B0604020202020204" pitchFamily="34" charset="0"/>
                <a:ea typeface="メイリオ" panose="020B0604030504040204" pitchFamily="50" charset="-128"/>
                <a:cs typeface="Segoe UI" panose="020B0502040204020203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Arial" panose="020B0604020202020204" pitchFamily="34" charset="0"/>
                <a:ea typeface="メイリオ" panose="020B0604030504040204" pitchFamily="50" charset="-128"/>
                <a:cs typeface="Segoe UI" panose="020B0502040204020203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Arial" panose="020B0604020202020204" pitchFamily="34" charset="0"/>
                <a:ea typeface="メイリオ" panose="020B0604030504040204" pitchFamily="50" charset="-128"/>
                <a:cs typeface="Segoe UI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ja-JP" altLang="en-US" sz="2400" dirty="0"/>
              <a:t>画像とテキストからの動画生成例（</a:t>
            </a:r>
            <a:r>
              <a:rPr lang="en-US" altLang="ja-JP" sz="2400" dirty="0"/>
              <a:t>Happy Horse </a:t>
            </a:r>
            <a:r>
              <a:rPr lang="ja-JP" altLang="en-US" sz="2400" dirty="0"/>
              <a:t>を使用）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56E95AC3-AFFF-0FEE-4C17-F0016A4EAE5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2329686"/>
            <a:ext cx="1737964" cy="99842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756CC1F4-A693-E2B4-4111-A3300F6101C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9066"/>
            <a:ext cx="1719113" cy="1180486"/>
          </a:xfrm>
          <a:prstGeom prst="rect">
            <a:avLst/>
          </a:prstGeom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FEA6EB7C-4FEA-9E6F-BC67-F0E4A8F19C24}"/>
              </a:ext>
            </a:extLst>
          </p:cNvPr>
          <p:cNvSpPr txBox="1"/>
          <p:nvPr/>
        </p:nvSpPr>
        <p:spPr>
          <a:xfrm>
            <a:off x="263689" y="3529895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000" dirty="0"/>
              <a:t>入力画像</a:t>
            </a:r>
          </a:p>
        </p:txBody>
      </p:sp>
      <p:pic>
        <p:nvPicPr>
          <p:cNvPr id="11" name="video-1780167967854">
            <a:hlinkClick r:id="" action="ppaction://media"/>
            <a:extLst>
              <a:ext uri="{FF2B5EF4-FFF2-40B4-BE49-F238E27FC236}">
                <a16:creationId xmlns:a16="http://schemas.microsoft.com/office/drawing/2014/main" id="{24782194-1B3F-A5E5-04F9-5B2C6C5637F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779461" y="-1"/>
            <a:ext cx="7364537" cy="4142957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F62854A-1ACA-A2B0-4A49-2D44B5FD721D}"/>
              </a:ext>
            </a:extLst>
          </p:cNvPr>
          <p:cNvSpPr txBox="1"/>
          <p:nvPr/>
        </p:nvSpPr>
        <p:spPr>
          <a:xfrm>
            <a:off x="5065091" y="4214293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000" dirty="0"/>
              <a:t>結果</a:t>
            </a:r>
          </a:p>
        </p:txBody>
      </p:sp>
    </p:spTree>
    <p:extLst>
      <p:ext uri="{BB962C8B-B14F-4D97-AF65-F5344CB8AC3E}">
        <p14:creationId xmlns:p14="http://schemas.microsoft.com/office/powerpoint/2010/main" val="1230374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23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0FF2830E-2A05-A2A3-0608-31EAA8F5B6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5D82C-95A1-431E-8E38-AA614A14CDCF}" type="slidenum">
              <a:rPr kumimoji="1" lang="ja-JP" altLang="en-US" smtClean="0"/>
              <a:t>47</a:t>
            </a:fld>
            <a:endParaRPr kumimoji="1" lang="ja-JP" altLang="en-US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4BA6365A-75CD-7F99-0527-37E3C290E12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45066"/>
            <a:ext cx="1212120" cy="1811867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864B57CD-4860-76C8-BF94-D620BEC393B5}"/>
              </a:ext>
            </a:extLst>
          </p:cNvPr>
          <p:cNvSpPr txBox="1"/>
          <p:nvPr/>
        </p:nvSpPr>
        <p:spPr>
          <a:xfrm>
            <a:off x="0" y="2692240"/>
            <a:ext cx="12618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 dirty="0"/>
              <a:t>入力画像</a:t>
            </a:r>
            <a:endParaRPr kumimoji="1" lang="en-US" altLang="ja-JP" sz="1400" dirty="0"/>
          </a:p>
          <a:p>
            <a:r>
              <a:rPr kumimoji="1" lang="ja-JP" altLang="en-US" sz="1400" dirty="0"/>
              <a:t>絵画モナリザ</a:t>
            </a:r>
          </a:p>
        </p:txBody>
      </p:sp>
      <p:sp>
        <p:nvSpPr>
          <p:cNvPr id="6" name="コンテンツ プレースホルダー 2">
            <a:extLst>
              <a:ext uri="{FF2B5EF4-FFF2-40B4-BE49-F238E27FC236}">
                <a16:creationId xmlns:a16="http://schemas.microsoft.com/office/drawing/2014/main" id="{EF544B49-B11F-6F3E-F7A6-5809A639D276}"/>
              </a:ext>
            </a:extLst>
          </p:cNvPr>
          <p:cNvSpPr txBox="1">
            <a:spLocks/>
          </p:cNvSpPr>
          <p:nvPr/>
        </p:nvSpPr>
        <p:spPr>
          <a:xfrm>
            <a:off x="758225" y="5050866"/>
            <a:ext cx="8461208" cy="5321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Arial" panose="020B0604020202020204" pitchFamily="34" charset="0"/>
                <a:ea typeface="メイリオ" panose="020B0604030504040204" pitchFamily="50" charset="-128"/>
                <a:cs typeface="Segoe UI" panose="020B0502040204020203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メイリオ" panose="020B0604030504040204" pitchFamily="50" charset="-128"/>
                <a:cs typeface="Segoe UI" panose="020B0502040204020203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Arial" panose="020B0604020202020204" pitchFamily="34" charset="0"/>
                <a:ea typeface="メイリオ" panose="020B0604030504040204" pitchFamily="50" charset="-128"/>
                <a:cs typeface="Segoe UI" panose="020B0502040204020203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Arial" panose="020B0604020202020204" pitchFamily="34" charset="0"/>
                <a:ea typeface="メイリオ" panose="020B0604030504040204" pitchFamily="50" charset="-128"/>
                <a:cs typeface="Segoe UI" panose="020B0502040204020203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Arial" panose="020B0604020202020204" pitchFamily="34" charset="0"/>
                <a:ea typeface="メイリオ" panose="020B0604030504040204" pitchFamily="50" charset="-128"/>
                <a:cs typeface="Segoe UI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ja-JP" altLang="en-US" sz="2400" dirty="0"/>
              <a:t>画像とテキストからの動画生成例（</a:t>
            </a:r>
            <a:r>
              <a:rPr lang="en-US" altLang="ja-JP" sz="2400" dirty="0"/>
              <a:t>Happy Horse </a:t>
            </a:r>
            <a:r>
              <a:rPr lang="ja-JP" altLang="en-US" sz="2400" dirty="0"/>
              <a:t>を使用）</a:t>
            </a:r>
          </a:p>
        </p:txBody>
      </p:sp>
      <p:pic>
        <p:nvPicPr>
          <p:cNvPr id="7" name="video-1780168446375">
            <a:hlinkClick r:id="" action="ppaction://media"/>
            <a:extLst>
              <a:ext uri="{FF2B5EF4-FFF2-40B4-BE49-F238E27FC236}">
                <a16:creationId xmlns:a16="http://schemas.microsoft.com/office/drawing/2014/main" id="{3AD13CEA-6B71-E623-AB8F-629528F546F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309512" y="-1"/>
            <a:ext cx="7849564" cy="4415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50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12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F92F9D0-20A3-4FFC-BF2B-87BA5B22DE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ja-JP" altLang="en-US" dirty="0"/>
              <a:t>写真とビデオから合成を行う</a:t>
            </a:r>
            <a:r>
              <a:rPr lang="en-US" altLang="ja-JP" dirty="0"/>
              <a:t>AI</a:t>
            </a:r>
            <a:endParaRPr kumimoji="1" lang="ja-JP" altLang="en-US" dirty="0"/>
          </a:p>
        </p:txBody>
      </p:sp>
      <p:pic>
        <p:nvPicPr>
          <p:cNvPr id="6" name="コンテンツ プレースホルダー 5" descr="メガネを掛けた男性&#10;&#10;自動的に生成された説明">
            <a:extLst>
              <a:ext uri="{FF2B5EF4-FFF2-40B4-BE49-F238E27FC236}">
                <a16:creationId xmlns:a16="http://schemas.microsoft.com/office/drawing/2014/main" id="{57986A39-6987-47D4-BF6D-3A71F9D52F6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800" y="3330575"/>
            <a:ext cx="2438740" cy="2438740"/>
          </a:xfrm>
        </p:spPr>
      </p:pic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1B34411-C392-4C76-B634-E6E71290C3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05D82C-95A1-431E-8E38-AA614A14CDCF}" type="slidenum">
              <a:rPr kumimoji="1" lang="ja-JP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メイリオ" panose="020B0604030504040204" pitchFamily="50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48</a:t>
            </a:fld>
            <a:endParaRPr kumimoji="1" lang="ja-JP" altLang="en-US" sz="2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1FEDD7FA-2F24-4AC3-B03D-A3A502908667}"/>
              </a:ext>
            </a:extLst>
          </p:cNvPr>
          <p:cNvSpPr txBox="1"/>
          <p:nvPr/>
        </p:nvSpPr>
        <p:spPr>
          <a:xfrm>
            <a:off x="2693813" y="4384963"/>
            <a:ext cx="543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＋</a:t>
            </a: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105CD827-51F1-4664-A0E5-CA2F9160CC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9711" y="3330575"/>
            <a:ext cx="2438739" cy="2409823"/>
          </a:xfrm>
          <a:prstGeom prst="rect">
            <a:avLst/>
          </a:prstGeom>
        </p:spPr>
      </p:pic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8756B6E8-DD75-4E1A-8511-7B6F6A5E9C0B}"/>
              </a:ext>
            </a:extLst>
          </p:cNvPr>
          <p:cNvSpPr txBox="1"/>
          <p:nvPr/>
        </p:nvSpPr>
        <p:spPr>
          <a:xfrm>
            <a:off x="5880609" y="4384963"/>
            <a:ext cx="4635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→</a:t>
            </a:r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D06D675F-2224-4E82-AB20-C89B50C9F1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6356" y="3301658"/>
            <a:ext cx="2391844" cy="243874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A5F8459B-21C8-4094-84A9-129AA2ABE2B5}"/>
              </a:ext>
            </a:extLst>
          </p:cNvPr>
          <p:cNvSpPr txBox="1"/>
          <p:nvPr/>
        </p:nvSpPr>
        <p:spPr>
          <a:xfrm>
            <a:off x="863100" y="5970869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写真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2D938247-5FF8-450B-8AC0-1AC6F6E65CCA}"/>
              </a:ext>
            </a:extLst>
          </p:cNvPr>
          <p:cNvSpPr txBox="1"/>
          <p:nvPr/>
        </p:nvSpPr>
        <p:spPr>
          <a:xfrm>
            <a:off x="3954002" y="5970868"/>
            <a:ext cx="11079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ビデオ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F752476E-F2C1-4CA9-B4EB-1677495C6CA5}"/>
              </a:ext>
            </a:extLst>
          </p:cNvPr>
          <p:cNvSpPr txBox="1"/>
          <p:nvPr/>
        </p:nvSpPr>
        <p:spPr>
          <a:xfrm>
            <a:off x="6255322" y="5740398"/>
            <a:ext cx="26468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人工知能により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合成されたビデオ</a:t>
            </a: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70C2512B-83D0-0EA6-62C5-8BE901C56F6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09" y="611485"/>
            <a:ext cx="9144000" cy="2655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002818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33646FE2-F3F3-42AE-892E-930766158C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05D82C-95A1-431E-8E38-AA614A14CDCF}" type="slidenum">
              <a:rPr kumimoji="1" lang="ja-JP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メイリオ" panose="020B0604030504040204" pitchFamily="50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1" lang="ja-JP" altLang="en-US" sz="2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メイリオ" panose="020B0604030504040204" pitchFamily="50" charset="-128"/>
              <a:cs typeface="+mn-cs"/>
            </a:endParaRPr>
          </a:p>
        </p:txBody>
      </p:sp>
      <p:pic>
        <p:nvPicPr>
          <p:cNvPr id="3" name="kaneko02">
            <a:hlinkClick r:id="" action="ppaction://media"/>
            <a:extLst>
              <a:ext uri="{FF2B5EF4-FFF2-40B4-BE49-F238E27FC236}">
                <a16:creationId xmlns:a16="http://schemas.microsoft.com/office/drawing/2014/main" id="{4FE4009A-3C85-4A94-A0B5-0132DAD9959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476774" y="0"/>
            <a:ext cx="5886450" cy="5886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8953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1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altLang="ja-JP" dirty="0"/>
              <a:t>1-6 AI</a:t>
            </a:r>
            <a:r>
              <a:rPr lang="ja-JP" altLang="en-US" dirty="0"/>
              <a:t>の現状と注意点</a:t>
            </a:r>
            <a:br>
              <a:rPr lang="en-US" altLang="ja-JP" dirty="0"/>
            </a:br>
            <a:endParaRPr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55940FB6-D91C-4C45-82A6-6C3F63B50793}" type="slidenum">
              <a:rPr lang="ja-JP" altLang="en-US" smtClean="0"/>
              <a:pPr/>
              <a:t>50</a:t>
            </a:fld>
            <a:endParaRPr lang="ja-JP" altLang="en-US" dirty="0"/>
          </a:p>
        </p:txBody>
      </p:sp>
      <p:sp>
        <p:nvSpPr>
          <p:cNvPr id="5" name="字幕 4">
            <a:extLst>
              <a:ext uri="{FF2B5EF4-FFF2-40B4-BE49-F238E27FC236}">
                <a16:creationId xmlns:a16="http://schemas.microsoft.com/office/drawing/2014/main" id="{15D861C3-A341-B2F3-04CF-FF19843E0AB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32813367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1EDD25E-C040-433A-B68F-20F511AA02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ja-JP" altLang="en-US" dirty="0"/>
              <a:t>① </a:t>
            </a:r>
            <a:r>
              <a:rPr lang="en-US" altLang="ja-JP" dirty="0"/>
              <a:t>AI</a:t>
            </a:r>
            <a:r>
              <a:rPr lang="ja-JP" altLang="en-US" dirty="0"/>
              <a:t> </a:t>
            </a:r>
            <a:r>
              <a:rPr kumimoji="1" lang="ja-JP" altLang="en-US" dirty="0"/>
              <a:t>の利用での注意点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CDCC5AE-951A-4BCA-A5E6-6D23C031B2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5D82C-95A1-431E-8E38-AA614A14CDCF}" type="slidenum">
              <a:rPr kumimoji="1" lang="ja-JP" altLang="en-US" smtClean="0"/>
              <a:t>51</a:t>
            </a:fld>
            <a:endParaRPr kumimoji="1" lang="ja-JP" altLang="en-US"/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B2D25E9F-86A1-B9A8-B2CF-4596772923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68279"/>
            <a:ext cx="9144000" cy="5016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855636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55CDA8-58E1-3BB6-9FE8-BD065E437E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23B8047-884B-0994-743E-171EE06C72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ja-JP" altLang="en-US" dirty="0"/>
              <a:t>② </a:t>
            </a:r>
            <a:r>
              <a:rPr kumimoji="1" lang="en-US" altLang="ja-JP" dirty="0"/>
              <a:t>AI </a:t>
            </a:r>
            <a:r>
              <a:rPr kumimoji="1" lang="ja-JP" altLang="en-US" dirty="0"/>
              <a:t>を責任をもって利用するために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3C7F3D0F-EB62-1063-0E2D-B49B22CF17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5D82C-95A1-431E-8E38-AA614A14CDCF}" type="slidenum">
              <a:rPr kumimoji="1" lang="ja-JP" altLang="en-US" smtClean="0"/>
              <a:t>52</a:t>
            </a:fld>
            <a:endParaRPr kumimoji="1" lang="ja-JP" altLang="en-US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B5CA1031-6B7B-2711-9B13-F1478AF66D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20742"/>
            <a:ext cx="9144000" cy="4078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61825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74D38F2-1298-8712-975B-51F907CB36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ja-JP" altLang="en-US"/>
              <a:t>人工知能との向き合い方</a:t>
            </a:r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E08F8CB5-7989-15E5-AEC6-7C9AD9509B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5D82C-95A1-431E-8E38-AA614A14CDCF}" type="slidenum">
              <a:rPr kumimoji="1" lang="ja-JP" altLang="en-US" smtClean="0"/>
              <a:t>53</a:t>
            </a:fld>
            <a:endParaRPr kumimoji="1" lang="ja-JP" altLang="en-US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39FC90D3-6833-0309-4C49-1399B4AF71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9551" y="799831"/>
            <a:ext cx="9144000" cy="4226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008506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724072" y="629268"/>
            <a:ext cx="4939868" cy="1286160"/>
          </a:xfrm>
        </p:spPr>
        <p:txBody>
          <a:bodyPr anchor="b">
            <a:normAutofit/>
          </a:bodyPr>
          <a:lstStyle/>
          <a:p>
            <a:pPr algn="l"/>
            <a:r>
              <a:rPr lang="ja-JP" altLang="en-US" dirty="0"/>
              <a:t>演習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825C89A-4CA9-463F-B084-0B2641B9566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2677" r="29301"/>
          <a:stretch/>
        </p:blipFill>
        <p:spPr>
          <a:xfrm>
            <a:off x="20" y="10"/>
            <a:ext cx="3476673" cy="6857990"/>
          </a:xfrm>
          <a:prstGeom prst="rect">
            <a:avLst/>
          </a:prstGeom>
          <a:effectLst/>
        </p:spPr>
      </p:pic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>
          <a:xfrm>
            <a:off x="8011648" y="6364538"/>
            <a:ext cx="890069" cy="365125"/>
          </a:xfrm>
        </p:spPr>
        <p:txBody>
          <a:bodyPr>
            <a:noAutofit/>
          </a:bodyPr>
          <a:lstStyle/>
          <a:p>
            <a:pPr marL="0" marR="0" lvl="0" indent="0" algn="r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16F77370-7F48-49C1-8603-DB37AE8840E1}" type="slidenum">
              <a:rPr kumimoji="0" lang="ja-JP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メイリオ" panose="020B0604030504040204" pitchFamily="50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54</a:t>
            </a:fld>
            <a:endParaRPr kumimoji="0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7" name="コンテンツ プレースホルダー 6">
            <a:extLst>
              <a:ext uri="{FF2B5EF4-FFF2-40B4-BE49-F238E27FC236}">
                <a16:creationId xmlns:a16="http://schemas.microsoft.com/office/drawing/2014/main" id="{1ADC2B65-0827-95AB-0DB2-1684B2D0B4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27638348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7699FF2-C9A4-4443-4968-4D70064E68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845" y="208716"/>
            <a:ext cx="8461208" cy="469865"/>
          </a:xfrm>
        </p:spPr>
        <p:txBody>
          <a:bodyPr>
            <a:normAutofit fontScale="90000"/>
          </a:bodyPr>
          <a:lstStyle/>
          <a:p>
            <a:r>
              <a:rPr kumimoji="1" lang="en-US" altLang="ja-JP" dirty="0"/>
              <a:t>1. </a:t>
            </a:r>
            <a:r>
              <a:rPr kumimoji="1" lang="ja-JP" altLang="en-US" dirty="0"/>
              <a:t>知的な</a:t>
            </a:r>
            <a:r>
              <a:rPr kumimoji="1" lang="en-US" altLang="ja-JP" dirty="0"/>
              <a:t>IT</a:t>
            </a:r>
            <a:r>
              <a:rPr kumimoji="1" lang="ja-JP" altLang="en-US" dirty="0"/>
              <a:t>システムの一例：</a:t>
            </a:r>
            <a:br>
              <a:rPr kumimoji="1" lang="en-US" altLang="ja-JP" dirty="0"/>
            </a:br>
            <a:r>
              <a:rPr lang="ja-JP" altLang="en-US" dirty="0"/>
              <a:t>探索アルゴリズムによる経路探索の可視化</a:t>
            </a:r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1AF9295-CC81-83D0-837B-ACC9D8BE74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ja-JP" altLang="en-US" sz="2400" dirty="0"/>
              <a:t>探索アルゴリズムで，</a:t>
            </a:r>
            <a:r>
              <a:rPr lang="ja-JP" altLang="en-US" sz="2400" b="1" dirty="0"/>
              <a:t>スタート地点からゴール地点までの経路を見つける過程を可視化</a:t>
            </a:r>
            <a:endParaRPr lang="en-US" altLang="ja-JP" sz="2400" b="1" dirty="0"/>
          </a:p>
          <a:p>
            <a:r>
              <a:rPr lang="ja-JP" altLang="en-US" sz="2400" dirty="0"/>
              <a:t>手順：</a:t>
            </a:r>
            <a:r>
              <a:rPr lang="ja-JP" altLang="en-US" sz="2400" b="1" dirty="0"/>
              <a:t>グリッド上に壁を配置</a:t>
            </a:r>
            <a:r>
              <a:rPr lang="ja-JP" altLang="en-US" sz="2400" dirty="0"/>
              <a:t>する → </a:t>
            </a:r>
            <a:r>
              <a:rPr lang="ja-JP" altLang="en-US" sz="2400" b="1" dirty="0"/>
              <a:t>アルゴリズムを選択</a:t>
            </a:r>
            <a:r>
              <a:rPr lang="ja-JP" altLang="en-US" sz="2400" dirty="0"/>
              <a:t>する → </a:t>
            </a:r>
            <a:r>
              <a:rPr lang="ja-JP" altLang="en-US" sz="2400" b="1" dirty="0"/>
              <a:t>探索</a:t>
            </a:r>
            <a:r>
              <a:rPr lang="ja-JP" altLang="en-US" sz="2400" dirty="0"/>
              <a:t>を開始 → </a:t>
            </a:r>
            <a:r>
              <a:rPr lang="ja-JP" altLang="en-US" sz="2400" b="1" dirty="0"/>
              <a:t>探索の広がり方と最短経路を観察</a:t>
            </a:r>
            <a:r>
              <a:rPr lang="ja-JP" altLang="en-US" sz="2400" dirty="0"/>
              <a:t>する．</a:t>
            </a:r>
          </a:p>
          <a:p>
            <a:r>
              <a:rPr lang="en-US" altLang="ja-JP" sz="2400" dirty="0"/>
              <a:t>URL: </a:t>
            </a:r>
            <a:r>
              <a:rPr lang="en-US" altLang="ja-JP" sz="2400" dirty="0">
                <a:hlinkClick r:id="rId2"/>
              </a:rPr>
              <a:t>https://qiao.github.io/PathFinding.js/visual/</a:t>
            </a:r>
            <a:endParaRPr lang="en-US" altLang="ja-JP" sz="2400" dirty="0"/>
          </a:p>
          <a:p>
            <a:endParaRPr lang="en-US" altLang="ja-JP" sz="2400" dirty="0"/>
          </a:p>
          <a:p>
            <a:endParaRPr kumimoji="1" lang="ja-JP" altLang="en-US" sz="240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E6BE5FF-4FDA-425E-A5E5-C377FA2844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5D82C-95A1-431E-8E38-AA614A14CDCF}" type="slidenum">
              <a:rPr kumimoji="1" lang="ja-JP" altLang="en-US" smtClean="0"/>
              <a:t>55</a:t>
            </a:fld>
            <a:endParaRPr kumimoji="1" lang="ja-JP" altLang="en-US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3D2C9FCE-2832-11E1-2C8A-973197DBD7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1163" y="3512836"/>
            <a:ext cx="4963908" cy="3325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82070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450B361-D171-592F-8981-AB76ADE8F7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845" y="175028"/>
            <a:ext cx="8461208" cy="558750"/>
          </a:xfrm>
        </p:spPr>
        <p:txBody>
          <a:bodyPr>
            <a:normAutofit fontScale="90000"/>
          </a:bodyPr>
          <a:lstStyle/>
          <a:p>
            <a:r>
              <a:rPr lang="en-US" altLang="ja-JP" dirty="0"/>
              <a:t>2</a:t>
            </a:r>
            <a:r>
              <a:rPr kumimoji="1" lang="en-US" altLang="ja-JP" dirty="0"/>
              <a:t>.</a:t>
            </a:r>
            <a:r>
              <a:rPr kumimoji="1" lang="ja-JP" altLang="en-US" dirty="0"/>
              <a:t>畳み込みニューラルネットワークの内部構造の可視化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1B8CF9D-25CF-F477-F3E5-4F0AA19535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ja-JP" altLang="en-US" sz="2400" b="1" dirty="0"/>
              <a:t>畳み込みニューラルネットワーク（</a:t>
            </a:r>
            <a:r>
              <a:rPr lang="en-US" altLang="ja-JP" sz="2400" b="1" dirty="0"/>
              <a:t>CNN</a:t>
            </a:r>
            <a:r>
              <a:rPr lang="ja-JP" altLang="en-US" sz="2400" b="1" dirty="0"/>
              <a:t>）の各層</a:t>
            </a:r>
            <a:r>
              <a:rPr lang="ja-JP" altLang="en-US" sz="2400" dirty="0"/>
              <a:t>が</a:t>
            </a:r>
            <a:r>
              <a:rPr lang="ja-JP" altLang="en-US" sz="2400" b="1" dirty="0"/>
              <a:t>入力画像をどのように処理しているか</a:t>
            </a:r>
            <a:r>
              <a:rPr lang="ja-JP" altLang="en-US" sz="2400" dirty="0"/>
              <a:t>を，</a:t>
            </a:r>
            <a:r>
              <a:rPr lang="en-US" altLang="ja-JP" sz="2400" dirty="0"/>
              <a:t>3D</a:t>
            </a:r>
            <a:r>
              <a:rPr lang="ja-JP" altLang="en-US" sz="2400" dirty="0"/>
              <a:t>で可視化．</a:t>
            </a:r>
            <a:endParaRPr lang="en-US" altLang="ja-JP" sz="2400" dirty="0"/>
          </a:p>
          <a:p>
            <a:r>
              <a:rPr lang="ja-JP" altLang="en-US" sz="2400" dirty="0"/>
              <a:t>手順：</a:t>
            </a:r>
            <a:r>
              <a:rPr lang="ja-JP" altLang="en-US" sz="2400" b="1" dirty="0"/>
              <a:t>描画パッドに数字を描く </a:t>
            </a:r>
            <a:r>
              <a:rPr lang="ja-JP" altLang="en-US" sz="2400" dirty="0"/>
              <a:t>→ </a:t>
            </a:r>
            <a:r>
              <a:rPr lang="ja-JP" altLang="en-US" sz="2400" b="1" dirty="0"/>
              <a:t>各層のニューロンの活性化がリアルタイムに表示</a:t>
            </a:r>
            <a:r>
              <a:rPr lang="ja-JP" altLang="en-US" sz="2400" dirty="0"/>
              <a:t>される → </a:t>
            </a:r>
            <a:r>
              <a:rPr lang="ja-JP" altLang="en-US" sz="2400" b="1" dirty="0"/>
              <a:t>ニューロンにカーソルを合わせて検出内容を確認</a:t>
            </a:r>
            <a:r>
              <a:rPr lang="ja-JP" altLang="en-US" sz="2400" dirty="0"/>
              <a:t>する．</a:t>
            </a:r>
          </a:p>
          <a:p>
            <a:r>
              <a:rPr lang="en-US" altLang="ja-JP" sz="2400" dirty="0"/>
              <a:t>URL: </a:t>
            </a:r>
            <a:r>
              <a:rPr lang="en-US" altLang="ja-JP" sz="2400" dirty="0">
                <a:hlinkClick r:id="rId2"/>
              </a:rPr>
              <a:t>https://adamharley.com/nn_vis/cnn/3d.html</a:t>
            </a:r>
            <a:endParaRPr lang="en-US" altLang="ja-JP" sz="2400" dirty="0"/>
          </a:p>
          <a:p>
            <a:pPr marL="0" indent="0">
              <a:buNone/>
            </a:pPr>
            <a:br>
              <a:rPr lang="ja-JP" altLang="en-US" sz="2400" dirty="0"/>
            </a:br>
            <a:endParaRPr kumimoji="1" lang="ja-JP" altLang="en-US" sz="240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66D692C-ECEC-5412-A2F1-2EFA4B3E44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5D82C-95A1-431E-8E38-AA614A14CDCF}" type="slidenum">
              <a:rPr kumimoji="1" lang="ja-JP" altLang="en-US" smtClean="0"/>
              <a:t>56</a:t>
            </a:fld>
            <a:endParaRPr kumimoji="1" lang="ja-JP" altLang="en-US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C52191B8-6824-33E9-1B08-6AF5AEC8CE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3345" y="3499858"/>
            <a:ext cx="5999019" cy="3339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869937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3450192-9358-4F8B-B47A-B11F3492E3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ja-JP" dirty="0"/>
              <a:t>3. </a:t>
            </a:r>
            <a:r>
              <a:rPr lang="ja-JP" altLang="en-US" dirty="0"/>
              <a:t>人間の下書きを人工知能が清書する</a:t>
            </a:r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A9CABD0-4E15-411C-A362-1C9E9CB10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05D82C-95A1-431E-8E38-AA614A14CDCF}" type="slidenum">
              <a:rPr kumimoji="1" lang="ja-JP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メイリオ" panose="020B0604030504040204" pitchFamily="50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57</a:t>
            </a:fld>
            <a:endParaRPr kumimoji="1" lang="ja-JP" altLang="en-US" sz="2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5" name="タイトル 1">
            <a:extLst>
              <a:ext uri="{FF2B5EF4-FFF2-40B4-BE49-F238E27FC236}">
                <a16:creationId xmlns:a16="http://schemas.microsoft.com/office/drawing/2014/main" id="{10A77CD0-2E92-45ED-881B-551F4EB0CC67}"/>
              </a:ext>
            </a:extLst>
          </p:cNvPr>
          <p:cNvSpPr txBox="1">
            <a:spLocks/>
          </p:cNvSpPr>
          <p:nvPr/>
        </p:nvSpPr>
        <p:spPr>
          <a:xfrm>
            <a:off x="523436" y="1423250"/>
            <a:ext cx="8461208" cy="4698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3200" kern="1200">
                <a:solidFill>
                  <a:srgbClr val="FF0000"/>
                </a:solidFill>
                <a:latin typeface="Arial" panose="020B0604020202020204" pitchFamily="34" charset="0"/>
                <a:ea typeface="メイリオ" panose="020B0604030504040204" pitchFamily="50" charset="-128"/>
                <a:cs typeface="Segoe UI" panose="020B050204020402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メイリオ" panose="020B0604030504040204" pitchFamily="50" charset="-128"/>
                <a:cs typeface="Segoe UI" panose="020B0502040204020203" pitchFamily="34" charset="0"/>
              </a:rPr>
              <a:t>人工知能が，元の情報を保ったまま人間のイラストを清書する</a:t>
            </a:r>
            <a:r>
              <a:rPr lang="ja-JP" altLang="en-US" sz="2400" dirty="0">
                <a:solidFill>
                  <a:prstClr val="black"/>
                </a:solidFill>
              </a:rPr>
              <a:t>技術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メイリオ" panose="020B0604030504040204" pitchFamily="50" charset="-128"/>
              <a:cs typeface="Segoe UI" panose="020B0502040204020203" pitchFamily="34" charset="0"/>
            </a:endParaRPr>
          </a:p>
        </p:txBody>
      </p:sp>
      <p:sp>
        <p:nvSpPr>
          <p:cNvPr id="6" name="コンテンツ プレースホルダー 2">
            <a:extLst>
              <a:ext uri="{FF2B5EF4-FFF2-40B4-BE49-F238E27FC236}">
                <a16:creationId xmlns:a16="http://schemas.microsoft.com/office/drawing/2014/main" id="{166B0E3E-AD20-49C4-A657-234ED80EFC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6809" y="5726271"/>
            <a:ext cx="6855918" cy="57678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ja-JP" sz="2400" dirty="0" err="1"/>
              <a:t>AutoDraw</a:t>
            </a:r>
            <a:r>
              <a:rPr lang="en-US" altLang="ja-JP" sz="2400" dirty="0"/>
              <a:t> </a:t>
            </a:r>
            <a:r>
              <a:rPr lang="ja-JP" altLang="en-US" sz="2400" dirty="0"/>
              <a:t>の</a:t>
            </a:r>
            <a:r>
              <a:rPr lang="en-US" altLang="ja-JP" sz="2400" dirty="0"/>
              <a:t>URL: </a:t>
            </a:r>
            <a:r>
              <a:rPr lang="en-US" altLang="ja-JP" sz="2400" dirty="0">
                <a:hlinkClick r:id="rId2"/>
              </a:rPr>
              <a:t>https://www.autodraw.</a:t>
            </a:r>
            <a:r>
              <a:rPr lang="en-US" altLang="ja-JP" sz="2400">
                <a:hlinkClick r:id="rId2"/>
              </a:rPr>
              <a:t>com/</a:t>
            </a:r>
            <a:endParaRPr lang="en-US" altLang="ja-JP" sz="2400"/>
          </a:p>
          <a:p>
            <a:pPr marL="0" indent="0">
              <a:buNone/>
            </a:pPr>
            <a:endParaRPr lang="en-US" altLang="ja-JP" sz="2400" dirty="0"/>
          </a:p>
          <a:p>
            <a:endParaRPr kumimoji="1" lang="ja-JP" altLang="en-US" sz="2400" dirty="0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AD0F8576-8000-43FB-BA38-5446DD68E0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470" y="2369485"/>
            <a:ext cx="1760933" cy="1249333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FB554B83-00B4-4D1A-92EA-A8586AF10C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74218" y="2057170"/>
            <a:ext cx="3171825" cy="607219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85D5C4DB-CA7F-4BD0-857A-785F3F85318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4218" y="2664389"/>
            <a:ext cx="3171825" cy="607219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1772C3A5-739F-458D-AA93-03FB2E4202D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74218" y="3297687"/>
            <a:ext cx="3171825" cy="607219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EB9FC4AF-81CE-4823-944C-FDC49D4A199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24481" y="1819275"/>
            <a:ext cx="2119519" cy="2050718"/>
          </a:xfrm>
          <a:prstGeom prst="rect">
            <a:avLst/>
          </a:prstGeom>
        </p:spPr>
      </p:pic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879665CE-F621-4DDD-A6DA-5EEAA212D1EC}"/>
              </a:ext>
            </a:extLst>
          </p:cNvPr>
          <p:cNvSpPr txBox="1"/>
          <p:nvPr/>
        </p:nvSpPr>
        <p:spPr>
          <a:xfrm>
            <a:off x="166688" y="4025907"/>
            <a:ext cx="32624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人間がイラストを描く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DA6E08DE-1F91-4E1D-B187-0EC51B826791}"/>
              </a:ext>
            </a:extLst>
          </p:cNvPr>
          <p:cNvSpPr txBox="1"/>
          <p:nvPr/>
        </p:nvSpPr>
        <p:spPr>
          <a:xfrm>
            <a:off x="3352800" y="4196991"/>
            <a:ext cx="38779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コンピュータが候補を出す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57E4F8AD-67E6-469C-96DD-DA1910E83CA1}"/>
              </a:ext>
            </a:extLst>
          </p:cNvPr>
          <p:cNvSpPr txBox="1"/>
          <p:nvPr/>
        </p:nvSpPr>
        <p:spPr>
          <a:xfrm>
            <a:off x="7745686" y="4143697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完成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AA82458C-B5CB-8162-E529-D94BD1066333}"/>
              </a:ext>
            </a:extLst>
          </p:cNvPr>
          <p:cNvSpPr txBox="1"/>
          <p:nvPr/>
        </p:nvSpPr>
        <p:spPr>
          <a:xfrm>
            <a:off x="1969892" y="6452894"/>
            <a:ext cx="50545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明朝" panose="02020600040205080304" pitchFamily="18" charset="-128"/>
                <a:ea typeface="ＭＳ Ｐ明朝" panose="02020600040205080304" pitchFamily="18" charset="-128"/>
                <a:cs typeface="+mn-cs"/>
              </a:rPr>
              <a:t>資料中の図などは </a:t>
            </a:r>
            <a:r>
              <a:rPr kumimoji="1" lang="en-US" altLang="ja-JP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明朝" panose="02020600040205080304" pitchFamily="18" charset="-128"/>
                <a:ea typeface="ＭＳ Ｐ明朝" panose="02020600040205080304" pitchFamily="18" charset="-128"/>
                <a:cs typeface="+mn-cs"/>
              </a:rPr>
              <a:t>Google Nano Banana 2 </a:t>
            </a:r>
            <a:r>
              <a:rPr kumimoji="1" lang="ja-JP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明朝" panose="02020600040205080304" pitchFamily="18" charset="-128"/>
                <a:ea typeface="ＭＳ Ｐ明朝" panose="02020600040205080304" pitchFamily="18" charset="-128"/>
                <a:cs typeface="+mn-cs"/>
              </a:rPr>
              <a:t>を用いて作成</a:t>
            </a:r>
          </a:p>
        </p:txBody>
      </p:sp>
    </p:spTree>
    <p:extLst>
      <p:ext uri="{BB962C8B-B14F-4D97-AF65-F5344CB8AC3E}">
        <p14:creationId xmlns:p14="http://schemas.microsoft.com/office/powerpoint/2010/main" val="269893947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DF33D8E-A3AC-289B-B2C3-C81BA095E7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ja-JP" dirty="0"/>
              <a:t>4. AI </a:t>
            </a:r>
            <a:r>
              <a:rPr kumimoji="1" lang="ja-JP" altLang="en-US" dirty="0"/>
              <a:t>が人間のスケッチ（お絵描き）を理解する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0338567-277B-41F7-3AC4-595372AA18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845" y="5067299"/>
            <a:ext cx="8461208" cy="1112119"/>
          </a:xfrm>
        </p:spPr>
        <p:txBody>
          <a:bodyPr/>
          <a:lstStyle/>
          <a:p>
            <a:r>
              <a:rPr kumimoji="1" lang="ja-JP" altLang="en-US" dirty="0"/>
              <a:t>お題に対してスケッチを書く。</a:t>
            </a:r>
            <a:r>
              <a:rPr lang="ja-JP" altLang="en-US" dirty="0"/>
              <a:t>何を書いた絵かを、</a:t>
            </a:r>
            <a:r>
              <a:rPr lang="en-US" altLang="ja-JP" dirty="0"/>
              <a:t>AI</a:t>
            </a:r>
            <a:r>
              <a:rPr lang="ja-JP" altLang="en-US" dirty="0"/>
              <a:t>が推測する</a:t>
            </a:r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6F03A5C-D3FC-702A-AAA4-2AF8A04B94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5D82C-95A1-431E-8E38-AA614A14CDCF}" type="slidenum">
              <a:rPr kumimoji="1" lang="ja-JP" altLang="en-US" smtClean="0"/>
              <a:t>58</a:t>
            </a:fld>
            <a:endParaRPr kumimoji="1" lang="ja-JP" altLang="en-US"/>
          </a:p>
        </p:txBody>
      </p:sp>
      <p:pic>
        <p:nvPicPr>
          <p:cNvPr id="8" name="図 7" descr="テキスト&#10;&#10;AI 生成コンテンツは誤りを含む可能性があります。">
            <a:extLst>
              <a:ext uri="{FF2B5EF4-FFF2-40B4-BE49-F238E27FC236}">
                <a16:creationId xmlns:a16="http://schemas.microsoft.com/office/drawing/2014/main" id="{B9E2D2DE-50C5-55CC-9F93-F17C68984B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983" y="1100138"/>
            <a:ext cx="3137662" cy="2424113"/>
          </a:xfrm>
          <a:prstGeom prst="rect">
            <a:avLst/>
          </a:prstGeom>
        </p:spPr>
      </p:pic>
      <p:pic>
        <p:nvPicPr>
          <p:cNvPr id="10" name="図 9" descr="グラフィカル ユーザー インターフェイス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89E6518D-7E73-75E2-7B7A-B3B179B4B4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7612" y="1286565"/>
            <a:ext cx="4775268" cy="2237686"/>
          </a:xfrm>
          <a:prstGeom prst="rect">
            <a:avLst/>
          </a:prstGeom>
        </p:spPr>
      </p:pic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33342AE3-57BB-3F7F-AEF9-2DCA02417A07}"/>
              </a:ext>
            </a:extLst>
          </p:cNvPr>
          <p:cNvSpPr txBox="1"/>
          <p:nvPr/>
        </p:nvSpPr>
        <p:spPr>
          <a:xfrm>
            <a:off x="1257300" y="3881438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お題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6298F5EF-AD33-B64A-E876-5508C7C6DFC0}"/>
              </a:ext>
            </a:extLst>
          </p:cNvPr>
          <p:cNvSpPr txBox="1"/>
          <p:nvPr/>
        </p:nvSpPr>
        <p:spPr>
          <a:xfrm>
            <a:off x="447983" y="4517167"/>
            <a:ext cx="698658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2400" b="1" dirty="0"/>
              <a:t>URL: https://quickdraw.withgoogle.com/?locale=ja</a:t>
            </a:r>
            <a:endParaRPr lang="ja-JP" altLang="en-US" sz="2400" b="1" dirty="0"/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7593872F-9372-53E3-F17F-5230E28D2A66}"/>
              </a:ext>
            </a:extLst>
          </p:cNvPr>
          <p:cNvSpPr txBox="1"/>
          <p:nvPr/>
        </p:nvSpPr>
        <p:spPr>
          <a:xfrm>
            <a:off x="4199747" y="3726418"/>
            <a:ext cx="45833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AI</a:t>
            </a:r>
            <a:r>
              <a:rPr kumimoji="1" lang="ja-JP" altLang="en-US" dirty="0"/>
              <a:t> は「寝袋」、「バナナ」と推測している</a:t>
            </a:r>
          </a:p>
        </p:txBody>
      </p:sp>
    </p:spTree>
    <p:extLst>
      <p:ext uri="{BB962C8B-B14F-4D97-AF65-F5344CB8AC3E}">
        <p14:creationId xmlns:p14="http://schemas.microsoft.com/office/powerpoint/2010/main" val="24379571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4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テーマ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</TotalTime>
  <Words>1604</Words>
  <Application>Microsoft Office PowerPoint</Application>
  <PresentationFormat>画面に合わせる (4:3)</PresentationFormat>
  <Paragraphs>207</Paragraphs>
  <Slides>58</Slides>
  <Notes>10</Notes>
  <HiddenSlides>0</HiddenSlides>
  <MMClips>6</MMClips>
  <ScaleCrop>false</ScaleCrop>
  <HeadingPairs>
    <vt:vector size="6" baseType="variant">
      <vt:variant>
        <vt:lpstr>使用されているフォント</vt:lpstr>
      </vt:variant>
      <vt:variant>
        <vt:i4>9</vt:i4>
      </vt:variant>
      <vt:variant>
        <vt:lpstr>テーマ</vt:lpstr>
      </vt:variant>
      <vt:variant>
        <vt:i4>4</vt:i4>
      </vt:variant>
      <vt:variant>
        <vt:lpstr>スライド タイトル</vt:lpstr>
      </vt:variant>
      <vt:variant>
        <vt:i4>58</vt:i4>
      </vt:variant>
    </vt:vector>
  </HeadingPairs>
  <TitlesOfParts>
    <vt:vector size="71" baseType="lpstr">
      <vt:lpstr>ＭＳ Ｐ明朝</vt:lpstr>
      <vt:lpstr>メイリオ</vt:lpstr>
      <vt:lpstr>游ゴシック</vt:lpstr>
      <vt:lpstr>Abadi</vt:lpstr>
      <vt:lpstr>Aptos</vt:lpstr>
      <vt:lpstr>Aptos Display</vt:lpstr>
      <vt:lpstr>Arial</vt:lpstr>
      <vt:lpstr>Calibri</vt:lpstr>
      <vt:lpstr>Times New Roman</vt:lpstr>
      <vt:lpstr>Office テーマ</vt:lpstr>
      <vt:lpstr>4_Office テーマ</vt:lpstr>
      <vt:lpstr>2_Office テーマ</vt:lpstr>
      <vt:lpstr>1_Office テーマ</vt:lpstr>
      <vt:lpstr>1. 人工知能の仕組み，責任ある活用 </vt:lpstr>
      <vt:lpstr>PowerPoint プレゼンテーション</vt:lpstr>
      <vt:lpstr>PowerPoint プレゼンテーション</vt:lpstr>
      <vt:lpstr>1-1 AI の基礎 </vt:lpstr>
      <vt:lpstr>AIの基礎</vt:lpstr>
      <vt:lpstr>AIの利点</vt:lpstr>
      <vt:lpstr>AIの欠点</vt:lpstr>
      <vt:lpstr>1-2 AI の種類 </vt:lpstr>
      <vt:lpstr>人工知能の種類</vt:lpstr>
      <vt:lpstr>機械学習の訓練データと学習の仕組み</vt:lpstr>
      <vt:lpstr>機械学習の技術：ディープラーニング</vt:lpstr>
      <vt:lpstr>ディープラーニングの応用分野</vt:lpstr>
      <vt:lpstr>知的な IT システム</vt:lpstr>
      <vt:lpstr>機械学習と知的なITシステム</vt:lpstr>
      <vt:lpstr>1-3 情報工学と人工知能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1-4 AI でできること（応用分野） </vt:lpstr>
      <vt:lpstr>人工知能の応用例</vt:lpstr>
      <vt:lpstr>人間の言葉、声の処理：対話型AI（チャットボット）</vt:lpstr>
      <vt:lpstr>人間の言葉、声の処理：自動翻訳サービス</vt:lpstr>
      <vt:lpstr>視覚情報処理：画像分類</vt:lpstr>
      <vt:lpstr>視覚情報処理： オブジェクトの発見・検知</vt:lpstr>
      <vt:lpstr>視覚情報処理：顔検知</vt:lpstr>
      <vt:lpstr>視覚情報処理：顔識別（顔からの人物特定）</vt:lpstr>
      <vt:lpstr>視覚情報処理：目の動きの読み取り</vt:lpstr>
      <vt:lpstr>視覚情報処理：表情の自動判定</vt:lpstr>
      <vt:lpstr>視覚情報処理：人体の姿勢の読み取り</vt:lpstr>
      <vt:lpstr>PowerPoint プレゼンテーション</vt:lpstr>
      <vt:lpstr>PowerPoint プレゼンテーション</vt:lpstr>
      <vt:lpstr>視覚情報処理：群衆の数のカウント</vt:lpstr>
      <vt:lpstr>データ分析と予測</vt:lpstr>
      <vt:lpstr>作業やプロセスをAIで自動化・最適化</vt:lpstr>
      <vt:lpstr>人工知能と知識表現：Prolog による推論</vt:lpstr>
      <vt:lpstr>1-5 AI による合成 </vt:lpstr>
      <vt:lpstr>GAN（敵対的生成ネットワーク）：２つのAIが競い合って学習する仕組み</vt:lpstr>
      <vt:lpstr>GANの応用例</vt:lpstr>
      <vt:lpstr>GANと現在の画像合成（Text-to-Image）の関係</vt:lpstr>
      <vt:lpstr>テキストからの画像合成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写真とビデオから合成を行うAI</vt:lpstr>
      <vt:lpstr>PowerPoint プレゼンテーション</vt:lpstr>
      <vt:lpstr>1-6 AIの現状と注意点 </vt:lpstr>
      <vt:lpstr>① AI の利用での注意点</vt:lpstr>
      <vt:lpstr>② AI を責任をもって利用するために</vt:lpstr>
      <vt:lpstr>人工知能との向き合い方</vt:lpstr>
      <vt:lpstr>演習</vt:lpstr>
      <vt:lpstr>1. 知的なITシステムの一例： 探索アルゴリズムによる経路探索の可視化 </vt:lpstr>
      <vt:lpstr>2.畳み込みニューラルネットワークの内部構造の可視化</vt:lpstr>
      <vt:lpstr>3. 人間の下書きを人工知能が清書する</vt:lpstr>
      <vt:lpstr>4. AI が人間のスケッチ（お絵描き）を理解する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aa-1. データサイエンス・AIでできること、社会の変化（人工知能社会の到来、最新の技術、産業の変化、社会や生活の変化など）（人工知能）</dc:title>
  <dc:creator>kunihiko</dc:creator>
  <cp:lastModifiedBy>金子　邦彦</cp:lastModifiedBy>
  <cp:revision>102</cp:revision>
  <cp:lastPrinted>2020-05-07T12:29:12Z</cp:lastPrinted>
  <dcterms:created xsi:type="dcterms:W3CDTF">2020-05-07T08:06:06Z</dcterms:created>
  <dcterms:modified xsi:type="dcterms:W3CDTF">2026-08-26T04:15:04Z</dcterms:modified>
</cp:coreProperties>
</file>