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83" r:id="rId3"/>
    <p:sldMasterId id="2147483688" r:id="rId4"/>
  </p:sldMasterIdLst>
  <p:notesMasterIdLst>
    <p:notesMasterId r:id="rId48"/>
  </p:notesMasterIdLst>
  <p:sldIdLst>
    <p:sldId id="544" r:id="rId5"/>
    <p:sldId id="2248" r:id="rId6"/>
    <p:sldId id="2247" r:id="rId7"/>
    <p:sldId id="2223" r:id="rId8"/>
    <p:sldId id="1005" r:id="rId9"/>
    <p:sldId id="2222" r:id="rId10"/>
    <p:sldId id="2243" r:id="rId11"/>
    <p:sldId id="262" r:id="rId12"/>
    <p:sldId id="553" r:id="rId13"/>
    <p:sldId id="956" r:id="rId14"/>
    <p:sldId id="261" r:id="rId15"/>
    <p:sldId id="552" r:id="rId16"/>
    <p:sldId id="1860" r:id="rId17"/>
    <p:sldId id="1861" r:id="rId18"/>
    <p:sldId id="2034" r:id="rId19"/>
    <p:sldId id="2020" r:id="rId20"/>
    <p:sldId id="2224" r:id="rId21"/>
    <p:sldId id="2226" r:id="rId22"/>
    <p:sldId id="2109" r:id="rId23"/>
    <p:sldId id="2150" r:id="rId24"/>
    <p:sldId id="2228" r:id="rId25"/>
    <p:sldId id="2129" r:id="rId26"/>
    <p:sldId id="814" r:id="rId27"/>
    <p:sldId id="813" r:id="rId28"/>
    <p:sldId id="2133" r:id="rId29"/>
    <p:sldId id="1471" r:id="rId30"/>
    <p:sldId id="2134" r:id="rId31"/>
    <p:sldId id="2138" r:id="rId32"/>
    <p:sldId id="551" r:id="rId33"/>
    <p:sldId id="2141" r:id="rId34"/>
    <p:sldId id="2244" r:id="rId35"/>
    <p:sldId id="732" r:id="rId36"/>
    <p:sldId id="1920" r:id="rId37"/>
    <p:sldId id="1924" r:id="rId38"/>
    <p:sldId id="1382" r:id="rId39"/>
    <p:sldId id="2233" r:id="rId40"/>
    <p:sldId id="2238" r:id="rId41"/>
    <p:sldId id="2234" r:id="rId42"/>
    <p:sldId id="2239" r:id="rId43"/>
    <p:sldId id="2237" r:id="rId44"/>
    <p:sldId id="2232" r:id="rId45"/>
    <p:sldId id="2245" r:id="rId46"/>
    <p:sldId id="2246" r:id="rId47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9" autoAdjust="0"/>
    <p:restoredTop sz="94660"/>
  </p:normalViewPr>
  <p:slideViewPr>
    <p:cSldViewPr snapToGrid="0">
      <p:cViewPr varScale="1">
        <p:scale>
          <a:sx n="76" d="100"/>
          <a:sy n="76" d="100"/>
        </p:scale>
        <p:origin x="378" y="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51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64EF8-74FE-40A1-902E-125A64E3EB0E}" type="datetimeFigureOut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223C1-63D0-4CA4-8D67-2118CF2CB84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2311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5B174-42CB-4E29-BEDB-5B349DA0C65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671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66A1D-6EDB-6BE3-4013-3A9BEEF941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74BDE86-EE7E-5126-63FB-16D6A24BA7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045E93E-E333-C4E5-5188-40176A63E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2E2634-84E6-20CA-BE31-8112CA3284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5B174-42CB-4E29-BEDB-5B349DA0C65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0984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33223C1-63D0-4CA4-8D67-2118CF2CB84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1762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E2559-2E50-7532-6E6C-AC5C39749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C30A850-094D-40F8-8862-E0D2D0DA5D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894C594-B37D-77B3-3884-9478C3300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5791FC0-B9E9-A7A6-6BD5-ECD8361E87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5B174-42CB-4E29-BEDB-5B349DA0C65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399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AF2FB-4EBE-8B7B-296C-C242F2FC3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57D7A5A-D41E-0449-1B24-4350ECBDE7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44DB9C8A-A4E1-9B22-B753-CAE60C960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FBA7F0F-4AF5-55C2-E9AF-7F9749CD83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5B174-42CB-4E29-BEDB-5B349DA0C657}" type="slidenum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62318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要約：演習４ 関数を定義し使ってみる ページ５６，５７ 【 トピックス 】 trinket の利用 式の抽象化と関数 関数定義 def。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1FBDB-3FE1-4E23-8A3E-D23037547262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0792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A3E3D-4D1D-4163-AD90-B772FBC95A7D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5038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6" y="2614172"/>
            <a:ext cx="3086100" cy="1397000"/>
          </a:xfrm>
        </p:spPr>
        <p:txBody>
          <a:bodyPr/>
          <a:lstStyle>
            <a:lvl1pPr algn="r">
              <a:lnSpc>
                <a:spcPct val="100000"/>
              </a:lnSpc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2284" y="946596"/>
            <a:ext cx="5311720" cy="5267459"/>
          </a:xfrm>
        </p:spPr>
        <p:txBody>
          <a:bodyPr anchor="ctr"/>
          <a:lstStyle>
            <a:lvl1pPr>
              <a:spcBef>
                <a:spcPts val="0"/>
              </a:spcBef>
              <a:defRPr sz="26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A3E3D-4D1D-4163-AD90-B772FBC95A7D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EE24C5F-FDEB-41AC-8EE7-D7A90FDF0D4E}"/>
              </a:ext>
            </a:extLst>
          </p:cNvPr>
          <p:cNvCxnSpPr/>
          <p:nvPr userDrawn="1"/>
        </p:nvCxnSpPr>
        <p:spPr>
          <a:xfrm>
            <a:off x="3408372" y="1771739"/>
            <a:ext cx="0" cy="3081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172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7190-F4F2-435C-9433-79F7AB9E97BF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8162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481FBDB-3FE1-4E23-8A3E-D23037547262}" type="datetime1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2026/8/26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2593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AA3E3D-4D1D-4163-AD90-B772FBC95A7D}" type="datetime1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2026/8/26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489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6" y="2614172"/>
            <a:ext cx="3086100" cy="1397000"/>
          </a:xfrm>
        </p:spPr>
        <p:txBody>
          <a:bodyPr/>
          <a:lstStyle>
            <a:lvl1pPr algn="r">
              <a:lnSpc>
                <a:spcPct val="100000"/>
              </a:lnSpc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2284" y="946596"/>
            <a:ext cx="5311720" cy="5267459"/>
          </a:xfrm>
        </p:spPr>
        <p:txBody>
          <a:bodyPr anchor="ctr"/>
          <a:lstStyle>
            <a:lvl1pPr>
              <a:spcBef>
                <a:spcPts val="0"/>
              </a:spcBef>
              <a:defRPr sz="26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AA3E3D-4D1D-4163-AD90-B772FBC95A7D}" type="datetime1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2026/8/26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EE24C5F-FDEB-41AC-8EE7-D7A90FDF0D4E}"/>
              </a:ext>
            </a:extLst>
          </p:cNvPr>
          <p:cNvCxnSpPr/>
          <p:nvPr userDrawn="1"/>
        </p:nvCxnSpPr>
        <p:spPr>
          <a:xfrm>
            <a:off x="3408372" y="1771739"/>
            <a:ext cx="0" cy="3081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3394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417190-F4F2-435C-9433-79F7AB9E97BF}" type="datetime1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2026/8/26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333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F8F6E-A61D-4F4B-A02A-32A375CBD654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0462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C89E5-970E-4E43-B109-FA73DDD3F5FC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581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6" y="2614172"/>
            <a:ext cx="3086100" cy="1397000"/>
          </a:xfrm>
        </p:spPr>
        <p:txBody>
          <a:bodyPr/>
          <a:lstStyle>
            <a:lvl1pPr algn="r">
              <a:lnSpc>
                <a:spcPct val="100000"/>
              </a:lnSpc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2284" y="946596"/>
            <a:ext cx="5311720" cy="5267459"/>
          </a:xfrm>
        </p:spPr>
        <p:txBody>
          <a:bodyPr anchor="ctr"/>
          <a:lstStyle>
            <a:lvl1pPr>
              <a:spcBef>
                <a:spcPts val="0"/>
              </a:spcBef>
              <a:defRPr sz="26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105C0-43AD-4913-9290-D69A215DC36E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EE24C5F-FDEB-41AC-8EE7-D7A90FDF0D4E}"/>
              </a:ext>
            </a:extLst>
          </p:cNvPr>
          <p:cNvCxnSpPr/>
          <p:nvPr userDrawn="1"/>
        </p:nvCxnSpPr>
        <p:spPr>
          <a:xfrm>
            <a:off x="3408372" y="1771739"/>
            <a:ext cx="0" cy="3081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2302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E3386-A21B-4F0F-B11C-3FC9324127B8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09882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C3700-ECA0-4650-B098-EE1D8F15E2A2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184290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752C4-D277-43DC-89CC-17031ECCBBEF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1146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376" y="2614172"/>
            <a:ext cx="3086100" cy="1397000"/>
          </a:xfrm>
        </p:spPr>
        <p:txBody>
          <a:bodyPr/>
          <a:lstStyle>
            <a:lvl1pPr algn="r">
              <a:lnSpc>
                <a:spcPct val="100000"/>
              </a:lnSpc>
              <a:defRPr/>
            </a:lvl1pPr>
          </a:lstStyle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2284" y="946596"/>
            <a:ext cx="5311720" cy="5267459"/>
          </a:xfrm>
        </p:spPr>
        <p:txBody>
          <a:bodyPr anchor="ctr"/>
          <a:lstStyle>
            <a:lvl1pPr>
              <a:spcBef>
                <a:spcPts val="0"/>
              </a:spcBef>
              <a:defRPr sz="26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27BBF-D7BE-47DD-9C7C-7D8AE2361E55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FEE24C5F-FDEB-41AC-8EE7-D7A90FDF0D4E}"/>
              </a:ext>
            </a:extLst>
          </p:cNvPr>
          <p:cNvCxnSpPr/>
          <p:nvPr userDrawn="1"/>
        </p:nvCxnSpPr>
        <p:spPr>
          <a:xfrm>
            <a:off x="3408372" y="1771739"/>
            <a:ext cx="0" cy="30818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3013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DA9B4-57BA-44AF-99F0-303BDE19016E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7807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845" y="175028"/>
            <a:ext cx="8461208" cy="469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845" y="846253"/>
            <a:ext cx="8461208" cy="533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FBE731-6ED8-4A42-8A57-3C41D7584935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5071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</a:defRPr>
            </a:lvl1pPr>
          </a:lstStyle>
          <a:p>
            <a:fld id="{E205D82C-95A1-431E-8E38-AA614A14CDCF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9445425-3AD1-45CB-BDD6-281EC62A9D6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622" y="90311"/>
            <a:ext cx="746942" cy="7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42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6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rgbClr val="FF0000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845" y="175028"/>
            <a:ext cx="8461208" cy="469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845" y="846253"/>
            <a:ext cx="8461208" cy="533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FBE731-6ED8-4A42-8A57-3C41D7584935}" type="datetime1">
              <a:rPr kumimoji="1" lang="ja-JP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2026/8/26</a:t>
            </a:fld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5071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0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9445425-3AD1-45CB-BDD6-281EC62A9D6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622" y="90311"/>
            <a:ext cx="746942" cy="7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44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rgbClr val="FF0000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845" y="175028"/>
            <a:ext cx="8461208" cy="469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845" y="846253"/>
            <a:ext cx="8461208" cy="533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5E6DA0-13F0-4131-A74D-D600C97A2AE8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5071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</a:defRPr>
            </a:lvl1pPr>
          </a:lstStyle>
          <a:p>
            <a:fld id="{E205D82C-95A1-431E-8E38-AA614A14CDCF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04214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rgbClr val="FF0000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rial" panose="020B0604020202020204" pitchFamily="34" charset="0"/>
          <a:ea typeface="メイリオ" panose="020B0604030504040204" pitchFamily="50" charset="-128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1845" y="175028"/>
            <a:ext cx="8461208" cy="469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dirty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845" y="846253"/>
            <a:ext cx="8461208" cy="533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dirty="0"/>
              <a:t>マスター テキストの書式設定</a:t>
            </a:r>
          </a:p>
          <a:p>
            <a:pPr lvl="1"/>
            <a:r>
              <a:rPr lang="ja-JP" altLang="en-US" dirty="0"/>
              <a:t>第 </a:t>
            </a:r>
            <a:r>
              <a:rPr lang="en-US" altLang="ja-JP" dirty="0"/>
              <a:t>2 </a:t>
            </a:r>
            <a:r>
              <a:rPr lang="ja-JP" altLang="en-US" dirty="0"/>
              <a:t>レベル</a:t>
            </a:r>
          </a:p>
          <a:p>
            <a:pPr lvl="2"/>
            <a:r>
              <a:rPr lang="ja-JP" altLang="en-US" dirty="0"/>
              <a:t>第 </a:t>
            </a:r>
            <a:r>
              <a:rPr lang="en-US" altLang="ja-JP" dirty="0"/>
              <a:t>3 </a:t>
            </a:r>
            <a:r>
              <a:rPr lang="ja-JP" altLang="en-US" dirty="0"/>
              <a:t>レベル</a:t>
            </a:r>
          </a:p>
          <a:p>
            <a:pPr lvl="3"/>
            <a:r>
              <a:rPr lang="ja-JP" altLang="en-US" dirty="0"/>
              <a:t>第 </a:t>
            </a:r>
            <a:r>
              <a:rPr lang="en-US" altLang="ja-JP" dirty="0"/>
              <a:t>4 </a:t>
            </a:r>
            <a:r>
              <a:rPr lang="ja-JP" altLang="en-US" dirty="0"/>
              <a:t>レベル</a:t>
            </a:r>
          </a:p>
          <a:p>
            <a:pPr lvl="4"/>
            <a:r>
              <a:rPr lang="ja-JP" altLang="en-US" dirty="0"/>
              <a:t>第 </a:t>
            </a:r>
            <a:r>
              <a:rPr lang="en-US" altLang="ja-JP" dirty="0"/>
              <a:t>5 </a:t>
            </a:r>
            <a:r>
              <a:rPr lang="ja-JP" altLang="en-US" dirty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2B99B-EB01-47C4-BFBC-FDB367D3D5E6}" type="datetime1">
              <a:rPr kumimoji="1" lang="ja-JP" altLang="en-US" smtClean="0"/>
              <a:t>2026/8/26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badi" panose="020B0604020104020204" pitchFamily="34" charset="0"/>
                <a:ea typeface="メイリオ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85071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>
                <a:solidFill>
                  <a:schemeClr val="tx1">
                    <a:tint val="75000"/>
                  </a:schemeClr>
                </a:solidFill>
                <a:latin typeface="Abadi" panose="020B0604020104020204" pitchFamily="34" charset="0"/>
                <a:ea typeface="メイリオ" panose="020B0604030504040204" pitchFamily="50" charset="-128"/>
              </a:defRPr>
            </a:lvl1pPr>
          </a:lstStyle>
          <a:p>
            <a:fld id="{E205D82C-95A1-431E-8E38-AA614A14CDCF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D9445425-3AD1-45CB-BDD6-281EC62A9D6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8622" y="90311"/>
            <a:ext cx="746942" cy="70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9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3200" kern="1200">
          <a:solidFill>
            <a:srgbClr val="FF0000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Abadi" panose="020B0604020104020204" pitchFamily="34" charset="0"/>
          <a:ea typeface="メイリオ" panose="020B0604030504040204" pitchFamily="50" charset="-128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s://raphael.app/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s://huggingface.co/spaces/KenjieDec/RemBG" TargetMode="Externa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huggingface.co/spaces/ClassCat/DETR-Object-Detection" TargetMode="Externa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huggingface.co/spaces/ElenaRyumina/Facial_Expression_Recognition" TargetMode="Externa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https://raphael.app/ja/text-to-image" TargetMode="Externa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43531" y="1122363"/>
            <a:ext cx="8406418" cy="2387600"/>
          </a:xfrm>
        </p:spPr>
        <p:txBody>
          <a:bodyPr>
            <a:noAutofit/>
          </a:bodyPr>
          <a:lstStyle/>
          <a:p>
            <a:r>
              <a:rPr lang="en-US" altLang="ja-JP" sz="4000" dirty="0"/>
              <a:t>2. </a:t>
            </a:r>
            <a:r>
              <a:rPr lang="ja-JP" altLang="en-US" sz="4000" dirty="0"/>
              <a:t>人工知能体験</a:t>
            </a:r>
            <a:br>
              <a:rPr lang="en-US" altLang="ja-JP" dirty="0"/>
            </a:br>
            <a:endParaRPr lang="ja-JP" altLang="en-US" dirty="0"/>
          </a:p>
        </p:txBody>
      </p:sp>
      <p:sp>
        <p:nvSpPr>
          <p:cNvPr id="6" name="字幕 5">
            <a:extLst>
              <a:ext uri="{FF2B5EF4-FFF2-40B4-BE49-F238E27FC236}">
                <a16:creationId xmlns:a16="http://schemas.microsoft.com/office/drawing/2014/main" id="{C84E1CA8-AB97-4D64-AAA1-5B084FB857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200400"/>
            <a:ext cx="6858000" cy="1409982"/>
          </a:xfrm>
        </p:spPr>
        <p:txBody>
          <a:bodyPr>
            <a:noAutofit/>
          </a:bodyPr>
          <a:lstStyle/>
          <a:p>
            <a:r>
              <a:rPr lang="en-US" altLang="ja-JP" dirty="0"/>
              <a:t>https://www.kkaneko.jp/rs/index.html</a:t>
            </a:r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940FB6-D91C-4C45-82A6-6C3F63B50793}" type="slidenum">
              <a:rPr kumimoji="0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正方形/長方形 8"/>
          <p:cNvSpPr/>
          <p:nvPr/>
        </p:nvSpPr>
        <p:spPr>
          <a:xfrm>
            <a:off x="3875482" y="4869762"/>
            <a:ext cx="1415772" cy="461665"/>
          </a:xfrm>
          <a:prstGeom prst="rect">
            <a:avLst/>
          </a:prstGeom>
        </p:spPr>
        <p:txBody>
          <a:bodyPr wrap="none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t>金子邦彦</a:t>
            </a:r>
          </a:p>
        </p:txBody>
      </p:sp>
      <p:pic>
        <p:nvPicPr>
          <p:cNvPr id="7" name="Picture 2" descr="https://mirrors.creativecommons.org/presskit/buttons/88x31/png/by-nc-sa.eu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105" y="5736590"/>
            <a:ext cx="1433790" cy="501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図 7" descr="メガネをかけた男性&#10;&#10;自動的に生成された説明">
            <a:extLst>
              <a:ext uri="{FF2B5EF4-FFF2-40B4-BE49-F238E27FC236}">
                <a16:creationId xmlns:a16="http://schemas.microsoft.com/office/drawing/2014/main" id="{4047DBB5-87E7-41C0-8239-B092FFAB73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428" y="4610382"/>
            <a:ext cx="710957" cy="937036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A82458C-B5CB-8162-E529-D94BD1066333}"/>
              </a:ext>
            </a:extLst>
          </p:cNvPr>
          <p:cNvSpPr txBox="1"/>
          <p:nvPr/>
        </p:nvSpPr>
        <p:spPr>
          <a:xfrm>
            <a:off x="2225040" y="6442639"/>
            <a:ext cx="50545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資料中の図などは </a:t>
            </a:r>
            <a:r>
              <a:rPr kumimoji="1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Google Nano Banana 2 </a:t>
            </a: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明朝" panose="02020600040205080304" pitchFamily="18" charset="-128"/>
                <a:ea typeface="ＭＳ Ｐ明朝" panose="02020600040205080304" pitchFamily="18" charset="-128"/>
                <a:cs typeface="+mn-cs"/>
              </a:rPr>
              <a:t>を用いて作成</a:t>
            </a:r>
          </a:p>
        </p:txBody>
      </p:sp>
    </p:spTree>
    <p:extLst>
      <p:ext uri="{BB962C8B-B14F-4D97-AF65-F5344CB8AC3E}">
        <p14:creationId xmlns:p14="http://schemas.microsoft.com/office/powerpoint/2010/main" val="158132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B5030B4-EFEC-926E-CE3F-A2F02C281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第</a:t>
            </a:r>
            <a:r>
              <a:rPr lang="ja-JP" altLang="en-US" dirty="0"/>
              <a:t>２</a:t>
            </a:r>
            <a:r>
              <a:rPr kumimoji="1" lang="ja-JP" altLang="en-US" dirty="0"/>
              <a:t>回の内容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7425807-C678-8F22-19EB-17C4B5E7F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D881D0-4FB2-BB35-68CA-0895C99D7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5D82C-95A1-431E-8E38-AA614A14CDCF}" type="slidenum">
              <a:rPr kumimoji="1" lang="ja-JP" altLang="en-US" smtClean="0"/>
              <a:t>2</a:t>
            </a:fld>
            <a:endParaRPr kumimoji="1" lang="ja-JP" altLang="en-US"/>
          </a:p>
        </p:txBody>
      </p:sp>
      <p:pic>
        <p:nvPicPr>
          <p:cNvPr id="6" name="図 5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DC2190E3-4820-6150-CF63-C867292C7A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04164"/>
            <a:ext cx="9144000" cy="504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4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E2CCD5C-A9F9-A97D-71AC-B4146DA98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badi" panose="020B0604020104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4" name="図 3" descr="グラフィカル ユーザー インターフェイス, テキスト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DC2D0685-2BB2-7958-F77F-9DC49E6A2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55714"/>
            <a:ext cx="9144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837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ABF122-504E-FBFD-A3AA-6B30500C4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00A09C9-1053-9CD1-D7D1-A4A2336291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072537E-11D8-6A6C-5D48-895BD40F1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87369CC-DA33-1A36-DC75-B9AB11698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0171" y="1741337"/>
            <a:ext cx="6611258" cy="2387918"/>
          </a:xfrm>
        </p:spPr>
        <p:txBody>
          <a:bodyPr anchor="b"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</a:rPr>
              <a:t>2-1. </a:t>
            </a:r>
            <a:r>
              <a:rPr lang="ja-JP" altLang="en-US" sz="3600" dirty="0">
                <a:solidFill>
                  <a:schemeClr val="tx2"/>
                </a:solidFill>
              </a:rPr>
              <a:t>人工知能、機械学習、ディープラーニング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D2FFE78-6B56-D256-0563-FF8639D001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4128" y="4200522"/>
            <a:ext cx="5055514" cy="682079"/>
          </a:xfrm>
        </p:spPr>
        <p:txBody>
          <a:bodyPr>
            <a:normAutofit/>
          </a:bodyPr>
          <a:lstStyle/>
          <a:p>
            <a:endParaRPr kumimoji="1" lang="ja-JP" altLang="en-US">
              <a:solidFill>
                <a:schemeClr val="tx2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AD8E7A2-CEE0-F9F3-22D5-17F409964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28" y="0"/>
            <a:ext cx="3872286" cy="315301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072A85-B8E1-30CB-30A9-4E551687C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746CEF4-F3C4-4397-DAD9-7AE31581AA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977635C-7DA7-EDC5-C155-D048CD55EB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162FB75D-87F4-D7C9-98F6-859305E0D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2215B93-C39B-010C-7F50-2D1DC30D8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5940FB6-D91C-4C45-82A6-6C3F63B50793}" type="slidenum">
              <a:rPr kumimoji="0" lang="ja-JP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75BA527-5471-5984-A23D-2E51C834A9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6553998" y="4267997"/>
            <a:ext cx="3142400" cy="2037604"/>
            <a:chOff x="-305" y="-4155"/>
            <a:chExt cx="2514948" cy="2174333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4135C1D5-24E9-71E0-1276-5CCA3DB943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54FDF96-990A-1439-6A0F-BF7D138DD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D38ED9D-B5D5-B6BE-3A12-05E0D9D97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51827BC-269E-E496-6448-2BDA431470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2738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5665B6-9D80-458C-ABB8-4E972658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/>
              <a:t>AI</a:t>
            </a:r>
            <a:r>
              <a:rPr lang="ja-JP" altLang="en-US" dirty="0"/>
              <a:t>の基礎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CAE18CF-38B1-432B-9CEF-07EC37169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5" name="図 4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5DE7DD8D-F150-F33B-55B9-E13168FAC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551" y="942479"/>
            <a:ext cx="9144000" cy="5116286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FA2EBAB-613A-3332-D020-F5228FB7932C}"/>
              </a:ext>
            </a:extLst>
          </p:cNvPr>
          <p:cNvSpPr/>
          <p:nvPr/>
        </p:nvSpPr>
        <p:spPr>
          <a:xfrm>
            <a:off x="8001000" y="5080000"/>
            <a:ext cx="1143000" cy="1047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9524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F230416-8641-ED09-0BBC-CCC3C25FF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機械学習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0B6EAF5-C036-FB74-E09B-CD6DAD1626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3B0FC23-67C1-1AA4-8112-337E5A591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7" name="図 6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230BA70D-7879-9FEF-8061-99BE108F4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46253"/>
            <a:ext cx="9144000" cy="500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88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7984C65-1717-4E7C-8BBF-6E40935D1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機械学習の「教師あり学習」の仕組み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DD1CB9F-CF01-4581-9454-F91C7561D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35" name="タイトル 1">
            <a:extLst>
              <a:ext uri="{FF2B5EF4-FFF2-40B4-BE49-F238E27FC236}">
                <a16:creationId xmlns:a16="http://schemas.microsoft.com/office/drawing/2014/main" id="{97984C65-1717-4E7C-8BBF-6E40935D190F}"/>
              </a:ext>
            </a:extLst>
          </p:cNvPr>
          <p:cNvSpPr txBox="1">
            <a:spLocks/>
          </p:cNvSpPr>
          <p:nvPr/>
        </p:nvSpPr>
        <p:spPr>
          <a:xfrm>
            <a:off x="519387" y="-66612"/>
            <a:ext cx="8461208" cy="28934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kern="1200">
                <a:solidFill>
                  <a:srgbClr val="FF000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正解の組を用いる方式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を </a:t>
            </a:r>
            <a:r>
              <a:rPr kumimoji="1" lang="ja-JP" altLang="en-US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教師あり学習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と呼ぶ．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（このほかに、正解なしでデータの構造を見つける教師なし学習や、試行錯誤を通じて学ぶ強化学習といった方式もある．）</a:t>
            </a:r>
            <a:endParaRPr kumimoji="1" lang="en-US" altLang="ja-JP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pic>
        <p:nvPicPr>
          <p:cNvPr id="5" name="図 4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D437F788-B563-762C-858D-485E17C54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5183"/>
            <a:ext cx="9144000" cy="498281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111CA4A-A62E-41D4-7C1E-CD37B0D4BF01}"/>
              </a:ext>
            </a:extLst>
          </p:cNvPr>
          <p:cNvSpPr txBox="1"/>
          <p:nvPr/>
        </p:nvSpPr>
        <p:spPr>
          <a:xfrm>
            <a:off x="7290296" y="4449263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学習済み</a:t>
            </a:r>
            <a:endParaRPr kumimoji="1" lang="en-US" altLang="ja-JP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モデル</a:t>
            </a:r>
          </a:p>
        </p:txBody>
      </p:sp>
      <p:sp>
        <p:nvSpPr>
          <p:cNvPr id="3" name="スライド番号プレースホルダー 3">
            <a:extLst>
              <a:ext uri="{FF2B5EF4-FFF2-40B4-BE49-F238E27FC236}">
                <a16:creationId xmlns:a16="http://schemas.microsoft.com/office/drawing/2014/main" id="{F723046D-385C-83B8-D10F-D4238FE31870}"/>
              </a:ext>
            </a:extLst>
          </p:cNvPr>
          <p:cNvSpPr txBox="1">
            <a:spLocks/>
          </p:cNvSpPr>
          <p:nvPr/>
        </p:nvSpPr>
        <p:spPr>
          <a:xfrm>
            <a:off x="7037471" y="65087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2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メイリオ" panose="020B0604030504040204" pitchFamily="50" charset="-128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635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4C262CD-6A3A-43EE-841C-15B9BBBBB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ja-JP" altLang="en-US" sz="2900" dirty="0"/>
              <a:t>宿泊サイトでの応用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F64CAA9-1C51-4563-90E6-5601712D1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2400" dirty="0"/>
              <a:t>宿泊予約サイト </a:t>
            </a:r>
            <a:r>
              <a:rPr kumimoji="1" lang="en-US" altLang="ja-JP" sz="2400" dirty="0"/>
              <a:t>Booking.com</a:t>
            </a:r>
          </a:p>
          <a:p>
            <a:pPr marL="0" indent="0">
              <a:buNone/>
            </a:pPr>
            <a:r>
              <a:rPr kumimoji="1" lang="ja-JP" altLang="en-US" sz="2400" dirty="0"/>
              <a:t>情報推薦，表示の改良，好みの予測</a:t>
            </a: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FDAD212-846E-D47F-0020-A42CE849B6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314" y="1887211"/>
            <a:ext cx="4772270" cy="4873875"/>
          </a:xfrm>
          <a:prstGeom prst="rect">
            <a:avLst/>
          </a:prstGeom>
        </p:spPr>
      </p:pic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E742EC8-BF5A-4D2F-07E9-96164AB5A0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badi" panose="020B0604020104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61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211585-22F8-4530-92B2-DB32DBE6C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/>
              <a:t>医療での応用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97CE0A-8207-4348-9CE3-E24EE0FA1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44" y="6059084"/>
            <a:ext cx="8567512" cy="774071"/>
          </a:xfrm>
        </p:spPr>
        <p:txBody>
          <a:bodyPr/>
          <a:lstStyle/>
          <a:p>
            <a:pPr marL="0" indent="0">
              <a:buNone/>
            </a:pPr>
            <a:r>
              <a:rPr kumimoji="1"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MAMMOSCREEN</a:t>
            </a:r>
            <a:r>
              <a:rPr kumimoji="1" lang="ja-JP" alt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社のニュース</a:t>
            </a:r>
            <a:endParaRPr kumimoji="1" lang="en-US" altLang="ja-JP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altLang="ja-JP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https://www.mammoscreen.com/how-it-works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399FDA6-8F44-41D4-8B4D-1C58BF8D1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badi" panose="020B0604020104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A589200-B879-4542-8CF1-F0E0FC250D34}"/>
              </a:ext>
            </a:extLst>
          </p:cNvPr>
          <p:cNvSpPr/>
          <p:nvPr/>
        </p:nvSpPr>
        <p:spPr>
          <a:xfrm>
            <a:off x="723416" y="751332"/>
            <a:ext cx="78765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胸部の</a:t>
            </a:r>
            <a:r>
              <a:rPr kumimoji="0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X</a:t>
            </a:r>
            <a:r>
              <a:rPr kumimoji="0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線画像について，自分自身で，人工知能アプリを動かし，ヒントを得る</a:t>
            </a:r>
            <a:endParaRPr kumimoji="0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9797130-D317-479C-9F58-0466B9DD1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416" y="2320992"/>
            <a:ext cx="6649657" cy="3738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2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ED1E1EB-BA5A-76C0-85D8-5AA253222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医学での応用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18F4E0C-6358-D3B3-C26E-BADA7A6666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845" y="846253"/>
            <a:ext cx="8500312" cy="5333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2400" dirty="0"/>
              <a:t>血液検査による癌の検査（人間の免疫機能によって破壊されたがん細胞の検出）に関するニュース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22E086C-4107-ADE0-C5AE-36AA4746A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badi" panose="020B0604020104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1F6FC465-9979-4D27-7877-65BF24535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8480" y="1933698"/>
            <a:ext cx="3263050" cy="4334187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3D339DA-81DF-05CF-02EF-7CBA5582F2F0}"/>
              </a:ext>
            </a:extLst>
          </p:cNvPr>
          <p:cNvSpPr txBox="1"/>
          <p:nvPr/>
        </p:nvSpPr>
        <p:spPr>
          <a:xfrm>
            <a:off x="321844" y="6075145"/>
            <a:ext cx="77922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https://www.theguardian.com/science/2020/mar/31/new-blood-test-can-detect-50-types-of-cancer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1898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52698EB-71FA-49EF-BFC0-2379ED59F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ja-JP" altLang="en-US" sz="2900" dirty="0"/>
              <a:t>ゲームでの応用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368D19E-DBD1-4688-9CAF-C78D7AF64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016" y="1001028"/>
            <a:ext cx="8128133" cy="55249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能力の向上が続いている．</a:t>
            </a:r>
            <a:endParaRPr lang="en-US" altLang="ja-JP" dirty="0"/>
          </a:p>
          <a:p>
            <a:r>
              <a:rPr lang="en-US" altLang="ja-JP" dirty="0"/>
              <a:t>1997</a:t>
            </a:r>
            <a:r>
              <a:rPr lang="ja-JP" altLang="en-US" dirty="0"/>
              <a:t>年：ディープ・ブルーがチェスの世界チャンピオンに勝利</a:t>
            </a:r>
            <a:endParaRPr lang="en-US" altLang="ja-JP" dirty="0"/>
          </a:p>
          <a:p>
            <a:r>
              <a:rPr lang="en-US" altLang="ja-JP" dirty="0"/>
              <a:t>2017</a:t>
            </a:r>
            <a:r>
              <a:rPr lang="ja-JP" altLang="en-US" dirty="0"/>
              <a:t>年：自己対戦による学習能力を持つ</a:t>
            </a:r>
            <a:r>
              <a:rPr lang="en-US" altLang="ja-JP" dirty="0" err="1"/>
              <a:t>AlphaZero</a:t>
            </a:r>
            <a:r>
              <a:rPr lang="ja-JP" altLang="en-US" dirty="0"/>
              <a:t>が登場</a:t>
            </a:r>
          </a:p>
          <a:p>
            <a:r>
              <a:rPr lang="en-US" altLang="ja-JP" dirty="0"/>
              <a:t>2017</a:t>
            </a:r>
            <a:r>
              <a:rPr lang="ja-JP" altLang="en-US" dirty="0"/>
              <a:t>年</a:t>
            </a:r>
            <a:r>
              <a:rPr lang="en-US" altLang="ja-JP" dirty="0"/>
              <a:t>5</a:t>
            </a:r>
            <a:r>
              <a:rPr lang="ja-JP" altLang="en-US" dirty="0"/>
              <a:t>月：</a:t>
            </a:r>
            <a:r>
              <a:rPr lang="en-US" altLang="ja-JP" dirty="0" err="1"/>
              <a:t>AlphaZero</a:t>
            </a:r>
            <a:r>
              <a:rPr lang="ja-JP" altLang="en-US" dirty="0"/>
              <a:t>が囲碁で世界レベルの選手に対して</a:t>
            </a:r>
            <a:r>
              <a:rPr lang="en-US" altLang="ja-JP" dirty="0"/>
              <a:t>3</a:t>
            </a:r>
            <a:r>
              <a:rPr lang="ja-JP" altLang="en-US" dirty="0"/>
              <a:t>戦全勝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機械学習が、複雑なゲームでも、知的な戦略や判断を行う能力を持っている</a:t>
            </a:r>
            <a:endParaRPr lang="en-US" altLang="ja-JP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330E28D-BE34-CA61-FF03-5148D1BEB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badi" panose="020B0604020104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64966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211585-22F8-4530-92B2-DB32DBE6C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自動運転での応用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97CE0A-8207-4348-9CE3-E24EE0FA1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845" y="846252"/>
            <a:ext cx="8706408" cy="601174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b="1" dirty="0"/>
          </a:p>
          <a:p>
            <a:pPr marL="0" indent="0">
              <a:buNone/>
            </a:pPr>
            <a:r>
              <a:rPr lang="en-US" altLang="ja-JP" sz="2600" b="1" dirty="0"/>
              <a:t>6 Autonomous Vehicles &amp; Companies to watch in 2021-2022 | Self Driving Cars</a:t>
            </a:r>
            <a:endParaRPr kumimoji="1" lang="en-US" altLang="ja-JP" sz="2600" dirty="0"/>
          </a:p>
          <a:p>
            <a:pPr marL="0" indent="0">
              <a:buNone/>
            </a:pPr>
            <a:r>
              <a:rPr lang="en-US" altLang="ja-JP" sz="2600" dirty="0"/>
              <a:t>https://www.youtube.com/watch?v=bdFi3RToOBk</a:t>
            </a:r>
            <a:endParaRPr kumimoji="1" lang="ja-JP" altLang="en-US" sz="26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399FDA6-8F44-41D4-8B4D-1C58BF8D1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badi" panose="020B0604020104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616B77A-2612-47A9-9024-B78EBDC0A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47" y="1726215"/>
            <a:ext cx="6108959" cy="3405569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82A467A9-FEA7-4E49-A9BF-93FA745779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9108" y="1726215"/>
            <a:ext cx="2709145" cy="2175699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647716D-02AF-466F-A014-C609AF6AA9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6559" y="3964661"/>
            <a:ext cx="2741694" cy="155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170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33F45D-0FCB-469A-9FBD-0C3AA5DCF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ニューロン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0FF00B-5F39-421F-9997-14D08F54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886" y="834038"/>
            <a:ext cx="8461208" cy="5848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b="1" i="0" dirty="0">
                <a:solidFill>
                  <a:srgbClr val="374151"/>
                </a:solidFill>
                <a:effectLst/>
                <a:latin typeface="Söhne"/>
              </a:rPr>
              <a:t>ニューロン</a:t>
            </a:r>
            <a:r>
              <a:rPr lang="ja-JP" altLang="en-US" b="0" i="0" dirty="0">
                <a:solidFill>
                  <a:srgbClr val="374151"/>
                </a:solidFill>
                <a:effectLst/>
                <a:latin typeface="Söhne"/>
              </a:rPr>
              <a:t>は，</a:t>
            </a:r>
            <a:r>
              <a:rPr lang="ja-JP" altLang="en-US" b="1" i="0" dirty="0">
                <a:solidFill>
                  <a:srgbClr val="374151"/>
                </a:solidFill>
                <a:effectLst/>
                <a:latin typeface="Söhne"/>
              </a:rPr>
              <a:t>脳や神経系</a:t>
            </a:r>
            <a:r>
              <a:rPr lang="ja-JP" altLang="en-US" b="0" i="0" dirty="0">
                <a:solidFill>
                  <a:srgbClr val="374151"/>
                </a:solidFill>
                <a:effectLst/>
                <a:latin typeface="Söhne"/>
              </a:rPr>
              <a:t>における</a:t>
            </a:r>
            <a:r>
              <a:rPr kumimoji="1" lang="ja-JP" altLang="en-US" b="1" dirty="0"/>
              <a:t>情報伝達，記憶，情報処理</a:t>
            </a:r>
            <a:r>
              <a:rPr lang="ja-JP" altLang="en-US" dirty="0"/>
              <a:t>の</a:t>
            </a:r>
            <a:r>
              <a:rPr kumimoji="1" lang="ja-JP" altLang="en-US" dirty="0"/>
              <a:t>基本要素．</a:t>
            </a: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pPr marL="0" indent="0">
              <a:buNone/>
            </a:pPr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  <a:p>
            <a:endParaRPr kumimoji="1" lang="en-US" altLang="ja-JP" dirty="0"/>
          </a:p>
          <a:p>
            <a:endParaRPr lang="en-US" altLang="ja-JP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3921525-89B7-44B1-BCF2-EBEF472FB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badi" panose="020B0604020104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2F31E4F9-1F2C-21A6-6C61-99317B9A62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906" y="1952502"/>
            <a:ext cx="8148428" cy="4214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9787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FED733A-4349-4430-B7E1-17F2397DF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45" y="175028"/>
            <a:ext cx="8461208" cy="616621"/>
          </a:xfrm>
        </p:spPr>
        <p:txBody>
          <a:bodyPr>
            <a:normAutofit fontScale="90000"/>
          </a:bodyPr>
          <a:lstStyle/>
          <a:p>
            <a:r>
              <a:rPr lang="ja-JP" altLang="en-US" dirty="0"/>
              <a:t>生物種別のニューロン数（カタツムリからアフリカゾウまで）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1820CB-98AC-46FC-A770-A2560861E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badi" panose="020B0604020104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F52D4B60-8530-731F-DB82-7FED9E815A49}"/>
              </a:ext>
            </a:extLst>
          </p:cNvPr>
          <p:cNvSpPr txBox="1">
            <a:spLocks/>
          </p:cNvSpPr>
          <p:nvPr/>
        </p:nvSpPr>
        <p:spPr>
          <a:xfrm>
            <a:off x="634236" y="1524834"/>
            <a:ext cx="4352386" cy="53331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カタツムリ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	11,000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ロブスター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	100,000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アリ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		250,000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カエル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	16,000,000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ハツカネズミ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	71,000,000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タコ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		500,000,000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ネコ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		760,000,000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ヒト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		86,000,000,000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　　　　　　～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100,000,000,000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アフリカゾウ</a:t>
            </a:r>
            <a:r>
              <a:rPr kumimoji="1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	257,000,000,000</a:t>
            </a:r>
            <a:endParaRPr kumimoji="1" lang="ja-JP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badi" panose="020B060402020202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DC736E8E-4AD6-7816-232C-97153770C3B1}"/>
              </a:ext>
            </a:extLst>
          </p:cNvPr>
          <p:cNvSpPr txBox="1">
            <a:spLocks/>
          </p:cNvSpPr>
          <p:nvPr/>
        </p:nvSpPr>
        <p:spPr>
          <a:xfrm>
            <a:off x="525379" y="994651"/>
            <a:ext cx="4364692" cy="4698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kern="1200">
                <a:solidFill>
                  <a:srgbClr val="FF0000"/>
                </a:solidFill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badi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脳のニューロンの数（推定値）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43E1E3D-BD1E-7F48-1490-8F818582A538}"/>
              </a:ext>
            </a:extLst>
          </p:cNvPr>
          <p:cNvSpPr txBox="1"/>
          <p:nvPr/>
        </p:nvSpPr>
        <p:spPr>
          <a:xfrm>
            <a:off x="201529" y="5824001"/>
            <a:ext cx="45208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Wikipeida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の記事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: https://</a:t>
            </a:r>
            <a:r>
              <a:rPr kumimoji="1" lang="en-US" altLang="ja-JP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ja.wikipedia.org</a:t>
            </a:r>
            <a:r>
              <a:rPr kumimoji="1" lang="en-US" altLang="ja-JP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/wiki/%E5%8B%95%E7%89%A9%E3%81%AE%E3%83%8B%E3%83%A5%E3%83%BC%E3%83%AD%E3%83%B3%E3%81%AE%E6%95%B0%E3%81%AE%E4%B8%80%E8%A6%A7 </a:t>
            </a:r>
            <a:r>
              <a:rPr kumimoji="1" lang="ja-JP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より</a:t>
            </a:r>
          </a:p>
        </p:txBody>
      </p:sp>
      <p:sp>
        <p:nvSpPr>
          <p:cNvPr id="9" name="コンテンツ プレースホルダー 8">
            <a:extLst>
              <a:ext uri="{FF2B5EF4-FFF2-40B4-BE49-F238E27FC236}">
                <a16:creationId xmlns:a16="http://schemas.microsoft.com/office/drawing/2014/main" id="{7BDE9043-BCAE-DA35-28D0-CC585FFC93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47092" y="1000407"/>
            <a:ext cx="3988898" cy="5333166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ja-JP" altLang="en-US" b="0" i="0" dirty="0">
                <a:solidFill>
                  <a:srgbClr val="374151"/>
                </a:solidFill>
                <a:effectLst/>
                <a:latin typeface="Söhne"/>
              </a:rPr>
              <a:t>人間の脳には</a:t>
            </a:r>
            <a:r>
              <a:rPr lang="ja-JP" altLang="en-US" b="1" i="0" dirty="0">
                <a:solidFill>
                  <a:srgbClr val="374151"/>
                </a:solidFill>
                <a:effectLst/>
                <a:latin typeface="Söhne"/>
              </a:rPr>
              <a:t>約</a:t>
            </a:r>
            <a:r>
              <a:rPr lang="en-US" altLang="ja-JP" b="1" i="0" dirty="0">
                <a:solidFill>
                  <a:srgbClr val="374151"/>
                </a:solidFill>
                <a:effectLst/>
                <a:latin typeface="Söhne"/>
              </a:rPr>
              <a:t>860</a:t>
            </a:r>
            <a:r>
              <a:rPr lang="ja-JP" altLang="en-US" b="1" i="0" dirty="0">
                <a:solidFill>
                  <a:srgbClr val="374151"/>
                </a:solidFill>
                <a:effectLst/>
                <a:latin typeface="Söhne"/>
              </a:rPr>
              <a:t>億～</a:t>
            </a:r>
            <a:r>
              <a:rPr lang="en-US" altLang="ja-JP" b="1" i="0" dirty="0">
                <a:solidFill>
                  <a:srgbClr val="374151"/>
                </a:solidFill>
                <a:effectLst/>
                <a:latin typeface="Söhne"/>
              </a:rPr>
              <a:t>1000</a:t>
            </a:r>
            <a:r>
              <a:rPr lang="ja-JP" altLang="en-US" b="1" i="0" dirty="0">
                <a:solidFill>
                  <a:srgbClr val="374151"/>
                </a:solidFill>
                <a:effectLst/>
                <a:latin typeface="Söhne"/>
              </a:rPr>
              <a:t>億個</a:t>
            </a:r>
            <a:r>
              <a:rPr lang="ja-JP" altLang="en-US" b="0" i="0" dirty="0">
                <a:solidFill>
                  <a:srgbClr val="374151"/>
                </a:solidFill>
                <a:effectLst/>
                <a:latin typeface="Söhne"/>
              </a:rPr>
              <a:t>のニューロンが存在</a:t>
            </a:r>
            <a:endParaRPr lang="en-US" altLang="ja-JP" b="0" i="0" dirty="0">
              <a:solidFill>
                <a:srgbClr val="374151"/>
              </a:solidFill>
              <a:effectLst/>
              <a:latin typeface="Söhne"/>
            </a:endParaRPr>
          </a:p>
          <a:p>
            <a:pPr>
              <a:spcBef>
                <a:spcPts val="1200"/>
              </a:spcBef>
            </a:pPr>
            <a:r>
              <a:rPr lang="ja-JP" altLang="en-US" i="1" dirty="0">
                <a:solidFill>
                  <a:srgbClr val="374151"/>
                </a:solidFill>
                <a:latin typeface="Söhne"/>
              </a:rPr>
              <a:t>複雑なネットワークを形成</a:t>
            </a:r>
            <a:endParaRPr lang="en-US" altLang="ja-JP" b="0" i="1" dirty="0">
              <a:solidFill>
                <a:srgbClr val="374151"/>
              </a:solidFill>
              <a:effectLst/>
              <a:latin typeface="Söhne"/>
            </a:endParaRPr>
          </a:p>
        </p:txBody>
      </p:sp>
    </p:spTree>
    <p:extLst>
      <p:ext uri="{BB962C8B-B14F-4D97-AF65-F5344CB8AC3E}">
        <p14:creationId xmlns:p14="http://schemas.microsoft.com/office/powerpoint/2010/main" val="1620119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7EE991-3A43-C053-A60F-A6B6BAD21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ニューラルネットワークの構造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9D63981-8FBC-C215-5F75-76AA67734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8" name="図 7" descr="ダイアグラム, 概略図&#10;&#10;AI 生成コンテンツは誤りを含む可能性があります。">
            <a:extLst>
              <a:ext uri="{FF2B5EF4-FFF2-40B4-BE49-F238E27FC236}">
                <a16:creationId xmlns:a16="http://schemas.microsoft.com/office/drawing/2014/main" id="{B8AF9756-9D17-136E-ED6D-2D7620AC04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9179"/>
            <a:ext cx="9144000" cy="4582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612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6461B6-16CC-4CE5-5815-54F2C723F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ニューラルネットワークの発展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14B77B0-044C-271B-E189-DE76921950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2167" y="6273901"/>
            <a:ext cx="8461208" cy="5871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sz="2000" dirty="0"/>
              <a:t>関連技術：</a:t>
            </a:r>
            <a:r>
              <a:rPr kumimoji="1" lang="en-US" altLang="ja-JP" sz="2000" dirty="0"/>
              <a:t>GPU</a:t>
            </a:r>
            <a:r>
              <a:rPr kumimoji="1" lang="ja-JP" altLang="en-US" sz="2000" dirty="0"/>
              <a:t>、クラウドコンピューティング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1EC959-6162-5133-ACBE-5ECA2C0B8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badi" panose="020B0604020104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badi" panose="020B0604020104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 descr="グラフ, 折れ線グラフ&#10;&#10;AI 生成コンテンツは誤りを含む可能性があります。">
            <a:extLst>
              <a:ext uri="{FF2B5EF4-FFF2-40B4-BE49-F238E27FC236}">
                <a16:creationId xmlns:a16="http://schemas.microsoft.com/office/drawing/2014/main" id="{DC91C5F0-BC5D-35E4-D368-C485500E74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4589"/>
            <a:ext cx="9144000" cy="524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855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685F4E-7182-49F7-3D5B-EF16F39FF9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845" y="175028"/>
            <a:ext cx="8461208" cy="469865"/>
          </a:xfrm>
        </p:spPr>
        <p:txBody>
          <a:bodyPr anchor="ctr">
            <a:normAutofit/>
          </a:bodyPr>
          <a:lstStyle/>
          <a:p>
            <a:r>
              <a:rPr kumimoji="1" lang="en-US" altLang="ja-JP" sz="2500"/>
              <a:t>AI</a:t>
            </a:r>
            <a:r>
              <a:rPr kumimoji="1" lang="ja-JP" altLang="en-US" sz="2500"/>
              <a:t>・機械学習・ディープラーニングの関係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9CBDC93-6F8E-E8CE-BFF4-B9140B930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85071" y="6356351"/>
            <a:ext cx="2057400" cy="365125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205D82C-95A1-431E-8E38-AA614A14CDCF}" type="slidenum">
              <a:rPr kumimoji="1" lang="ja-JP" altLang="en-US" sz="1800" smtClean="0"/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kumimoji="1" lang="ja-JP" altLang="en-US" sz="1800"/>
          </a:p>
        </p:txBody>
      </p:sp>
      <p:pic>
        <p:nvPicPr>
          <p:cNvPr id="12" name="図 11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E0F30EE8-9D63-C6A7-2F84-CA1A927F30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8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9723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E9574D-79CC-791A-60C0-4D7DECFF5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9DFC6030-8344-A16E-F277-4CE47882B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5D56960-B44A-4A59-B907-320A4DB56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B7006E26-DE24-BB4E-E60A-F58E854F00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0171" y="1741337"/>
            <a:ext cx="6611258" cy="2387918"/>
          </a:xfrm>
        </p:spPr>
        <p:txBody>
          <a:bodyPr anchor="b"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</a:rPr>
              <a:t>2-2. AI </a:t>
            </a:r>
            <a:r>
              <a:rPr lang="ja-JP" altLang="en-US" sz="3600" dirty="0">
                <a:solidFill>
                  <a:schemeClr val="tx2"/>
                </a:solidFill>
              </a:rPr>
              <a:t>が人間の「目」の代わりになる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A6FEB222-441E-D8DC-D39B-3C3E4AB62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4128" y="4200522"/>
            <a:ext cx="5055514" cy="682079"/>
          </a:xfrm>
        </p:spPr>
        <p:txBody>
          <a:bodyPr>
            <a:normAutofit/>
          </a:bodyPr>
          <a:lstStyle/>
          <a:p>
            <a:endParaRPr kumimoji="1" lang="ja-JP" altLang="en-US">
              <a:solidFill>
                <a:schemeClr val="tx2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9E91359-9950-0691-5D68-77A668D9F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28" y="0"/>
            <a:ext cx="3872286" cy="315301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083E958-6074-1087-6508-17C9EB957A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5EAB267-AD72-D819-5C99-9AAF7AC22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8C43082-A3D5-8E28-4E2C-E1B8B0E39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61932D67-0679-3CA1-652D-230E9D430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EAF4C0B-EFBB-5F6F-0C32-0C1AF426B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5940FB6-D91C-4C45-82A6-6C3F63B50793}" type="slidenum">
              <a:rPr kumimoji="0" lang="ja-JP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21567939-BA0E-7A15-E070-5BE644784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6553998" y="4267997"/>
            <a:ext cx="3142400" cy="2037604"/>
            <a:chOff x="-305" y="-4155"/>
            <a:chExt cx="2514948" cy="2174333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2E4EFFC-ECA3-A4D6-DC3E-803A433298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3F30B35-1CEC-937E-8365-C181726E7D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21300324-DC6E-3D88-BEFD-251F15987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E7ECF9F1-F847-4E2D-29BD-582BC6450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3633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2F24B4-41CC-CFBA-57EF-B94D39506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コンピュータビジョン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003B4A3-F2C0-058B-4BC6-B2CA0946C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1371D1-BF0B-A53A-EC1B-B8D2D3E4B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589C36DA-798C-54A1-5326-B0AFAB742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551" y="821825"/>
            <a:ext cx="9144000" cy="4577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6523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2F13E7-1BC7-3466-2E4F-B77C46F01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画像分類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F9A430B-CE9C-91EE-A3E4-2936ACD3F4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A9D33A-799E-6C29-3B74-E1379BE2B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64BB384-2858-47F1-0008-A5EBED635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21825"/>
            <a:ext cx="9144000" cy="4732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012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DBD52B-28C9-4718-E89D-0CA036B1C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物体検出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309515-6A34-00A1-011C-8FBD26E8A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4EF5750-0087-BC9B-8D6C-885A66182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33CED505-D4C5-70D2-FA7A-D62D59C97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1846" y="821825"/>
            <a:ext cx="5829300" cy="4171950"/>
          </a:xfrm>
          <a:prstGeom prst="rect">
            <a:avLst/>
          </a:prstGeom>
        </p:spPr>
      </p:pic>
      <p:pic>
        <p:nvPicPr>
          <p:cNvPr id="8" name="図 7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5CBB5E9B-0982-A52F-BC03-781AF2F81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8401" y="5117363"/>
            <a:ext cx="4220388" cy="1282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0111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5683EE-8109-7196-2474-D5E08E0D1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物体検出</a:t>
            </a:r>
          </a:p>
        </p:txBody>
      </p:sp>
      <p:pic>
        <p:nvPicPr>
          <p:cNvPr id="6" name="コンテンツ プレースホルダー 5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3A00DBD8-379F-96BE-0398-7EE9087178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586" y="911592"/>
            <a:ext cx="9144586" cy="5228857"/>
          </a:xfrm>
          <a:prstGeom prst="rect">
            <a:avLst/>
          </a:prstGeom>
        </p:spPr>
      </p:pic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C5898F-8639-9C74-33D1-7CD745198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73196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AFCD75C0-3826-46F8-A8FA-1E18269A8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08D3354-C448-418E-8597-111BDB4512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75" y="994199"/>
            <a:ext cx="8870449" cy="4869602"/>
          </a:xfrm>
          <a:prstGeom prst="rect">
            <a:avLst/>
          </a:prstGeom>
        </p:spPr>
      </p:pic>
      <p:sp>
        <p:nvSpPr>
          <p:cNvPr id="3" name="タイトル 1">
            <a:extLst>
              <a:ext uri="{FF2B5EF4-FFF2-40B4-BE49-F238E27FC236}">
                <a16:creationId xmlns:a16="http://schemas.microsoft.com/office/drawing/2014/main" id="{F2161C2F-40F9-6089-9591-A0D6D2FC3B7F}"/>
              </a:ext>
            </a:extLst>
          </p:cNvPr>
          <p:cNvSpPr txBox="1">
            <a:spLocks/>
          </p:cNvSpPr>
          <p:nvPr/>
        </p:nvSpPr>
        <p:spPr>
          <a:xfrm>
            <a:off x="321845" y="175028"/>
            <a:ext cx="8461208" cy="46986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kern="1200">
                <a:solidFill>
                  <a:srgbClr val="FF000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物体検出</a:t>
            </a:r>
            <a:endParaRPr kumimoji="1" lang="ja-JP" alt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0651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27BA2118-1C15-421D-AE08-E07AC6914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6838BE5-C027-447D-A93E-FFB1BBD67F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91" y="956095"/>
            <a:ext cx="8859018" cy="4945809"/>
          </a:xfrm>
          <a:prstGeom prst="rect">
            <a:avLst/>
          </a:prstGeom>
        </p:spPr>
      </p:pic>
      <p:sp>
        <p:nvSpPr>
          <p:cNvPr id="3" name="タイトル 1">
            <a:extLst>
              <a:ext uri="{FF2B5EF4-FFF2-40B4-BE49-F238E27FC236}">
                <a16:creationId xmlns:a16="http://schemas.microsoft.com/office/drawing/2014/main" id="{48C5454A-0548-26D8-293F-F63700B0BE1D}"/>
              </a:ext>
            </a:extLst>
          </p:cNvPr>
          <p:cNvSpPr txBox="1">
            <a:spLocks/>
          </p:cNvSpPr>
          <p:nvPr/>
        </p:nvSpPr>
        <p:spPr>
          <a:xfrm>
            <a:off x="321845" y="175028"/>
            <a:ext cx="8461208" cy="469865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3200" kern="1200">
                <a:solidFill>
                  <a:srgbClr val="FF0000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物体検出における特徴マップ</a:t>
            </a:r>
          </a:p>
        </p:txBody>
      </p:sp>
    </p:spTree>
    <p:extLst>
      <p:ext uri="{BB962C8B-B14F-4D97-AF65-F5344CB8AC3E}">
        <p14:creationId xmlns:p14="http://schemas.microsoft.com/office/powerpoint/2010/main" val="30912525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16454BF-AA53-A047-5445-1A019BBC7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セグメンテーション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BCE3CC-DB37-385C-E558-739F9B7CE4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558F88E-DB9D-5CE8-3CC9-B37AAC1DF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 descr="テキスト, 手紙&#10;&#10;AI 生成コンテンツは誤りを含む可能性があります。">
            <a:extLst>
              <a:ext uri="{FF2B5EF4-FFF2-40B4-BE49-F238E27FC236}">
                <a16:creationId xmlns:a16="http://schemas.microsoft.com/office/drawing/2014/main" id="{A7078336-07E9-E5E4-164D-CA33689234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8342"/>
            <a:ext cx="9144000" cy="508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220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EC4A95-35CC-4E8D-B9AD-3B9F46FE6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セグメンテーションの例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DD7EEDB-090F-4BAD-B07C-384F0B42B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354E0FF9-D02A-4829-85A3-043312776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58798"/>
            <a:ext cx="4495800" cy="2229039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A4F9766A-DA61-40F8-8BC9-DF2F1947E8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7979" y="1410439"/>
            <a:ext cx="4468272" cy="2229039"/>
          </a:xfrm>
          <a:prstGeom prst="rect">
            <a:avLst/>
          </a:prstGeom>
        </p:spPr>
      </p:pic>
      <p:sp>
        <p:nvSpPr>
          <p:cNvPr id="11" name="矢印: 右 10">
            <a:extLst>
              <a:ext uri="{FF2B5EF4-FFF2-40B4-BE49-F238E27FC236}">
                <a16:creationId xmlns:a16="http://schemas.microsoft.com/office/drawing/2014/main" id="{2C166878-1E5E-46D8-93FC-C656A9FC8833}"/>
              </a:ext>
            </a:extLst>
          </p:cNvPr>
          <p:cNvSpPr/>
          <p:nvPr/>
        </p:nvSpPr>
        <p:spPr>
          <a:xfrm>
            <a:off x="4550491" y="2343983"/>
            <a:ext cx="114300" cy="5016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C65F37F-2592-55B5-116E-8737BD57E986}"/>
              </a:ext>
            </a:extLst>
          </p:cNvPr>
          <p:cNvSpPr txBox="1"/>
          <p:nvPr/>
        </p:nvSpPr>
        <p:spPr>
          <a:xfrm>
            <a:off x="1417982" y="399829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元画像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DDBB716-D9BD-F9F2-85F1-7F2BED5C0174}"/>
              </a:ext>
            </a:extLst>
          </p:cNvPr>
          <p:cNvSpPr txBox="1"/>
          <p:nvPr/>
        </p:nvSpPr>
        <p:spPr>
          <a:xfrm>
            <a:off x="4860859" y="3841810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セグメンテーションの結果</a:t>
            </a:r>
          </a:p>
        </p:txBody>
      </p:sp>
    </p:spTree>
    <p:extLst>
      <p:ext uri="{BB962C8B-B14F-4D97-AF65-F5344CB8AC3E}">
        <p14:creationId xmlns:p14="http://schemas.microsoft.com/office/powerpoint/2010/main" val="36071396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684802-E98E-8741-0BB6-91CE9B017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顔情報処理：顔検出と顔ランドマーク検出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EA92CCD-729A-D053-4143-3B46737F87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3C6BE76-8E95-A7BD-4974-A4CB1FF24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5A00E5FA-7DB8-A149-50A9-4B059B6BD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7710"/>
            <a:ext cx="9144000" cy="508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055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B54017D-8C07-2B3F-3F16-DDEE92DE0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表情の推定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C21D4D5-94FC-84CE-2B20-2D1603D6B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D0C95D1-4487-FADF-E9D4-BB3A30B20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8" name="図 7" descr="ダイアグラム, 概略図&#10;&#10;AI 生成コンテンツは誤りを含む可能性があります。">
            <a:extLst>
              <a:ext uri="{FF2B5EF4-FFF2-40B4-BE49-F238E27FC236}">
                <a16:creationId xmlns:a16="http://schemas.microsoft.com/office/drawing/2014/main" id="{BFC3CA02-961F-4E08-DCD2-DDCE504AC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" y="821825"/>
            <a:ext cx="9144000" cy="489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7051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表情の推定</a:t>
            </a:r>
          </a:p>
        </p:txBody>
      </p:sp>
      <p:pic>
        <p:nvPicPr>
          <p:cNvPr id="5" name="コンテンツ プレースホルダー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2250" y="699157"/>
            <a:ext cx="6747553" cy="4107543"/>
          </a:xfrm>
          <a:prstGeom prst="rect">
            <a:avLst/>
          </a:prstGeom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390942" y="5011953"/>
            <a:ext cx="8362115" cy="1709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ここでは，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７種の表情 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Angry, Disgust, Fear, Happy, Neutral, Sad, Surprised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の</a:t>
            </a:r>
            <a:r>
              <a:rPr kumimoji="1" lang="ja-JP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それぞれの確率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を推定</a:t>
            </a:r>
            <a:endParaRPr kumimoji="1" lang="en-US" altLang="ja-JP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https://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github.com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ezgiakcora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/Facial-Expression-</a:t>
            </a:r>
            <a:r>
              <a:rPr kumimoji="1" lang="en-US" altLang="ja-JP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Keras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で公開されている成果物</a:t>
            </a:r>
          </a:p>
        </p:txBody>
      </p:sp>
    </p:spTree>
    <p:extLst>
      <p:ext uri="{BB962C8B-B14F-4D97-AF65-F5344CB8AC3E}">
        <p14:creationId xmlns:p14="http://schemas.microsoft.com/office/powerpoint/2010/main" val="32078139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3D817-0B02-6CC6-27E1-9EB922A38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8671A9-ECB4-61E5-7DD4-9DAE40B6E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顔ランドマークと顔の</a:t>
            </a:r>
            <a:r>
              <a:rPr kumimoji="1" lang="en-US" altLang="ja-JP" dirty="0"/>
              <a:t>3</a:t>
            </a:r>
            <a:r>
              <a:rPr kumimoji="1" lang="ja-JP" altLang="en-US" dirty="0"/>
              <a:t>次元再構成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59B6A2B-4C7D-8352-6164-81620A18E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3ABF7F2-F069-0DBD-8B07-68BF74C42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 descr="ダイアグラム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ACBDDA32-3DCC-ED1C-FA1C-133098F8E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3241"/>
            <a:ext cx="9144000" cy="4891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58968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18AB1D-705E-C5A8-A4E0-AD6603905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829C03D5-C3A1-1105-3BC1-45E71B5744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CDA86B1-0FC1-AE4D-076D-C05009613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14F0DE66-A927-6D87-10C7-68C91765A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0171" y="1741337"/>
            <a:ext cx="6611258" cy="2387918"/>
          </a:xfrm>
        </p:spPr>
        <p:txBody>
          <a:bodyPr anchor="b">
            <a:normAutofit/>
          </a:bodyPr>
          <a:lstStyle/>
          <a:p>
            <a:r>
              <a:rPr lang="en-US" altLang="ja-JP" sz="3600" dirty="0">
                <a:solidFill>
                  <a:schemeClr val="tx2"/>
                </a:solidFill>
              </a:rPr>
              <a:t>2-3. AI </a:t>
            </a:r>
            <a:r>
              <a:rPr lang="ja-JP" altLang="en-US" sz="3600" dirty="0">
                <a:solidFill>
                  <a:schemeClr val="tx2"/>
                </a:solidFill>
              </a:rPr>
              <a:t>が人間のことばの指示により画像を生成する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406F611-8256-7C3A-A535-229B60305E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4128" y="4200522"/>
            <a:ext cx="5055514" cy="682079"/>
          </a:xfrm>
        </p:spPr>
        <p:txBody>
          <a:bodyPr>
            <a:normAutofit/>
          </a:bodyPr>
          <a:lstStyle/>
          <a:p>
            <a:endParaRPr kumimoji="1" lang="ja-JP" altLang="en-US">
              <a:solidFill>
                <a:schemeClr val="tx2"/>
              </a:solidFill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3DA8A2-7537-CAFE-215F-DCE3074548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28" y="0"/>
            <a:ext cx="3872286" cy="3153018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F8B24E6-3E92-E682-23A4-BEC2F53767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060BD3FA-63F6-15D0-35BC-401F56409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7943D51-2B94-D6E1-0385-C6DFAE48A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AFA0837-96F2-FBDD-5AE6-3187623D49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BB1CB16-9846-E26B-1C78-8886F853C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55940FB6-D91C-4C45-82A6-6C3F63B50793}" type="slidenum">
              <a:rPr kumimoji="0" lang="ja-JP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571A974-3A0D-67F5-746D-7122E62B6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 flipH="1">
            <a:off x="6553998" y="4267997"/>
            <a:ext cx="3142400" cy="2037604"/>
            <a:chOff x="-305" y="-4155"/>
            <a:chExt cx="2514948" cy="2174333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019CC899-70C8-E59D-86C8-0B60A2A14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3F589F7-AD4D-27EC-4DE2-E90F71F031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13008A6-0093-CCDF-F11E-E9EE30D948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25FE66CF-B1F1-65DF-F192-24161E410C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9808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F02A552-2162-41FD-B386-E28DE4E5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ja-JP" altLang="en-US" dirty="0"/>
              <a:t>テキストからの画像合成</a:t>
            </a: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610A522-A4EA-4EBB-A093-FCE6A0E45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6CBE5967-5FB9-7221-01E7-6F205958DBE4}"/>
              </a:ext>
            </a:extLst>
          </p:cNvPr>
          <p:cNvSpPr txBox="1">
            <a:spLocks/>
          </p:cNvSpPr>
          <p:nvPr/>
        </p:nvSpPr>
        <p:spPr>
          <a:xfrm>
            <a:off x="346923" y="762000"/>
            <a:ext cx="8461208" cy="50881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テキスト（文章）の指示に基づいて，</a:t>
            </a:r>
            <a:r>
              <a:rPr kumimoji="1" lang="en-US" altLang="ja-JP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AI</a:t>
            </a:r>
            <a:r>
              <a:rPr kumimoji="1" lang="ja-JP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Segoe UI" panose="020B0502040204020203" pitchFamily="34" charset="0"/>
              </a:rPr>
              <a:t>が写真やイラストを人工知能が合成する技術</a:t>
            </a:r>
            <a:endParaRPr kumimoji="1" lang="ja-JP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Segoe UI" panose="020B0502040204020203" pitchFamily="34" charset="0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91D3D29F-3E19-D5D5-8B80-88BF1B8D6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64521"/>
            <a:ext cx="9144000" cy="3528958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F1E07FB-5BB2-0E66-856B-C09F4C6A387E}"/>
              </a:ext>
            </a:extLst>
          </p:cNvPr>
          <p:cNvSpPr txBox="1"/>
          <p:nvPr/>
        </p:nvSpPr>
        <p:spPr>
          <a:xfrm>
            <a:off x="321845" y="5121684"/>
            <a:ext cx="57679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HappyHorse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 </a:t>
            </a: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の </a:t>
            </a: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URL: https://www.happyhorse.com/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FC3F0286-279F-8F82-BAF2-95AC61E18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3435" y="2229997"/>
            <a:ext cx="1699767" cy="1517208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F2AD1E4-BFAC-9657-19F3-CA98287D2FF9}"/>
              </a:ext>
            </a:extLst>
          </p:cNvPr>
          <p:cNvSpPr/>
          <p:nvPr/>
        </p:nvSpPr>
        <p:spPr>
          <a:xfrm>
            <a:off x="159204" y="5193479"/>
            <a:ext cx="6037489" cy="4153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0365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57820A4-0791-9BAA-9800-3E3F7683D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8896B73-77D0-BF9F-1E27-B732AD3AE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18" y="5839305"/>
            <a:ext cx="9064782" cy="699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kumimoji="1" lang="ja-JP" altLang="en-US" sz="2000" dirty="0"/>
              <a:t>テキスト</a:t>
            </a:r>
            <a:r>
              <a:rPr lang="ja-JP" altLang="en-US" sz="2000" dirty="0"/>
              <a:t>「</a:t>
            </a:r>
            <a:r>
              <a:rPr lang="ja-JP" altLang="en-US" sz="2000" b="1" dirty="0"/>
              <a:t>森の中で本を読んでいる柴犬のイラスト。暖かい午後の光が差し込んでいる。</a:t>
            </a:r>
            <a:r>
              <a:rPr lang="ja-JP" altLang="en-US" sz="2000" dirty="0"/>
              <a:t>」</a:t>
            </a:r>
            <a:r>
              <a:rPr kumimoji="1" lang="ja-JP" altLang="en-US" sz="2000" dirty="0"/>
              <a:t>からの画像生成例（</a:t>
            </a:r>
            <a:r>
              <a:rPr lang="en-US" altLang="ja-JP" sz="2000" dirty="0"/>
              <a:t>Raphael AI, </a:t>
            </a:r>
            <a:r>
              <a:rPr lang="en-US" altLang="ja-JP" sz="2000" dirty="0">
                <a:hlinkClick r:id="rId2"/>
              </a:rPr>
              <a:t>https://raphael.app/</a:t>
            </a:r>
            <a:r>
              <a:rPr lang="en-US" altLang="ja-JP" sz="2000" dirty="0"/>
              <a:t> </a:t>
            </a:r>
            <a:r>
              <a:rPr kumimoji="1" lang="ja-JP" altLang="en-US" sz="2000" dirty="0"/>
              <a:t>を使用）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8ACB334-DA89-D9AA-7389-2F0E2195B6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 descr="グラフィカル ユーザー インターフェイス&#10;&#10;AI 生成コンテンツは誤りを含む可能性があります。">
            <a:extLst>
              <a:ext uri="{FF2B5EF4-FFF2-40B4-BE49-F238E27FC236}">
                <a16:creationId xmlns:a16="http://schemas.microsoft.com/office/drawing/2014/main" id="{3FD452D4-E1DF-109A-207B-39AB6D905D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71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5029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AE5CB-E9D9-B0A7-3443-2A80DB5D3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D53F355-2A9B-8837-5FEC-5E04CD7B3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52396F5-176E-36BF-18EA-B3EF8FCD66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981" y="6006547"/>
            <a:ext cx="9064782" cy="69960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ja-JP" altLang="en-US" sz="2000" dirty="0"/>
              <a:t>テキスト</a:t>
            </a:r>
            <a:r>
              <a:rPr lang="ja-JP" altLang="en-US" sz="2000" dirty="0"/>
              <a:t>「</a:t>
            </a:r>
            <a:r>
              <a:rPr lang="ja-JP" altLang="en-US" sz="2000" b="1" dirty="0"/>
              <a:t>「営業部」と書かれた木製のドアプレート。シンプルで</a:t>
            </a:r>
            <a:endParaRPr lang="en-US" altLang="ja-JP" sz="2000" b="1" dirty="0"/>
          </a:p>
          <a:p>
            <a:pPr marL="0" indent="0">
              <a:buNone/>
            </a:pPr>
            <a:r>
              <a:rPr lang="ja-JP" altLang="en-US" sz="2000" b="1" dirty="0"/>
              <a:t>清潔感のあるデザイン。</a:t>
            </a:r>
            <a:r>
              <a:rPr lang="ja-JP" altLang="en-US" sz="2000" dirty="0"/>
              <a:t>」</a:t>
            </a:r>
            <a:r>
              <a:rPr kumimoji="1" lang="ja-JP" altLang="en-US" sz="2000" dirty="0"/>
              <a:t>からの画像生成例（</a:t>
            </a:r>
            <a:r>
              <a:rPr kumimoji="1" lang="en-US" altLang="ja-JP" sz="2000" dirty="0"/>
              <a:t>Copilot</a:t>
            </a:r>
            <a:r>
              <a:rPr kumimoji="1" lang="ja-JP" altLang="en-US" sz="2000" dirty="0"/>
              <a:t>を使用）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213EF47-EFCF-941A-6156-A06AA1E7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1" lang="ja-JP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D0025910-89FE-C6BA-3A09-80E9A0FC6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5362" y="-73582"/>
            <a:ext cx="5853275" cy="590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733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24072" y="629268"/>
            <a:ext cx="4939868" cy="1286160"/>
          </a:xfrm>
        </p:spPr>
        <p:txBody>
          <a:bodyPr anchor="b">
            <a:normAutofit/>
          </a:bodyPr>
          <a:lstStyle/>
          <a:p>
            <a:pPr algn="l"/>
            <a:r>
              <a:rPr lang="ja-JP" altLang="en-US" dirty="0"/>
              <a:t>演習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25C89A-4CA9-463F-B084-0B2641B956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677" r="29301"/>
          <a:stretch/>
        </p:blipFill>
        <p:spPr>
          <a:xfrm>
            <a:off x="20" y="10"/>
            <a:ext cx="3476673" cy="6857990"/>
          </a:xfrm>
          <a:prstGeom prst="rect">
            <a:avLst/>
          </a:prstGeom>
          <a:effectLst/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8011648" y="6364538"/>
            <a:ext cx="890069" cy="36512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16F77370-7F48-49C1-8603-DB37AE8840E1}" type="slidenum">
              <a:rPr lang="ja-JP" altLang="en-US" sz="2400" smtClean="0"/>
              <a:pPr>
                <a:lnSpc>
                  <a:spcPct val="90000"/>
                </a:lnSpc>
                <a:spcAft>
                  <a:spcPts val="600"/>
                </a:spcAft>
              </a:pPr>
              <a:t>35</a:t>
            </a:fld>
            <a:endParaRPr lang="ja-JP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977578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D617DFC-BA10-5E1C-C158-E159DC17E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演習１．</a:t>
            </a:r>
            <a:r>
              <a:rPr kumimoji="1" lang="en-US" altLang="ja-JP" dirty="0" err="1"/>
              <a:t>Rembg</a:t>
            </a:r>
            <a:r>
              <a:rPr kumimoji="1" lang="ja-JP" altLang="en-US" dirty="0"/>
              <a:t>（背景除去セグメンテーション）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34E10A8-B1DE-B307-A9DE-875B38CB5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845" y="846252"/>
            <a:ext cx="8461208" cy="57635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ja-JP" sz="2400" dirty="0">
                <a:hlinkClick r:id="rId2"/>
              </a:rPr>
              <a:t>https://huggingface.co/spaces/KenjieDec/RemBG</a:t>
            </a:r>
            <a:endParaRPr kumimoji="1" lang="en-US" altLang="ja-JP" sz="2400" dirty="0"/>
          </a:p>
          <a:p>
            <a:r>
              <a:rPr kumimoji="1" lang="ja-JP" altLang="en-US" sz="2400" b="1" dirty="0"/>
              <a:t>概要</a:t>
            </a:r>
            <a:r>
              <a:rPr kumimoji="1" lang="ja-JP" altLang="en-US" sz="2400" dirty="0"/>
              <a:t>：</a:t>
            </a:r>
            <a:r>
              <a:rPr kumimoji="1" lang="ja-JP" altLang="en-US" sz="2400" b="1" dirty="0"/>
              <a:t>画像から被写体を切り抜き、背景を透明化</a:t>
            </a:r>
            <a:r>
              <a:rPr kumimoji="1" lang="ja-JP" altLang="en-US" sz="2400" dirty="0"/>
              <a:t>するセグメンテーションのデモ。</a:t>
            </a:r>
            <a:endParaRPr kumimoji="1" lang="en-US" altLang="ja-JP" sz="2400" dirty="0"/>
          </a:p>
          <a:p>
            <a:endParaRPr lang="en-US" altLang="ja-JP" sz="2400" b="1" dirty="0"/>
          </a:p>
          <a:p>
            <a:r>
              <a:rPr kumimoji="1" lang="ja-JP" altLang="en-US" sz="2400" b="1" dirty="0"/>
              <a:t>手順</a:t>
            </a:r>
            <a:r>
              <a:rPr kumimoji="1" lang="ja-JP" altLang="en-US" sz="2400" dirty="0"/>
              <a:t>：</a:t>
            </a:r>
            <a:r>
              <a:rPr lang="ja-JP" altLang="en-US" sz="2400" dirty="0"/>
              <a:t>下</a:t>
            </a:r>
            <a:r>
              <a:rPr kumimoji="1" lang="ja-JP" altLang="en-US" sz="2400" dirty="0"/>
              <a:t>の「</a:t>
            </a:r>
            <a:r>
              <a:rPr lang="en-US" altLang="ja-JP" sz="2400" b="1" dirty="0"/>
              <a:t>Example</a:t>
            </a:r>
            <a:r>
              <a:rPr kumimoji="1" lang="ja-JP" altLang="en-US" sz="2400" dirty="0"/>
              <a:t>」の欄で、</a:t>
            </a:r>
            <a:r>
              <a:rPr kumimoji="1" lang="ja-JP" altLang="en-US" sz="2400" b="1" dirty="0"/>
              <a:t>サンプル画像を選ぶ</a:t>
            </a:r>
            <a:r>
              <a:rPr kumimoji="1" lang="ja-JP" altLang="en-US" sz="2400" dirty="0"/>
              <a:t>（このとき、自分の画像をアップロードすることもできる）→ 「</a:t>
            </a:r>
            <a:r>
              <a:rPr kumimoji="1" lang="en-US" altLang="ja-JP" sz="2400" b="1" dirty="0"/>
              <a:t>Process Image</a:t>
            </a:r>
            <a:r>
              <a:rPr kumimoji="1" lang="ja-JP" altLang="en-US" sz="2400" dirty="0"/>
              <a:t>」をクリック</a:t>
            </a:r>
          </a:p>
          <a:p>
            <a:r>
              <a:rPr kumimoji="1" lang="ja-JP" altLang="en-US" sz="2400" b="1" dirty="0"/>
              <a:t>ヒント</a:t>
            </a:r>
            <a:r>
              <a:rPr kumimoji="1" lang="ja-JP" altLang="en-US" sz="2400" dirty="0"/>
              <a:t>：画像を変えて試してみる</a:t>
            </a:r>
            <a:endParaRPr lang="en-US" altLang="ja-JP" sz="2400" dirty="0"/>
          </a:p>
          <a:p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7710F23-3199-4D44-CC9D-A1877AD9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615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53543-36E2-2522-0D7E-FF1E2ADB8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88308A-4F37-DF55-C62A-5A37787E4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演習１．背景除去セグメンテーション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5388F93F-E3C3-B1E9-CD00-0665AD249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55B4084-5A14-8F1F-4266-7AA70C11B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22086C3B-3252-0D89-5965-CCBF77E7AA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479" y="846253"/>
            <a:ext cx="7153939" cy="6011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57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485D80-1C7C-6FDA-F3C4-7A94EF68B8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9475B99-4323-6C0B-792D-8CA9B4EAA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演習２．物体検出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427669A-EED8-BEF9-8873-5F52863F6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845" y="846253"/>
            <a:ext cx="8554366" cy="53331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ja-JP" sz="2400" dirty="0">
                <a:hlinkClick r:id="rId2"/>
              </a:rPr>
              <a:t>https://huggingface.co/spaces/ClassCat/DETR-Object-Detection</a:t>
            </a:r>
            <a:endParaRPr lang="en-US" altLang="ja-JP" sz="2400" b="1" dirty="0"/>
          </a:p>
          <a:p>
            <a:r>
              <a:rPr lang="ja-JP" altLang="en-US" sz="2400" b="1" dirty="0"/>
              <a:t>概要</a:t>
            </a:r>
            <a:r>
              <a:rPr lang="ja-JP" altLang="en-US" sz="2400" dirty="0"/>
              <a:t>：</a:t>
            </a:r>
            <a:r>
              <a:rPr lang="ja-JP" altLang="en-US" sz="2400" b="1" dirty="0"/>
              <a:t>物体検出のデモ</a:t>
            </a:r>
            <a:r>
              <a:rPr lang="ja-JP" altLang="en-US" sz="2400" dirty="0"/>
              <a:t>。（サンプル画像：</a:t>
            </a:r>
            <a:r>
              <a:rPr lang="en-US" altLang="ja-JP" sz="2400" dirty="0"/>
              <a:t>cats.jpg</a:t>
            </a:r>
            <a:r>
              <a:rPr lang="ja-JP" altLang="en-US" sz="2400" dirty="0"/>
              <a:t>、</a:t>
            </a:r>
            <a:r>
              <a:rPr lang="en-US" altLang="ja-JP" sz="2400" dirty="0"/>
              <a:t>detectron2.png</a:t>
            </a:r>
            <a:r>
              <a:rPr lang="ja-JP" altLang="en-US" sz="2400" dirty="0"/>
              <a:t>、</a:t>
            </a:r>
            <a:r>
              <a:rPr lang="en-US" altLang="ja-JP" sz="2400" dirty="0"/>
              <a:t>cat.jpg</a:t>
            </a:r>
            <a:r>
              <a:rPr lang="ja-JP" altLang="en-US" sz="2400" dirty="0"/>
              <a:t>、</a:t>
            </a:r>
            <a:r>
              <a:rPr lang="en-US" altLang="ja-JP" sz="2400" dirty="0"/>
              <a:t>hotdog.jpg </a:t>
            </a:r>
            <a:r>
              <a:rPr lang="ja-JP" altLang="en-US" sz="2400" dirty="0"/>
              <a:t>を内蔵）。</a:t>
            </a:r>
            <a:endParaRPr lang="en-US" altLang="ja-JP" sz="2400" dirty="0"/>
          </a:p>
          <a:p>
            <a:endParaRPr lang="ja-JP" altLang="en-US" sz="2400" dirty="0"/>
          </a:p>
          <a:p>
            <a:r>
              <a:rPr lang="ja-JP" altLang="en-US" sz="2400" b="1" dirty="0"/>
              <a:t>手順</a:t>
            </a:r>
            <a:r>
              <a:rPr lang="ja-JP" altLang="en-US" sz="2400" dirty="0"/>
              <a:t>：下の「</a:t>
            </a:r>
            <a:r>
              <a:rPr lang="en-US" altLang="ja-JP" sz="2400" b="1" dirty="0"/>
              <a:t>Example</a:t>
            </a:r>
            <a:r>
              <a:rPr lang="ja-JP" altLang="en-US" sz="2400" dirty="0"/>
              <a:t>」の欄で、</a:t>
            </a:r>
            <a:r>
              <a:rPr lang="ja-JP" altLang="en-US" sz="2400" b="1" dirty="0"/>
              <a:t>サンプル画像を選ぶ</a:t>
            </a:r>
            <a:r>
              <a:rPr lang="ja-JP" altLang="en-US" sz="2400" dirty="0"/>
              <a:t>（このとき、自分の画像をアップロードすることもできる） → 「</a:t>
            </a:r>
            <a:r>
              <a:rPr lang="en-US" altLang="ja-JP" sz="2400" dirty="0"/>
              <a:t>Infer</a:t>
            </a:r>
            <a:r>
              <a:rPr lang="ja-JP" altLang="en-US" sz="2400" dirty="0"/>
              <a:t>」をクリック </a:t>
            </a:r>
          </a:p>
          <a:p>
            <a:r>
              <a:rPr lang="ja-JP" altLang="en-US" sz="2400" b="1" dirty="0"/>
              <a:t>考察ポイント</a:t>
            </a:r>
            <a:r>
              <a:rPr lang="ja-JP" altLang="en-US" sz="2400" dirty="0"/>
              <a:t>：</a:t>
            </a:r>
            <a:r>
              <a:rPr lang="ja-JP" altLang="en-US" sz="2400" b="1" dirty="0"/>
              <a:t>重なった個体を別々に検出できているか</a:t>
            </a:r>
            <a:r>
              <a:rPr lang="ja-JP" altLang="en-US" sz="2400" dirty="0"/>
              <a:t>見てみる。画像を変えて試してみる</a:t>
            </a:r>
            <a:endParaRPr lang="en-US" altLang="ja-JP" sz="2400" dirty="0"/>
          </a:p>
          <a:p>
            <a:endParaRPr lang="ja-JP" altLang="en-US" sz="2400" dirty="0"/>
          </a:p>
          <a:p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C110F68-2EE9-EDE6-0696-DAD1ABD22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46446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23C28-4512-14E3-6131-DB96BFCB3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2072FC-6E8D-9100-4917-FA20DD8DA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演習２．物体検出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8CF7943-248C-095C-EA44-F67FBE0068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2DB3C4C-E76D-7F4E-B11A-BAEF104EB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16711362-76EE-F33D-468D-14F1A347D0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729" y="932800"/>
            <a:ext cx="7665439" cy="592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3933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9E1E35-4725-D484-9810-B6D62995A2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8FAA077-97B2-D86B-AB1D-135B79485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演習３．</a:t>
            </a:r>
            <a:r>
              <a:rPr lang="ja-JP" altLang="en-US" dirty="0"/>
              <a:t>表情認識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999E522-465F-FD24-D6F3-A3271AFDA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845" y="846252"/>
            <a:ext cx="8461208" cy="587522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ja-JP" sz="2400" dirty="0">
                <a:hlinkClick r:id="rId2"/>
              </a:rPr>
              <a:t>https://huggingface.co/spaces/ElenaRyumina/Facial_Expression_Recognition</a:t>
            </a:r>
            <a:endParaRPr kumimoji="1" lang="en-US" altLang="ja-JP" sz="2400" dirty="0"/>
          </a:p>
          <a:p>
            <a:r>
              <a:rPr kumimoji="1" lang="ja-JP" altLang="en-US" sz="2400" b="1" dirty="0"/>
              <a:t>概要</a:t>
            </a:r>
            <a:r>
              <a:rPr kumimoji="1" lang="ja-JP" altLang="en-US" sz="2400" dirty="0"/>
              <a:t>：顔情報処理（表情認識）のデモ。</a:t>
            </a:r>
            <a:r>
              <a:rPr kumimoji="1" lang="ja-JP" altLang="en-US" sz="2400" b="1" dirty="0"/>
              <a:t>顔検出→表情分類、判断根拠を示すヒートマップ</a:t>
            </a:r>
            <a:r>
              <a:rPr kumimoji="1" lang="ja-JP" altLang="en-US" sz="2400" dirty="0"/>
              <a:t>、</a:t>
            </a:r>
            <a:r>
              <a:rPr kumimoji="1" lang="ja-JP" altLang="en-US" sz="2400" b="1" dirty="0"/>
              <a:t>感情の時間変化グラフ（動画の場合のみ）が表示される。</a:t>
            </a:r>
            <a:endParaRPr kumimoji="1" lang="en-US" altLang="ja-JP" sz="2400" b="1" dirty="0"/>
          </a:p>
          <a:p>
            <a:pPr marL="0" indent="0">
              <a:buNone/>
            </a:pPr>
            <a:endParaRPr kumimoji="1" lang="ja-JP" altLang="en-US" sz="2400" dirty="0"/>
          </a:p>
          <a:p>
            <a:r>
              <a:rPr kumimoji="1" lang="ja-JP" altLang="en-US" sz="2400" b="1" dirty="0"/>
              <a:t>手順</a:t>
            </a:r>
            <a:r>
              <a:rPr kumimoji="1" lang="ja-JP" altLang="en-US" sz="2400" dirty="0"/>
              <a:t>：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画面上部の「</a:t>
            </a:r>
            <a:r>
              <a:rPr kumimoji="1" lang="en-US" altLang="ja-JP" sz="2400" b="1" dirty="0"/>
              <a:t>Static App</a:t>
            </a:r>
            <a:r>
              <a:rPr kumimoji="1" lang="ja-JP" altLang="en-US" sz="2400" dirty="0"/>
              <a:t>」をクリックすると、</a:t>
            </a:r>
            <a:r>
              <a:rPr kumimoji="1" lang="ja-JP" altLang="en-US" sz="2400" b="1" dirty="0"/>
              <a:t>サンプル画像</a:t>
            </a:r>
            <a:r>
              <a:rPr kumimoji="1" lang="ja-JP" altLang="en-US" sz="2400" dirty="0"/>
              <a:t>を選択できる。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画面上部の「</a:t>
            </a:r>
            <a:r>
              <a:rPr lang="en-US" altLang="ja-JP" sz="2400" b="1" dirty="0"/>
              <a:t>Dynamic App</a:t>
            </a:r>
            <a:r>
              <a:rPr lang="ja-JP" altLang="en-US" sz="2400" dirty="0"/>
              <a:t>」をクリックすると、</a:t>
            </a:r>
            <a:r>
              <a:rPr kumimoji="1" lang="ja-JP" altLang="en-US" sz="2400" b="1" dirty="0"/>
              <a:t>サンプル動画</a:t>
            </a:r>
            <a:r>
              <a:rPr lang="ja-JP" altLang="en-US" sz="2400" dirty="0"/>
              <a:t>を選択できる。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（このとき、自分の画像や動画をアップロードすることもできる。カメラ付きパソコンの場合にはカメラを使うこともできる）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選択したら、「</a:t>
            </a:r>
            <a:r>
              <a:rPr lang="en-US" altLang="ja-JP" sz="2400" b="1" dirty="0"/>
              <a:t>Submit</a:t>
            </a:r>
            <a:r>
              <a:rPr lang="ja-JP" altLang="en-US" sz="2400" dirty="0"/>
              <a:t>」ボタンで処理を開始</a:t>
            </a:r>
            <a:r>
              <a:rPr kumimoji="1" lang="ja-JP" altLang="en-US" sz="2400" dirty="0"/>
              <a:t>。</a:t>
            </a:r>
          </a:p>
          <a:p>
            <a:r>
              <a:rPr kumimoji="1" lang="ja-JP" altLang="en-US" sz="2400" b="1" dirty="0"/>
              <a:t>考察ポイント</a:t>
            </a:r>
            <a:r>
              <a:rPr kumimoji="1" lang="ja-JP" altLang="en-US" sz="2400" dirty="0"/>
              <a:t>：右上の</a:t>
            </a:r>
            <a:r>
              <a:rPr lang="ja-JP" altLang="en-US" sz="2400" dirty="0"/>
              <a:t>ヒートマップで「顔のどの部分（目・口など）」が</a:t>
            </a:r>
            <a:r>
              <a:rPr lang="en-US" altLang="ja-JP" sz="2400" dirty="0"/>
              <a:t>AI</a:t>
            </a:r>
            <a:r>
              <a:rPr lang="ja-JP" altLang="en-US" sz="2400" dirty="0"/>
              <a:t>の判断根拠になっているか確認できる。</a:t>
            </a:r>
          </a:p>
          <a:p>
            <a:endParaRPr kumimoji="1" lang="ja-JP" altLang="en-US" sz="240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A569CB3-B166-0627-A691-665EE477A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1485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068861D-56D7-29DE-2160-CAFBC32B5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演習３．表情認識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718EFF1-67E0-B32F-306D-59755C14FD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6CD1DB2-8024-AFA4-480F-FCEB00244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 descr="グラフィカル ユーザー インターフェイス&#10;&#10;AI 生成コンテンツは誤りを含む可能性があります。">
            <a:extLst>
              <a:ext uri="{FF2B5EF4-FFF2-40B4-BE49-F238E27FC236}">
                <a16:creationId xmlns:a16="http://schemas.microsoft.com/office/drawing/2014/main" id="{6551F222-1663-8CBC-957F-16E234539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12794"/>
            <a:ext cx="9144000" cy="3832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8843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0D71F-D64C-4973-ED52-F32B6B215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F128DC-A05E-C86E-09DD-9BB44971C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演習</a:t>
            </a:r>
            <a:r>
              <a:rPr lang="ja-JP" altLang="en-US" dirty="0"/>
              <a:t>４</a:t>
            </a:r>
            <a:r>
              <a:rPr kumimoji="1" lang="ja-JP" altLang="en-US" dirty="0"/>
              <a:t>．</a:t>
            </a:r>
            <a:r>
              <a:rPr lang="ja-JP" altLang="en-US" dirty="0"/>
              <a:t>画像生成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834A24-D817-423E-9841-1481DF865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1396" y="905093"/>
            <a:ext cx="8461208" cy="576355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ja-JP" sz="2400" dirty="0">
                <a:hlinkClick r:id="rId2"/>
              </a:rPr>
              <a:t>https://raphael.app/ja/text-to-image</a:t>
            </a:r>
            <a:endParaRPr lang="en-US" altLang="ja-JP" sz="2400" dirty="0"/>
          </a:p>
          <a:p>
            <a:r>
              <a:rPr kumimoji="1" lang="ja-JP" altLang="en-US" sz="2400" b="1" dirty="0"/>
              <a:t>概要</a:t>
            </a:r>
            <a:r>
              <a:rPr kumimoji="1" lang="ja-JP" altLang="en-US" sz="2400" dirty="0"/>
              <a:t>：</a:t>
            </a:r>
            <a:r>
              <a:rPr kumimoji="1" lang="ja-JP" altLang="en-US" sz="2400" b="1" dirty="0"/>
              <a:t>日本語の指示（プロンプト）により画像を</a:t>
            </a:r>
            <a:r>
              <a:rPr kumimoji="1" lang="ja-JP" altLang="en-US" sz="2400" b="1"/>
              <a:t>生成できる</a:t>
            </a:r>
            <a:r>
              <a:rPr kumimoji="1" lang="en-US" altLang="ja-JP" sz="2400" b="1"/>
              <a:t>AI</a:t>
            </a:r>
            <a:r>
              <a:rPr kumimoji="1" lang="ja-JP" altLang="en-US" sz="2400" dirty="0"/>
              <a:t>のデモ</a:t>
            </a:r>
            <a:endParaRPr lang="en-US" altLang="ja-JP" sz="2400" b="1" dirty="0"/>
          </a:p>
          <a:p>
            <a:r>
              <a:rPr kumimoji="1" lang="ja-JP" altLang="en-US" sz="2400" b="1" dirty="0"/>
              <a:t>手順</a:t>
            </a:r>
            <a:r>
              <a:rPr kumimoji="1" lang="ja-JP" altLang="en-US" sz="2400" dirty="0"/>
              <a:t>：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１．プロンプト入力欄に日本語で作りたい画像の説明を入力する（例：「夕暮れの静かな日本庭園、桜の花びらが舞う」）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２．画像生成を実行。結果が出るまで</a:t>
            </a:r>
            <a:r>
              <a:rPr lang="en-US" altLang="ja-JP" sz="2400" dirty="0"/>
              <a:t>1</a:t>
            </a:r>
            <a:r>
              <a:rPr lang="ja-JP" altLang="en-US" sz="2400" dirty="0"/>
              <a:t>分以上待つ。</a:t>
            </a:r>
            <a:endParaRPr lang="en-US" altLang="ja-JP" sz="2400" dirty="0"/>
          </a:p>
          <a:p>
            <a:endParaRPr kumimoji="1" lang="en-US" altLang="ja-JP" sz="2400" dirty="0"/>
          </a:p>
          <a:p>
            <a:r>
              <a:rPr kumimoji="1" lang="ja-JP" altLang="en-US" sz="2400" b="1" dirty="0"/>
              <a:t>注意</a:t>
            </a:r>
            <a:r>
              <a:rPr kumimoji="1" lang="ja-JP" altLang="en-US" sz="2400" dirty="0"/>
              <a:t>：</a:t>
            </a:r>
            <a:r>
              <a:rPr kumimoji="1" lang="ja-JP" altLang="en-US" sz="2400" b="1" dirty="0"/>
              <a:t>本デモは登録不要で利用できる</a:t>
            </a:r>
            <a:r>
              <a:rPr kumimoji="1" lang="ja-JP" altLang="en-US" sz="2400" dirty="0"/>
              <a:t>が、</a:t>
            </a:r>
            <a:r>
              <a:rPr kumimoji="1" lang="ja-JP" altLang="en-US" sz="2400" b="1" dirty="0"/>
              <a:t>生成回数はおよそ</a:t>
            </a:r>
            <a:r>
              <a:rPr kumimoji="1" lang="en-US" altLang="ja-JP" sz="2400" b="1" dirty="0"/>
              <a:t>2</a:t>
            </a:r>
            <a:r>
              <a:rPr kumimoji="1" lang="ja-JP" altLang="en-US" sz="2400" b="1" dirty="0"/>
              <a:t>回までに制限</a:t>
            </a:r>
            <a:r>
              <a:rPr kumimoji="1" lang="ja-JP" altLang="en-US" sz="2400" dirty="0"/>
              <a:t>されている。</a:t>
            </a:r>
            <a:endParaRPr kumimoji="1" lang="en-US" altLang="ja-JP" sz="2400" dirty="0"/>
          </a:p>
          <a:p>
            <a:pPr marL="0" indent="0">
              <a:buNone/>
            </a:pPr>
            <a:r>
              <a:rPr kumimoji="1" lang="ja-JP" altLang="en-US" sz="2400" dirty="0"/>
              <a:t>ある程度の枚数を試したい場合は、</a:t>
            </a:r>
            <a:r>
              <a:rPr kumimoji="1" lang="en-US" altLang="ja-JP" sz="2400" dirty="0"/>
              <a:t>Google Gemini</a:t>
            </a:r>
            <a:r>
              <a:rPr kumimoji="1" lang="ja-JP" altLang="en-US" sz="2400" dirty="0"/>
              <a:t>または</a:t>
            </a:r>
            <a:r>
              <a:rPr kumimoji="1" lang="en-US" altLang="ja-JP" sz="2400" dirty="0"/>
              <a:t>Microsoft Copilot</a:t>
            </a:r>
            <a:r>
              <a:rPr kumimoji="1" lang="ja-JP" altLang="en-US" sz="2400" dirty="0"/>
              <a:t>のスマートフォンアプリ等を各自で利用することを推奨（いずれもメールアドレスによる登録が必要）。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0685DC8-EAE4-A680-5C3D-A61766F79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74155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0DCDEB-F981-8BA2-F38D-FBB00B856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ja-JP" altLang="en-US" dirty="0"/>
              <a:t>演習</a:t>
            </a:r>
            <a:r>
              <a:rPr lang="ja-JP" altLang="en-US" dirty="0"/>
              <a:t>４</a:t>
            </a:r>
            <a:r>
              <a:rPr kumimoji="1" lang="ja-JP" altLang="en-US" dirty="0"/>
              <a:t>．画像生成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0A0D73F-9F39-7245-A37E-400640D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62" y="6025414"/>
            <a:ext cx="8461208" cy="65755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kumimoji="1" lang="ja-JP" altLang="en-US" dirty="0"/>
              <a:t>「</a:t>
            </a:r>
            <a:r>
              <a:rPr kumimoji="1" lang="ja-JP" altLang="en-US" b="1" dirty="0"/>
              <a:t>リラックスしたくつろぎの大人の空間</a:t>
            </a:r>
            <a:r>
              <a:rPr kumimoji="1" lang="ja-JP" altLang="en-US" dirty="0"/>
              <a:t>」と入れて実行した場合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62A7ECB-3217-4700-E013-6FAEA22F1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05D82C-95A1-431E-8E38-AA614A14CDCF}" type="slidenum">
              <a:rPr kumimoji="1" lang="ja-JP" altLang="en-US" sz="28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メイリオ" panose="020B0604030504040204" pitchFamily="50" charset="-128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1" lang="ja-JP" altLang="en-US" sz="28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メイリオ" panose="020B0604030504040204" pitchFamily="50" charset="-128"/>
              <a:cs typeface="+mn-cs"/>
            </a:endParaRPr>
          </a:p>
        </p:txBody>
      </p:sp>
      <p:pic>
        <p:nvPicPr>
          <p:cNvPr id="6" name="図 5" descr="屋内, 写真, ベッド, 横たわる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2C3C73B1-3F22-B706-BD2D-FBF08C82E8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8335"/>
            <a:ext cx="9144000" cy="4661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32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1315</Words>
  <Application>Microsoft Office PowerPoint</Application>
  <PresentationFormat>画面に合わせる (4:3)</PresentationFormat>
  <Paragraphs>189</Paragraphs>
  <Slides>43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4</vt:i4>
      </vt:variant>
      <vt:variant>
        <vt:lpstr>スライド タイトル</vt:lpstr>
      </vt:variant>
      <vt:variant>
        <vt:i4>43</vt:i4>
      </vt:variant>
    </vt:vector>
  </HeadingPairs>
  <TitlesOfParts>
    <vt:vector size="55" baseType="lpstr">
      <vt:lpstr>ＭＳ Ｐ明朝</vt:lpstr>
      <vt:lpstr>ＭＳ ゴシック</vt:lpstr>
      <vt:lpstr>Söhne</vt:lpstr>
      <vt:lpstr>游ゴシック</vt:lpstr>
      <vt:lpstr>Abadi</vt:lpstr>
      <vt:lpstr>Arial</vt:lpstr>
      <vt:lpstr>Calibri</vt:lpstr>
      <vt:lpstr>Times New Roman</vt:lpstr>
      <vt:lpstr>Office テーマ</vt:lpstr>
      <vt:lpstr>3_Office テーマ</vt:lpstr>
      <vt:lpstr>1_Office テーマ</vt:lpstr>
      <vt:lpstr>2_Office テーマ</vt:lpstr>
      <vt:lpstr>2. 人工知能体験 </vt:lpstr>
      <vt:lpstr>第２回の内容</vt:lpstr>
      <vt:lpstr>PowerPoint プレゼンテーション</vt:lpstr>
      <vt:lpstr>2-1. 人工知能、機械学習、ディープラーニング</vt:lpstr>
      <vt:lpstr>AIの基礎</vt:lpstr>
      <vt:lpstr>機械学習</vt:lpstr>
      <vt:lpstr>機械学習の「教師あり学習」の仕組み</vt:lpstr>
      <vt:lpstr>宿泊サイトでの応用</vt:lpstr>
      <vt:lpstr>医療での応用</vt:lpstr>
      <vt:lpstr>医学での応用</vt:lpstr>
      <vt:lpstr>ゲームでの応用</vt:lpstr>
      <vt:lpstr>自動運転での応用</vt:lpstr>
      <vt:lpstr>ニューロン</vt:lpstr>
      <vt:lpstr>生物種別のニューロン数（カタツムリからアフリカゾウまで）</vt:lpstr>
      <vt:lpstr>ニューラルネットワークの構造</vt:lpstr>
      <vt:lpstr>ニューラルネットワークの発展</vt:lpstr>
      <vt:lpstr>AI・機械学習・ディープラーニングの関係</vt:lpstr>
      <vt:lpstr>2-2. AI が人間の「目」の代わりになる</vt:lpstr>
      <vt:lpstr>コンピュータビジョン</vt:lpstr>
      <vt:lpstr>画像分類</vt:lpstr>
      <vt:lpstr>物体検出</vt:lpstr>
      <vt:lpstr>物体検出</vt:lpstr>
      <vt:lpstr>PowerPoint プレゼンテーション</vt:lpstr>
      <vt:lpstr>PowerPoint プレゼンテーション</vt:lpstr>
      <vt:lpstr>セグメンテーション</vt:lpstr>
      <vt:lpstr>セグメンテーションの例</vt:lpstr>
      <vt:lpstr>顔情報処理：顔検出と顔ランドマーク検出</vt:lpstr>
      <vt:lpstr>表情の推定</vt:lpstr>
      <vt:lpstr>表情の推定</vt:lpstr>
      <vt:lpstr>顔ランドマークと顔の3次元再構成</vt:lpstr>
      <vt:lpstr>2-3. AI が人間のことばの指示により画像を生成する</vt:lpstr>
      <vt:lpstr>テキストからの画像合成</vt:lpstr>
      <vt:lpstr>PowerPoint プレゼンテーション</vt:lpstr>
      <vt:lpstr>PowerPoint プレゼンテーション</vt:lpstr>
      <vt:lpstr>演習</vt:lpstr>
      <vt:lpstr>演習１．Rembg（背景除去セグメンテーション）</vt:lpstr>
      <vt:lpstr>演習１．背景除去セグメンテーション</vt:lpstr>
      <vt:lpstr>演習２．物体検出</vt:lpstr>
      <vt:lpstr>演習２．物体検出</vt:lpstr>
      <vt:lpstr>演習３．表情認識</vt:lpstr>
      <vt:lpstr>演習３．表情認識</vt:lpstr>
      <vt:lpstr>演習４．画像生成</vt:lpstr>
      <vt:lpstr>演習４．画像生成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コンピューターサイエンス</dc:title>
  <dc:creator>kunihiko</dc:creator>
  <cp:lastModifiedBy>金子　邦彦</cp:lastModifiedBy>
  <cp:revision>130</cp:revision>
  <dcterms:created xsi:type="dcterms:W3CDTF">2020-06-03T12:20:31Z</dcterms:created>
  <dcterms:modified xsi:type="dcterms:W3CDTF">2026-08-26T04:14:20Z</dcterms:modified>
</cp:coreProperties>
</file>