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63"/>
  </p:notesMasterIdLst>
  <p:sldIdLst>
    <p:sldId id="544" r:id="rId3"/>
    <p:sldId id="2392" r:id="rId4"/>
    <p:sldId id="2362" r:id="rId5"/>
    <p:sldId id="2368" r:id="rId6"/>
    <p:sldId id="2396" r:id="rId7"/>
    <p:sldId id="2412" r:id="rId8"/>
    <p:sldId id="2401" r:id="rId9"/>
    <p:sldId id="2393" r:id="rId10"/>
    <p:sldId id="2383" r:id="rId11"/>
    <p:sldId id="2402" r:id="rId12"/>
    <p:sldId id="2373" r:id="rId13"/>
    <p:sldId id="2366" r:id="rId14"/>
    <p:sldId id="2395" r:id="rId15"/>
    <p:sldId id="2414" r:id="rId16"/>
    <p:sldId id="2417" r:id="rId17"/>
    <p:sldId id="2418" r:id="rId18"/>
    <p:sldId id="256" r:id="rId19"/>
    <p:sldId id="2416" r:id="rId20"/>
    <p:sldId id="2419" r:id="rId21"/>
    <p:sldId id="2420" r:id="rId22"/>
    <p:sldId id="2421" r:id="rId23"/>
    <p:sldId id="2422" r:id="rId24"/>
    <p:sldId id="2425" r:id="rId25"/>
    <p:sldId id="2423" r:id="rId26"/>
    <p:sldId id="2377" r:id="rId27"/>
    <p:sldId id="2413" r:id="rId28"/>
    <p:sldId id="2403" r:id="rId29"/>
    <p:sldId id="2405" r:id="rId30"/>
    <p:sldId id="2406" r:id="rId31"/>
    <p:sldId id="2407" r:id="rId32"/>
    <p:sldId id="597" r:id="rId33"/>
    <p:sldId id="1944" r:id="rId34"/>
    <p:sldId id="2045" r:id="rId35"/>
    <p:sldId id="1965" r:id="rId36"/>
    <p:sldId id="2050" r:id="rId37"/>
    <p:sldId id="2058" r:id="rId38"/>
    <p:sldId id="2051" r:id="rId39"/>
    <p:sldId id="2059" r:id="rId40"/>
    <p:sldId id="2052" r:id="rId41"/>
    <p:sldId id="2060" r:id="rId42"/>
    <p:sldId id="2067" r:id="rId43"/>
    <p:sldId id="2053" r:id="rId44"/>
    <p:sldId id="2061" r:id="rId45"/>
    <p:sldId id="2054" r:id="rId46"/>
    <p:sldId id="2062" r:id="rId47"/>
    <p:sldId id="2055" r:id="rId48"/>
    <p:sldId id="2063" r:id="rId49"/>
    <p:sldId id="2056" r:id="rId50"/>
    <p:sldId id="2064" r:id="rId51"/>
    <p:sldId id="2057" r:id="rId52"/>
    <p:sldId id="2065" r:id="rId53"/>
    <p:sldId id="2042" r:id="rId54"/>
    <p:sldId id="2066" r:id="rId55"/>
    <p:sldId id="2069" r:id="rId56"/>
    <p:sldId id="2426" r:id="rId57"/>
    <p:sldId id="1957" r:id="rId58"/>
    <p:sldId id="2036" r:id="rId59"/>
    <p:sldId id="1956" r:id="rId60"/>
    <p:sldId id="2049" r:id="rId61"/>
    <p:sldId id="2048" r:id="rId62"/>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1031" autoAdjust="0"/>
    <p:restoredTop sz="94660"/>
  </p:normalViewPr>
  <p:slideViewPr>
    <p:cSldViewPr snapToGrid="0">
      <p:cViewPr varScale="1">
        <p:scale>
          <a:sx n="61" d="100"/>
          <a:sy n="61" d="100"/>
        </p:scale>
        <p:origin x="288" y="28"/>
      </p:cViewPr>
      <p:guideLst/>
    </p:cSldViewPr>
  </p:slideViewPr>
  <p:notesTextViewPr>
    <p:cViewPr>
      <p:scale>
        <a:sx n="3" d="2"/>
        <a:sy n="3" d="2"/>
      </p:scale>
      <p:origin x="0" y="0"/>
    </p:cViewPr>
  </p:notesTextViewPr>
  <p:sorterViewPr>
    <p:cViewPr varScale="1">
      <p:scale>
        <a:sx n="100" d="100"/>
        <a:sy n="100" d="100"/>
      </p:scale>
      <p:origin x="0" y="-3747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notesMaster" Target="notesMasters/notes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8D864EF8-74FE-40A1-902E-125A64E3EB0E}" type="datetimeFigureOut">
              <a:rPr kumimoji="1" lang="ja-JP" altLang="en-US" smtClean="0"/>
              <a:t>2026/9/2</a:t>
            </a:fld>
            <a:endParaRPr kumimoji="1" lang="ja-JP" altLang="en-US"/>
          </a:p>
        </p:txBody>
      </p:sp>
      <p:sp>
        <p:nvSpPr>
          <p:cNvPr id="4" name="スライド イメージ プレースホルダー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F33223C1-63D0-4CA4-8D67-2118CF2CB847}" type="slidenum">
              <a:rPr kumimoji="1" lang="ja-JP" altLang="en-US" smtClean="0"/>
              <a:t>‹#›</a:t>
            </a:fld>
            <a:endParaRPr kumimoji="1" lang="ja-JP" altLang="en-US"/>
          </a:p>
        </p:txBody>
      </p:sp>
    </p:spTree>
    <p:extLst>
      <p:ext uri="{BB962C8B-B14F-4D97-AF65-F5344CB8AC3E}">
        <p14:creationId xmlns:p14="http://schemas.microsoft.com/office/powerpoint/2010/main" val="337231158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dirty="0"/>
          </a:p>
        </p:txBody>
      </p:sp>
      <p:sp>
        <p:nvSpPr>
          <p:cNvPr id="4" name="スライド番号プレースホルダー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9C5B174-42CB-4E29-BEDB-5B349DA0C657}"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1856716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327903-2377-9024-B815-650999FBBF4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70B0CF1-A7F8-E25A-39AD-FA7B16F556D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309FE5D-C689-E5A1-35D9-5F40D017AD7A}"/>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C1DF8153-C4C4-52A0-77F7-FDD3688A8E1B}"/>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9C5B174-42CB-4E29-BEDB-5B349DA0C657}"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0109880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73681-7FB4-A52E-86CA-3A156C81ED1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E1E242A-73D0-FCBE-E940-20343F7DA8F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1480165-64F3-8389-FC53-4353C2A96E80}"/>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668F3EF7-85ED-D4B9-32B3-19EBBF51DA25}"/>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9C5B174-42CB-4E29-BEDB-5B349DA0C657}"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7604509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2FD87-A952-C199-D694-DDCC80FDF83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78CAF13-D59B-5870-D076-C4CC586AB15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B05607E-7373-7850-E539-9E2B65E95339}"/>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7F21DCF3-404F-5652-48C5-497DF4D41160}"/>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9C5B174-42CB-4E29-BEDB-5B349DA0C657}"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748108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要約：演習 資料：31～34  【トピックス】 Scratchの開始 ブロック ブロックの種類  30。</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23260769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035FF-63A5-865B-3B5F-430BF0E68C8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E1ADD0C-4175-0325-AF95-0FF2052DA63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E9DF8B2-492A-41CD-2546-B9F0B21F1C5B}"/>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22C577A8-F61B-7663-41B5-FC905956E504}"/>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9C5B174-42CB-4E29-BEDB-5B349DA0C657}"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55</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8083091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normAutofit/>
          </a:bodyPr>
          <a:lstStyle>
            <a:lvl1pPr algn="ctr">
              <a:defRPr sz="4400"/>
            </a:lvl1pPr>
          </a:lstStyle>
          <a:p>
            <a:r>
              <a:rPr lang="ja-JP" altLang="en-US" dirty="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4481FBDB-3FE1-4E23-8A3E-D23037547262}" type="datetime1">
              <a:rPr kumimoji="1" lang="ja-JP" altLang="en-US" smtClean="0"/>
              <a:t>2026/9/2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205D82C-95A1-431E-8E38-AA614A14CDCF}" type="slidenum">
              <a:rPr kumimoji="1" lang="ja-JP" altLang="en-US" smtClean="0"/>
              <a:t>‹#›</a:t>
            </a:fld>
            <a:endParaRPr kumimoji="1" lang="ja-JP" altLang="en-US"/>
          </a:p>
        </p:txBody>
      </p:sp>
    </p:spTree>
    <p:extLst>
      <p:ext uri="{BB962C8B-B14F-4D97-AF65-F5344CB8AC3E}">
        <p14:creationId xmlns:p14="http://schemas.microsoft.com/office/powerpoint/2010/main" val="40907921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t>マスター タイトルの書式設定</a:t>
            </a:r>
            <a:endParaRPr lang="en-US" dirty="0"/>
          </a:p>
        </p:txBody>
      </p:sp>
      <p:sp>
        <p:nvSpPr>
          <p:cNvPr id="3" name="Content Placeholder 2"/>
          <p:cNvSpPr>
            <a:spLocks noGrp="1"/>
          </p:cNvSpPr>
          <p:nvPr>
            <p:ph idx="1"/>
          </p:nvPr>
        </p:nvSpPr>
        <p:spPr/>
        <p:txBody>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10"/>
          </p:nvPr>
        </p:nvSpPr>
        <p:spPr/>
        <p:txBody>
          <a:bodyPr/>
          <a:lstStyle/>
          <a:p>
            <a:fld id="{21AA3E3D-4D1D-4163-AD90-B772FBC95A7D}" type="datetime1">
              <a:rPr kumimoji="1" lang="ja-JP" altLang="en-US" smtClean="0"/>
              <a:t>2026/9/2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205D82C-95A1-431E-8E38-AA614A14CDCF}" type="slidenum">
              <a:rPr kumimoji="1" lang="ja-JP" altLang="en-US" smtClean="0"/>
              <a:t>‹#›</a:t>
            </a:fld>
            <a:endParaRPr kumimoji="1" lang="ja-JP" altLang="en-US"/>
          </a:p>
        </p:txBody>
      </p:sp>
    </p:spTree>
    <p:extLst>
      <p:ext uri="{BB962C8B-B14F-4D97-AF65-F5344CB8AC3E}">
        <p14:creationId xmlns:p14="http://schemas.microsoft.com/office/powerpoint/2010/main" val="39750384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59376" y="2614172"/>
            <a:ext cx="3086100" cy="1397000"/>
          </a:xfrm>
        </p:spPr>
        <p:txBody>
          <a:bodyPr/>
          <a:lstStyle>
            <a:lvl1pPr algn="r">
              <a:lnSpc>
                <a:spcPct val="100000"/>
              </a:lnSpc>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3622284" y="946596"/>
            <a:ext cx="5311720" cy="5267459"/>
          </a:xfrm>
        </p:spPr>
        <p:txBody>
          <a:bodyPr anchor="ctr"/>
          <a:lstStyle>
            <a:lvl1pPr>
              <a:spcBef>
                <a:spcPts val="0"/>
              </a:spcBef>
              <a:defRPr sz="2600"/>
            </a:lvl1pPr>
            <a:lvl2pPr>
              <a:spcBef>
                <a:spcPts val="0"/>
              </a:spcBef>
              <a:defRPr/>
            </a:lvl2pPr>
            <a:lvl3pPr>
              <a:spcBef>
                <a:spcPts val="0"/>
              </a:spcBef>
              <a:defRPr/>
            </a:lvl3pPr>
            <a:lvl4pPr>
              <a:spcBef>
                <a:spcPts val="0"/>
              </a:spcBef>
              <a:defRPr/>
            </a:lvl4pPr>
            <a:lvl5pPr>
              <a:spcBef>
                <a:spcPts val="0"/>
              </a:spcBef>
              <a:defRPr/>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10"/>
          </p:nvPr>
        </p:nvSpPr>
        <p:spPr/>
        <p:txBody>
          <a:bodyPr/>
          <a:lstStyle/>
          <a:p>
            <a:fld id="{21AA3E3D-4D1D-4163-AD90-B772FBC95A7D}" type="datetime1">
              <a:rPr kumimoji="1" lang="ja-JP" altLang="en-US" smtClean="0"/>
              <a:t>2026/9/2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205D82C-95A1-431E-8E38-AA614A14CDCF}" type="slidenum">
              <a:rPr kumimoji="1" lang="ja-JP" altLang="en-US" smtClean="0"/>
              <a:t>‹#›</a:t>
            </a:fld>
            <a:endParaRPr kumimoji="1" lang="ja-JP" altLang="en-US"/>
          </a:p>
        </p:txBody>
      </p:sp>
      <p:cxnSp>
        <p:nvCxnSpPr>
          <p:cNvPr id="8" name="直線コネクタ 7">
            <a:extLst>
              <a:ext uri="{FF2B5EF4-FFF2-40B4-BE49-F238E27FC236}">
                <a16:creationId xmlns:a16="http://schemas.microsoft.com/office/drawing/2014/main" id="{FEE24C5F-FDEB-41AC-8EE7-D7A90FDF0D4E}"/>
              </a:ext>
            </a:extLst>
          </p:cNvPr>
          <p:cNvCxnSpPr/>
          <p:nvPr userDrawn="1"/>
        </p:nvCxnSpPr>
        <p:spPr>
          <a:xfrm>
            <a:off x="3408372" y="1771739"/>
            <a:ext cx="0" cy="30818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8172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417190-F4F2-435C-9433-79F7AB9E97BF}" type="datetime1">
              <a:rPr kumimoji="1" lang="ja-JP" altLang="en-US" smtClean="0"/>
              <a:t>2026/9/2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E205D82C-95A1-431E-8E38-AA614A14CDCF}" type="slidenum">
              <a:rPr kumimoji="1" lang="ja-JP" altLang="en-US" smtClean="0"/>
              <a:t>‹#›</a:t>
            </a:fld>
            <a:endParaRPr kumimoji="1" lang="ja-JP" altLang="en-US"/>
          </a:p>
        </p:txBody>
      </p:sp>
    </p:spTree>
    <p:extLst>
      <p:ext uri="{BB962C8B-B14F-4D97-AF65-F5344CB8AC3E}">
        <p14:creationId xmlns:p14="http://schemas.microsoft.com/office/powerpoint/2010/main" val="1008162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normAutofit/>
          </a:bodyPr>
          <a:lstStyle>
            <a:lvl1pPr algn="ctr">
              <a:defRPr sz="4400"/>
            </a:lvl1pPr>
          </a:lstStyle>
          <a:p>
            <a:r>
              <a:rPr lang="ja-JP" altLang="en-US" dirty="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481FBDB-3FE1-4E23-8A3E-D23037547262}" type="datetime1">
              <a:rPr kumimoji="1" lang="ja-JP"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游ゴシック" panose="020B0400000000000000" pitchFamily="50" charset="-128"/>
                <a:cs typeface="+mn-cs"/>
              </a:rPr>
              <a:pPr marL="0" marR="0" lvl="0" indent="0" algn="l" defTabSz="457200" rtl="0" eaLnBrk="1" fontAlgn="auto" latinLnBrk="0" hangingPunct="1">
                <a:lnSpc>
                  <a:spcPct val="100000"/>
                </a:lnSpc>
                <a:spcBef>
                  <a:spcPts val="0"/>
                </a:spcBef>
                <a:spcAft>
                  <a:spcPts val="0"/>
                </a:spcAft>
                <a:buClrTx/>
                <a:buSzTx/>
                <a:buFontTx/>
                <a:buNone/>
                <a:tabLst/>
                <a:defRPr/>
              </a:pPr>
              <a:t>2026/9/2</a:t>
            </a:fld>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メイリオ" panose="020B0604030504040204" pitchFamily="50" charset="-128"/>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205D82C-95A1-431E-8E38-AA614A14CDCF}" type="slidenum">
              <a:rPr kumimoji="1" lang="ja-JP" altLang="en-US" sz="28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メイリオ"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1" lang="ja-JP" altLang="en-US" sz="2800" b="0" i="0" u="none" strike="noStrike" kern="1200" cap="none" spc="0" normalizeH="0" baseline="0" noProof="0">
              <a:ln>
                <a:noFill/>
              </a:ln>
              <a:solidFill>
                <a:prstClr val="black">
                  <a:tint val="75000"/>
                </a:prstClr>
              </a:solidFill>
              <a:effectLst/>
              <a:uLnTx/>
              <a:uFillTx/>
              <a:latin typeface="Arial" panose="020B0604020202020204" pitchFamily="34" charset="0"/>
              <a:ea typeface="メイリオ" panose="020B0604030504040204" pitchFamily="50" charset="-128"/>
              <a:cs typeface="+mn-cs"/>
            </a:endParaRPr>
          </a:p>
        </p:txBody>
      </p:sp>
    </p:spTree>
    <p:extLst>
      <p:ext uri="{BB962C8B-B14F-4D97-AF65-F5344CB8AC3E}">
        <p14:creationId xmlns:p14="http://schemas.microsoft.com/office/powerpoint/2010/main" val="37799414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t>マスター タイトルの書式設定</a:t>
            </a:r>
            <a:endParaRPr lang="en-US" dirty="0"/>
          </a:p>
        </p:txBody>
      </p:sp>
      <p:sp>
        <p:nvSpPr>
          <p:cNvPr id="3" name="Content Placeholder 2"/>
          <p:cNvSpPr>
            <a:spLocks noGrp="1"/>
          </p:cNvSpPr>
          <p:nvPr>
            <p:ph idx="1"/>
          </p:nvPr>
        </p:nvSpPr>
        <p:spPr/>
        <p:txBody>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21AA3E3D-4D1D-4163-AD90-B772FBC95A7D}" type="datetime1">
              <a:rPr kumimoji="1" lang="ja-JP"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游ゴシック" panose="020B0400000000000000" pitchFamily="50" charset="-128"/>
                <a:cs typeface="+mn-cs"/>
              </a:rPr>
              <a:pPr marL="0" marR="0" lvl="0" indent="0" algn="l" defTabSz="457200" rtl="0" eaLnBrk="1" fontAlgn="auto" latinLnBrk="0" hangingPunct="1">
                <a:lnSpc>
                  <a:spcPct val="100000"/>
                </a:lnSpc>
                <a:spcBef>
                  <a:spcPts val="0"/>
                </a:spcBef>
                <a:spcAft>
                  <a:spcPts val="0"/>
                </a:spcAft>
                <a:buClrTx/>
                <a:buSzTx/>
                <a:buFontTx/>
                <a:buNone/>
                <a:tabLst/>
                <a:defRPr/>
              </a:pPr>
              <a:t>2026/9/2</a:t>
            </a:fld>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メイリオ" panose="020B0604030504040204" pitchFamily="50" charset="-128"/>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205D82C-95A1-431E-8E38-AA614A14CDCF}" type="slidenum">
              <a:rPr kumimoji="1" lang="ja-JP" altLang="en-US" sz="28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メイリオ"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1" lang="ja-JP" altLang="en-US" sz="2800" b="0" i="0" u="none" strike="noStrike" kern="1200" cap="none" spc="0" normalizeH="0" baseline="0" noProof="0">
              <a:ln>
                <a:noFill/>
              </a:ln>
              <a:solidFill>
                <a:prstClr val="black">
                  <a:tint val="75000"/>
                </a:prstClr>
              </a:solidFill>
              <a:effectLst/>
              <a:uLnTx/>
              <a:uFillTx/>
              <a:latin typeface="Arial" panose="020B0604020202020204" pitchFamily="34" charset="0"/>
              <a:ea typeface="メイリオ" panose="020B0604030504040204" pitchFamily="50" charset="-128"/>
              <a:cs typeface="+mn-cs"/>
            </a:endParaRPr>
          </a:p>
        </p:txBody>
      </p:sp>
    </p:spTree>
    <p:extLst>
      <p:ext uri="{BB962C8B-B14F-4D97-AF65-F5344CB8AC3E}">
        <p14:creationId xmlns:p14="http://schemas.microsoft.com/office/powerpoint/2010/main" val="3183951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59376" y="2614172"/>
            <a:ext cx="3086100" cy="1397000"/>
          </a:xfrm>
        </p:spPr>
        <p:txBody>
          <a:bodyPr/>
          <a:lstStyle>
            <a:lvl1pPr algn="r">
              <a:lnSpc>
                <a:spcPct val="100000"/>
              </a:lnSpc>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3622284" y="946596"/>
            <a:ext cx="5311720" cy="5267459"/>
          </a:xfrm>
        </p:spPr>
        <p:txBody>
          <a:bodyPr anchor="ctr"/>
          <a:lstStyle>
            <a:lvl1pPr>
              <a:spcBef>
                <a:spcPts val="0"/>
              </a:spcBef>
              <a:defRPr sz="2600"/>
            </a:lvl1pPr>
            <a:lvl2pPr>
              <a:spcBef>
                <a:spcPts val="0"/>
              </a:spcBef>
              <a:defRPr/>
            </a:lvl2pPr>
            <a:lvl3pPr>
              <a:spcBef>
                <a:spcPts val="0"/>
              </a:spcBef>
              <a:defRPr/>
            </a:lvl3pPr>
            <a:lvl4pPr>
              <a:spcBef>
                <a:spcPts val="0"/>
              </a:spcBef>
              <a:defRPr/>
            </a:lvl4pPr>
            <a:lvl5pPr>
              <a:spcBef>
                <a:spcPts val="0"/>
              </a:spcBef>
              <a:defRPr/>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21AA3E3D-4D1D-4163-AD90-B772FBC95A7D}" type="datetime1">
              <a:rPr kumimoji="1" lang="ja-JP"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游ゴシック" panose="020B0400000000000000" pitchFamily="50" charset="-128"/>
                <a:cs typeface="+mn-cs"/>
              </a:rPr>
              <a:pPr marL="0" marR="0" lvl="0" indent="0" algn="l" defTabSz="457200" rtl="0" eaLnBrk="1" fontAlgn="auto" latinLnBrk="0" hangingPunct="1">
                <a:lnSpc>
                  <a:spcPct val="100000"/>
                </a:lnSpc>
                <a:spcBef>
                  <a:spcPts val="0"/>
                </a:spcBef>
                <a:spcAft>
                  <a:spcPts val="0"/>
                </a:spcAft>
                <a:buClrTx/>
                <a:buSzTx/>
                <a:buFontTx/>
                <a:buNone/>
                <a:tabLst/>
                <a:defRPr/>
              </a:pPr>
              <a:t>2026/9/2</a:t>
            </a:fld>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メイリオ" panose="020B0604030504040204" pitchFamily="50" charset="-128"/>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205D82C-95A1-431E-8E38-AA614A14CDCF}" type="slidenum">
              <a:rPr kumimoji="1" lang="ja-JP" altLang="en-US" sz="28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メイリオ"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1" lang="ja-JP" altLang="en-US" sz="2800" b="0" i="0" u="none" strike="noStrike" kern="1200" cap="none" spc="0" normalizeH="0" baseline="0" noProof="0">
              <a:ln>
                <a:noFill/>
              </a:ln>
              <a:solidFill>
                <a:prstClr val="black">
                  <a:tint val="75000"/>
                </a:prstClr>
              </a:solidFill>
              <a:effectLst/>
              <a:uLnTx/>
              <a:uFillTx/>
              <a:latin typeface="Arial" panose="020B0604020202020204" pitchFamily="34" charset="0"/>
              <a:ea typeface="メイリオ" panose="020B0604030504040204" pitchFamily="50" charset="-128"/>
              <a:cs typeface="+mn-cs"/>
            </a:endParaRPr>
          </a:p>
        </p:txBody>
      </p:sp>
      <p:cxnSp>
        <p:nvCxnSpPr>
          <p:cNvPr id="8" name="直線コネクタ 7">
            <a:extLst>
              <a:ext uri="{FF2B5EF4-FFF2-40B4-BE49-F238E27FC236}">
                <a16:creationId xmlns:a16="http://schemas.microsoft.com/office/drawing/2014/main" id="{FEE24C5F-FDEB-41AC-8EE7-D7A90FDF0D4E}"/>
              </a:ext>
            </a:extLst>
          </p:cNvPr>
          <p:cNvCxnSpPr/>
          <p:nvPr userDrawn="1"/>
        </p:nvCxnSpPr>
        <p:spPr>
          <a:xfrm>
            <a:off x="3408372" y="1771739"/>
            <a:ext cx="0" cy="30818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0923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FA417190-F4F2-435C-9433-79F7AB9E97BF}" type="datetime1">
              <a:rPr kumimoji="1" lang="ja-JP"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游ゴシック" panose="020B0400000000000000" pitchFamily="50" charset="-128"/>
                <a:cs typeface="+mn-cs"/>
              </a:rPr>
              <a:pPr marL="0" marR="0" lvl="0" indent="0" algn="l" defTabSz="457200" rtl="0" eaLnBrk="1" fontAlgn="auto" latinLnBrk="0" hangingPunct="1">
                <a:lnSpc>
                  <a:spcPct val="100000"/>
                </a:lnSpc>
                <a:spcBef>
                  <a:spcPts val="0"/>
                </a:spcBef>
                <a:spcAft>
                  <a:spcPts val="0"/>
                </a:spcAft>
                <a:buClrTx/>
                <a:buSzTx/>
                <a:buFontTx/>
                <a:buNone/>
                <a:tabLst/>
                <a:defRPr/>
              </a:pPr>
              <a:t>2026/9/2</a:t>
            </a:fld>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メイリオ" panose="020B0604030504040204" pitchFamily="50" charset="-128"/>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205D82C-95A1-431E-8E38-AA614A14CDCF}" type="slidenum">
              <a:rPr kumimoji="1" lang="ja-JP" altLang="en-US" sz="28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メイリオ"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1" lang="ja-JP" altLang="en-US" sz="2800" b="0" i="0" u="none" strike="noStrike" kern="1200" cap="none" spc="0" normalizeH="0" baseline="0" noProof="0">
              <a:ln>
                <a:noFill/>
              </a:ln>
              <a:solidFill>
                <a:prstClr val="black">
                  <a:tint val="75000"/>
                </a:prstClr>
              </a:solidFill>
              <a:effectLst/>
              <a:uLnTx/>
              <a:uFillTx/>
              <a:latin typeface="Arial" panose="020B0604020202020204" pitchFamily="34" charset="0"/>
              <a:ea typeface="メイリオ" panose="020B0604030504040204" pitchFamily="50" charset="-128"/>
              <a:cs typeface="+mn-cs"/>
            </a:endParaRPr>
          </a:p>
        </p:txBody>
      </p:sp>
    </p:spTree>
    <p:extLst>
      <p:ext uri="{BB962C8B-B14F-4D97-AF65-F5344CB8AC3E}">
        <p14:creationId xmlns:p14="http://schemas.microsoft.com/office/powerpoint/2010/main" val="172266318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21845" y="175028"/>
            <a:ext cx="8461208" cy="469865"/>
          </a:xfrm>
          <a:prstGeom prst="rect">
            <a:avLst/>
          </a:prstGeom>
        </p:spPr>
        <p:txBody>
          <a:bodyPr vert="horz" lIns="91440" tIns="45720" rIns="91440" bIns="45720" rtlCol="0" anchor="ctr">
            <a:normAutofit/>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321845" y="846253"/>
            <a:ext cx="8461208" cy="5333166"/>
          </a:xfrm>
          <a:prstGeom prst="rect">
            <a:avLst/>
          </a:prstGeom>
        </p:spPr>
        <p:txBody>
          <a:bodyPr vert="horz" lIns="91440" tIns="45720" rIns="91440" bIns="45720" rtlCol="0">
            <a:normAutofit/>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FBE731-6ED8-4A42-8A57-3C41D7584935}" type="datetime1">
              <a:rPr kumimoji="1" lang="ja-JP" altLang="en-US" smtClean="0"/>
              <a:t>2026/9/2</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ea typeface="メイリオ" panose="020B0604030504040204" pitchFamily="50" charset="-128"/>
              </a:defRPr>
            </a:lvl1pPr>
          </a:lstStyle>
          <a:p>
            <a:endParaRPr kumimoji="1" lang="ja-JP" altLang="en-US"/>
          </a:p>
        </p:txBody>
      </p:sp>
      <p:sp>
        <p:nvSpPr>
          <p:cNvPr id="6" name="Slide Number Placeholder 5"/>
          <p:cNvSpPr>
            <a:spLocks noGrp="1"/>
          </p:cNvSpPr>
          <p:nvPr>
            <p:ph type="sldNum" sz="quarter" idx="4"/>
          </p:nvPr>
        </p:nvSpPr>
        <p:spPr>
          <a:xfrm>
            <a:off x="6885071" y="6356351"/>
            <a:ext cx="2057400" cy="365125"/>
          </a:xfrm>
          <a:prstGeom prst="rect">
            <a:avLst/>
          </a:prstGeom>
        </p:spPr>
        <p:txBody>
          <a:bodyPr vert="horz" lIns="91440" tIns="45720" rIns="91440" bIns="45720" rtlCol="0" anchor="ctr"/>
          <a:lstStyle>
            <a:lvl1pPr algn="r">
              <a:defRPr sz="2800">
                <a:solidFill>
                  <a:schemeClr val="tx1">
                    <a:tint val="75000"/>
                  </a:schemeClr>
                </a:solidFill>
                <a:latin typeface="Arial" panose="020B0604020202020204" pitchFamily="34" charset="0"/>
                <a:ea typeface="メイリオ" panose="020B0604030504040204" pitchFamily="50" charset="-128"/>
              </a:defRPr>
            </a:lvl1pPr>
          </a:lstStyle>
          <a:p>
            <a:fld id="{E205D82C-95A1-431E-8E38-AA614A14CDCF}" type="slidenum">
              <a:rPr lang="ja-JP" altLang="en-US" smtClean="0"/>
              <a:pPr/>
              <a:t>‹#›</a:t>
            </a:fld>
            <a:endParaRPr lang="ja-JP" altLang="en-US" dirty="0"/>
          </a:p>
        </p:txBody>
      </p:sp>
      <p:pic>
        <p:nvPicPr>
          <p:cNvPr id="7" name="図 6">
            <a:extLst>
              <a:ext uri="{FF2B5EF4-FFF2-40B4-BE49-F238E27FC236}">
                <a16:creationId xmlns:a16="http://schemas.microsoft.com/office/drawing/2014/main" id="{D9445425-3AD1-45CB-BDD6-281EC62A9D61}"/>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308622" y="90311"/>
            <a:ext cx="746942" cy="701311"/>
          </a:xfrm>
          <a:prstGeom prst="rect">
            <a:avLst/>
          </a:prstGeom>
        </p:spPr>
      </p:pic>
    </p:spTree>
    <p:extLst>
      <p:ext uri="{BB962C8B-B14F-4D97-AF65-F5344CB8AC3E}">
        <p14:creationId xmlns:p14="http://schemas.microsoft.com/office/powerpoint/2010/main" val="1498423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67" r:id="rId4"/>
  </p:sldLayoutIdLst>
  <p:hf hdr="0" ftr="0" dt="0"/>
  <p:txStyles>
    <p:titleStyle>
      <a:lvl1pPr algn="l" defTabSz="914400" rtl="0" eaLnBrk="1" latinLnBrk="0" hangingPunct="1">
        <a:lnSpc>
          <a:spcPct val="90000"/>
        </a:lnSpc>
        <a:spcBef>
          <a:spcPct val="0"/>
        </a:spcBef>
        <a:buNone/>
        <a:defRPr kumimoji="1" sz="3200" kern="1200">
          <a:solidFill>
            <a:srgbClr val="FF0000"/>
          </a:solidFill>
          <a:latin typeface="Arial" panose="020B0604020202020204" pitchFamily="34" charset="0"/>
          <a:ea typeface="メイリオ" panose="020B0604030504040204" pitchFamily="50" charset="-128"/>
          <a:cs typeface="Segoe UI" panose="020B0502040204020203" pitchFamily="34" charset="0"/>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kumimoji="1" sz="28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kumimoji="1" sz="24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kumimoji="1" sz="20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kumimoji="1" sz="18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kumimoji="1" sz="18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21845" y="175028"/>
            <a:ext cx="8461208" cy="469865"/>
          </a:xfrm>
          <a:prstGeom prst="rect">
            <a:avLst/>
          </a:prstGeom>
        </p:spPr>
        <p:txBody>
          <a:bodyPr vert="horz" lIns="91440" tIns="45720" rIns="91440" bIns="45720" rtlCol="0" anchor="ctr">
            <a:normAutofit/>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321845" y="846253"/>
            <a:ext cx="8461208" cy="5333166"/>
          </a:xfrm>
          <a:prstGeom prst="rect">
            <a:avLst/>
          </a:prstGeom>
        </p:spPr>
        <p:txBody>
          <a:bodyPr vert="horz" lIns="91440" tIns="45720" rIns="91440" bIns="45720" rtlCol="0">
            <a:normAutofit/>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EBFBE731-6ED8-4A42-8A57-3C41D7584935}" type="datetime1">
              <a:rPr kumimoji="1" lang="ja-JP"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游ゴシック" panose="020B0400000000000000" pitchFamily="50" charset="-128"/>
                <a:cs typeface="+mn-cs"/>
              </a:rPr>
              <a:pPr marL="0" marR="0" lvl="0" indent="0" algn="l" defTabSz="457200" rtl="0" eaLnBrk="1" fontAlgn="auto" latinLnBrk="0" hangingPunct="1">
                <a:lnSpc>
                  <a:spcPct val="100000"/>
                </a:lnSpc>
                <a:spcBef>
                  <a:spcPts val="0"/>
                </a:spcBef>
                <a:spcAft>
                  <a:spcPts val="0"/>
                </a:spcAft>
                <a:buClrTx/>
                <a:buSzTx/>
                <a:buFontTx/>
                <a:buNone/>
                <a:tabLst/>
                <a:defRPr/>
              </a:pPr>
              <a:t>2026/9/2</a:t>
            </a:fld>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ea typeface="メイリオ" panose="020B0604030504040204" pitchFamily="50" charset="-128"/>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メイリオ" panose="020B0604030504040204" pitchFamily="50" charset="-128"/>
              <a:cs typeface="+mn-cs"/>
            </a:endParaRPr>
          </a:p>
        </p:txBody>
      </p:sp>
      <p:sp>
        <p:nvSpPr>
          <p:cNvPr id="6" name="Slide Number Placeholder 5"/>
          <p:cNvSpPr>
            <a:spLocks noGrp="1"/>
          </p:cNvSpPr>
          <p:nvPr>
            <p:ph type="sldNum" sz="quarter" idx="4"/>
          </p:nvPr>
        </p:nvSpPr>
        <p:spPr>
          <a:xfrm>
            <a:off x="6885071" y="6356351"/>
            <a:ext cx="2057400" cy="365125"/>
          </a:xfrm>
          <a:prstGeom prst="rect">
            <a:avLst/>
          </a:prstGeom>
        </p:spPr>
        <p:txBody>
          <a:bodyPr vert="horz" lIns="91440" tIns="45720" rIns="91440" bIns="45720" rtlCol="0" anchor="ctr"/>
          <a:lstStyle>
            <a:lvl1pPr algn="r">
              <a:defRPr sz="2800">
                <a:solidFill>
                  <a:schemeClr val="tx1">
                    <a:tint val="75000"/>
                  </a:schemeClr>
                </a:solidFill>
                <a:latin typeface="Arial" panose="020B0604020202020204" pitchFamily="34" charset="0"/>
                <a:ea typeface="メイリオ" panose="020B0604030504040204" pitchFamily="50" charset="-128"/>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E205D82C-95A1-431E-8E38-AA614A14CDCF}" type="slidenum">
              <a:rPr kumimoji="0" lang="ja-JP" altLang="en-US" sz="28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メイリオ"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ja-JP" altLang="en-US" sz="28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メイリオ" panose="020B0604030504040204" pitchFamily="50" charset="-128"/>
              <a:cs typeface="+mn-cs"/>
            </a:endParaRPr>
          </a:p>
        </p:txBody>
      </p:sp>
      <p:pic>
        <p:nvPicPr>
          <p:cNvPr id="7" name="図 6">
            <a:extLst>
              <a:ext uri="{FF2B5EF4-FFF2-40B4-BE49-F238E27FC236}">
                <a16:creationId xmlns:a16="http://schemas.microsoft.com/office/drawing/2014/main" id="{D9445425-3AD1-45CB-BDD6-281EC62A9D61}"/>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308622" y="90311"/>
            <a:ext cx="746942" cy="701311"/>
          </a:xfrm>
          <a:prstGeom prst="rect">
            <a:avLst/>
          </a:prstGeom>
        </p:spPr>
      </p:pic>
    </p:spTree>
    <p:extLst>
      <p:ext uri="{BB962C8B-B14F-4D97-AF65-F5344CB8AC3E}">
        <p14:creationId xmlns:p14="http://schemas.microsoft.com/office/powerpoint/2010/main" val="104011918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Lst>
  <p:hf hdr="0" ftr="0" dt="0"/>
  <p:txStyles>
    <p:titleStyle>
      <a:lvl1pPr algn="l" defTabSz="914400" rtl="0" eaLnBrk="1" latinLnBrk="0" hangingPunct="1">
        <a:lnSpc>
          <a:spcPct val="90000"/>
        </a:lnSpc>
        <a:spcBef>
          <a:spcPct val="0"/>
        </a:spcBef>
        <a:buNone/>
        <a:defRPr kumimoji="1" sz="3200" kern="1200">
          <a:solidFill>
            <a:srgbClr val="FF0000"/>
          </a:solidFill>
          <a:latin typeface="Arial" panose="020B0604020202020204" pitchFamily="34" charset="0"/>
          <a:ea typeface="メイリオ" panose="020B0604030504040204" pitchFamily="50" charset="-128"/>
          <a:cs typeface="Segoe UI" panose="020B0502040204020203" pitchFamily="34" charset="0"/>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kumimoji="1" sz="28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kumimoji="1" sz="24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kumimoji="1" sz="20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kumimoji="1" sz="18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kumimoji="1" sz="18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hyperlink" Target="https://www.kkaneko.jp/rs/index.html" TargetMode="External"/><Relationship Id="rId2" Type="http://schemas.openxmlformats.org/officeDocument/2006/relationships/hyperlink" Target="https://duck.ai/" TargetMode="External"/><Relationship Id="rId1" Type="http://schemas.openxmlformats.org/officeDocument/2006/relationships/slideLayout" Target="../slideLayouts/slideLayout6.xml"/><Relationship Id="rId4" Type="http://schemas.openxmlformats.org/officeDocument/2006/relationships/image" Target="../media/image3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343531" y="1122363"/>
            <a:ext cx="8406418" cy="2387600"/>
          </a:xfrm>
        </p:spPr>
        <p:txBody>
          <a:bodyPr>
            <a:noAutofit/>
          </a:bodyPr>
          <a:lstStyle/>
          <a:p>
            <a:r>
              <a:rPr lang="en-US" altLang="ja-JP" sz="4000" dirty="0"/>
              <a:t>3. AI</a:t>
            </a:r>
            <a:r>
              <a:rPr lang="ja-JP" altLang="en-US" sz="4000" dirty="0"/>
              <a:t>活用リテラシー、</a:t>
            </a:r>
            <a:r>
              <a:rPr lang="en-US" altLang="ja-JP" sz="4000" dirty="0"/>
              <a:t>AI</a:t>
            </a:r>
            <a:r>
              <a:rPr lang="ja-JP" altLang="en-US" sz="4000" dirty="0"/>
              <a:t>との対話</a:t>
            </a:r>
            <a:br>
              <a:rPr lang="en-US" altLang="ja-JP" dirty="0"/>
            </a:br>
            <a:endParaRPr lang="ja-JP" altLang="en-US" dirty="0"/>
          </a:p>
        </p:txBody>
      </p:sp>
      <p:sp>
        <p:nvSpPr>
          <p:cNvPr id="4" name="スライド番号プレースホルダー 3"/>
          <p:cNvSpPr>
            <a:spLocks noGrp="1"/>
          </p:cNvSpPr>
          <p:nvPr>
            <p:ph type="sldNum" sz="quarter" idx="12"/>
          </p:nvPr>
        </p:nvSpPr>
        <p:spPr/>
        <p:txBody>
          <a:bodyPr>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5940FB6-D91C-4C45-82A6-6C3F63B50793}" type="slidenum">
              <a:rPr kumimoji="0" lang="ja-JP" altLang="en-US" sz="28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メイリオ"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ja-JP" altLang="en-US" sz="28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メイリオ" panose="020B0604030504040204" pitchFamily="50" charset="-128"/>
              <a:cs typeface="+mn-cs"/>
            </a:endParaRPr>
          </a:p>
        </p:txBody>
      </p:sp>
      <p:sp>
        <p:nvSpPr>
          <p:cNvPr id="9" name="正方形/長方形 8"/>
          <p:cNvSpPr/>
          <p:nvPr/>
        </p:nvSpPr>
        <p:spPr>
          <a:xfrm>
            <a:off x="3875482" y="4869762"/>
            <a:ext cx="1415772" cy="461665"/>
          </a:xfrm>
          <a:prstGeom prst="rect">
            <a:avLst/>
          </a:prstGeom>
        </p:spPr>
        <p:txBody>
          <a:bodyPr wrap="none">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2400" b="0" i="0" u="none" strike="noStrike" kern="1200" cap="none" spc="0" normalizeH="0" baseline="0" noProof="0" dirty="0">
                <a:ln>
                  <a:noFill/>
                </a:ln>
                <a:solidFill>
                  <a:prstClr val="black"/>
                </a:solidFill>
                <a:effectLst/>
                <a:uLnTx/>
                <a:uFillTx/>
                <a:latin typeface="Arial" panose="020B0604020202020204" pitchFamily="34" charset="0"/>
                <a:ea typeface="メイリオ" panose="020B0604030504040204" pitchFamily="50" charset="-128"/>
                <a:cs typeface="+mn-cs"/>
              </a:rPr>
              <a:t>金子邦彦</a:t>
            </a:r>
          </a:p>
        </p:txBody>
      </p:sp>
      <p:pic>
        <p:nvPicPr>
          <p:cNvPr id="7" name="Picture 2" descr="https://mirrors.creativecommons.org/presskit/buttons/88x31/png/by-nc-sa.eu.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5105" y="5736590"/>
            <a:ext cx="1433790" cy="501649"/>
          </a:xfrm>
          <a:prstGeom prst="rect">
            <a:avLst/>
          </a:prstGeom>
          <a:noFill/>
          <a:extLst>
            <a:ext uri="{909E8E84-426E-40DD-AFC4-6F175D3DCCD1}">
              <a14:hiddenFill xmlns:a14="http://schemas.microsoft.com/office/drawing/2010/main">
                <a:solidFill>
                  <a:srgbClr val="FFFFFF"/>
                </a:solidFill>
              </a14:hiddenFill>
            </a:ext>
          </a:extLst>
        </p:spPr>
      </p:pic>
      <p:pic>
        <p:nvPicPr>
          <p:cNvPr id="8" name="図 7" descr="メガネをかけた男性&#10;&#10;自動的に生成された説明">
            <a:extLst>
              <a:ext uri="{FF2B5EF4-FFF2-40B4-BE49-F238E27FC236}">
                <a16:creationId xmlns:a16="http://schemas.microsoft.com/office/drawing/2014/main" id="{4047DBB5-87E7-41C0-8239-B092FFAB739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89428" y="4610382"/>
            <a:ext cx="710957" cy="937036"/>
          </a:xfrm>
          <a:prstGeom prst="rect">
            <a:avLst/>
          </a:prstGeom>
        </p:spPr>
      </p:pic>
      <p:sp>
        <p:nvSpPr>
          <p:cNvPr id="3" name="テキスト ボックス 2">
            <a:extLst>
              <a:ext uri="{FF2B5EF4-FFF2-40B4-BE49-F238E27FC236}">
                <a16:creationId xmlns:a16="http://schemas.microsoft.com/office/drawing/2014/main" id="{AA82458C-B5CB-8162-E529-D94BD1066333}"/>
              </a:ext>
            </a:extLst>
          </p:cNvPr>
          <p:cNvSpPr txBox="1"/>
          <p:nvPr/>
        </p:nvSpPr>
        <p:spPr>
          <a:xfrm>
            <a:off x="2225040" y="6442639"/>
            <a:ext cx="5054589"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ＭＳ Ｐ明朝" panose="02020600040205080304" pitchFamily="18" charset="-128"/>
                <a:ea typeface="ＭＳ Ｐ明朝" panose="02020600040205080304" pitchFamily="18" charset="-128"/>
                <a:cs typeface="+mn-cs"/>
              </a:rPr>
              <a:t>資料中の図などは </a:t>
            </a:r>
            <a:r>
              <a:rPr kumimoji="1" lang="en-US" altLang="ja-JP" sz="1600" b="0" i="0" u="none" strike="noStrike" kern="1200" cap="none" spc="0" normalizeH="0" baseline="0" noProof="0" dirty="0">
                <a:ln>
                  <a:noFill/>
                </a:ln>
                <a:solidFill>
                  <a:prstClr val="black"/>
                </a:solidFill>
                <a:effectLst/>
                <a:uLnTx/>
                <a:uFillTx/>
                <a:latin typeface="ＭＳ Ｐ明朝" panose="02020600040205080304" pitchFamily="18" charset="-128"/>
                <a:ea typeface="ＭＳ Ｐ明朝" panose="02020600040205080304" pitchFamily="18" charset="-128"/>
                <a:cs typeface="+mn-cs"/>
              </a:rPr>
              <a:t>Google Nano Banana 2 </a:t>
            </a:r>
            <a:r>
              <a:rPr kumimoji="1" lang="ja-JP" altLang="en-US" sz="1600" b="0" i="0" u="none" strike="noStrike" kern="1200" cap="none" spc="0" normalizeH="0" baseline="0" noProof="0" dirty="0">
                <a:ln>
                  <a:noFill/>
                </a:ln>
                <a:solidFill>
                  <a:prstClr val="black"/>
                </a:solidFill>
                <a:effectLst/>
                <a:uLnTx/>
                <a:uFillTx/>
                <a:latin typeface="ＭＳ Ｐ明朝" panose="02020600040205080304" pitchFamily="18" charset="-128"/>
                <a:ea typeface="ＭＳ Ｐ明朝" panose="02020600040205080304" pitchFamily="18" charset="-128"/>
                <a:cs typeface="+mn-cs"/>
              </a:rPr>
              <a:t>を用いて作成</a:t>
            </a:r>
          </a:p>
        </p:txBody>
      </p:sp>
      <p:sp>
        <p:nvSpPr>
          <p:cNvPr id="10" name="字幕 9">
            <a:extLst>
              <a:ext uri="{FF2B5EF4-FFF2-40B4-BE49-F238E27FC236}">
                <a16:creationId xmlns:a16="http://schemas.microsoft.com/office/drawing/2014/main" id="{12514FF8-E446-0D0E-9831-7BAF9B4ED7E2}"/>
              </a:ext>
            </a:extLst>
          </p:cNvPr>
          <p:cNvSpPr>
            <a:spLocks noGrp="1"/>
          </p:cNvSpPr>
          <p:nvPr>
            <p:ph type="subTitle" idx="1"/>
          </p:nvPr>
        </p:nvSpPr>
        <p:spPr/>
        <p:txBody>
          <a:bodyPr/>
          <a:lstStyle/>
          <a:p>
            <a:endParaRPr lang="ja-JP" altLang="en-US"/>
          </a:p>
        </p:txBody>
      </p:sp>
    </p:spTree>
    <p:extLst>
      <p:ext uri="{BB962C8B-B14F-4D97-AF65-F5344CB8AC3E}">
        <p14:creationId xmlns:p14="http://schemas.microsoft.com/office/powerpoint/2010/main" val="1581328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7712E2F-A9F6-F470-0616-F96D8748FD2F}"/>
              </a:ext>
            </a:extLst>
          </p:cNvPr>
          <p:cNvSpPr>
            <a:spLocks noGrp="1"/>
          </p:cNvSpPr>
          <p:nvPr>
            <p:ph type="title"/>
          </p:nvPr>
        </p:nvSpPr>
        <p:spPr/>
        <p:txBody>
          <a:bodyPr>
            <a:normAutofit fontScale="90000"/>
          </a:bodyPr>
          <a:lstStyle/>
          <a:p>
            <a:r>
              <a:rPr kumimoji="1" lang="ja-JP" altLang="en-US" dirty="0"/>
              <a:t>内容</a:t>
            </a:r>
          </a:p>
        </p:txBody>
      </p:sp>
      <p:sp>
        <p:nvSpPr>
          <p:cNvPr id="4" name="スライド番号プレースホルダー 3">
            <a:extLst>
              <a:ext uri="{FF2B5EF4-FFF2-40B4-BE49-F238E27FC236}">
                <a16:creationId xmlns:a16="http://schemas.microsoft.com/office/drawing/2014/main" id="{5D1A119E-D87A-06DA-A1D3-903121EAC6D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205D82C-95A1-431E-8E38-AA614A14CDCF}" type="slidenum">
              <a:rPr kumimoji="1" lang="ja-JP" altLang="en-US" sz="28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メイリオ"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1" lang="ja-JP" altLang="en-US" sz="2800" b="0" i="0" u="none" strike="noStrike" kern="1200" cap="none" spc="0" normalizeH="0" baseline="0" noProof="0">
              <a:ln>
                <a:noFill/>
              </a:ln>
              <a:solidFill>
                <a:prstClr val="black">
                  <a:tint val="75000"/>
                </a:prstClr>
              </a:solidFill>
              <a:effectLst/>
              <a:uLnTx/>
              <a:uFillTx/>
              <a:latin typeface="Arial" panose="020B0604020202020204" pitchFamily="34" charset="0"/>
              <a:ea typeface="メイリオ" panose="020B0604030504040204" pitchFamily="50" charset="-128"/>
              <a:cs typeface="+mn-cs"/>
            </a:endParaRPr>
          </a:p>
        </p:txBody>
      </p:sp>
      <p:pic>
        <p:nvPicPr>
          <p:cNvPr id="5" name="図 4" descr="ダイアグラム&#10;&#10;AI 生成コンテンツは誤りを含む可能性があります。">
            <a:extLst>
              <a:ext uri="{FF2B5EF4-FFF2-40B4-BE49-F238E27FC236}">
                <a16:creationId xmlns:a16="http://schemas.microsoft.com/office/drawing/2014/main" id="{2EF499DB-A531-70E0-9688-D9A40FD96DA1}"/>
              </a:ext>
            </a:extLst>
          </p:cNvPr>
          <p:cNvPicPr>
            <a:picLocks noChangeAspect="1"/>
          </p:cNvPicPr>
          <p:nvPr/>
        </p:nvPicPr>
        <p:blipFill>
          <a:blip r:embed="rId2"/>
          <a:stretch>
            <a:fillRect/>
          </a:stretch>
        </p:blipFill>
        <p:spPr>
          <a:xfrm>
            <a:off x="0" y="900856"/>
            <a:ext cx="9144000" cy="5056287"/>
          </a:xfrm>
          <a:prstGeom prst="rect">
            <a:avLst/>
          </a:prstGeom>
        </p:spPr>
      </p:pic>
    </p:spTree>
    <p:extLst>
      <p:ext uri="{BB962C8B-B14F-4D97-AF65-F5344CB8AC3E}">
        <p14:creationId xmlns:p14="http://schemas.microsoft.com/office/powerpoint/2010/main" val="36414484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584E6C6-49DD-8E47-C969-DF1747AC8A54}"/>
            </a:ext>
          </a:extLst>
        </p:cNvPr>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2BF5716F-C852-153A-67E8-C85A663E33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6E6E3FD5-1AB4-8846-3DD4-95E2A19949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タイトル 1">
            <a:extLst>
              <a:ext uri="{FF2B5EF4-FFF2-40B4-BE49-F238E27FC236}">
                <a16:creationId xmlns:a16="http://schemas.microsoft.com/office/drawing/2014/main" id="{C351E8EB-E3C7-1AAB-4C0D-B262883BB829}"/>
              </a:ext>
            </a:extLst>
          </p:cNvPr>
          <p:cNvSpPr>
            <a:spLocks noGrp="1"/>
          </p:cNvSpPr>
          <p:nvPr>
            <p:ph type="ctrTitle"/>
          </p:nvPr>
        </p:nvSpPr>
        <p:spPr>
          <a:xfrm>
            <a:off x="1190171" y="1741337"/>
            <a:ext cx="6611258" cy="2387918"/>
          </a:xfrm>
        </p:spPr>
        <p:txBody>
          <a:bodyPr anchor="b">
            <a:normAutofit/>
          </a:bodyPr>
          <a:lstStyle/>
          <a:p>
            <a:r>
              <a:rPr lang="en-US" altLang="ja-JP" sz="4500" dirty="0">
                <a:solidFill>
                  <a:schemeClr val="tx2"/>
                </a:solidFill>
              </a:rPr>
              <a:t>3-1. </a:t>
            </a:r>
            <a:r>
              <a:rPr lang="ja-JP" altLang="en-US" sz="4500" dirty="0">
                <a:solidFill>
                  <a:schemeClr val="tx2"/>
                </a:solidFill>
              </a:rPr>
              <a:t>対話型</a:t>
            </a:r>
            <a:r>
              <a:rPr lang="en-US" altLang="ja-JP" sz="4500" dirty="0">
                <a:solidFill>
                  <a:schemeClr val="tx2"/>
                </a:solidFill>
              </a:rPr>
              <a:t>AI</a:t>
            </a:r>
            <a:endParaRPr lang="ja-JP" altLang="en-US" sz="4500" dirty="0">
              <a:solidFill>
                <a:schemeClr val="tx2"/>
              </a:solidFill>
            </a:endParaRPr>
          </a:p>
        </p:txBody>
      </p:sp>
      <p:sp>
        <p:nvSpPr>
          <p:cNvPr id="3" name="字幕 2">
            <a:extLst>
              <a:ext uri="{FF2B5EF4-FFF2-40B4-BE49-F238E27FC236}">
                <a16:creationId xmlns:a16="http://schemas.microsoft.com/office/drawing/2014/main" id="{F8362CB9-415A-8324-69F3-C01C66D919EB}"/>
              </a:ext>
            </a:extLst>
          </p:cNvPr>
          <p:cNvSpPr>
            <a:spLocks noGrp="1"/>
          </p:cNvSpPr>
          <p:nvPr>
            <p:ph type="subTitle" idx="1"/>
          </p:nvPr>
        </p:nvSpPr>
        <p:spPr>
          <a:xfrm>
            <a:off x="2044128" y="4200522"/>
            <a:ext cx="5055514" cy="682079"/>
          </a:xfrm>
        </p:spPr>
        <p:txBody>
          <a:bodyPr>
            <a:normAutofit/>
          </a:bodyPr>
          <a:lstStyle/>
          <a:p>
            <a:endParaRPr kumimoji="1" lang="ja-JP" altLang="en-US">
              <a:solidFill>
                <a:schemeClr val="tx2"/>
              </a:solidFill>
            </a:endParaRPr>
          </a:p>
        </p:txBody>
      </p:sp>
      <p:grpSp>
        <p:nvGrpSpPr>
          <p:cNvPr id="32" name="Group 31">
            <a:extLst>
              <a:ext uri="{FF2B5EF4-FFF2-40B4-BE49-F238E27FC236}">
                <a16:creationId xmlns:a16="http://schemas.microsoft.com/office/drawing/2014/main" id="{CF65720C-9DA3-CF34-08D5-05920FD739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228" y="0"/>
            <a:ext cx="3872286" cy="3153018"/>
            <a:chOff x="6867015" y="-1"/>
            <a:chExt cx="5324985" cy="3251912"/>
          </a:xfrm>
          <a:solidFill>
            <a:schemeClr val="accent5">
              <a:alpha val="10000"/>
            </a:schemeClr>
          </a:solidFill>
        </p:grpSpPr>
        <p:sp>
          <p:nvSpPr>
            <p:cNvPr id="33" name="Freeform: Shape 32">
              <a:extLst>
                <a:ext uri="{FF2B5EF4-FFF2-40B4-BE49-F238E27FC236}">
                  <a16:creationId xmlns:a16="http://schemas.microsoft.com/office/drawing/2014/main" id="{96364D37-2C13-BC31-E5E2-C085DF8730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3">
              <a:extLst>
                <a:ext uri="{FF2B5EF4-FFF2-40B4-BE49-F238E27FC236}">
                  <a16:creationId xmlns:a16="http://schemas.microsoft.com/office/drawing/2014/main" id="{D8735DBB-3FB4-9470-A16F-2CD556CE25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Freeform: Shape 34">
              <a:extLst>
                <a:ext uri="{FF2B5EF4-FFF2-40B4-BE49-F238E27FC236}">
                  <a16:creationId xmlns:a16="http://schemas.microsoft.com/office/drawing/2014/main" id="{FE576AE1-D395-597C-7E9B-E33CD75448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Freeform: Shape 35">
              <a:extLst>
                <a:ext uri="{FF2B5EF4-FFF2-40B4-BE49-F238E27FC236}">
                  <a16:creationId xmlns:a16="http://schemas.microsoft.com/office/drawing/2014/main" id="{A60C7E4E-FF84-EA8A-CE74-7F49910D5A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 name="スライド番号プレースホルダー 3">
            <a:extLst>
              <a:ext uri="{FF2B5EF4-FFF2-40B4-BE49-F238E27FC236}">
                <a16:creationId xmlns:a16="http://schemas.microsoft.com/office/drawing/2014/main" id="{951B459D-1859-C9C8-A368-271196031C5E}"/>
              </a:ext>
            </a:extLst>
          </p:cNvPr>
          <p:cNvSpPr>
            <a:spLocks noGrp="1"/>
          </p:cNvSpPr>
          <p:nvPr>
            <p:ph type="sldNum" sz="quarter" idx="12"/>
          </p:nvPr>
        </p:nvSpPr>
        <p:spPr>
          <a:xfrm>
            <a:off x="6457950" y="6356350"/>
            <a:ext cx="2057400" cy="365125"/>
          </a:xfrm>
        </p:spPr>
        <p:txBody>
          <a:bodyPr>
            <a:normAutofit/>
          </a:bodyPr>
          <a:lstStyle/>
          <a:p>
            <a:pPr marL="0" marR="0" lvl="0" indent="0" algn="r" defTabSz="457200" rtl="0" eaLnBrk="1" fontAlgn="auto" latinLnBrk="0" hangingPunct="1">
              <a:lnSpc>
                <a:spcPct val="90000"/>
              </a:lnSpc>
              <a:spcBef>
                <a:spcPts val="0"/>
              </a:spcBef>
              <a:spcAft>
                <a:spcPts val="600"/>
              </a:spcAft>
              <a:buClrTx/>
              <a:buSzTx/>
              <a:buFontTx/>
              <a:buNone/>
              <a:tabLst/>
              <a:defRPr/>
            </a:pPr>
            <a:fld id="{55940FB6-D91C-4C45-82A6-6C3F63B50793}" type="slidenum">
              <a:rPr kumimoji="0" lang="ja-JP" altLang="en-US" sz="18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メイリオ" panose="020B0604030504040204" pitchFamily="50" charset="-128"/>
                <a:cs typeface="+mn-cs"/>
              </a:rPr>
              <a:pPr marL="0" marR="0" lvl="0" indent="0" algn="r" defTabSz="457200" rtl="0" eaLnBrk="1" fontAlgn="auto" latinLnBrk="0" hangingPunct="1">
                <a:lnSpc>
                  <a:spcPct val="90000"/>
                </a:lnSpc>
                <a:spcBef>
                  <a:spcPts val="0"/>
                </a:spcBef>
                <a:spcAft>
                  <a:spcPts val="600"/>
                </a:spcAft>
                <a:buClrTx/>
                <a:buSzTx/>
                <a:buFontTx/>
                <a:buNone/>
                <a:tabLst/>
                <a:defRPr/>
              </a:pPr>
              <a:t>3</a:t>
            </a:fld>
            <a:endParaRPr kumimoji="0" lang="ja-JP" altLang="en-US" sz="1800" b="0" i="0" u="none" strike="noStrike" kern="1200" cap="none" spc="0" normalizeH="0" baseline="0" noProof="0">
              <a:ln>
                <a:noFill/>
              </a:ln>
              <a:solidFill>
                <a:prstClr val="black">
                  <a:tint val="75000"/>
                </a:prstClr>
              </a:solidFill>
              <a:effectLst/>
              <a:uLnTx/>
              <a:uFillTx/>
              <a:latin typeface="Arial" panose="020B0604020202020204" pitchFamily="34" charset="0"/>
              <a:ea typeface="メイリオ" panose="020B0604030504040204" pitchFamily="50" charset="-128"/>
              <a:cs typeface="+mn-cs"/>
            </a:endParaRPr>
          </a:p>
        </p:txBody>
      </p:sp>
      <p:grpSp>
        <p:nvGrpSpPr>
          <p:cNvPr id="38" name="Group 37">
            <a:extLst>
              <a:ext uri="{FF2B5EF4-FFF2-40B4-BE49-F238E27FC236}">
                <a16:creationId xmlns:a16="http://schemas.microsoft.com/office/drawing/2014/main" id="{1C97F596-DE15-C390-CA52-6686F9E24D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flipH="1">
            <a:off x="6553998" y="4267997"/>
            <a:ext cx="3142400" cy="2037604"/>
            <a:chOff x="-305" y="-4155"/>
            <a:chExt cx="2514948" cy="2174333"/>
          </a:xfrm>
        </p:grpSpPr>
        <p:sp>
          <p:nvSpPr>
            <p:cNvPr id="39" name="Freeform: Shape 38">
              <a:extLst>
                <a:ext uri="{FF2B5EF4-FFF2-40B4-BE49-F238E27FC236}">
                  <a16:creationId xmlns:a16="http://schemas.microsoft.com/office/drawing/2014/main" id="{010CE238-530D-F29A-381F-A29DF97910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Freeform: Shape 39">
              <a:extLst>
                <a:ext uri="{FF2B5EF4-FFF2-40B4-BE49-F238E27FC236}">
                  <a16:creationId xmlns:a16="http://schemas.microsoft.com/office/drawing/2014/main" id="{ECF3E2F1-1444-FDF2-3398-485D3C6706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Freeform: Shape 40">
              <a:extLst>
                <a:ext uri="{FF2B5EF4-FFF2-40B4-BE49-F238E27FC236}">
                  <a16:creationId xmlns:a16="http://schemas.microsoft.com/office/drawing/2014/main" id="{91C80AD4-0E32-7B88-3867-11C580DFAF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04FDDD23-528A-41FE-5B5B-C15FC06650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993866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1116CCB-C73A-3B74-5E53-68EDA62D84DB}"/>
              </a:ext>
            </a:extLst>
          </p:cNvPr>
          <p:cNvSpPr>
            <a:spLocks noGrp="1"/>
          </p:cNvSpPr>
          <p:nvPr>
            <p:ph type="title"/>
          </p:nvPr>
        </p:nvSpPr>
        <p:spPr/>
        <p:txBody>
          <a:bodyPr>
            <a:normAutofit fontScale="90000"/>
          </a:bodyPr>
          <a:lstStyle/>
          <a:p>
            <a:endParaRPr kumimoji="1" lang="ja-JP" altLang="en-US"/>
          </a:p>
        </p:txBody>
      </p:sp>
      <p:sp>
        <p:nvSpPr>
          <p:cNvPr id="3" name="コンテンツ プレースホルダー 2">
            <a:extLst>
              <a:ext uri="{FF2B5EF4-FFF2-40B4-BE49-F238E27FC236}">
                <a16:creationId xmlns:a16="http://schemas.microsoft.com/office/drawing/2014/main" id="{C4FE8AF8-0B5D-B4E6-EE81-57F7FCE0867E}"/>
              </a:ext>
            </a:extLst>
          </p:cNvPr>
          <p:cNvSpPr>
            <a:spLocks noGrp="1"/>
          </p:cNvSpPr>
          <p:nvPr>
            <p:ph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04EDEEC2-D8E7-D5A1-DDAA-81EB27E188D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205D82C-95A1-431E-8E38-AA614A14CDCF}" type="slidenum">
              <a:rPr kumimoji="1" lang="ja-JP" altLang="en-US" sz="28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メイリオ"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1" lang="ja-JP" altLang="en-US" sz="2800" b="0" i="0" u="none" strike="noStrike" kern="1200" cap="none" spc="0" normalizeH="0" baseline="0" noProof="0">
              <a:ln>
                <a:noFill/>
              </a:ln>
              <a:solidFill>
                <a:prstClr val="black">
                  <a:tint val="75000"/>
                </a:prstClr>
              </a:solidFill>
              <a:effectLst/>
              <a:uLnTx/>
              <a:uFillTx/>
              <a:latin typeface="Arial" panose="020B0604020202020204" pitchFamily="34" charset="0"/>
              <a:ea typeface="メイリオ" panose="020B0604030504040204" pitchFamily="50" charset="-128"/>
              <a:cs typeface="+mn-cs"/>
            </a:endParaRPr>
          </a:p>
        </p:txBody>
      </p:sp>
      <p:pic>
        <p:nvPicPr>
          <p:cNvPr id="6" name="図 5" descr="テキスト が含まれている画像&#10;&#10;AI 生成コンテンツは誤りを含む可能性があります。">
            <a:extLst>
              <a:ext uri="{FF2B5EF4-FFF2-40B4-BE49-F238E27FC236}">
                <a16:creationId xmlns:a16="http://schemas.microsoft.com/office/drawing/2014/main" id="{7F9F668B-B146-AD2E-0CC9-E59B0CDB175C}"/>
              </a:ext>
            </a:extLst>
          </p:cNvPr>
          <p:cNvPicPr>
            <a:picLocks noChangeAspect="1"/>
          </p:cNvPicPr>
          <p:nvPr/>
        </p:nvPicPr>
        <p:blipFill>
          <a:blip r:embed="rId2"/>
          <a:stretch>
            <a:fillRect/>
          </a:stretch>
        </p:blipFill>
        <p:spPr>
          <a:xfrm>
            <a:off x="0" y="898694"/>
            <a:ext cx="9144000" cy="5060611"/>
          </a:xfrm>
          <a:prstGeom prst="rect">
            <a:avLst/>
          </a:prstGeom>
        </p:spPr>
      </p:pic>
      <p:sp>
        <p:nvSpPr>
          <p:cNvPr id="7" name="正方形/長方形 6">
            <a:extLst>
              <a:ext uri="{FF2B5EF4-FFF2-40B4-BE49-F238E27FC236}">
                <a16:creationId xmlns:a16="http://schemas.microsoft.com/office/drawing/2014/main" id="{52ECE478-E554-3109-9FC0-145970E267F6}"/>
              </a:ext>
            </a:extLst>
          </p:cNvPr>
          <p:cNvSpPr/>
          <p:nvPr/>
        </p:nvSpPr>
        <p:spPr>
          <a:xfrm>
            <a:off x="8335433" y="5719233"/>
            <a:ext cx="152400" cy="1524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2382519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456CDEF-8BBA-285B-F77F-307E491A2E9C}"/>
              </a:ext>
            </a:extLst>
          </p:cNvPr>
          <p:cNvSpPr>
            <a:spLocks noGrp="1"/>
          </p:cNvSpPr>
          <p:nvPr>
            <p:ph type="title"/>
          </p:nvPr>
        </p:nvSpPr>
        <p:spPr/>
        <p:txBody>
          <a:bodyPr>
            <a:normAutofit fontScale="90000"/>
          </a:bodyPr>
          <a:lstStyle/>
          <a:p>
            <a:r>
              <a:rPr lang="ja-JP" altLang="en-US" dirty="0"/>
              <a:t>身近になった対話型 </a:t>
            </a:r>
            <a:r>
              <a:rPr lang="en-US" altLang="ja-JP" dirty="0"/>
              <a:t>AI</a:t>
            </a:r>
            <a:endParaRPr kumimoji="1" lang="ja-JP" altLang="en-US" dirty="0"/>
          </a:p>
        </p:txBody>
      </p:sp>
      <p:sp>
        <p:nvSpPr>
          <p:cNvPr id="3" name="コンテンツ プレースホルダー 2">
            <a:extLst>
              <a:ext uri="{FF2B5EF4-FFF2-40B4-BE49-F238E27FC236}">
                <a16:creationId xmlns:a16="http://schemas.microsoft.com/office/drawing/2014/main" id="{B878C4BF-A0A1-D6DF-974F-AABEC902BD45}"/>
              </a:ext>
            </a:extLst>
          </p:cNvPr>
          <p:cNvSpPr>
            <a:spLocks noGrp="1"/>
          </p:cNvSpPr>
          <p:nvPr>
            <p:ph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7F26C776-1C59-F0DE-A356-48A4631A824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205D82C-95A1-431E-8E38-AA614A14CDCF}" type="slidenum">
              <a:rPr kumimoji="1" lang="ja-JP" altLang="en-US" sz="28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メイリオ"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1" lang="ja-JP" altLang="en-US" sz="2800" b="0" i="0" u="none" strike="noStrike" kern="1200" cap="none" spc="0" normalizeH="0" baseline="0" noProof="0">
              <a:ln>
                <a:noFill/>
              </a:ln>
              <a:solidFill>
                <a:prstClr val="black">
                  <a:tint val="75000"/>
                </a:prstClr>
              </a:solidFill>
              <a:effectLst/>
              <a:uLnTx/>
              <a:uFillTx/>
              <a:latin typeface="Arial" panose="020B0604020202020204" pitchFamily="34" charset="0"/>
              <a:ea typeface="メイリオ" panose="020B0604030504040204" pitchFamily="50" charset="-128"/>
              <a:cs typeface="+mn-cs"/>
            </a:endParaRPr>
          </a:p>
        </p:txBody>
      </p:sp>
      <p:pic>
        <p:nvPicPr>
          <p:cNvPr id="6" name="図 5" descr="テキスト, チャットまたはテキスト メッセージ&#10;&#10;AI 生成コンテンツは誤りを含む可能性があります。">
            <a:extLst>
              <a:ext uri="{FF2B5EF4-FFF2-40B4-BE49-F238E27FC236}">
                <a16:creationId xmlns:a16="http://schemas.microsoft.com/office/drawing/2014/main" id="{821475BE-156E-C15C-63ED-DDBEEC9C8531}"/>
              </a:ext>
            </a:extLst>
          </p:cNvPr>
          <p:cNvPicPr>
            <a:picLocks noChangeAspect="1"/>
          </p:cNvPicPr>
          <p:nvPr/>
        </p:nvPicPr>
        <p:blipFill>
          <a:blip r:embed="rId2"/>
          <a:stretch>
            <a:fillRect/>
          </a:stretch>
        </p:blipFill>
        <p:spPr>
          <a:xfrm>
            <a:off x="0" y="1165723"/>
            <a:ext cx="9144000" cy="4526553"/>
          </a:xfrm>
          <a:prstGeom prst="rect">
            <a:avLst/>
          </a:prstGeom>
        </p:spPr>
      </p:pic>
    </p:spTree>
    <p:extLst>
      <p:ext uri="{BB962C8B-B14F-4D97-AF65-F5344CB8AC3E}">
        <p14:creationId xmlns:p14="http://schemas.microsoft.com/office/powerpoint/2010/main" val="1126001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BAE3449-FF9A-C28A-DAD7-D3C3CCB6D6F6}"/>
              </a:ext>
            </a:extLst>
          </p:cNvPr>
          <p:cNvSpPr>
            <a:spLocks noGrp="1"/>
          </p:cNvSpPr>
          <p:nvPr>
            <p:ph type="title"/>
          </p:nvPr>
        </p:nvSpPr>
        <p:spPr/>
        <p:txBody>
          <a:bodyPr>
            <a:normAutofit fontScale="90000"/>
          </a:bodyPr>
          <a:lstStyle/>
          <a:p>
            <a:endParaRPr kumimoji="1" lang="ja-JP" altLang="en-US"/>
          </a:p>
        </p:txBody>
      </p:sp>
      <p:sp>
        <p:nvSpPr>
          <p:cNvPr id="3" name="コンテンツ プレースホルダー 2">
            <a:extLst>
              <a:ext uri="{FF2B5EF4-FFF2-40B4-BE49-F238E27FC236}">
                <a16:creationId xmlns:a16="http://schemas.microsoft.com/office/drawing/2014/main" id="{C589E05A-9D96-F7B4-4DC4-97780F612999}"/>
              </a:ext>
            </a:extLst>
          </p:cNvPr>
          <p:cNvSpPr>
            <a:spLocks noGrp="1"/>
          </p:cNvSpPr>
          <p:nvPr>
            <p:ph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2252EE84-8FD6-A244-E5B1-DCCCED17440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205D82C-95A1-431E-8E38-AA614A14CDCF}" type="slidenum">
              <a:rPr kumimoji="1" lang="ja-JP" altLang="en-US" sz="28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メイリオ"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1" lang="ja-JP" altLang="en-US" sz="2800" b="0" i="0" u="none" strike="noStrike" kern="1200" cap="none" spc="0" normalizeH="0" baseline="0" noProof="0">
              <a:ln>
                <a:noFill/>
              </a:ln>
              <a:solidFill>
                <a:prstClr val="black">
                  <a:tint val="75000"/>
                </a:prstClr>
              </a:solidFill>
              <a:effectLst/>
              <a:uLnTx/>
              <a:uFillTx/>
              <a:latin typeface="Arial" panose="020B0604020202020204" pitchFamily="34" charset="0"/>
              <a:ea typeface="メイリオ" panose="020B0604030504040204" pitchFamily="50" charset="-128"/>
              <a:cs typeface="+mn-cs"/>
            </a:endParaRPr>
          </a:p>
        </p:txBody>
      </p:sp>
      <p:pic>
        <p:nvPicPr>
          <p:cNvPr id="8" name="図 7" descr="テキスト が含まれている画像&#10;&#10;AI 生成コンテンツは誤りを含む可能性があります。">
            <a:extLst>
              <a:ext uri="{FF2B5EF4-FFF2-40B4-BE49-F238E27FC236}">
                <a16:creationId xmlns:a16="http://schemas.microsoft.com/office/drawing/2014/main" id="{6A1555FB-6EFA-DACA-BD12-5C47D0CABBAC}"/>
              </a:ext>
            </a:extLst>
          </p:cNvPr>
          <p:cNvPicPr>
            <a:picLocks noChangeAspect="1"/>
          </p:cNvPicPr>
          <p:nvPr/>
        </p:nvPicPr>
        <p:blipFill>
          <a:blip r:embed="rId2"/>
          <a:stretch>
            <a:fillRect/>
          </a:stretch>
        </p:blipFill>
        <p:spPr>
          <a:xfrm>
            <a:off x="0" y="-72926"/>
            <a:ext cx="9144000" cy="4982547"/>
          </a:xfrm>
          <a:prstGeom prst="rect">
            <a:avLst/>
          </a:prstGeom>
        </p:spPr>
      </p:pic>
    </p:spTree>
    <p:extLst>
      <p:ext uri="{BB962C8B-B14F-4D97-AF65-F5344CB8AC3E}">
        <p14:creationId xmlns:p14="http://schemas.microsoft.com/office/powerpoint/2010/main" val="16475648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19F4FF4-C1F7-2010-AC31-1E81E6BBAE77}"/>
              </a:ext>
            </a:extLst>
          </p:cNvPr>
          <p:cNvSpPr>
            <a:spLocks noGrp="1"/>
          </p:cNvSpPr>
          <p:nvPr>
            <p:ph type="title"/>
          </p:nvPr>
        </p:nvSpPr>
        <p:spPr/>
        <p:txBody>
          <a:bodyPr>
            <a:normAutofit fontScale="90000"/>
          </a:bodyPr>
          <a:lstStyle/>
          <a:p>
            <a:r>
              <a:rPr kumimoji="1" lang="en-US" altLang="ja-JP" dirty="0"/>
              <a:t>AI </a:t>
            </a:r>
            <a:r>
              <a:rPr kumimoji="1" lang="ja-JP" altLang="en-US" dirty="0"/>
              <a:t>の回答．こんな経験はありませんか？</a:t>
            </a:r>
          </a:p>
        </p:txBody>
      </p:sp>
      <p:sp>
        <p:nvSpPr>
          <p:cNvPr id="3" name="コンテンツ プレースホルダー 2">
            <a:extLst>
              <a:ext uri="{FF2B5EF4-FFF2-40B4-BE49-F238E27FC236}">
                <a16:creationId xmlns:a16="http://schemas.microsoft.com/office/drawing/2014/main" id="{4048CFB6-160C-076E-9082-0791FE0F8057}"/>
              </a:ext>
            </a:extLst>
          </p:cNvPr>
          <p:cNvSpPr>
            <a:spLocks noGrp="1"/>
          </p:cNvSpPr>
          <p:nvPr>
            <p:ph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EE98C7A2-C6BD-815B-22F3-CF51D79EBD0F}"/>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205D82C-95A1-431E-8E38-AA614A14CDCF}" type="slidenum">
              <a:rPr kumimoji="1" lang="ja-JP" altLang="en-US" sz="28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メイリオ"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1" lang="ja-JP" altLang="en-US" sz="2800" b="0" i="0" u="none" strike="noStrike" kern="1200" cap="none" spc="0" normalizeH="0" baseline="0" noProof="0">
              <a:ln>
                <a:noFill/>
              </a:ln>
              <a:solidFill>
                <a:prstClr val="black">
                  <a:tint val="75000"/>
                </a:prstClr>
              </a:solidFill>
              <a:effectLst/>
              <a:uLnTx/>
              <a:uFillTx/>
              <a:latin typeface="Arial" panose="020B0604020202020204" pitchFamily="34" charset="0"/>
              <a:ea typeface="メイリオ" panose="020B0604030504040204" pitchFamily="50" charset="-128"/>
              <a:cs typeface="+mn-cs"/>
            </a:endParaRPr>
          </a:p>
        </p:txBody>
      </p:sp>
      <p:pic>
        <p:nvPicPr>
          <p:cNvPr id="8" name="図 7" descr="ダイアグラム&#10;&#10;AI 生成コンテンツは誤りを含む可能性があります。">
            <a:extLst>
              <a:ext uri="{FF2B5EF4-FFF2-40B4-BE49-F238E27FC236}">
                <a16:creationId xmlns:a16="http://schemas.microsoft.com/office/drawing/2014/main" id="{29A914A7-51CA-BCDB-371E-BB98E9E728D8}"/>
              </a:ext>
            </a:extLst>
          </p:cNvPr>
          <p:cNvPicPr>
            <a:picLocks noChangeAspect="1"/>
          </p:cNvPicPr>
          <p:nvPr/>
        </p:nvPicPr>
        <p:blipFill>
          <a:blip r:embed="rId2"/>
          <a:stretch>
            <a:fillRect/>
          </a:stretch>
        </p:blipFill>
        <p:spPr>
          <a:xfrm>
            <a:off x="0" y="873578"/>
            <a:ext cx="9144000" cy="5110843"/>
          </a:xfrm>
          <a:prstGeom prst="rect">
            <a:avLst/>
          </a:prstGeom>
        </p:spPr>
      </p:pic>
    </p:spTree>
    <p:extLst>
      <p:ext uri="{BB962C8B-B14F-4D97-AF65-F5344CB8AC3E}">
        <p14:creationId xmlns:p14="http://schemas.microsoft.com/office/powerpoint/2010/main" val="7594374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056D70-C469-C3BE-78CA-9C275FF35B18}"/>
              </a:ext>
            </a:extLst>
          </p:cNvPr>
          <p:cNvSpPr>
            <a:spLocks noGrp="1"/>
          </p:cNvSpPr>
          <p:nvPr>
            <p:ph type="title"/>
          </p:nvPr>
        </p:nvSpPr>
        <p:spPr/>
        <p:txBody>
          <a:bodyPr>
            <a:normAutofit fontScale="90000"/>
          </a:bodyPr>
          <a:lstStyle/>
          <a:p>
            <a:r>
              <a:rPr kumimoji="1" lang="ja-JP" altLang="en-US" dirty="0"/>
              <a:t>大規模言語モデルとトークンとは</a:t>
            </a:r>
          </a:p>
        </p:txBody>
      </p:sp>
      <p:sp>
        <p:nvSpPr>
          <p:cNvPr id="3" name="コンテンツ プレースホルダー 2">
            <a:extLst>
              <a:ext uri="{FF2B5EF4-FFF2-40B4-BE49-F238E27FC236}">
                <a16:creationId xmlns:a16="http://schemas.microsoft.com/office/drawing/2014/main" id="{6C5E7F31-B8B1-9DA2-25B1-77AA1A0F9DC2}"/>
              </a:ext>
            </a:extLst>
          </p:cNvPr>
          <p:cNvSpPr>
            <a:spLocks noGrp="1"/>
          </p:cNvSpPr>
          <p:nvPr>
            <p:ph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5C7250C6-694D-D3EC-9D11-0105CB95977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205D82C-95A1-431E-8E38-AA614A14CDCF}" type="slidenum">
              <a:rPr kumimoji="1" lang="ja-JP" altLang="en-US" sz="28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メイリオ"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1" lang="ja-JP" altLang="en-US" sz="2800" b="0" i="0" u="none" strike="noStrike" kern="1200" cap="none" spc="0" normalizeH="0" baseline="0" noProof="0">
              <a:ln>
                <a:noFill/>
              </a:ln>
              <a:solidFill>
                <a:prstClr val="black">
                  <a:tint val="75000"/>
                </a:prstClr>
              </a:solidFill>
              <a:effectLst/>
              <a:uLnTx/>
              <a:uFillTx/>
              <a:latin typeface="Arial" panose="020B0604020202020204" pitchFamily="34" charset="0"/>
              <a:ea typeface="メイリオ" panose="020B0604030504040204" pitchFamily="50" charset="-128"/>
              <a:cs typeface="+mn-cs"/>
            </a:endParaRPr>
          </a:p>
        </p:txBody>
      </p:sp>
      <p:pic>
        <p:nvPicPr>
          <p:cNvPr id="9" name="図 8" descr="テキスト&#10;&#10;AI 生成コンテンツは誤りを含む可能性があります。">
            <a:extLst>
              <a:ext uri="{FF2B5EF4-FFF2-40B4-BE49-F238E27FC236}">
                <a16:creationId xmlns:a16="http://schemas.microsoft.com/office/drawing/2014/main" id="{C57E88DB-9649-624C-F608-2AC857A792F9}"/>
              </a:ext>
            </a:extLst>
          </p:cNvPr>
          <p:cNvPicPr>
            <a:picLocks noChangeAspect="1"/>
          </p:cNvPicPr>
          <p:nvPr/>
        </p:nvPicPr>
        <p:blipFill>
          <a:blip r:embed="rId2"/>
          <a:stretch>
            <a:fillRect/>
          </a:stretch>
        </p:blipFill>
        <p:spPr>
          <a:xfrm>
            <a:off x="0" y="907472"/>
            <a:ext cx="9144000" cy="5043055"/>
          </a:xfrm>
          <a:prstGeom prst="rect">
            <a:avLst/>
          </a:prstGeom>
        </p:spPr>
      </p:pic>
      <p:sp>
        <p:nvSpPr>
          <p:cNvPr id="8" name="テキスト ボックス 7">
            <a:extLst>
              <a:ext uri="{FF2B5EF4-FFF2-40B4-BE49-F238E27FC236}">
                <a16:creationId xmlns:a16="http://schemas.microsoft.com/office/drawing/2014/main" id="{41E9945C-5423-A80A-A782-BF9EA057D8E5}"/>
              </a:ext>
            </a:extLst>
          </p:cNvPr>
          <p:cNvSpPr txBox="1"/>
          <p:nvPr/>
        </p:nvSpPr>
        <p:spPr>
          <a:xfrm>
            <a:off x="2781300" y="5970700"/>
            <a:ext cx="4572000"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a:t>
            </a:r>
            <a:r>
              <a:rPr kumimoji="0" lang="ja-JP" altLang="en-US" sz="1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英語では </a:t>
            </a:r>
            <a:r>
              <a:rPr kumimoji="0" lang="en-US" altLang="ja-JP" sz="1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tokenization → token</a:t>
            </a:r>
            <a:r>
              <a:rPr kumimoji="0" lang="ja-JP" altLang="en-US" sz="1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a:t>
            </a:r>
            <a:r>
              <a:rPr kumimoji="0" lang="en-US" altLang="ja-JP" sz="1800" b="0" i="0" u="none" strike="noStrike" kern="1200" cap="none" spc="0" normalizeH="0" baseline="0" noProof="0" dirty="0" err="1">
                <a:ln>
                  <a:noFill/>
                </a:ln>
                <a:solidFill>
                  <a:prstClr val="black"/>
                </a:solidFill>
                <a:effectLst/>
                <a:uLnTx/>
                <a:uFillTx/>
                <a:latin typeface="Calibri" panose="020F0502020204030204"/>
                <a:ea typeface="游ゴシック" panose="020B0400000000000000" pitchFamily="50" charset="-128"/>
                <a:cs typeface="+mn-cs"/>
              </a:rPr>
              <a:t>ization</a:t>
            </a:r>
            <a:r>
              <a:rPr kumimoji="0" lang="en-US" altLang="ja-JP" sz="1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 </a:t>
            </a:r>
            <a:r>
              <a:rPr kumimoji="0" lang="ja-JP" altLang="en-US" sz="1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のように</a:t>
            </a:r>
            <a:r>
              <a:rPr kumimoji="0" lang="en-US" altLang="ja-JP" sz="1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a:t>
            </a:r>
            <a:r>
              <a:rPr kumimoji="0" lang="ja-JP" altLang="en-US" sz="1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単語の一部</a:t>
            </a:r>
            <a:r>
              <a:rPr kumimoji="0" lang="en-US" altLang="ja-JP" sz="1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a:t>
            </a:r>
            <a:r>
              <a:rPr kumimoji="0" lang="ja-JP" altLang="en-US" sz="1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に分かれることもある</a:t>
            </a:r>
          </a:p>
        </p:txBody>
      </p:sp>
    </p:spTree>
    <p:extLst>
      <p:ext uri="{BB962C8B-B14F-4D97-AF65-F5344CB8AC3E}">
        <p14:creationId xmlns:p14="http://schemas.microsoft.com/office/powerpoint/2010/main" val="26024614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78959CF-5122-7B23-0D1F-EE1AAABE9122}"/>
              </a:ext>
            </a:extLst>
          </p:cNvPr>
          <p:cNvSpPr>
            <a:spLocks noGrp="1"/>
          </p:cNvSpPr>
          <p:nvPr>
            <p:ph type="title"/>
          </p:nvPr>
        </p:nvSpPr>
        <p:spPr/>
        <p:txBody>
          <a:bodyPr>
            <a:normAutofit fontScale="90000"/>
          </a:bodyPr>
          <a:lstStyle/>
          <a:p>
            <a:r>
              <a:rPr kumimoji="1" lang="ja-JP" altLang="en-US" dirty="0"/>
              <a:t>対話型 </a:t>
            </a:r>
            <a:r>
              <a:rPr kumimoji="1" lang="en-US" altLang="ja-JP" dirty="0"/>
              <a:t>AI </a:t>
            </a:r>
            <a:r>
              <a:rPr kumimoji="1" lang="ja-JP" altLang="en-US" dirty="0"/>
              <a:t>の対話の仕組み</a:t>
            </a:r>
          </a:p>
        </p:txBody>
      </p:sp>
      <p:sp>
        <p:nvSpPr>
          <p:cNvPr id="3" name="コンテンツ プレースホルダー 2">
            <a:extLst>
              <a:ext uri="{FF2B5EF4-FFF2-40B4-BE49-F238E27FC236}">
                <a16:creationId xmlns:a16="http://schemas.microsoft.com/office/drawing/2014/main" id="{7161202C-074D-1629-7E70-85519FC1C5AB}"/>
              </a:ext>
            </a:extLst>
          </p:cNvPr>
          <p:cNvSpPr>
            <a:spLocks noGrp="1"/>
          </p:cNvSpPr>
          <p:nvPr>
            <p:ph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75EC63B7-C784-5431-FED5-79DBCCBE7F7B}"/>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205D82C-95A1-431E-8E38-AA614A14CDCF}" type="slidenum">
              <a:rPr kumimoji="1" lang="ja-JP" altLang="en-US" sz="28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メイリオ"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1" lang="ja-JP" altLang="en-US" sz="2800" b="0" i="0" u="none" strike="noStrike" kern="1200" cap="none" spc="0" normalizeH="0" baseline="0" noProof="0">
              <a:ln>
                <a:noFill/>
              </a:ln>
              <a:solidFill>
                <a:prstClr val="black">
                  <a:tint val="75000"/>
                </a:prstClr>
              </a:solidFill>
              <a:effectLst/>
              <a:uLnTx/>
              <a:uFillTx/>
              <a:latin typeface="Arial" panose="020B0604020202020204" pitchFamily="34" charset="0"/>
              <a:ea typeface="メイリオ" panose="020B0604030504040204" pitchFamily="50" charset="-128"/>
              <a:cs typeface="+mn-cs"/>
            </a:endParaRPr>
          </a:p>
        </p:txBody>
      </p:sp>
      <p:pic>
        <p:nvPicPr>
          <p:cNvPr id="13" name="図 12" descr="テキスト&#10;&#10;AI 生成コンテンツは誤りを含む可能性があります。">
            <a:extLst>
              <a:ext uri="{FF2B5EF4-FFF2-40B4-BE49-F238E27FC236}">
                <a16:creationId xmlns:a16="http://schemas.microsoft.com/office/drawing/2014/main" id="{ABB86316-6DC6-A844-0F83-7A5A447D0AF3}"/>
              </a:ext>
            </a:extLst>
          </p:cNvPr>
          <p:cNvPicPr>
            <a:picLocks noChangeAspect="1"/>
          </p:cNvPicPr>
          <p:nvPr/>
        </p:nvPicPr>
        <p:blipFill>
          <a:blip r:embed="rId2"/>
          <a:stretch>
            <a:fillRect/>
          </a:stretch>
        </p:blipFill>
        <p:spPr>
          <a:xfrm>
            <a:off x="0" y="971550"/>
            <a:ext cx="9144000" cy="4914900"/>
          </a:xfrm>
          <a:prstGeom prst="rect">
            <a:avLst/>
          </a:prstGeom>
        </p:spPr>
      </p:pic>
    </p:spTree>
    <p:extLst>
      <p:ext uri="{BB962C8B-B14F-4D97-AF65-F5344CB8AC3E}">
        <p14:creationId xmlns:p14="http://schemas.microsoft.com/office/powerpoint/2010/main" val="2979178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4E60AF0-9DEF-3253-4D23-802A24FDCEC3}"/>
              </a:ext>
            </a:extLst>
          </p:cNvPr>
          <p:cNvSpPr>
            <a:spLocks noGrp="1"/>
          </p:cNvSpPr>
          <p:nvPr>
            <p:ph type="title"/>
          </p:nvPr>
        </p:nvSpPr>
        <p:spPr/>
        <p:txBody>
          <a:bodyPr>
            <a:normAutofit fontScale="90000"/>
          </a:bodyPr>
          <a:lstStyle/>
          <a:p>
            <a:endParaRPr kumimoji="1" lang="ja-JP" altLang="en-US"/>
          </a:p>
        </p:txBody>
      </p:sp>
      <p:sp>
        <p:nvSpPr>
          <p:cNvPr id="3" name="コンテンツ プレースホルダー 2">
            <a:extLst>
              <a:ext uri="{FF2B5EF4-FFF2-40B4-BE49-F238E27FC236}">
                <a16:creationId xmlns:a16="http://schemas.microsoft.com/office/drawing/2014/main" id="{9E790BF5-FA9B-8C49-A52A-DF860BFD99C3}"/>
              </a:ext>
            </a:extLst>
          </p:cNvPr>
          <p:cNvSpPr>
            <a:spLocks noGrp="1"/>
          </p:cNvSpPr>
          <p:nvPr>
            <p:ph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02AFC956-F5C8-5456-D136-1CEA478A1A2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205D82C-95A1-431E-8E38-AA614A14CDCF}" type="slidenum">
              <a:rPr kumimoji="1" lang="ja-JP" altLang="en-US" sz="28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メイリオ"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1" lang="ja-JP" altLang="en-US" sz="2800" b="0" i="0" u="none" strike="noStrike" kern="1200" cap="none" spc="0" normalizeH="0" baseline="0" noProof="0">
              <a:ln>
                <a:noFill/>
              </a:ln>
              <a:solidFill>
                <a:prstClr val="black">
                  <a:tint val="75000"/>
                </a:prstClr>
              </a:solidFill>
              <a:effectLst/>
              <a:uLnTx/>
              <a:uFillTx/>
              <a:latin typeface="Arial" panose="020B0604020202020204" pitchFamily="34" charset="0"/>
              <a:ea typeface="メイリオ" panose="020B0604030504040204" pitchFamily="50" charset="-128"/>
              <a:cs typeface="+mn-cs"/>
            </a:endParaRPr>
          </a:p>
        </p:txBody>
      </p:sp>
      <p:pic>
        <p:nvPicPr>
          <p:cNvPr id="6" name="図 5" descr="テーブル&#10;&#10;AI 生成コンテンツは誤りを含む可能性があります。">
            <a:extLst>
              <a:ext uri="{FF2B5EF4-FFF2-40B4-BE49-F238E27FC236}">
                <a16:creationId xmlns:a16="http://schemas.microsoft.com/office/drawing/2014/main" id="{415A608F-4665-BE2A-8911-4BA4007F5491}"/>
              </a:ext>
            </a:extLst>
          </p:cNvPr>
          <p:cNvPicPr>
            <a:picLocks noChangeAspect="1"/>
          </p:cNvPicPr>
          <p:nvPr/>
        </p:nvPicPr>
        <p:blipFill>
          <a:blip r:embed="rId2"/>
          <a:stretch>
            <a:fillRect/>
          </a:stretch>
        </p:blipFill>
        <p:spPr>
          <a:xfrm>
            <a:off x="-19551" y="-57048"/>
            <a:ext cx="9144000" cy="5168348"/>
          </a:xfrm>
          <a:prstGeom prst="rect">
            <a:avLst/>
          </a:prstGeom>
        </p:spPr>
      </p:pic>
      <p:sp>
        <p:nvSpPr>
          <p:cNvPr id="5" name="テキスト ボックス 4">
            <a:extLst>
              <a:ext uri="{FF2B5EF4-FFF2-40B4-BE49-F238E27FC236}">
                <a16:creationId xmlns:a16="http://schemas.microsoft.com/office/drawing/2014/main" id="{CCCE4464-B7B3-040A-2937-66670DDB8A8F}"/>
              </a:ext>
            </a:extLst>
          </p:cNvPr>
          <p:cNvSpPr txBox="1"/>
          <p:nvPr/>
        </p:nvSpPr>
        <p:spPr>
          <a:xfrm>
            <a:off x="140677" y="4445030"/>
            <a:ext cx="8801794" cy="923330"/>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注意：プロンプトに「正確に回答せよ」と書いても、正確性が保証されるわけでは</a:t>
            </a:r>
            <a:r>
              <a:rPr kumimoji="1" lang="ja-JP" altLang="en-US" sz="1800" b="1"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ない</a:t>
            </a:r>
            <a:r>
              <a:rPr kumimoji="1" lang="ja-JP" altLang="en-US" sz="1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。プロンプトを具体的・詳細にすることで回答は変化するが、「正しさ」は別のことである</a:t>
            </a:r>
          </a:p>
        </p:txBody>
      </p:sp>
    </p:spTree>
    <p:extLst>
      <p:ext uri="{BB962C8B-B14F-4D97-AF65-F5344CB8AC3E}">
        <p14:creationId xmlns:p14="http://schemas.microsoft.com/office/powerpoint/2010/main" val="12094399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4C73F64-4B04-BEB3-FFAB-0865819AD729}"/>
              </a:ext>
            </a:extLst>
          </p:cNvPr>
          <p:cNvSpPr>
            <a:spLocks noGrp="1"/>
          </p:cNvSpPr>
          <p:nvPr>
            <p:ph type="title"/>
          </p:nvPr>
        </p:nvSpPr>
        <p:spPr/>
        <p:txBody>
          <a:bodyPr>
            <a:normAutofit fontScale="90000"/>
          </a:bodyPr>
          <a:lstStyle/>
          <a:p>
            <a:r>
              <a:rPr kumimoji="1" lang="ja-JP" altLang="en-US" dirty="0"/>
              <a:t>対話型</a:t>
            </a:r>
            <a:r>
              <a:rPr kumimoji="1" lang="en-US" altLang="ja-JP" dirty="0"/>
              <a:t>AI</a:t>
            </a:r>
            <a:r>
              <a:rPr kumimoji="1" lang="ja-JP" altLang="en-US" dirty="0"/>
              <a:t>と機械学習</a:t>
            </a:r>
          </a:p>
        </p:txBody>
      </p:sp>
      <p:sp>
        <p:nvSpPr>
          <p:cNvPr id="4" name="スライド番号プレースホルダー 3">
            <a:extLst>
              <a:ext uri="{FF2B5EF4-FFF2-40B4-BE49-F238E27FC236}">
                <a16:creationId xmlns:a16="http://schemas.microsoft.com/office/drawing/2014/main" id="{0F2A6738-6748-A9B2-C31A-2C7D94BBEBC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205D82C-95A1-431E-8E38-AA614A14CDCF}" type="slidenum">
              <a:rPr kumimoji="1" lang="ja-JP" altLang="en-US" sz="28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メイリオ"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1" lang="ja-JP" altLang="en-US" sz="2800" b="0" i="0" u="none" strike="noStrike" kern="1200" cap="none" spc="0" normalizeH="0" baseline="0" noProof="0">
              <a:ln>
                <a:noFill/>
              </a:ln>
              <a:solidFill>
                <a:prstClr val="black">
                  <a:tint val="75000"/>
                </a:prstClr>
              </a:solidFill>
              <a:effectLst/>
              <a:uLnTx/>
              <a:uFillTx/>
              <a:latin typeface="Arial" panose="020B0604020202020204" pitchFamily="34" charset="0"/>
              <a:ea typeface="メイリオ" panose="020B0604030504040204" pitchFamily="50" charset="-128"/>
              <a:cs typeface="+mn-cs"/>
            </a:endParaRPr>
          </a:p>
        </p:txBody>
      </p:sp>
      <p:pic>
        <p:nvPicPr>
          <p:cNvPr id="8" name="図 7" descr="ダイアグラム&#10;&#10;AI 生成コンテンツは誤りを含む可能性があります。">
            <a:extLst>
              <a:ext uri="{FF2B5EF4-FFF2-40B4-BE49-F238E27FC236}">
                <a16:creationId xmlns:a16="http://schemas.microsoft.com/office/drawing/2014/main" id="{6636DA11-2601-ABCD-6001-EED6D87B4F4A}"/>
              </a:ext>
            </a:extLst>
          </p:cNvPr>
          <p:cNvPicPr>
            <a:picLocks noChangeAspect="1"/>
          </p:cNvPicPr>
          <p:nvPr/>
        </p:nvPicPr>
        <p:blipFill>
          <a:blip r:embed="rId2"/>
          <a:stretch>
            <a:fillRect/>
          </a:stretch>
        </p:blipFill>
        <p:spPr>
          <a:xfrm>
            <a:off x="0" y="900856"/>
            <a:ext cx="9144000" cy="4517571"/>
          </a:xfrm>
          <a:prstGeom prst="rect">
            <a:avLst/>
          </a:prstGeom>
        </p:spPr>
      </p:pic>
    </p:spTree>
    <p:extLst>
      <p:ext uri="{BB962C8B-B14F-4D97-AF65-F5344CB8AC3E}">
        <p14:creationId xmlns:p14="http://schemas.microsoft.com/office/powerpoint/2010/main" val="12175795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7A18446-47CE-935D-8486-A4F87A80BD44}"/>
              </a:ext>
            </a:extLst>
          </p:cNvPr>
          <p:cNvSpPr>
            <a:spLocks noGrp="1"/>
          </p:cNvSpPr>
          <p:nvPr>
            <p:ph type="title"/>
          </p:nvPr>
        </p:nvSpPr>
        <p:spPr/>
        <p:txBody>
          <a:bodyPr>
            <a:normAutofit fontScale="90000"/>
          </a:bodyPr>
          <a:lstStyle/>
          <a:p>
            <a:r>
              <a:rPr kumimoji="1" lang="ja-JP" altLang="en-US" dirty="0"/>
              <a:t>対話型</a:t>
            </a:r>
            <a:r>
              <a:rPr kumimoji="1" lang="en-US" altLang="ja-JP" dirty="0"/>
              <a:t>AI</a:t>
            </a:r>
            <a:r>
              <a:rPr kumimoji="1" lang="ja-JP" altLang="en-US" dirty="0"/>
              <a:t>の仕組みと限界</a:t>
            </a:r>
          </a:p>
        </p:txBody>
      </p:sp>
      <p:sp>
        <p:nvSpPr>
          <p:cNvPr id="3" name="コンテンツ プレースホルダー 2">
            <a:extLst>
              <a:ext uri="{FF2B5EF4-FFF2-40B4-BE49-F238E27FC236}">
                <a16:creationId xmlns:a16="http://schemas.microsoft.com/office/drawing/2014/main" id="{ACB396BC-B8B8-1B34-6164-818B533927CF}"/>
              </a:ext>
            </a:extLst>
          </p:cNvPr>
          <p:cNvSpPr>
            <a:spLocks noGrp="1"/>
          </p:cNvSpPr>
          <p:nvPr>
            <p:ph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73A1EE94-4990-54E2-393A-D229985A5149}"/>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205D82C-95A1-431E-8E38-AA614A14CDCF}" type="slidenum">
              <a:rPr kumimoji="1" lang="ja-JP" altLang="en-US" sz="28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メイリオ"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1" lang="ja-JP" altLang="en-US" sz="2800" b="0" i="0" u="none" strike="noStrike" kern="1200" cap="none" spc="0" normalizeH="0" baseline="0" noProof="0">
              <a:ln>
                <a:noFill/>
              </a:ln>
              <a:solidFill>
                <a:prstClr val="black">
                  <a:tint val="75000"/>
                </a:prstClr>
              </a:solidFill>
              <a:effectLst/>
              <a:uLnTx/>
              <a:uFillTx/>
              <a:latin typeface="Arial" panose="020B0604020202020204" pitchFamily="34" charset="0"/>
              <a:ea typeface="メイリオ" panose="020B0604030504040204" pitchFamily="50" charset="-128"/>
              <a:cs typeface="+mn-cs"/>
            </a:endParaRPr>
          </a:p>
        </p:txBody>
      </p:sp>
      <p:pic>
        <p:nvPicPr>
          <p:cNvPr id="11" name="図 10" descr="テキスト&#10;&#10;AI 生成コンテンツは誤りを含む可能性があります。">
            <a:extLst>
              <a:ext uri="{FF2B5EF4-FFF2-40B4-BE49-F238E27FC236}">
                <a16:creationId xmlns:a16="http://schemas.microsoft.com/office/drawing/2014/main" id="{ABD3706C-03E9-3418-66C9-88CC048672B0}"/>
              </a:ext>
            </a:extLst>
          </p:cNvPr>
          <p:cNvPicPr>
            <a:picLocks noChangeAspect="1"/>
          </p:cNvPicPr>
          <p:nvPr/>
        </p:nvPicPr>
        <p:blipFill>
          <a:blip r:embed="rId2"/>
          <a:stretch>
            <a:fillRect/>
          </a:stretch>
        </p:blipFill>
        <p:spPr>
          <a:xfrm>
            <a:off x="0" y="895461"/>
            <a:ext cx="9144000" cy="5116286"/>
          </a:xfrm>
          <a:prstGeom prst="rect">
            <a:avLst/>
          </a:prstGeom>
        </p:spPr>
      </p:pic>
      <p:sp>
        <p:nvSpPr>
          <p:cNvPr id="5" name="テキスト ボックス 4">
            <a:extLst>
              <a:ext uri="{FF2B5EF4-FFF2-40B4-BE49-F238E27FC236}">
                <a16:creationId xmlns:a16="http://schemas.microsoft.com/office/drawing/2014/main" id="{A079089B-CC00-F003-6B4B-F4730BE36AC1}"/>
              </a:ext>
            </a:extLst>
          </p:cNvPr>
          <p:cNvSpPr txBox="1"/>
          <p:nvPr/>
        </p:nvSpPr>
        <p:spPr>
          <a:xfrm>
            <a:off x="2738968" y="2657329"/>
            <a:ext cx="3657600" cy="584775"/>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直線の文脈から「次に来やすいトークン」の確率を予測（繰り返す）</a:t>
            </a:r>
          </a:p>
        </p:txBody>
      </p:sp>
      <p:sp>
        <p:nvSpPr>
          <p:cNvPr id="6" name="テキスト ボックス 5">
            <a:extLst>
              <a:ext uri="{FF2B5EF4-FFF2-40B4-BE49-F238E27FC236}">
                <a16:creationId xmlns:a16="http://schemas.microsoft.com/office/drawing/2014/main" id="{E81286C3-8CFC-6842-F701-B898BDC6CFAB}"/>
              </a:ext>
            </a:extLst>
          </p:cNvPr>
          <p:cNvSpPr txBox="1"/>
          <p:nvPr/>
        </p:nvSpPr>
        <p:spPr>
          <a:xfrm>
            <a:off x="2696678" y="2657329"/>
            <a:ext cx="543739" cy="307777"/>
          </a:xfrm>
          <a:prstGeom prst="rect">
            <a:avLst/>
          </a:prstGeom>
          <a:solidFill>
            <a:schemeClr val="bg1"/>
          </a:solidFill>
        </p:spPr>
        <p:txBody>
          <a:bodyPr wrap="none" rtlCol="0">
            <a:spAutoFit/>
          </a:bodyPr>
          <a:lstStyle/>
          <a:p>
            <a:r>
              <a:rPr kumimoji="1" lang="ja-JP" altLang="en-US" sz="1400" b="1" dirty="0"/>
              <a:t>直前</a:t>
            </a:r>
          </a:p>
        </p:txBody>
      </p:sp>
    </p:spTree>
    <p:extLst>
      <p:ext uri="{BB962C8B-B14F-4D97-AF65-F5344CB8AC3E}">
        <p14:creationId xmlns:p14="http://schemas.microsoft.com/office/powerpoint/2010/main" val="40122202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9E65463-6A65-C6A9-F9E1-D2A705890A89}"/>
              </a:ext>
            </a:extLst>
          </p:cNvPr>
          <p:cNvSpPr>
            <a:spLocks noGrp="1"/>
          </p:cNvSpPr>
          <p:nvPr>
            <p:ph type="title"/>
          </p:nvPr>
        </p:nvSpPr>
        <p:spPr>
          <a:xfrm>
            <a:off x="321845" y="175028"/>
            <a:ext cx="7579951" cy="671225"/>
          </a:xfrm>
        </p:spPr>
        <p:txBody>
          <a:bodyPr>
            <a:normAutofit fontScale="90000"/>
          </a:bodyPr>
          <a:lstStyle/>
          <a:p>
            <a:r>
              <a:rPr kumimoji="1" lang="ja-JP" altLang="en-US" dirty="0"/>
              <a:t>対話型</a:t>
            </a:r>
            <a:r>
              <a:rPr kumimoji="1" lang="en-US" altLang="ja-JP" dirty="0"/>
              <a:t>AI</a:t>
            </a:r>
            <a:r>
              <a:rPr kumimoji="1" lang="ja-JP" altLang="en-US" dirty="0"/>
              <a:t>の特質：「流暢さ」と「正しさ」は別の軸で動く</a:t>
            </a:r>
          </a:p>
        </p:txBody>
      </p:sp>
      <p:sp>
        <p:nvSpPr>
          <p:cNvPr id="4" name="スライド番号プレースホルダー 3">
            <a:extLst>
              <a:ext uri="{FF2B5EF4-FFF2-40B4-BE49-F238E27FC236}">
                <a16:creationId xmlns:a16="http://schemas.microsoft.com/office/drawing/2014/main" id="{DD2DA533-EBDD-4E16-440B-CBCBBA2BB01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205D82C-95A1-431E-8E38-AA614A14CDCF}" type="slidenum">
              <a:rPr kumimoji="1" lang="ja-JP" altLang="en-US" sz="28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メイリオ"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1" lang="ja-JP" altLang="en-US" sz="2800" b="0" i="0" u="none" strike="noStrike" kern="1200" cap="none" spc="0" normalizeH="0" baseline="0" noProof="0">
              <a:ln>
                <a:noFill/>
              </a:ln>
              <a:solidFill>
                <a:prstClr val="black">
                  <a:tint val="75000"/>
                </a:prstClr>
              </a:solidFill>
              <a:effectLst/>
              <a:uLnTx/>
              <a:uFillTx/>
              <a:latin typeface="Arial" panose="020B0604020202020204" pitchFamily="34" charset="0"/>
              <a:ea typeface="メイリオ" panose="020B0604030504040204" pitchFamily="50" charset="-128"/>
              <a:cs typeface="+mn-cs"/>
            </a:endParaRPr>
          </a:p>
        </p:txBody>
      </p:sp>
      <p:pic>
        <p:nvPicPr>
          <p:cNvPr id="6" name="図 5" descr="テキスト&#10;&#10;AI 生成コンテンツは誤りを含む可能性があります。">
            <a:extLst>
              <a:ext uri="{FF2B5EF4-FFF2-40B4-BE49-F238E27FC236}">
                <a16:creationId xmlns:a16="http://schemas.microsoft.com/office/drawing/2014/main" id="{1980ABA5-5F53-3F9A-BB9C-D1FFE69952A3}"/>
              </a:ext>
            </a:extLst>
          </p:cNvPr>
          <p:cNvPicPr>
            <a:picLocks noChangeAspect="1"/>
          </p:cNvPicPr>
          <p:nvPr/>
        </p:nvPicPr>
        <p:blipFill>
          <a:blip r:embed="rId2"/>
          <a:stretch>
            <a:fillRect/>
          </a:stretch>
        </p:blipFill>
        <p:spPr>
          <a:xfrm>
            <a:off x="0" y="976847"/>
            <a:ext cx="9144000" cy="4524744"/>
          </a:xfrm>
          <a:prstGeom prst="rect">
            <a:avLst/>
          </a:prstGeom>
        </p:spPr>
      </p:pic>
      <p:sp>
        <p:nvSpPr>
          <p:cNvPr id="9" name="テキスト ボックス 8">
            <a:extLst>
              <a:ext uri="{FF2B5EF4-FFF2-40B4-BE49-F238E27FC236}">
                <a16:creationId xmlns:a16="http://schemas.microsoft.com/office/drawing/2014/main" id="{D0D29B75-39D4-F2A9-B9D0-6949A2054F79}"/>
              </a:ext>
            </a:extLst>
          </p:cNvPr>
          <p:cNvSpPr txBox="1"/>
          <p:nvPr/>
        </p:nvSpPr>
        <p:spPr>
          <a:xfrm>
            <a:off x="956511" y="5851975"/>
            <a:ext cx="7230978" cy="830997"/>
          </a:xfrm>
          <a:prstGeom prst="rect">
            <a:avLst/>
          </a:prstGeom>
          <a:solidFill>
            <a:schemeClr val="bg1"/>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ja-JP" sz="2400" b="1" i="0" u="none" strike="noStrike" kern="1200" cap="none" spc="0" normalizeH="0" baseline="0" noProof="0" dirty="0">
                <a:ln>
                  <a:noFill/>
                </a:ln>
                <a:solidFill>
                  <a:srgbClr val="FF0000"/>
                </a:solidFill>
                <a:effectLst/>
                <a:uLnTx/>
                <a:uFillTx/>
                <a:latin typeface="Calibri" panose="020F0502020204030204"/>
                <a:ea typeface="游ゴシック" panose="020B0400000000000000" pitchFamily="50" charset="-128"/>
                <a:cs typeface="+mn-cs"/>
              </a:rPr>
              <a:t>ハルシネーション</a:t>
            </a:r>
            <a:r>
              <a:rPr kumimoji="0" lang="ja-JP" altLang="ja-JP" sz="24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とは、AIが誤った内容を、自信を持って正しいかのように述べてしまう現象を指す</a:t>
            </a:r>
            <a:endParaRPr kumimoji="0" lang="ja-JP" altLang="en-US" sz="24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7221444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4BCDEB0-DF62-2AA5-F598-4740D7FCCDD1}"/>
            </a:ext>
          </a:extLst>
        </p:cNvPr>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3D089B93-4585-078B-6BBE-612D333C6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A0A7B114-D4E5-A8AD-8096-5530C36D1D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タイトル 1">
            <a:extLst>
              <a:ext uri="{FF2B5EF4-FFF2-40B4-BE49-F238E27FC236}">
                <a16:creationId xmlns:a16="http://schemas.microsoft.com/office/drawing/2014/main" id="{4E252780-A0FF-F68B-0124-7F92CDB932C6}"/>
              </a:ext>
            </a:extLst>
          </p:cNvPr>
          <p:cNvSpPr>
            <a:spLocks noGrp="1"/>
          </p:cNvSpPr>
          <p:nvPr>
            <p:ph type="ctrTitle"/>
          </p:nvPr>
        </p:nvSpPr>
        <p:spPr>
          <a:xfrm>
            <a:off x="1190171" y="1741337"/>
            <a:ext cx="6611258" cy="2387918"/>
          </a:xfrm>
        </p:spPr>
        <p:txBody>
          <a:bodyPr anchor="b">
            <a:normAutofit/>
          </a:bodyPr>
          <a:lstStyle/>
          <a:p>
            <a:r>
              <a:rPr lang="en-US" altLang="ja-JP" sz="4500" dirty="0">
                <a:solidFill>
                  <a:schemeClr val="tx2"/>
                </a:solidFill>
              </a:rPr>
              <a:t>3-2. </a:t>
            </a:r>
            <a:r>
              <a:rPr lang="ja-JP" altLang="en-US" sz="4500" dirty="0">
                <a:solidFill>
                  <a:schemeClr val="tx2"/>
                </a:solidFill>
              </a:rPr>
              <a:t>対話型</a:t>
            </a:r>
            <a:r>
              <a:rPr lang="en-US" altLang="ja-JP" sz="4500" dirty="0">
                <a:solidFill>
                  <a:schemeClr val="tx2"/>
                </a:solidFill>
              </a:rPr>
              <a:t>AI</a:t>
            </a:r>
            <a:r>
              <a:rPr lang="ja-JP" altLang="en-US" sz="4500" dirty="0">
                <a:solidFill>
                  <a:schemeClr val="tx2"/>
                </a:solidFill>
              </a:rPr>
              <a:t>の能力</a:t>
            </a:r>
          </a:p>
        </p:txBody>
      </p:sp>
      <p:sp>
        <p:nvSpPr>
          <p:cNvPr id="3" name="字幕 2">
            <a:extLst>
              <a:ext uri="{FF2B5EF4-FFF2-40B4-BE49-F238E27FC236}">
                <a16:creationId xmlns:a16="http://schemas.microsoft.com/office/drawing/2014/main" id="{795B427D-9490-864F-7B21-7BB0E39C738B}"/>
              </a:ext>
            </a:extLst>
          </p:cNvPr>
          <p:cNvSpPr>
            <a:spLocks noGrp="1"/>
          </p:cNvSpPr>
          <p:nvPr>
            <p:ph type="subTitle" idx="1"/>
          </p:nvPr>
        </p:nvSpPr>
        <p:spPr>
          <a:xfrm>
            <a:off x="2044128" y="4200522"/>
            <a:ext cx="5055514" cy="682079"/>
          </a:xfrm>
        </p:spPr>
        <p:txBody>
          <a:bodyPr>
            <a:normAutofit/>
          </a:bodyPr>
          <a:lstStyle/>
          <a:p>
            <a:endParaRPr kumimoji="1" lang="ja-JP" altLang="en-US">
              <a:solidFill>
                <a:schemeClr val="tx2"/>
              </a:solidFill>
            </a:endParaRPr>
          </a:p>
        </p:txBody>
      </p:sp>
      <p:grpSp>
        <p:nvGrpSpPr>
          <p:cNvPr id="32" name="Group 31">
            <a:extLst>
              <a:ext uri="{FF2B5EF4-FFF2-40B4-BE49-F238E27FC236}">
                <a16:creationId xmlns:a16="http://schemas.microsoft.com/office/drawing/2014/main" id="{4A138E88-6800-6E27-4AC4-4E5A5A091BE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228" y="0"/>
            <a:ext cx="3872286" cy="3153018"/>
            <a:chOff x="6867015" y="-1"/>
            <a:chExt cx="5324985" cy="3251912"/>
          </a:xfrm>
          <a:solidFill>
            <a:schemeClr val="accent5">
              <a:alpha val="10000"/>
            </a:schemeClr>
          </a:solidFill>
        </p:grpSpPr>
        <p:sp>
          <p:nvSpPr>
            <p:cNvPr id="33" name="Freeform: Shape 32">
              <a:extLst>
                <a:ext uri="{FF2B5EF4-FFF2-40B4-BE49-F238E27FC236}">
                  <a16:creationId xmlns:a16="http://schemas.microsoft.com/office/drawing/2014/main" id="{38A5028A-2947-80D9-EF92-44D0A4473E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3">
              <a:extLst>
                <a:ext uri="{FF2B5EF4-FFF2-40B4-BE49-F238E27FC236}">
                  <a16:creationId xmlns:a16="http://schemas.microsoft.com/office/drawing/2014/main" id="{F38976BC-9252-D2D7-CAB7-FACC37A743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Freeform: Shape 34">
              <a:extLst>
                <a:ext uri="{FF2B5EF4-FFF2-40B4-BE49-F238E27FC236}">
                  <a16:creationId xmlns:a16="http://schemas.microsoft.com/office/drawing/2014/main" id="{DC16D63F-1974-4A1A-BBA5-43ECBA8CB4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Freeform: Shape 35">
              <a:extLst>
                <a:ext uri="{FF2B5EF4-FFF2-40B4-BE49-F238E27FC236}">
                  <a16:creationId xmlns:a16="http://schemas.microsoft.com/office/drawing/2014/main" id="{8C9CBB64-A985-3431-A160-AB926E623C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 name="スライド番号プレースホルダー 3">
            <a:extLst>
              <a:ext uri="{FF2B5EF4-FFF2-40B4-BE49-F238E27FC236}">
                <a16:creationId xmlns:a16="http://schemas.microsoft.com/office/drawing/2014/main" id="{EB0FCCCE-29D2-C4B2-1991-23FBC5C23E09}"/>
              </a:ext>
            </a:extLst>
          </p:cNvPr>
          <p:cNvSpPr>
            <a:spLocks noGrp="1"/>
          </p:cNvSpPr>
          <p:nvPr>
            <p:ph type="sldNum" sz="quarter" idx="12"/>
          </p:nvPr>
        </p:nvSpPr>
        <p:spPr>
          <a:xfrm>
            <a:off x="6457950" y="6356350"/>
            <a:ext cx="2057400" cy="365125"/>
          </a:xfrm>
        </p:spPr>
        <p:txBody>
          <a:bodyPr>
            <a:normAutofit/>
          </a:bodyPr>
          <a:lstStyle/>
          <a:p>
            <a:pPr marL="0" marR="0" lvl="0" indent="0" algn="r" defTabSz="457200" rtl="0" eaLnBrk="1" fontAlgn="auto" latinLnBrk="0" hangingPunct="1">
              <a:lnSpc>
                <a:spcPct val="90000"/>
              </a:lnSpc>
              <a:spcBef>
                <a:spcPts val="0"/>
              </a:spcBef>
              <a:spcAft>
                <a:spcPts val="600"/>
              </a:spcAft>
              <a:buClrTx/>
              <a:buSzTx/>
              <a:buFontTx/>
              <a:buNone/>
              <a:tabLst/>
              <a:defRPr/>
            </a:pPr>
            <a:fld id="{55940FB6-D91C-4C45-82A6-6C3F63B50793}" type="slidenum">
              <a:rPr kumimoji="0" lang="ja-JP" altLang="en-US" sz="18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メイリオ" panose="020B0604030504040204" pitchFamily="50" charset="-128"/>
                <a:cs typeface="+mn-cs"/>
              </a:rPr>
              <a:pPr marL="0" marR="0" lvl="0" indent="0" algn="r" defTabSz="457200" rtl="0" eaLnBrk="1" fontAlgn="auto" latinLnBrk="0" hangingPunct="1">
                <a:lnSpc>
                  <a:spcPct val="90000"/>
                </a:lnSpc>
                <a:spcBef>
                  <a:spcPts val="0"/>
                </a:spcBef>
                <a:spcAft>
                  <a:spcPts val="600"/>
                </a:spcAft>
                <a:buClrTx/>
                <a:buSzTx/>
                <a:buFontTx/>
                <a:buNone/>
                <a:tabLst/>
                <a:defRPr/>
              </a:pPr>
              <a:t>14</a:t>
            </a:fld>
            <a:endParaRPr kumimoji="0" lang="ja-JP" altLang="en-US" sz="1800" b="0" i="0" u="none" strike="noStrike" kern="1200" cap="none" spc="0" normalizeH="0" baseline="0" noProof="0">
              <a:ln>
                <a:noFill/>
              </a:ln>
              <a:solidFill>
                <a:prstClr val="black">
                  <a:tint val="75000"/>
                </a:prstClr>
              </a:solidFill>
              <a:effectLst/>
              <a:uLnTx/>
              <a:uFillTx/>
              <a:latin typeface="Arial" panose="020B0604020202020204" pitchFamily="34" charset="0"/>
              <a:ea typeface="メイリオ" panose="020B0604030504040204" pitchFamily="50" charset="-128"/>
              <a:cs typeface="+mn-cs"/>
            </a:endParaRPr>
          </a:p>
        </p:txBody>
      </p:sp>
      <p:grpSp>
        <p:nvGrpSpPr>
          <p:cNvPr id="38" name="Group 37">
            <a:extLst>
              <a:ext uri="{FF2B5EF4-FFF2-40B4-BE49-F238E27FC236}">
                <a16:creationId xmlns:a16="http://schemas.microsoft.com/office/drawing/2014/main" id="{4AAA265E-16F0-8717-886D-79CAD29E6C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flipH="1">
            <a:off x="6553998" y="4267997"/>
            <a:ext cx="3142400" cy="2037604"/>
            <a:chOff x="-305" y="-4155"/>
            <a:chExt cx="2514948" cy="2174333"/>
          </a:xfrm>
        </p:grpSpPr>
        <p:sp>
          <p:nvSpPr>
            <p:cNvPr id="39" name="Freeform: Shape 38">
              <a:extLst>
                <a:ext uri="{FF2B5EF4-FFF2-40B4-BE49-F238E27FC236}">
                  <a16:creationId xmlns:a16="http://schemas.microsoft.com/office/drawing/2014/main" id="{4440BF50-3E62-7F5F-91DB-736F1EFCDE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Freeform: Shape 39">
              <a:extLst>
                <a:ext uri="{FF2B5EF4-FFF2-40B4-BE49-F238E27FC236}">
                  <a16:creationId xmlns:a16="http://schemas.microsoft.com/office/drawing/2014/main" id="{E217114D-7D79-756D-F8D0-A4309A980F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Freeform: Shape 40">
              <a:extLst>
                <a:ext uri="{FF2B5EF4-FFF2-40B4-BE49-F238E27FC236}">
                  <a16:creationId xmlns:a16="http://schemas.microsoft.com/office/drawing/2014/main" id="{02C092B1-336D-C3EC-7B56-FA9C300639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EB4BFC4E-105A-656D-F085-A73E5A9621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999266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548753E-C61B-0D49-7F40-DBEC1732D076}"/>
              </a:ext>
            </a:extLst>
          </p:cNvPr>
          <p:cNvSpPr>
            <a:spLocks noGrp="1"/>
          </p:cNvSpPr>
          <p:nvPr>
            <p:ph type="title"/>
          </p:nvPr>
        </p:nvSpPr>
        <p:spPr/>
        <p:txBody>
          <a:bodyPr>
            <a:normAutofit fontScale="90000"/>
          </a:bodyPr>
          <a:lstStyle/>
          <a:p>
            <a:r>
              <a:rPr kumimoji="1" lang="ja-JP" altLang="en-US" dirty="0"/>
              <a:t>① 言葉の理解</a:t>
            </a:r>
          </a:p>
        </p:txBody>
      </p:sp>
      <p:sp>
        <p:nvSpPr>
          <p:cNvPr id="3" name="コンテンツ プレースホルダー 2">
            <a:extLst>
              <a:ext uri="{FF2B5EF4-FFF2-40B4-BE49-F238E27FC236}">
                <a16:creationId xmlns:a16="http://schemas.microsoft.com/office/drawing/2014/main" id="{EBCCF6C1-C49D-D111-776E-F5859AC7FE49}"/>
              </a:ext>
            </a:extLst>
          </p:cNvPr>
          <p:cNvSpPr>
            <a:spLocks noGrp="1"/>
          </p:cNvSpPr>
          <p:nvPr>
            <p:ph idx="1"/>
          </p:nvPr>
        </p:nvSpPr>
        <p:spPr>
          <a:xfrm>
            <a:off x="321845" y="594385"/>
            <a:ext cx="8461208" cy="549410"/>
          </a:xfrm>
        </p:spPr>
        <p:txBody>
          <a:bodyPr/>
          <a:lstStyle/>
          <a:p>
            <a:pPr marL="0" indent="0">
              <a:buNone/>
            </a:pPr>
            <a:r>
              <a:rPr kumimoji="1" lang="en-US" altLang="ja-JP" dirty="0"/>
              <a:t>AI </a:t>
            </a:r>
            <a:r>
              <a:rPr kumimoji="1" lang="ja-JP" altLang="en-US" dirty="0"/>
              <a:t>は人間のことばを扱うことができる</a:t>
            </a:r>
          </a:p>
        </p:txBody>
      </p:sp>
      <p:sp>
        <p:nvSpPr>
          <p:cNvPr id="4" name="スライド番号プレースホルダー 3">
            <a:extLst>
              <a:ext uri="{FF2B5EF4-FFF2-40B4-BE49-F238E27FC236}">
                <a16:creationId xmlns:a16="http://schemas.microsoft.com/office/drawing/2014/main" id="{17BC17CB-DD0D-8DBC-CCFE-AC8B6470259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205D82C-95A1-431E-8E38-AA614A14CDCF}" type="slidenum">
              <a:rPr kumimoji="1" lang="ja-JP" altLang="en-US" sz="28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メイリオ"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1" lang="ja-JP" altLang="en-US" sz="2800" b="0" i="0" u="none" strike="noStrike" kern="1200" cap="none" spc="0" normalizeH="0" baseline="0" noProof="0">
              <a:ln>
                <a:noFill/>
              </a:ln>
              <a:solidFill>
                <a:prstClr val="black">
                  <a:tint val="75000"/>
                </a:prstClr>
              </a:solidFill>
              <a:effectLst/>
              <a:uLnTx/>
              <a:uFillTx/>
              <a:latin typeface="Arial" panose="020B0604020202020204" pitchFamily="34" charset="0"/>
              <a:ea typeface="メイリオ" panose="020B0604030504040204" pitchFamily="50" charset="-128"/>
              <a:cs typeface="+mn-cs"/>
            </a:endParaRPr>
          </a:p>
        </p:txBody>
      </p:sp>
      <p:sp>
        <p:nvSpPr>
          <p:cNvPr id="5" name="テキスト ボックス 4">
            <a:extLst>
              <a:ext uri="{FF2B5EF4-FFF2-40B4-BE49-F238E27FC236}">
                <a16:creationId xmlns:a16="http://schemas.microsoft.com/office/drawing/2014/main" id="{52EC14A8-6335-34BD-16EE-ABA2CC3B1B93}"/>
              </a:ext>
            </a:extLst>
          </p:cNvPr>
          <p:cNvSpPr txBox="1"/>
          <p:nvPr/>
        </p:nvSpPr>
        <p:spPr>
          <a:xfrm>
            <a:off x="5361612" y="1390075"/>
            <a:ext cx="3647975" cy="1200329"/>
          </a:xfrm>
          <a:prstGeom prst="rect">
            <a:avLst/>
          </a:prstGeom>
          <a:solidFill>
            <a:schemeClr val="accent3">
              <a:lumMod val="20000"/>
              <a:lumOff val="80000"/>
            </a:schemeClr>
          </a:solidFill>
        </p:spPr>
        <p:txBody>
          <a:bodyPr wrap="square" rtlCol="0">
            <a:spAutoFit/>
          </a:bodyPr>
          <a:lstStyle/>
          <a:p>
            <a:r>
              <a:rPr lang="en-US" altLang="ja-JP" sz="2400" dirty="0"/>
              <a:t>《</a:t>
            </a:r>
            <a:r>
              <a:rPr lang="en-US" altLang="ja-JP" sz="2400" b="1" dirty="0"/>
              <a:t>AI</a:t>
            </a:r>
            <a:r>
              <a:rPr lang="ja-JP" altLang="en-US" sz="2400" b="1" dirty="0"/>
              <a:t>への指示</a:t>
            </a:r>
            <a:r>
              <a:rPr lang="en-US" altLang="ja-JP" sz="2400" dirty="0"/>
              <a:t>》</a:t>
            </a:r>
          </a:p>
          <a:p>
            <a:r>
              <a:rPr lang="ja-JP" altLang="en-US" sz="2400" dirty="0"/>
              <a:t>誤字・脱字をみつけてください</a:t>
            </a:r>
            <a:endParaRPr lang="en-US" altLang="ja-JP" sz="2400" dirty="0"/>
          </a:p>
        </p:txBody>
      </p:sp>
      <p:pic>
        <p:nvPicPr>
          <p:cNvPr id="7" name="図 6" descr="テキスト, 手紙&#10;&#10;AI 生成コンテンツは誤りを含む可能性があります。">
            <a:extLst>
              <a:ext uri="{FF2B5EF4-FFF2-40B4-BE49-F238E27FC236}">
                <a16:creationId xmlns:a16="http://schemas.microsoft.com/office/drawing/2014/main" id="{1CB26909-2B3B-329B-919A-B8E8EAE4F593}"/>
              </a:ext>
            </a:extLst>
          </p:cNvPr>
          <p:cNvPicPr>
            <a:picLocks noChangeAspect="1"/>
          </p:cNvPicPr>
          <p:nvPr/>
        </p:nvPicPr>
        <p:blipFill>
          <a:blip r:embed="rId2"/>
          <a:stretch>
            <a:fillRect/>
          </a:stretch>
        </p:blipFill>
        <p:spPr>
          <a:xfrm>
            <a:off x="5988254" y="2752063"/>
            <a:ext cx="2260458" cy="3031068"/>
          </a:xfrm>
          <a:prstGeom prst="rect">
            <a:avLst/>
          </a:prstGeom>
        </p:spPr>
      </p:pic>
      <p:sp>
        <p:nvSpPr>
          <p:cNvPr id="8" name="テキスト ボックス 7">
            <a:extLst>
              <a:ext uri="{FF2B5EF4-FFF2-40B4-BE49-F238E27FC236}">
                <a16:creationId xmlns:a16="http://schemas.microsoft.com/office/drawing/2014/main" id="{0A06CE31-F4CE-D4A8-6EC0-3977CD211DB1}"/>
              </a:ext>
            </a:extLst>
          </p:cNvPr>
          <p:cNvSpPr txBox="1"/>
          <p:nvPr/>
        </p:nvSpPr>
        <p:spPr>
          <a:xfrm>
            <a:off x="6121604" y="5885075"/>
            <a:ext cx="2260457" cy="369332"/>
          </a:xfrm>
          <a:prstGeom prst="rect">
            <a:avLst/>
          </a:prstGeom>
          <a:noFill/>
        </p:spPr>
        <p:txBody>
          <a:bodyPr wrap="square" rtlCol="0">
            <a:spAutoFit/>
          </a:bodyPr>
          <a:lstStyle/>
          <a:p>
            <a:r>
              <a:rPr kumimoji="1" lang="ja-JP" altLang="en-US" dirty="0"/>
              <a:t>文章１２ページ</a:t>
            </a:r>
          </a:p>
        </p:txBody>
      </p:sp>
      <p:graphicFrame>
        <p:nvGraphicFramePr>
          <p:cNvPr id="9" name="表 8">
            <a:extLst>
              <a:ext uri="{FF2B5EF4-FFF2-40B4-BE49-F238E27FC236}">
                <a16:creationId xmlns:a16="http://schemas.microsoft.com/office/drawing/2014/main" id="{4B032A06-FE18-C499-256B-32BF67E7D6BD}"/>
              </a:ext>
            </a:extLst>
          </p:cNvPr>
          <p:cNvGraphicFramePr>
            <a:graphicFrameLocks noGrp="1"/>
          </p:cNvGraphicFramePr>
          <p:nvPr>
            <p:extLst>
              <p:ext uri="{D42A27DB-BD31-4B8C-83A1-F6EECF244321}">
                <p14:modId xmlns:p14="http://schemas.microsoft.com/office/powerpoint/2010/main" val="1224739268"/>
              </p:ext>
            </p:extLst>
          </p:nvPr>
        </p:nvGraphicFramePr>
        <p:xfrm>
          <a:off x="108485" y="1207167"/>
          <a:ext cx="5118039" cy="5181600"/>
        </p:xfrm>
        <a:graphic>
          <a:graphicData uri="http://schemas.openxmlformats.org/drawingml/2006/table">
            <a:tbl>
              <a:tblPr firstRow="1" bandRow="1">
                <a:tableStyleId>{5C22544A-7EE6-4342-B048-85BDC9FD1C3A}</a:tableStyleId>
              </a:tblPr>
              <a:tblGrid>
                <a:gridCol w="1079439">
                  <a:extLst>
                    <a:ext uri="{9D8B030D-6E8A-4147-A177-3AD203B41FA5}">
                      <a16:colId xmlns:a16="http://schemas.microsoft.com/office/drawing/2014/main" val="2895613503"/>
                    </a:ext>
                  </a:extLst>
                </a:gridCol>
                <a:gridCol w="1981200">
                  <a:extLst>
                    <a:ext uri="{9D8B030D-6E8A-4147-A177-3AD203B41FA5}">
                      <a16:colId xmlns:a16="http://schemas.microsoft.com/office/drawing/2014/main" val="3792277129"/>
                    </a:ext>
                  </a:extLst>
                </a:gridCol>
                <a:gridCol w="2057400">
                  <a:extLst>
                    <a:ext uri="{9D8B030D-6E8A-4147-A177-3AD203B41FA5}">
                      <a16:colId xmlns:a16="http://schemas.microsoft.com/office/drawing/2014/main" val="2899302233"/>
                    </a:ext>
                  </a:extLst>
                </a:gridCol>
              </a:tblGrid>
              <a:tr h="293085">
                <a:tc>
                  <a:txBody>
                    <a:bodyPr/>
                    <a:lstStyle/>
                    <a:p>
                      <a:pPr>
                        <a:buNone/>
                      </a:pPr>
                      <a:r>
                        <a:rPr lang="ja-JP" altLang="en-US" sz="1600" dirty="0">
                          <a:solidFill>
                            <a:schemeClr val="tx1"/>
                          </a:solidFill>
                          <a:latin typeface="メイリオ" panose="020B0604030504040204" pitchFamily="50" charset="-128"/>
                          <a:ea typeface="メイリオ" panose="020B0604030504040204" pitchFamily="50" charset="-128"/>
                        </a:rPr>
                        <a:t>箇所</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buNone/>
                      </a:pPr>
                      <a:r>
                        <a:rPr lang="ja-JP" altLang="en-US" sz="1600">
                          <a:solidFill>
                            <a:schemeClr val="tx1"/>
                          </a:solidFill>
                          <a:latin typeface="メイリオ" panose="020B0604030504040204" pitchFamily="50" charset="-128"/>
                          <a:ea typeface="メイリオ" panose="020B0604030504040204" pitchFamily="50" charset="-128"/>
                        </a:rPr>
                        <a:t>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buNone/>
                      </a:pPr>
                      <a:r>
                        <a:rPr lang="ja-JP" altLang="en-US" sz="1600">
                          <a:solidFill>
                            <a:schemeClr val="tx1"/>
                          </a:solidFill>
                          <a:latin typeface="メイリオ" panose="020B0604030504040204" pitchFamily="50" charset="-128"/>
                          <a:ea typeface="メイリオ" panose="020B0604030504040204" pitchFamily="50" charset="-128"/>
                        </a:rPr>
                        <a:t>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7057295"/>
                  </a:ext>
                </a:extLst>
              </a:tr>
              <a:tr h="1172339">
                <a:tc>
                  <a:txBody>
                    <a:bodyPr/>
                    <a:lstStyle/>
                    <a:p>
                      <a:pPr>
                        <a:buNone/>
                      </a:pPr>
                      <a:r>
                        <a:rPr lang="en-US" altLang="ja-JP" sz="1600">
                          <a:solidFill>
                            <a:schemeClr val="tx1"/>
                          </a:solidFill>
                          <a:latin typeface="メイリオ" panose="020B0604030504040204" pitchFamily="50" charset="-128"/>
                          <a:ea typeface="メイリオ" panose="020B0604030504040204" pitchFamily="50" charset="-128"/>
                        </a:rPr>
                        <a:t>1.【</a:t>
                      </a:r>
                      <a:r>
                        <a:rPr lang="ja-JP" altLang="en-US" sz="1600">
                          <a:solidFill>
                            <a:schemeClr val="tx1"/>
                          </a:solidFill>
                          <a:latin typeface="メイリオ" panose="020B0604030504040204" pitchFamily="50" charset="-128"/>
                          <a:ea typeface="メイリオ" panose="020B0604030504040204" pitchFamily="50" charset="-128"/>
                        </a:rPr>
                        <a:t>補足</a:t>
                      </a:r>
                      <a:r>
                        <a:rPr lang="en-US" altLang="ja-JP" sz="1600">
                          <a:solidFill>
                            <a:schemeClr val="tx1"/>
                          </a:solidFill>
                          <a:latin typeface="メイリオ" panose="020B0604030504040204" pitchFamily="50" charset="-128"/>
                          <a:ea typeface="メイリオ" panose="020B0604030504040204" pitchFamily="50"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buNone/>
                      </a:pPr>
                      <a:r>
                        <a:rPr lang="ja-JP" altLang="en-US" sz="1600" dirty="0">
                          <a:solidFill>
                            <a:schemeClr val="tx1"/>
                          </a:solidFill>
                          <a:latin typeface="メイリオ" panose="020B0604030504040204" pitchFamily="50" charset="-128"/>
                          <a:ea typeface="メイリオ" panose="020B0604030504040204" pitchFamily="50" charset="-128"/>
                        </a:rPr>
                        <a:t>卒業までの履修目安は</a:t>
                      </a:r>
                      <a:r>
                        <a:rPr lang="en-US" altLang="ja-JP" sz="1600" dirty="0">
                          <a:solidFill>
                            <a:schemeClr val="tx1"/>
                          </a:solidFill>
                          <a:latin typeface="メイリオ" panose="020B0604030504040204" pitchFamily="50" charset="-128"/>
                          <a:ea typeface="メイリオ" panose="020B0604030504040204" pitchFamily="50" charset="-128"/>
                        </a:rPr>
                        <a:t>45</a:t>
                      </a:r>
                      <a:r>
                        <a:rPr lang="ja-JP" altLang="en-US" sz="1600" dirty="0">
                          <a:solidFill>
                            <a:schemeClr val="tx1"/>
                          </a:solidFill>
                          <a:latin typeface="メイリオ" panose="020B0604030504040204" pitchFamily="50" charset="-128"/>
                          <a:ea typeface="メイリオ" panose="020B0604030504040204" pitchFamily="50" charset="-128"/>
                        </a:rPr>
                        <a:t>科目以上（</a:t>
                      </a:r>
                      <a:r>
                        <a:rPr lang="ja-JP" altLang="en-US" sz="1600" b="1" dirty="0">
                          <a:solidFill>
                            <a:schemeClr val="tx1"/>
                          </a:solidFill>
                          <a:latin typeface="メイリオ" panose="020B0604030504040204" pitchFamily="50" charset="-128"/>
                          <a:ea typeface="メイリオ" panose="020B0604030504040204" pitchFamily="50" charset="-128"/>
                        </a:rPr>
                        <a:t>目安い</a:t>
                      </a:r>
                      <a:r>
                        <a:rPr lang="ja-JP" altLang="en-US" sz="1600" dirty="0">
                          <a:solidFill>
                            <a:schemeClr val="tx1"/>
                          </a:solidFill>
                          <a:latin typeface="メイリオ" panose="020B0604030504040204" pitchFamily="50" charset="-128"/>
                          <a:ea typeface="メイリオ" panose="020B0604030504040204" pitchFamily="50" charset="-128"/>
                        </a:rPr>
                        <a:t>）で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buNone/>
                      </a:pPr>
                      <a:r>
                        <a:rPr lang="ja-JP" altLang="en-US" sz="1600" dirty="0">
                          <a:solidFill>
                            <a:schemeClr val="tx1"/>
                          </a:solidFill>
                          <a:latin typeface="メイリオ" panose="020B0604030504040204" pitchFamily="50" charset="-128"/>
                          <a:ea typeface="メイリオ" panose="020B0604030504040204" pitchFamily="50" charset="-128"/>
                        </a:rPr>
                        <a:t>「（目安い）」は不要（直前に「履修目安」があり重複）。削除するか「（目安）」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96668706"/>
                  </a:ext>
                </a:extLst>
              </a:tr>
              <a:tr h="732712">
                <a:tc>
                  <a:txBody>
                    <a:bodyPr/>
                    <a:lstStyle/>
                    <a:p>
                      <a:pPr>
                        <a:buNone/>
                      </a:pPr>
                      <a:r>
                        <a:rPr lang="en-US" altLang="ja-JP" sz="1600">
                          <a:solidFill>
                            <a:schemeClr val="tx1"/>
                          </a:solidFill>
                          <a:latin typeface="メイリオ" panose="020B0604030504040204" pitchFamily="50" charset="-128"/>
                          <a:ea typeface="メイリオ" panose="020B0604030504040204" pitchFamily="50" charset="-128"/>
                        </a:rPr>
                        <a:t>2-3【</a:t>
                      </a:r>
                      <a:r>
                        <a:rPr lang="ja-JP" altLang="en-US" sz="1600">
                          <a:solidFill>
                            <a:schemeClr val="tx1"/>
                          </a:solidFill>
                          <a:latin typeface="メイリオ" panose="020B0604030504040204" pitchFamily="50" charset="-128"/>
                          <a:ea typeface="メイリオ" panose="020B0604030504040204" pitchFamily="50" charset="-128"/>
                        </a:rPr>
                        <a:t>補足</a:t>
                      </a:r>
                      <a:r>
                        <a:rPr lang="en-US" altLang="ja-JP" sz="1600">
                          <a:solidFill>
                            <a:schemeClr val="tx1"/>
                          </a:solidFill>
                          <a:latin typeface="メイリオ" panose="020B0604030504040204" pitchFamily="50" charset="-128"/>
                          <a:ea typeface="メイリオ" panose="020B0604030504040204" pitchFamily="50"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buNone/>
                      </a:pPr>
                      <a:r>
                        <a:rPr lang="en-US" altLang="ja-JP" sz="1600" dirty="0">
                          <a:solidFill>
                            <a:schemeClr val="tx1"/>
                          </a:solidFill>
                          <a:latin typeface="メイリオ" panose="020B0604030504040204" pitchFamily="50" charset="-128"/>
                          <a:ea typeface="メイリオ" panose="020B0604030504040204" pitchFamily="50" charset="-128"/>
                        </a:rPr>
                        <a:t>Blender</a:t>
                      </a:r>
                      <a:r>
                        <a:rPr lang="ja-JP" altLang="en-US" sz="1600" dirty="0">
                          <a:solidFill>
                            <a:schemeClr val="tx1"/>
                          </a:solidFill>
                          <a:latin typeface="メイリオ" panose="020B0604030504040204" pitchFamily="50" charset="-128"/>
                          <a:ea typeface="メイリオ" panose="020B0604030504040204" pitchFamily="50" charset="-128"/>
                        </a:rPr>
                        <a:t>は</a:t>
                      </a:r>
                      <a:r>
                        <a:rPr lang="en-US" altLang="ja-JP" sz="1600" dirty="0">
                          <a:solidFill>
                            <a:schemeClr val="tx1"/>
                          </a:solidFill>
                          <a:latin typeface="メイリオ" panose="020B0604030504040204" pitchFamily="50" charset="-128"/>
                          <a:ea typeface="メイリオ" panose="020B0604030504040204" pitchFamily="50" charset="-128"/>
                        </a:rPr>
                        <a:t>3</a:t>
                      </a:r>
                      <a:r>
                        <a:rPr lang="ja-JP" altLang="en-US" sz="1600" dirty="0">
                          <a:solidFill>
                            <a:schemeClr val="tx1"/>
                          </a:solidFill>
                          <a:latin typeface="メイリオ" panose="020B0604030504040204" pitchFamily="50" charset="-128"/>
                          <a:ea typeface="メイリオ" panose="020B0604030504040204" pitchFamily="50" charset="-128"/>
                        </a:rPr>
                        <a:t>次元の</a:t>
                      </a:r>
                      <a:r>
                        <a:rPr lang="en-US" altLang="ja-JP" sz="1600" dirty="0">
                          <a:solidFill>
                            <a:schemeClr val="tx1"/>
                          </a:solidFill>
                          <a:latin typeface="メイリオ" panose="020B0604030504040204" pitchFamily="50" charset="-128"/>
                          <a:ea typeface="メイリオ" panose="020B0604030504040204" pitchFamily="50" charset="-128"/>
                        </a:rPr>
                        <a:t>CG</a:t>
                      </a:r>
                      <a:r>
                        <a:rPr lang="ja-JP" altLang="en-US" sz="1600" dirty="0">
                          <a:solidFill>
                            <a:schemeClr val="tx1"/>
                          </a:solidFill>
                          <a:latin typeface="メイリオ" panose="020B0604030504040204" pitchFamily="50" charset="-128"/>
                          <a:ea typeface="メイリオ" panose="020B0604030504040204" pitchFamily="50" charset="-128"/>
                        </a:rPr>
                        <a:t>を</a:t>
                      </a:r>
                      <a:r>
                        <a:rPr lang="ja-JP" altLang="en-US" sz="1600" b="1" dirty="0">
                          <a:solidFill>
                            <a:schemeClr val="tx1"/>
                          </a:solidFill>
                          <a:latin typeface="メイリオ" panose="020B0604030504040204" pitchFamily="50" charset="-128"/>
                          <a:ea typeface="メイリオ" panose="020B0604030504040204" pitchFamily="50" charset="-128"/>
                        </a:rPr>
                        <a:t>制作そる</a:t>
                      </a:r>
                      <a:r>
                        <a:rPr lang="ja-JP" altLang="en-US" sz="1600" dirty="0">
                          <a:solidFill>
                            <a:schemeClr val="tx1"/>
                          </a:solidFill>
                          <a:latin typeface="メイリオ" panose="020B0604030504040204" pitchFamily="50" charset="-128"/>
                          <a:ea typeface="メイリオ" panose="020B0604030504040204" pitchFamily="50" charset="-128"/>
                        </a:rPr>
                        <a:t>ソフト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buNone/>
                      </a:pPr>
                      <a:r>
                        <a:rPr lang="ja-JP" altLang="en-US" sz="1600" dirty="0">
                          <a:solidFill>
                            <a:schemeClr val="tx1"/>
                          </a:solidFill>
                          <a:latin typeface="メイリオ" panose="020B0604030504040204" pitchFamily="50" charset="-128"/>
                          <a:ea typeface="メイリオ" panose="020B0604030504040204" pitchFamily="50" charset="-128"/>
                        </a:rPr>
                        <a:t>制作</a:t>
                      </a:r>
                      <a:r>
                        <a:rPr lang="ja-JP" altLang="en-US" sz="1600" b="1" dirty="0">
                          <a:solidFill>
                            <a:schemeClr val="tx1"/>
                          </a:solidFill>
                          <a:latin typeface="メイリオ" panose="020B0604030504040204" pitchFamily="50" charset="-128"/>
                          <a:ea typeface="メイリオ" panose="020B0604030504040204" pitchFamily="50" charset="-128"/>
                        </a:rPr>
                        <a:t>する</a:t>
                      </a:r>
                      <a:r>
                        <a:rPr lang="ja-JP" altLang="en-US" sz="1600" dirty="0">
                          <a:solidFill>
                            <a:schemeClr val="tx1"/>
                          </a:solidFill>
                          <a:latin typeface="メイリオ" panose="020B0604030504040204" pitchFamily="50" charset="-128"/>
                          <a:ea typeface="メイリオ" panose="020B0604030504040204" pitchFamily="50" charset="-128"/>
                        </a:rPr>
                        <a:t>ソフト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67030971"/>
                  </a:ext>
                </a:extLst>
              </a:tr>
              <a:tr h="732712">
                <a:tc>
                  <a:txBody>
                    <a:bodyPr/>
                    <a:lstStyle/>
                    <a:p>
                      <a:pPr>
                        <a:buNone/>
                      </a:pPr>
                      <a:r>
                        <a:rPr lang="en-US" altLang="ja-JP" sz="1600">
                          <a:solidFill>
                            <a:schemeClr val="tx1"/>
                          </a:solidFill>
                          <a:latin typeface="メイリオ" panose="020B0604030504040204" pitchFamily="50" charset="-128"/>
                          <a:ea typeface="メイリオ" panose="020B0604030504040204" pitchFamily="50" charset="-128"/>
                        </a:rPr>
                        <a:t>Ⅰ-3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buNone/>
                      </a:pPr>
                      <a:r>
                        <a:rPr lang="ja-JP" altLang="en-US" sz="1600">
                          <a:solidFill>
                            <a:schemeClr val="tx1"/>
                          </a:solidFill>
                          <a:latin typeface="メイリオ" panose="020B0604030504040204" pitchFamily="50" charset="-128"/>
                          <a:ea typeface="メイリオ" panose="020B0604030504040204" pitchFamily="50" charset="-128"/>
                        </a:rPr>
                        <a:t>例：コンビニの場所**、**リスト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buNone/>
                      </a:pPr>
                      <a:r>
                        <a:rPr lang="ja-JP" altLang="en-US" sz="1600">
                          <a:solidFill>
                            <a:schemeClr val="tx1"/>
                          </a:solidFill>
                          <a:latin typeface="メイリオ" panose="020B0604030504040204" pitchFamily="50" charset="-128"/>
                          <a:ea typeface="メイリオ" panose="020B0604030504040204" pitchFamily="50" charset="-128"/>
                        </a:rPr>
                        <a:t>コンビニの場所</a:t>
                      </a:r>
                      <a:r>
                        <a:rPr lang="ja-JP" altLang="en-US" sz="1600" b="1">
                          <a:solidFill>
                            <a:schemeClr val="tx1"/>
                          </a:solidFill>
                          <a:latin typeface="メイリオ" panose="020B0604030504040204" pitchFamily="50" charset="-128"/>
                          <a:ea typeface="メイリオ" panose="020B0604030504040204" pitchFamily="50" charset="-128"/>
                        </a:rPr>
                        <a:t>の</a:t>
                      </a:r>
                      <a:r>
                        <a:rPr lang="ja-JP" altLang="en-US" sz="1600">
                          <a:solidFill>
                            <a:schemeClr val="tx1"/>
                          </a:solidFill>
                          <a:latin typeface="メイリオ" panose="020B0604030504040204" pitchFamily="50" charset="-128"/>
                          <a:ea typeface="メイリオ" panose="020B0604030504040204" pitchFamily="50" charset="-128"/>
                        </a:rPr>
                        <a:t>リスト（脱字と思われます）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46065242"/>
                  </a:ext>
                </a:extLst>
              </a:tr>
              <a:tr h="952525">
                <a:tc>
                  <a:txBody>
                    <a:bodyPr/>
                    <a:lstStyle/>
                    <a:p>
                      <a:pPr>
                        <a:buNone/>
                      </a:pPr>
                      <a:r>
                        <a:rPr lang="en-US" altLang="ja-JP" sz="1600">
                          <a:solidFill>
                            <a:schemeClr val="tx1"/>
                          </a:solidFill>
                          <a:latin typeface="メイリオ" panose="020B0604030504040204" pitchFamily="50" charset="-128"/>
                          <a:ea typeface="メイリオ" panose="020B0604030504040204" pitchFamily="50" charset="-128"/>
                        </a:rPr>
                        <a:t>Ⅲ-5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buNone/>
                      </a:pPr>
                      <a:r>
                        <a:rPr lang="ja-JP" altLang="en-US" sz="1600">
                          <a:solidFill>
                            <a:schemeClr val="tx1"/>
                          </a:solidFill>
                          <a:latin typeface="メイリオ" panose="020B0604030504040204" pitchFamily="50" charset="-128"/>
                          <a:ea typeface="メイリオ" panose="020B0604030504040204" pitchFamily="50" charset="-128"/>
                        </a:rPr>
                        <a:t>福山大学では</a:t>
                      </a:r>
                      <a:r>
                        <a:rPr lang="en-US" altLang="ja-JP" sz="1600" b="1">
                          <a:solidFill>
                            <a:schemeClr val="tx1"/>
                          </a:solidFill>
                          <a:latin typeface="メイリオ" panose="020B0604030504040204" pitchFamily="50" charset="-128"/>
                          <a:ea typeface="メイリオ" panose="020B0604030504040204" pitchFamily="50" charset="-128"/>
                        </a:rPr>
                        <a:t>1</a:t>
                      </a:r>
                      <a:r>
                        <a:rPr lang="ja-JP" altLang="en-US" sz="1600" b="1">
                          <a:solidFill>
                            <a:schemeClr val="tx1"/>
                          </a:solidFill>
                          <a:latin typeface="メイリオ" panose="020B0604030504040204" pitchFamily="50" charset="-128"/>
                          <a:ea typeface="メイリオ" panose="020B0604030504040204" pitchFamily="50" charset="-128"/>
                        </a:rPr>
                        <a:t>年生のうち</a:t>
                      </a:r>
                      <a:r>
                        <a:rPr lang="ja-JP" altLang="en-US" sz="1600">
                          <a:solidFill>
                            <a:schemeClr val="tx1"/>
                          </a:solidFill>
                          <a:latin typeface="メイリオ" panose="020B0604030504040204" pitchFamily="50" charset="-128"/>
                          <a:ea typeface="メイリオ" panose="020B0604030504040204" pitchFamily="50" charset="-128"/>
                        </a:rPr>
                        <a:t>、毎週</a:t>
                      </a:r>
                      <a:r>
                        <a:rPr lang="en-US" altLang="ja-JP" sz="1600">
                          <a:solidFill>
                            <a:schemeClr val="tx1"/>
                          </a:solidFill>
                          <a:latin typeface="メイリオ" panose="020B0604030504040204" pitchFamily="50" charset="-128"/>
                          <a:ea typeface="メイリオ" panose="020B0604030504040204" pitchFamily="50" charset="-128"/>
                        </a:rPr>
                        <a:t>2.5</a:t>
                      </a:r>
                      <a:r>
                        <a:rPr lang="ja-JP" altLang="en-US" sz="1600">
                          <a:solidFill>
                            <a:schemeClr val="tx1"/>
                          </a:solidFill>
                          <a:latin typeface="メイリオ" panose="020B0604030504040204" pitchFamily="50" charset="-128"/>
                          <a:ea typeface="メイリオ" panose="020B0604030504040204" pitchFamily="50" charset="-128"/>
                        </a:rPr>
                        <a:t>コマ</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buNone/>
                      </a:pPr>
                      <a:r>
                        <a:rPr lang="en-US" altLang="ja-JP" sz="1600">
                          <a:solidFill>
                            <a:schemeClr val="tx1"/>
                          </a:solidFill>
                          <a:latin typeface="メイリオ" panose="020B0604030504040204" pitchFamily="50" charset="-128"/>
                          <a:ea typeface="メイリオ" panose="020B0604030504040204" pitchFamily="50" charset="-128"/>
                        </a:rPr>
                        <a:t>1</a:t>
                      </a:r>
                      <a:r>
                        <a:rPr lang="ja-JP" altLang="en-US" sz="1600">
                          <a:solidFill>
                            <a:schemeClr val="tx1"/>
                          </a:solidFill>
                          <a:latin typeface="メイリオ" panose="020B0604030504040204" pitchFamily="50" charset="-128"/>
                          <a:ea typeface="メイリオ" panose="020B0604030504040204" pitchFamily="50" charset="-128"/>
                        </a:rPr>
                        <a:t>年生のうち</a:t>
                      </a:r>
                      <a:r>
                        <a:rPr lang="ja-JP" altLang="en-US" sz="1600" b="1">
                          <a:solidFill>
                            <a:schemeClr val="tx1"/>
                          </a:solidFill>
                          <a:latin typeface="メイリオ" panose="020B0604030504040204" pitchFamily="50" charset="-128"/>
                          <a:ea typeface="メイリオ" panose="020B0604030504040204" pitchFamily="50" charset="-128"/>
                        </a:rPr>
                        <a:t>は</a:t>
                      </a:r>
                      <a:r>
                        <a:rPr lang="ja-JP" altLang="en-US" sz="1600">
                          <a:solidFill>
                            <a:schemeClr val="tx1"/>
                          </a:solidFill>
                          <a:latin typeface="メイリオ" panose="020B0604030504040204" pitchFamily="50" charset="-128"/>
                          <a:ea typeface="メイリオ" panose="020B0604030504040204" pitchFamily="50" charset="-128"/>
                        </a:rPr>
                        <a:t>、／</a:t>
                      </a:r>
                      <a:r>
                        <a:rPr lang="en-US" altLang="ja-JP" sz="1600">
                          <a:solidFill>
                            <a:schemeClr val="tx1"/>
                          </a:solidFill>
                          <a:latin typeface="メイリオ" panose="020B0604030504040204" pitchFamily="50" charset="-128"/>
                          <a:ea typeface="メイリオ" panose="020B0604030504040204" pitchFamily="50" charset="-128"/>
                        </a:rPr>
                        <a:t>1</a:t>
                      </a:r>
                      <a:r>
                        <a:rPr lang="ja-JP" altLang="en-US" sz="1600">
                          <a:solidFill>
                            <a:schemeClr val="tx1"/>
                          </a:solidFill>
                          <a:latin typeface="メイリオ" panose="020B0604030504040204" pitchFamily="50" charset="-128"/>
                          <a:ea typeface="メイリオ" panose="020B0604030504040204" pitchFamily="50" charset="-128"/>
                        </a:rPr>
                        <a:t>年次</a:t>
                      </a:r>
                      <a:r>
                        <a:rPr lang="ja-JP" altLang="en-US" sz="1600" b="1">
                          <a:solidFill>
                            <a:schemeClr val="tx1"/>
                          </a:solidFill>
                          <a:latin typeface="メイリオ" panose="020B0604030504040204" pitchFamily="50" charset="-128"/>
                          <a:ea typeface="メイリオ" panose="020B0604030504040204" pitchFamily="50" charset="-128"/>
                        </a:rPr>
                        <a:t>には</a:t>
                      </a:r>
                      <a:r>
                        <a:rPr lang="ja-JP" altLang="en-US" sz="1600">
                          <a:solidFill>
                            <a:schemeClr val="tx1"/>
                          </a:solidFill>
                          <a:latin typeface="メイリオ" panose="020B0604030504040204" pitchFamily="50" charset="-128"/>
                          <a:ea typeface="メイリオ" panose="020B0604030504040204" pitchFamily="50" charset="-128"/>
                        </a:rPr>
                        <a:t>（</a:t>
                      </a:r>
                      <a:r>
                        <a:rPr lang="en-US" altLang="ja-JP" sz="1600">
                          <a:solidFill>
                            <a:schemeClr val="tx1"/>
                          </a:solidFill>
                          <a:latin typeface="メイリオ" panose="020B0604030504040204" pitchFamily="50" charset="-128"/>
                          <a:ea typeface="メイリオ" panose="020B0604030504040204" pitchFamily="50" charset="-128"/>
                        </a:rPr>
                        <a:t>1-1【</a:t>
                      </a:r>
                      <a:r>
                        <a:rPr lang="ja-JP" altLang="en-US" sz="1600">
                          <a:solidFill>
                            <a:schemeClr val="tx1"/>
                          </a:solidFill>
                          <a:latin typeface="メイリオ" panose="020B0604030504040204" pitchFamily="50" charset="-128"/>
                          <a:ea typeface="メイリオ" panose="020B0604030504040204" pitchFamily="50" charset="-128"/>
                        </a:rPr>
                        <a:t>補足</a:t>
                      </a:r>
                      <a:r>
                        <a:rPr lang="en-US" altLang="ja-JP" sz="1600">
                          <a:solidFill>
                            <a:schemeClr val="tx1"/>
                          </a:solidFill>
                          <a:latin typeface="メイリオ" panose="020B0604030504040204" pitchFamily="50" charset="-128"/>
                          <a:ea typeface="メイリオ" panose="020B0604030504040204" pitchFamily="50" charset="-128"/>
                        </a:rPr>
                        <a:t>】</a:t>
                      </a:r>
                      <a:r>
                        <a:rPr lang="ja-JP" altLang="en-US" sz="1600">
                          <a:solidFill>
                            <a:schemeClr val="tx1"/>
                          </a:solidFill>
                          <a:latin typeface="メイリオ" panose="020B0604030504040204" pitchFamily="50" charset="-128"/>
                          <a:ea typeface="メイリオ" panose="020B0604030504040204" pitchFamily="50" charset="-128"/>
                        </a:rPr>
                        <a:t>の表現に合わせる）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7170005"/>
                  </a:ext>
                </a:extLst>
              </a:tr>
              <a:tr h="732712">
                <a:tc>
                  <a:txBody>
                    <a:bodyPr/>
                    <a:lstStyle/>
                    <a:p>
                      <a:pPr>
                        <a:buNone/>
                      </a:pPr>
                      <a:r>
                        <a:rPr lang="en-US" altLang="ja-JP" sz="1600">
                          <a:solidFill>
                            <a:schemeClr val="tx1"/>
                          </a:solidFill>
                          <a:latin typeface="メイリオ" panose="020B0604030504040204" pitchFamily="50" charset="-128"/>
                          <a:ea typeface="メイリオ" panose="020B0604030504040204" pitchFamily="50" charset="-128"/>
                        </a:rPr>
                        <a:t>4</a:t>
                      </a:r>
                      <a:r>
                        <a:rPr lang="ja-JP" altLang="en-US" sz="1600">
                          <a:solidFill>
                            <a:schemeClr val="tx1"/>
                          </a:solidFill>
                          <a:latin typeface="メイリオ" panose="020B0604030504040204" pitchFamily="50" charset="-128"/>
                          <a:ea typeface="メイリオ" panose="020B0604030504040204" pitchFamily="50" charset="-128"/>
                        </a:rPr>
                        <a:t>章</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buNone/>
                      </a:pPr>
                      <a:r>
                        <a:rPr lang="zh-TW" altLang="en-US" sz="1600">
                          <a:solidFill>
                            <a:schemeClr val="tx1"/>
                          </a:solidFill>
                          <a:latin typeface="メイリオ" panose="020B0604030504040204" pitchFamily="50" charset="-128"/>
                          <a:ea typeface="メイリオ" panose="020B0604030504040204" pitchFamily="50" charset="-128"/>
                        </a:rPr>
                        <a:t>広島</a:t>
                      </a:r>
                      <a:r>
                        <a:rPr lang="en-US" altLang="zh-TW" sz="1600">
                          <a:solidFill>
                            <a:schemeClr val="tx1"/>
                          </a:solidFill>
                          <a:latin typeface="メイリオ" panose="020B0604030504040204" pitchFamily="50" charset="-128"/>
                          <a:ea typeface="メイリオ" panose="020B0604030504040204" pitchFamily="50" charset="-128"/>
                        </a:rPr>
                        <a:t>DX</a:t>
                      </a:r>
                      <a:r>
                        <a:rPr lang="zh-TW" altLang="en-US" sz="1600">
                          <a:solidFill>
                            <a:schemeClr val="tx1"/>
                          </a:solidFill>
                          <a:latin typeface="メイリオ" panose="020B0604030504040204" pitchFamily="50" charset="-128"/>
                          <a:ea typeface="メイリオ" panose="020B0604030504040204" pitchFamily="50" charset="-128"/>
                        </a:rPr>
                        <a:t>奨学金（</a:t>
                      </a:r>
                      <a:r>
                        <a:rPr lang="zh-TW" altLang="en-US" sz="1600" b="1">
                          <a:solidFill>
                            <a:schemeClr val="tx1"/>
                          </a:solidFill>
                          <a:latin typeface="メイリオ" panose="020B0604030504040204" pitchFamily="50" charset="-128"/>
                          <a:ea typeface="メイリオ" panose="020B0604030504040204" pitchFamily="50" charset="-128"/>
                        </a:rPr>
                        <a:t>在学期間貸与型</a:t>
                      </a:r>
                      <a:endParaRPr lang="zh-TW" altLang="en-US" sz="160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buNone/>
                      </a:pPr>
                      <a:r>
                        <a:rPr lang="ja-JP" altLang="en-US" sz="1600" dirty="0">
                          <a:solidFill>
                            <a:schemeClr val="tx1"/>
                          </a:solidFill>
                          <a:latin typeface="メイリオ" panose="020B0604030504040204" pitchFamily="50" charset="-128"/>
                          <a:ea typeface="メイリオ" panose="020B0604030504040204" pitchFamily="50" charset="-128"/>
                        </a:rPr>
                        <a:t>在学期間</a:t>
                      </a:r>
                      <a:r>
                        <a:rPr lang="ja-JP" altLang="en-US" sz="1600" b="1" dirty="0">
                          <a:solidFill>
                            <a:schemeClr val="tx1"/>
                          </a:solidFill>
                          <a:latin typeface="メイリオ" panose="020B0604030504040204" pitchFamily="50" charset="-128"/>
                          <a:ea typeface="メイリオ" panose="020B0604030504040204" pitchFamily="50" charset="-128"/>
                        </a:rPr>
                        <a:t>中の</a:t>
                      </a:r>
                      <a:r>
                        <a:rPr lang="ja-JP" altLang="en-US" sz="1600" dirty="0">
                          <a:solidFill>
                            <a:schemeClr val="tx1"/>
                          </a:solidFill>
                          <a:latin typeface="メイリオ" panose="020B0604030504040204" pitchFamily="50" charset="-128"/>
                          <a:ea typeface="メイリオ" panose="020B0604030504040204" pitchFamily="50" charset="-128"/>
                        </a:rPr>
                        <a:t>貸与型（</a:t>
                      </a:r>
                      <a:r>
                        <a:rPr lang="en-US" altLang="ja-JP" sz="1600" dirty="0">
                          <a:solidFill>
                            <a:schemeClr val="tx1"/>
                          </a:solidFill>
                          <a:latin typeface="メイリオ" panose="020B0604030504040204" pitchFamily="50" charset="-128"/>
                          <a:ea typeface="メイリオ" panose="020B0604030504040204" pitchFamily="50" charset="-128"/>
                        </a:rPr>
                        <a:t>Ⅴ-3</a:t>
                      </a:r>
                      <a:r>
                        <a:rPr lang="ja-JP" altLang="en-US" sz="1600" dirty="0">
                          <a:solidFill>
                            <a:schemeClr val="tx1"/>
                          </a:solidFill>
                          <a:latin typeface="メイリオ" panose="020B0604030504040204" pitchFamily="50" charset="-128"/>
                          <a:ea typeface="メイリオ" panose="020B0604030504040204" pitchFamily="50" charset="-128"/>
                        </a:rPr>
                        <a:t>では正しく表記）</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12594025"/>
                  </a:ext>
                </a:extLst>
              </a:tr>
            </a:tbl>
          </a:graphicData>
        </a:graphic>
      </p:graphicFrame>
      <p:sp>
        <p:nvSpPr>
          <p:cNvPr id="10" name="テキスト ボックス 9">
            <a:extLst>
              <a:ext uri="{FF2B5EF4-FFF2-40B4-BE49-F238E27FC236}">
                <a16:creationId xmlns:a16="http://schemas.microsoft.com/office/drawing/2014/main" id="{DFD3E342-EFE1-AB10-D0A1-9524DB00480B}"/>
              </a:ext>
            </a:extLst>
          </p:cNvPr>
          <p:cNvSpPr txBox="1"/>
          <p:nvPr/>
        </p:nvSpPr>
        <p:spPr>
          <a:xfrm>
            <a:off x="130693" y="6452139"/>
            <a:ext cx="5230919" cy="461665"/>
          </a:xfrm>
          <a:prstGeom prst="rect">
            <a:avLst/>
          </a:prstGeom>
          <a:noFill/>
        </p:spPr>
        <p:txBody>
          <a:bodyPr wrap="none" rtlCol="0">
            <a:spAutoFit/>
          </a:bodyPr>
          <a:lstStyle/>
          <a:p>
            <a:r>
              <a:rPr kumimoji="1" lang="en-US" altLang="ja-JP" sz="2400" u="sng" dirty="0"/>
              <a:t>AI </a:t>
            </a:r>
            <a:r>
              <a:rPr kumimoji="1" lang="ja-JP" altLang="en-US" sz="2400" u="sng" dirty="0"/>
              <a:t>からの回答（</a:t>
            </a:r>
            <a:r>
              <a:rPr kumimoji="1" lang="en-US" altLang="ja-JP" sz="2400" u="sng" dirty="0"/>
              <a:t>Claude Opus </a:t>
            </a:r>
            <a:r>
              <a:rPr kumimoji="1" lang="ja-JP" altLang="en-US" sz="2400" u="sng" dirty="0"/>
              <a:t>を使用）</a:t>
            </a:r>
          </a:p>
        </p:txBody>
      </p:sp>
    </p:spTree>
    <p:extLst>
      <p:ext uri="{BB962C8B-B14F-4D97-AF65-F5344CB8AC3E}">
        <p14:creationId xmlns:p14="http://schemas.microsoft.com/office/powerpoint/2010/main" val="24955645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25C8FD1-DBD6-3136-3B30-BD68B7ECBC07}"/>
              </a:ext>
            </a:extLst>
          </p:cNvPr>
          <p:cNvSpPr>
            <a:spLocks noGrp="1"/>
          </p:cNvSpPr>
          <p:nvPr>
            <p:ph type="title"/>
          </p:nvPr>
        </p:nvSpPr>
        <p:spPr/>
        <p:txBody>
          <a:bodyPr>
            <a:normAutofit fontScale="90000"/>
          </a:bodyPr>
          <a:lstStyle/>
          <a:p>
            <a:r>
              <a:rPr kumimoji="1" lang="ja-JP" altLang="en-US" dirty="0"/>
              <a:t>② 多言語の理解、翻訳</a:t>
            </a:r>
          </a:p>
        </p:txBody>
      </p:sp>
      <p:sp>
        <p:nvSpPr>
          <p:cNvPr id="3" name="コンテンツ プレースホルダー 2">
            <a:extLst>
              <a:ext uri="{FF2B5EF4-FFF2-40B4-BE49-F238E27FC236}">
                <a16:creationId xmlns:a16="http://schemas.microsoft.com/office/drawing/2014/main" id="{AE6B516B-573C-ADA3-D307-F1AB773C1E76}"/>
              </a:ext>
            </a:extLst>
          </p:cNvPr>
          <p:cNvSpPr>
            <a:spLocks noGrp="1"/>
          </p:cNvSpPr>
          <p:nvPr>
            <p:ph idx="1"/>
          </p:nvPr>
        </p:nvSpPr>
        <p:spPr/>
        <p:txBody>
          <a:bodyPr/>
          <a:lstStyle/>
          <a:p>
            <a:pPr marL="0" indent="0">
              <a:buNone/>
            </a:pPr>
            <a:r>
              <a:rPr kumimoji="1" lang="en-US" altLang="ja-JP" dirty="0"/>
              <a:t>AI </a:t>
            </a:r>
            <a:r>
              <a:rPr kumimoji="1" lang="ja-JP" altLang="en-US" dirty="0"/>
              <a:t>は複数の言語を理解し、翻訳できる</a:t>
            </a:r>
          </a:p>
        </p:txBody>
      </p:sp>
      <p:sp>
        <p:nvSpPr>
          <p:cNvPr id="4" name="スライド番号プレースホルダー 3">
            <a:extLst>
              <a:ext uri="{FF2B5EF4-FFF2-40B4-BE49-F238E27FC236}">
                <a16:creationId xmlns:a16="http://schemas.microsoft.com/office/drawing/2014/main" id="{3AE0B270-63B1-2E3F-FE59-A15A9B92CD79}"/>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205D82C-95A1-431E-8E38-AA614A14CDCF}" type="slidenum">
              <a:rPr kumimoji="1" lang="ja-JP" altLang="en-US" sz="28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メイリオ"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1" lang="ja-JP" altLang="en-US" sz="2800" b="0" i="0" u="none" strike="noStrike" kern="1200" cap="none" spc="0" normalizeH="0" baseline="0" noProof="0">
              <a:ln>
                <a:noFill/>
              </a:ln>
              <a:solidFill>
                <a:prstClr val="black">
                  <a:tint val="75000"/>
                </a:prstClr>
              </a:solidFill>
              <a:effectLst/>
              <a:uLnTx/>
              <a:uFillTx/>
              <a:latin typeface="Arial" panose="020B0604020202020204" pitchFamily="34" charset="0"/>
              <a:ea typeface="メイリオ" panose="020B0604030504040204" pitchFamily="50" charset="-128"/>
              <a:cs typeface="+mn-cs"/>
            </a:endParaRPr>
          </a:p>
        </p:txBody>
      </p:sp>
      <p:sp>
        <p:nvSpPr>
          <p:cNvPr id="5" name="テキスト ボックス 4">
            <a:extLst>
              <a:ext uri="{FF2B5EF4-FFF2-40B4-BE49-F238E27FC236}">
                <a16:creationId xmlns:a16="http://schemas.microsoft.com/office/drawing/2014/main" id="{4E52DE95-C32B-8370-569D-322C238F8DE2}"/>
              </a:ext>
            </a:extLst>
          </p:cNvPr>
          <p:cNvSpPr txBox="1"/>
          <p:nvPr/>
        </p:nvSpPr>
        <p:spPr>
          <a:xfrm>
            <a:off x="5361612" y="1595021"/>
            <a:ext cx="3647975" cy="5262979"/>
          </a:xfrm>
          <a:prstGeom prst="rect">
            <a:avLst/>
          </a:prstGeom>
          <a:solidFill>
            <a:schemeClr val="accent3">
              <a:lumMod val="20000"/>
              <a:lumOff val="80000"/>
            </a:schemeClr>
          </a:solidFill>
        </p:spPr>
        <p:txBody>
          <a:bodyPr wrap="square" rtlCol="0">
            <a:spAutoFit/>
          </a:bodyPr>
          <a:lstStyle/>
          <a:p>
            <a:r>
              <a:rPr lang="en-US" altLang="ja-JP" sz="2400" dirty="0"/>
              <a:t>《</a:t>
            </a:r>
            <a:r>
              <a:rPr lang="en-US" altLang="ja-JP" sz="2400" b="1" dirty="0"/>
              <a:t>AI</a:t>
            </a:r>
            <a:r>
              <a:rPr lang="ja-JP" altLang="en-US" sz="2400" b="1" dirty="0"/>
              <a:t>への指示</a:t>
            </a:r>
            <a:r>
              <a:rPr lang="en-US" altLang="ja-JP" sz="2400" dirty="0"/>
              <a:t>》</a:t>
            </a:r>
          </a:p>
          <a:p>
            <a:r>
              <a:rPr lang="ja-JP" altLang="en-US" sz="2400" dirty="0"/>
              <a:t>次を英語に翻訳してください。</a:t>
            </a:r>
            <a:br>
              <a:rPr lang="en-US" altLang="ja-JP" sz="2400" dirty="0"/>
            </a:br>
            <a:r>
              <a:rPr lang="ja-JP" altLang="en-US" sz="2400" dirty="0"/>
              <a:t>この度 私たちの婚約がととのい 結婚式を挙げる運びとなりました</a:t>
            </a:r>
            <a:br>
              <a:rPr lang="ja-JP" altLang="en-US" sz="2400" dirty="0"/>
            </a:br>
            <a:r>
              <a:rPr lang="ja-JP" altLang="en-US" sz="2400" dirty="0"/>
              <a:t>つきましては 末永くご懇情をいただきたく</a:t>
            </a:r>
            <a:br>
              <a:rPr lang="ja-JP" altLang="en-US" sz="2400" dirty="0"/>
            </a:br>
            <a:r>
              <a:rPr lang="ja-JP" altLang="en-US" sz="2400" dirty="0"/>
              <a:t>ささやかですが粗餐を用意させていただきました</a:t>
            </a:r>
            <a:br>
              <a:rPr lang="ja-JP" altLang="en-US" sz="2400" dirty="0"/>
            </a:br>
            <a:r>
              <a:rPr lang="ja-JP" altLang="en-US" sz="2400" dirty="0"/>
              <a:t>ご多用中まことに恐縮でございますが ご光臨賜りますよう</a:t>
            </a:r>
            <a:br>
              <a:rPr lang="ja-JP" altLang="en-US" sz="2400" dirty="0"/>
            </a:br>
            <a:r>
              <a:rPr lang="ja-JP" altLang="en-US" sz="2400" dirty="0"/>
              <a:t>ご案内申し上げます</a:t>
            </a:r>
            <a:endParaRPr lang="en-US" altLang="ja-JP" sz="2400" dirty="0"/>
          </a:p>
        </p:txBody>
      </p:sp>
      <p:sp>
        <p:nvSpPr>
          <p:cNvPr id="7" name="テキスト ボックス 6">
            <a:extLst>
              <a:ext uri="{FF2B5EF4-FFF2-40B4-BE49-F238E27FC236}">
                <a16:creationId xmlns:a16="http://schemas.microsoft.com/office/drawing/2014/main" id="{DFC0BC75-3A66-439A-D01F-92AF4CD979FB}"/>
              </a:ext>
            </a:extLst>
          </p:cNvPr>
          <p:cNvSpPr txBox="1"/>
          <p:nvPr/>
        </p:nvSpPr>
        <p:spPr>
          <a:xfrm>
            <a:off x="321845" y="1503908"/>
            <a:ext cx="4813233" cy="4154984"/>
          </a:xfrm>
          <a:prstGeom prst="rect">
            <a:avLst/>
          </a:prstGeom>
          <a:noFill/>
          <a:ln>
            <a:solidFill>
              <a:schemeClr val="accent1"/>
            </a:solidFill>
          </a:ln>
        </p:spPr>
        <p:txBody>
          <a:bodyPr wrap="square" rtlCol="0">
            <a:spAutoFit/>
          </a:bodyPr>
          <a:lstStyle/>
          <a:p>
            <a:r>
              <a:rPr lang="en-US" altLang="ja-JP" sz="2400" dirty="0"/>
              <a:t>With joyful hearts we announce our engagement</a:t>
            </a:r>
            <a:br>
              <a:rPr lang="en-US" altLang="ja-JP" sz="2400" dirty="0"/>
            </a:br>
            <a:r>
              <a:rPr lang="en-US" altLang="ja-JP" sz="2400" dirty="0"/>
              <a:t>and the celebration of our marriage.</a:t>
            </a:r>
          </a:p>
          <a:p>
            <a:r>
              <a:rPr lang="en-US" altLang="ja-JP" sz="2400" dirty="0"/>
              <a:t>Hoping for your continued friendship in the years ahead,</a:t>
            </a:r>
            <a:br>
              <a:rPr lang="en-US" altLang="ja-JP" sz="2400" dirty="0"/>
            </a:br>
            <a:r>
              <a:rPr lang="en-US" altLang="ja-JP" sz="2400" dirty="0"/>
              <a:t>we invite you to join us for a simple dinner in our honor.</a:t>
            </a:r>
          </a:p>
          <a:p>
            <a:r>
              <a:rPr lang="en-US" altLang="ja-JP" sz="2400" dirty="0"/>
              <a:t>We know how busy you are, and we would be truly honored</a:t>
            </a:r>
            <a:br>
              <a:rPr lang="en-US" altLang="ja-JP" sz="2400" dirty="0"/>
            </a:br>
            <a:r>
              <a:rPr lang="en-US" altLang="ja-JP" sz="2400" dirty="0"/>
              <a:t>if you could be with us on this day.</a:t>
            </a:r>
          </a:p>
          <a:p>
            <a:endParaRPr kumimoji="1" lang="ja-JP" altLang="en-US" sz="2400" dirty="0"/>
          </a:p>
        </p:txBody>
      </p:sp>
      <p:sp>
        <p:nvSpPr>
          <p:cNvPr id="9" name="テキスト ボックス 8">
            <a:extLst>
              <a:ext uri="{FF2B5EF4-FFF2-40B4-BE49-F238E27FC236}">
                <a16:creationId xmlns:a16="http://schemas.microsoft.com/office/drawing/2014/main" id="{6F8424B9-010B-B055-435F-67C2542D5672}"/>
              </a:ext>
            </a:extLst>
          </p:cNvPr>
          <p:cNvSpPr txBox="1"/>
          <p:nvPr/>
        </p:nvSpPr>
        <p:spPr>
          <a:xfrm>
            <a:off x="0" y="5894686"/>
            <a:ext cx="5230919" cy="461665"/>
          </a:xfrm>
          <a:prstGeom prst="rect">
            <a:avLst/>
          </a:prstGeom>
          <a:noFill/>
        </p:spPr>
        <p:txBody>
          <a:bodyPr wrap="none" rtlCol="0">
            <a:spAutoFit/>
          </a:bodyPr>
          <a:lstStyle/>
          <a:p>
            <a:r>
              <a:rPr kumimoji="1" lang="en-US" altLang="ja-JP" sz="2400" u="sng" dirty="0"/>
              <a:t>AI </a:t>
            </a:r>
            <a:r>
              <a:rPr kumimoji="1" lang="ja-JP" altLang="en-US" sz="2400" u="sng" dirty="0"/>
              <a:t>からの回答（</a:t>
            </a:r>
            <a:r>
              <a:rPr kumimoji="1" lang="en-US" altLang="ja-JP" sz="2400" u="sng" dirty="0"/>
              <a:t>Claude Opus </a:t>
            </a:r>
            <a:r>
              <a:rPr kumimoji="1" lang="ja-JP" altLang="en-US" sz="2400" u="sng" dirty="0"/>
              <a:t>を使用）</a:t>
            </a:r>
          </a:p>
        </p:txBody>
      </p:sp>
    </p:spTree>
    <p:extLst>
      <p:ext uri="{BB962C8B-B14F-4D97-AF65-F5344CB8AC3E}">
        <p14:creationId xmlns:p14="http://schemas.microsoft.com/office/powerpoint/2010/main" val="31308256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id="{81A9F8AE-8C5B-07FF-EAFD-9EF8D55852C4}"/>
              </a:ext>
            </a:extLst>
          </p:cNvPr>
          <p:cNvSpPr txBox="1">
            <a:spLocks/>
          </p:cNvSpPr>
          <p:nvPr/>
        </p:nvSpPr>
        <p:spPr>
          <a:xfrm>
            <a:off x="321845" y="136524"/>
            <a:ext cx="8461208" cy="469865"/>
          </a:xfrm>
          <a:prstGeom prst="rect">
            <a:avLst/>
          </a:prstGeom>
        </p:spPr>
        <p:txBody>
          <a:bodyPr vert="horz" lIns="91440" tIns="45720" rIns="91440" bIns="45720" rtlCol="0" anchor="b">
            <a:normAutofit fontScale="67500" lnSpcReduction="20000"/>
          </a:bodyPr>
          <a:lstStyle>
            <a:lvl1pPr algn="ctr" defTabSz="914400" rtl="0" eaLnBrk="1" latinLnBrk="0" hangingPunct="1">
              <a:lnSpc>
                <a:spcPct val="90000"/>
              </a:lnSpc>
              <a:spcBef>
                <a:spcPct val="0"/>
              </a:spcBef>
              <a:buNone/>
              <a:defRPr kumimoji="1" sz="4400" kern="1200">
                <a:solidFill>
                  <a:srgbClr val="FF0000"/>
                </a:solidFill>
                <a:latin typeface="Arial" panose="020B0604020202020204" pitchFamily="34" charset="0"/>
                <a:ea typeface="メイリオ" panose="020B0604030504040204" pitchFamily="50" charset="-128"/>
                <a:cs typeface="Segoe UI" panose="020B0502040204020203" pitchFamily="34" charset="0"/>
              </a:defRPr>
            </a:lvl1pPr>
          </a:lstStyle>
          <a:p>
            <a:pPr algn="l"/>
            <a:r>
              <a:rPr lang="ja-JP" altLang="en-US" dirty="0"/>
              <a:t>③ 思考（</a:t>
            </a:r>
            <a:r>
              <a:rPr lang="en-US" altLang="ja-JP" dirty="0" err="1"/>
              <a:t>CoT</a:t>
            </a:r>
            <a:r>
              <a:rPr lang="ja-JP" altLang="en-US" dirty="0"/>
              <a:t>）</a:t>
            </a:r>
          </a:p>
        </p:txBody>
      </p:sp>
      <p:sp>
        <p:nvSpPr>
          <p:cNvPr id="6" name="コンテンツ プレースホルダー 2">
            <a:extLst>
              <a:ext uri="{FF2B5EF4-FFF2-40B4-BE49-F238E27FC236}">
                <a16:creationId xmlns:a16="http://schemas.microsoft.com/office/drawing/2014/main" id="{701715C8-0A3D-B4CA-DFBA-5EF3F9EB1C17}"/>
              </a:ext>
            </a:extLst>
          </p:cNvPr>
          <p:cNvSpPr txBox="1">
            <a:spLocks/>
          </p:cNvSpPr>
          <p:nvPr/>
        </p:nvSpPr>
        <p:spPr>
          <a:xfrm>
            <a:off x="321845" y="807749"/>
            <a:ext cx="8461208" cy="1206914"/>
          </a:xfrm>
          <a:prstGeom prst="rect">
            <a:avLst/>
          </a:prstGeom>
        </p:spPr>
        <p:txBody>
          <a:bodyPr vert="horz" lIns="91440" tIns="45720" rIns="91440" bIns="45720" rtlCol="0">
            <a:normAutofit/>
          </a:bodyPr>
          <a:lstStyle>
            <a:lvl1pPr marL="0" indent="0" algn="ctr" defTabSz="914400" rtl="0" eaLnBrk="1" latinLnBrk="0" hangingPunct="1">
              <a:lnSpc>
                <a:spcPct val="100000"/>
              </a:lnSpc>
              <a:spcBef>
                <a:spcPts val="1000"/>
              </a:spcBef>
              <a:buFont typeface="Arial" panose="020B0604020202020204" pitchFamily="34" charset="0"/>
              <a:buNone/>
              <a:defRPr kumimoji="1" sz="24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1pPr>
            <a:lvl2pPr marL="457200" indent="0" algn="ctr" defTabSz="914400" rtl="0" eaLnBrk="1" latinLnBrk="0" hangingPunct="1">
              <a:lnSpc>
                <a:spcPct val="100000"/>
              </a:lnSpc>
              <a:spcBef>
                <a:spcPts val="500"/>
              </a:spcBef>
              <a:buFont typeface="Arial" panose="020B0604020202020204" pitchFamily="34" charset="0"/>
              <a:buNone/>
              <a:defRPr kumimoji="1" sz="20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2pPr>
            <a:lvl3pPr marL="914400" indent="0" algn="ctr" defTabSz="914400" rtl="0" eaLnBrk="1" latinLnBrk="0" hangingPunct="1">
              <a:lnSpc>
                <a:spcPct val="100000"/>
              </a:lnSpc>
              <a:spcBef>
                <a:spcPts val="500"/>
              </a:spcBef>
              <a:buFont typeface="Arial" panose="020B0604020202020204" pitchFamily="34" charset="0"/>
              <a:buNone/>
              <a:defRPr kumimoji="1" sz="18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3pPr>
            <a:lvl4pPr marL="1371600" indent="0" algn="ctr" defTabSz="914400" rtl="0" eaLnBrk="1" latinLnBrk="0" hangingPunct="1">
              <a:lnSpc>
                <a:spcPct val="100000"/>
              </a:lnSpc>
              <a:spcBef>
                <a:spcPts val="500"/>
              </a:spcBef>
              <a:buFont typeface="Arial" panose="020B0604020202020204" pitchFamily="34" charset="0"/>
              <a:buNone/>
              <a:defRPr kumimoji="1" sz="16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4pPr>
            <a:lvl5pPr marL="1828800" indent="0" algn="ctr" defTabSz="914400" rtl="0" eaLnBrk="1" latinLnBrk="0" hangingPunct="1">
              <a:lnSpc>
                <a:spcPct val="100000"/>
              </a:lnSpc>
              <a:spcBef>
                <a:spcPts val="500"/>
              </a:spcBef>
              <a:buFont typeface="Arial" panose="020B0604020202020204" pitchFamily="34" charset="0"/>
              <a:buNone/>
              <a:defRPr kumimoji="1" sz="16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b="1" dirty="0"/>
              <a:t>思考</a:t>
            </a:r>
            <a:r>
              <a:rPr lang="en-US" altLang="ja-JP" b="1" dirty="0"/>
              <a:t>(</a:t>
            </a:r>
            <a:r>
              <a:rPr lang="en-US" altLang="ja-JP" b="1" dirty="0" err="1"/>
              <a:t>CoT</a:t>
            </a:r>
            <a:r>
              <a:rPr lang="en-US" altLang="ja-JP" b="1" dirty="0"/>
              <a:t>)</a:t>
            </a:r>
            <a:r>
              <a:rPr lang="ja-JP" altLang="en-US" dirty="0"/>
              <a:t>：問題を</a:t>
            </a:r>
            <a:r>
              <a:rPr lang="ja-JP" altLang="en-US" b="1" dirty="0"/>
              <a:t>段階的に解く過程</a:t>
            </a:r>
            <a:r>
              <a:rPr lang="ja-JP" altLang="en-US" dirty="0"/>
              <a:t>を、</a:t>
            </a:r>
            <a:r>
              <a:rPr lang="en-US" altLang="ja-JP" dirty="0"/>
              <a:t>AI</a:t>
            </a:r>
            <a:r>
              <a:rPr lang="ja-JP" altLang="en-US" dirty="0"/>
              <a:t>が自ら</a:t>
            </a:r>
            <a:r>
              <a:rPr lang="ja-JP" altLang="en-US" b="1" dirty="0"/>
              <a:t>計画し実行</a:t>
            </a:r>
            <a:r>
              <a:rPr lang="ja-JP" altLang="en-US" dirty="0"/>
              <a:t>。複雑な問題の解決が可能。</a:t>
            </a:r>
          </a:p>
        </p:txBody>
      </p:sp>
      <p:sp>
        <p:nvSpPr>
          <p:cNvPr id="9" name="テキスト ボックス 8">
            <a:extLst>
              <a:ext uri="{FF2B5EF4-FFF2-40B4-BE49-F238E27FC236}">
                <a16:creationId xmlns:a16="http://schemas.microsoft.com/office/drawing/2014/main" id="{6F8424B9-010B-B055-435F-67C2542D5672}"/>
              </a:ext>
            </a:extLst>
          </p:cNvPr>
          <p:cNvSpPr txBox="1"/>
          <p:nvPr/>
        </p:nvSpPr>
        <p:spPr>
          <a:xfrm>
            <a:off x="209550" y="6050251"/>
            <a:ext cx="3894015" cy="830997"/>
          </a:xfrm>
          <a:prstGeom prst="rect">
            <a:avLst/>
          </a:prstGeom>
          <a:noFill/>
        </p:spPr>
        <p:txBody>
          <a:bodyPr wrap="none" rtlCol="0">
            <a:spAutoFit/>
          </a:bodyPr>
          <a:lstStyle/>
          <a:p>
            <a:r>
              <a:rPr kumimoji="1" lang="en-US" altLang="ja-JP" sz="2400" u="sng" dirty="0"/>
              <a:t>AI </a:t>
            </a:r>
            <a:r>
              <a:rPr kumimoji="1" lang="ja-JP" altLang="en-US" sz="2400" u="sng" dirty="0"/>
              <a:t>が作成したアプリを実行</a:t>
            </a:r>
            <a:endParaRPr kumimoji="1" lang="en-US" altLang="ja-JP" sz="2400" u="sng" dirty="0"/>
          </a:p>
          <a:p>
            <a:r>
              <a:rPr kumimoji="1" lang="ja-JP" altLang="en-US" sz="2400" u="sng" dirty="0"/>
              <a:t>（</a:t>
            </a:r>
            <a:r>
              <a:rPr kumimoji="1" lang="en-US" altLang="ja-JP" sz="2400" u="sng" dirty="0"/>
              <a:t>Claude Opus </a:t>
            </a:r>
            <a:r>
              <a:rPr kumimoji="1" lang="ja-JP" altLang="en-US" sz="2400" u="sng" dirty="0"/>
              <a:t>を使用）</a:t>
            </a:r>
          </a:p>
        </p:txBody>
      </p:sp>
      <p:sp>
        <p:nvSpPr>
          <p:cNvPr id="7" name="テキスト ボックス 6">
            <a:extLst>
              <a:ext uri="{FF2B5EF4-FFF2-40B4-BE49-F238E27FC236}">
                <a16:creationId xmlns:a16="http://schemas.microsoft.com/office/drawing/2014/main" id="{B155F2E1-0BF7-A91A-0535-7F29BBB0279F}"/>
              </a:ext>
            </a:extLst>
          </p:cNvPr>
          <p:cNvSpPr txBox="1"/>
          <p:nvPr/>
        </p:nvSpPr>
        <p:spPr>
          <a:xfrm>
            <a:off x="5237547" y="1998856"/>
            <a:ext cx="3647975" cy="3416320"/>
          </a:xfrm>
          <a:prstGeom prst="rect">
            <a:avLst/>
          </a:prstGeom>
          <a:solidFill>
            <a:schemeClr val="accent3">
              <a:lumMod val="20000"/>
              <a:lumOff val="80000"/>
            </a:schemeClr>
          </a:solidFill>
        </p:spPr>
        <p:txBody>
          <a:bodyPr wrap="square" rtlCol="0">
            <a:spAutoFit/>
          </a:bodyPr>
          <a:lstStyle/>
          <a:p>
            <a:r>
              <a:rPr lang="en-US" altLang="ja-JP" sz="2400" dirty="0"/>
              <a:t>《</a:t>
            </a:r>
            <a:r>
              <a:rPr lang="en-US" altLang="ja-JP" sz="2400" b="1" dirty="0"/>
              <a:t>AI</a:t>
            </a:r>
            <a:r>
              <a:rPr lang="ja-JP" altLang="en-US" sz="2400" b="1" dirty="0"/>
              <a:t>への指示</a:t>
            </a:r>
            <a:r>
              <a:rPr lang="en-US" altLang="ja-JP" sz="2400" dirty="0"/>
              <a:t>》</a:t>
            </a:r>
          </a:p>
          <a:p>
            <a:r>
              <a:rPr lang="ja-JP" altLang="en-US" sz="2400" dirty="0"/>
              <a:t>あなたは、</a:t>
            </a:r>
            <a:r>
              <a:rPr lang="en-US" altLang="ja-JP" sz="2400" b="1" dirty="0" err="1"/>
              <a:t>CoT</a:t>
            </a:r>
            <a:r>
              <a:rPr lang="en-US" altLang="ja-JP" sz="2400" b="1" dirty="0"/>
              <a:t> </a:t>
            </a:r>
            <a:r>
              <a:rPr lang="ja-JP" altLang="en-US" sz="2400" b="1" dirty="0"/>
              <a:t>によりスイカゲーム</a:t>
            </a:r>
            <a:r>
              <a:rPr lang="ja-JP" altLang="en-US" sz="2400" dirty="0"/>
              <a:t>を </a:t>
            </a:r>
            <a:r>
              <a:rPr lang="en-US" altLang="ja-JP" sz="2400" dirty="0"/>
              <a:t>Python </a:t>
            </a:r>
            <a:r>
              <a:rPr lang="ja-JP" altLang="en-US" sz="2400" dirty="0"/>
              <a:t>で作成してください。</a:t>
            </a:r>
            <a:r>
              <a:rPr lang="ja-JP" altLang="en-US" sz="2400" b="1" dirty="0"/>
              <a:t>完成後は正確性とゲームの楽しさを高めて</a:t>
            </a:r>
            <a:r>
              <a:rPr lang="ja-JP" altLang="en-US" sz="2400" dirty="0"/>
              <a:t>ください。正確性を下げないようにしながら改善・改良を継続してください</a:t>
            </a:r>
          </a:p>
        </p:txBody>
      </p:sp>
      <p:pic>
        <p:nvPicPr>
          <p:cNvPr id="15" name="画面録画 14">
            <a:hlinkClick r:id="" action="ppaction://media"/>
            <a:extLst>
              <a:ext uri="{FF2B5EF4-FFF2-40B4-BE49-F238E27FC236}">
                <a16:creationId xmlns:a16="http://schemas.microsoft.com/office/drawing/2014/main" id="{717214B2-F5FA-69C5-B930-5E6BB93609E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47750" y="1635133"/>
            <a:ext cx="2501900" cy="4415118"/>
          </a:xfrm>
          <a:prstGeom prst="rect">
            <a:avLst/>
          </a:prstGeom>
        </p:spPr>
      </p:pic>
    </p:spTree>
    <p:extLst>
      <p:ext uri="{BB962C8B-B14F-4D97-AF65-F5344CB8AC3E}">
        <p14:creationId xmlns:p14="http://schemas.microsoft.com/office/powerpoint/2010/main" val="4121903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515"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5"/>
                </p:tgtEl>
              </p:cMediaNode>
            </p:video>
            <p:seq concurrent="1" nextAc="seek">
              <p:cTn id="8" restart="whenNotActive" fill="hold" evtFilter="cancelBubble" nodeType="interactiveSeq">
                <p:stCondLst>
                  <p:cond evt="onClick" delay="0">
                    <p:tgtEl>
                      <p:spTgt spid="1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5"/>
                                        </p:tgtEl>
                                      </p:cBhvr>
                                    </p:cmd>
                                  </p:childTnLst>
                                </p:cTn>
                              </p:par>
                            </p:childTnLst>
                          </p:cTn>
                        </p:par>
                      </p:childTnLst>
                    </p:cTn>
                  </p:par>
                </p:childTnLst>
              </p:cTn>
              <p:nextCondLst>
                <p:cond evt="onClick" delay="0">
                  <p:tgtEl>
                    <p:spTgt spid="15"/>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AFC671F-85C5-038E-451C-782E738E9045}"/>
              </a:ext>
            </a:extLst>
          </p:cNvPr>
          <p:cNvSpPr>
            <a:spLocks noGrp="1"/>
          </p:cNvSpPr>
          <p:nvPr>
            <p:ph type="title"/>
          </p:nvPr>
        </p:nvSpPr>
        <p:spPr/>
        <p:txBody>
          <a:bodyPr>
            <a:normAutofit fontScale="90000"/>
          </a:bodyPr>
          <a:lstStyle/>
          <a:p>
            <a:r>
              <a:rPr lang="ja-JP" altLang="en-US" dirty="0"/>
              <a:t>④ 画像の理解</a:t>
            </a:r>
            <a:endParaRPr kumimoji="1" lang="ja-JP" altLang="en-US" dirty="0"/>
          </a:p>
        </p:txBody>
      </p:sp>
      <p:sp>
        <p:nvSpPr>
          <p:cNvPr id="3" name="コンテンツ プレースホルダー 2">
            <a:extLst>
              <a:ext uri="{FF2B5EF4-FFF2-40B4-BE49-F238E27FC236}">
                <a16:creationId xmlns:a16="http://schemas.microsoft.com/office/drawing/2014/main" id="{32D3041D-2118-7517-44D9-5F5BE1431A54}"/>
              </a:ext>
            </a:extLst>
          </p:cNvPr>
          <p:cNvSpPr>
            <a:spLocks noGrp="1"/>
          </p:cNvSpPr>
          <p:nvPr>
            <p:ph idx="1"/>
          </p:nvPr>
        </p:nvSpPr>
        <p:spPr>
          <a:xfrm>
            <a:off x="283946" y="788995"/>
            <a:ext cx="8461208" cy="5333166"/>
          </a:xfrm>
        </p:spPr>
        <p:txBody>
          <a:bodyPr/>
          <a:lstStyle/>
          <a:p>
            <a:pPr marL="0" indent="0">
              <a:buNone/>
            </a:pPr>
            <a:r>
              <a:rPr kumimoji="1" lang="en-US" altLang="ja-JP" dirty="0"/>
              <a:t>AI </a:t>
            </a:r>
            <a:r>
              <a:rPr kumimoji="1" lang="ja-JP" altLang="en-US" dirty="0"/>
              <a:t>は、</a:t>
            </a:r>
            <a:r>
              <a:rPr lang="ja-JP" altLang="en-US" dirty="0"/>
              <a:t>文章を区切って処理する。これに加えて、</a:t>
            </a:r>
            <a:r>
              <a:rPr lang="ja-JP" altLang="en-US" b="1" dirty="0"/>
              <a:t>画像を一定の大きさに区切り</a:t>
            </a:r>
            <a:r>
              <a:rPr lang="ja-JP" altLang="en-US" dirty="0"/>
              <a:t>、</a:t>
            </a:r>
            <a:r>
              <a:rPr lang="ja-JP" altLang="en-US" b="1" dirty="0"/>
              <a:t>画像を「ことば」と同じ仕組み</a:t>
            </a:r>
            <a:r>
              <a:rPr lang="ja-JP" altLang="en-US" dirty="0"/>
              <a:t>で扱う</a:t>
            </a:r>
            <a:endParaRPr kumimoji="1" lang="ja-JP" altLang="en-US" dirty="0"/>
          </a:p>
        </p:txBody>
      </p:sp>
      <p:sp>
        <p:nvSpPr>
          <p:cNvPr id="4" name="スライド番号プレースホルダー 3">
            <a:extLst>
              <a:ext uri="{FF2B5EF4-FFF2-40B4-BE49-F238E27FC236}">
                <a16:creationId xmlns:a16="http://schemas.microsoft.com/office/drawing/2014/main" id="{7E0587C7-C060-9E19-875F-E6D68B1C7A7B}"/>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205D82C-95A1-431E-8E38-AA614A14CDCF}" type="slidenum">
              <a:rPr kumimoji="1" lang="ja-JP" altLang="en-US" sz="28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メイリオ"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1" lang="ja-JP" altLang="en-US" sz="2800" b="0" i="0" u="none" strike="noStrike" kern="1200" cap="none" spc="0" normalizeH="0" baseline="0" noProof="0">
              <a:ln>
                <a:noFill/>
              </a:ln>
              <a:solidFill>
                <a:prstClr val="black">
                  <a:tint val="75000"/>
                </a:prstClr>
              </a:solidFill>
              <a:effectLst/>
              <a:uLnTx/>
              <a:uFillTx/>
              <a:latin typeface="Arial" panose="020B0604020202020204" pitchFamily="34" charset="0"/>
              <a:ea typeface="メイリオ" panose="020B0604030504040204" pitchFamily="50" charset="-128"/>
              <a:cs typeface="+mn-cs"/>
            </a:endParaRPr>
          </a:p>
        </p:txBody>
      </p:sp>
      <p:pic>
        <p:nvPicPr>
          <p:cNvPr id="6" name="図 5" descr="建物の前の広場&#10;&#10;AI 生成コンテンツは誤りを含む可能性があります。">
            <a:extLst>
              <a:ext uri="{FF2B5EF4-FFF2-40B4-BE49-F238E27FC236}">
                <a16:creationId xmlns:a16="http://schemas.microsoft.com/office/drawing/2014/main" id="{77D36455-6271-E94D-3FDC-7C0F8F75C8BA}"/>
              </a:ext>
            </a:extLst>
          </p:cNvPr>
          <p:cNvPicPr>
            <a:picLocks noChangeAspect="1"/>
          </p:cNvPicPr>
          <p:nvPr/>
        </p:nvPicPr>
        <p:blipFill>
          <a:blip r:embed="rId2"/>
          <a:stretch>
            <a:fillRect/>
          </a:stretch>
        </p:blipFill>
        <p:spPr>
          <a:xfrm>
            <a:off x="5101389" y="4072436"/>
            <a:ext cx="4042611" cy="2195449"/>
          </a:xfrm>
          <a:prstGeom prst="rect">
            <a:avLst/>
          </a:prstGeom>
        </p:spPr>
      </p:pic>
      <p:sp>
        <p:nvSpPr>
          <p:cNvPr id="7" name="テキスト ボックス 6">
            <a:extLst>
              <a:ext uri="{FF2B5EF4-FFF2-40B4-BE49-F238E27FC236}">
                <a16:creationId xmlns:a16="http://schemas.microsoft.com/office/drawing/2014/main" id="{6DDFC751-31ED-2091-A8CE-D7AA7910B548}"/>
              </a:ext>
            </a:extLst>
          </p:cNvPr>
          <p:cNvSpPr txBox="1"/>
          <p:nvPr/>
        </p:nvSpPr>
        <p:spPr>
          <a:xfrm>
            <a:off x="5172977" y="2358674"/>
            <a:ext cx="3647975" cy="1569660"/>
          </a:xfrm>
          <a:prstGeom prst="rect">
            <a:avLst/>
          </a:prstGeom>
          <a:solidFill>
            <a:schemeClr val="accent3">
              <a:lumMod val="20000"/>
              <a:lumOff val="80000"/>
            </a:schemeClr>
          </a:solidFill>
        </p:spPr>
        <p:txBody>
          <a:bodyPr wrap="square" rtlCol="0">
            <a:spAutoFit/>
          </a:bodyPr>
          <a:lstStyle/>
          <a:p>
            <a:r>
              <a:rPr lang="en-US" altLang="ja-JP" sz="2400" dirty="0"/>
              <a:t>《AI</a:t>
            </a:r>
            <a:r>
              <a:rPr lang="ja-JP" altLang="en-US" sz="2400" dirty="0"/>
              <a:t>への指示</a:t>
            </a:r>
            <a:r>
              <a:rPr lang="en-US" altLang="ja-JP" sz="2400" dirty="0"/>
              <a:t>》</a:t>
            </a:r>
          </a:p>
          <a:p>
            <a:r>
              <a:rPr lang="ja-JP" altLang="en-US" sz="2400" dirty="0"/>
              <a:t>この写真を</a:t>
            </a:r>
            <a:r>
              <a:rPr lang="en-US" altLang="ja-JP" sz="2400" dirty="0"/>
              <a:t>120</a:t>
            </a:r>
            <a:r>
              <a:rPr lang="ja-JP" altLang="en-US" sz="2400" dirty="0"/>
              <a:t>文字以内で、初めての人向けに説明して</a:t>
            </a:r>
            <a:endParaRPr kumimoji="1" lang="ja-JP" altLang="en-US" sz="2400" dirty="0"/>
          </a:p>
        </p:txBody>
      </p:sp>
      <p:sp>
        <p:nvSpPr>
          <p:cNvPr id="9" name="テキスト ボックス 8">
            <a:extLst>
              <a:ext uri="{FF2B5EF4-FFF2-40B4-BE49-F238E27FC236}">
                <a16:creationId xmlns:a16="http://schemas.microsoft.com/office/drawing/2014/main" id="{2737B9F5-8B56-9076-2185-1AA0E468C092}"/>
              </a:ext>
            </a:extLst>
          </p:cNvPr>
          <p:cNvSpPr txBox="1"/>
          <p:nvPr/>
        </p:nvSpPr>
        <p:spPr>
          <a:xfrm>
            <a:off x="370874" y="2217187"/>
            <a:ext cx="4572000" cy="4154984"/>
          </a:xfrm>
          <a:prstGeom prst="rect">
            <a:avLst/>
          </a:prstGeom>
          <a:noFill/>
          <a:ln>
            <a:solidFill>
              <a:schemeClr val="accent1"/>
            </a:solidFill>
          </a:ln>
        </p:spPr>
        <p:txBody>
          <a:bodyPr wrap="square">
            <a:spAutoFit/>
          </a:bodyPr>
          <a:lstStyle/>
          <a:p>
            <a:r>
              <a:rPr lang="ja-JP" altLang="en-US" sz="2400" dirty="0">
                <a:latin typeface="メイリオ" panose="020B0604030504040204" pitchFamily="50" charset="-128"/>
                <a:ea typeface="メイリオ" panose="020B0604030504040204" pitchFamily="50" charset="-128"/>
              </a:rPr>
              <a:t>東京の中心部を高い場所から見た風景写真です。中央にそびえる赤と白の塔が「東京タワー」で、</a:t>
            </a:r>
            <a:r>
              <a:rPr lang="en-US" altLang="ja-JP" sz="2400" dirty="0">
                <a:latin typeface="メイリオ" panose="020B0604030504040204" pitchFamily="50" charset="-128"/>
                <a:ea typeface="メイリオ" panose="020B0604030504040204" pitchFamily="50" charset="-128"/>
              </a:rPr>
              <a:t>1958</a:t>
            </a:r>
            <a:r>
              <a:rPr lang="ja-JP" altLang="en-US" sz="2400" dirty="0">
                <a:latin typeface="メイリオ" panose="020B0604030504040204" pitchFamily="50" charset="-128"/>
                <a:ea typeface="メイリオ" panose="020B0604030504040204" pitchFamily="50" charset="-128"/>
              </a:rPr>
              <a:t>年に完成した高さ</a:t>
            </a:r>
            <a:r>
              <a:rPr lang="en-US" altLang="ja-JP" sz="2400" dirty="0">
                <a:latin typeface="メイリオ" panose="020B0604030504040204" pitchFamily="50" charset="-128"/>
                <a:ea typeface="メイリオ" panose="020B0604030504040204" pitchFamily="50" charset="-128"/>
              </a:rPr>
              <a:t>333</a:t>
            </a:r>
            <a:r>
              <a:rPr lang="ja-JP" altLang="en-US" sz="2400" dirty="0">
                <a:latin typeface="メイリオ" panose="020B0604030504040204" pitchFamily="50" charset="-128"/>
                <a:ea typeface="メイリオ" panose="020B0604030504040204" pitchFamily="50" charset="-128"/>
              </a:rPr>
              <a:t>メートルの電波塔です。周囲にはオフィスビルやマンションが隙間なく建ち並び、奥には東京湾も見えます。日本の首都・東京の都市の密集ぶりと、街のシンボルである東京タワーの存在感がよく分かる一枚です。</a:t>
            </a:r>
          </a:p>
        </p:txBody>
      </p:sp>
      <p:sp>
        <p:nvSpPr>
          <p:cNvPr id="10" name="テキスト ボックス 9">
            <a:extLst>
              <a:ext uri="{FF2B5EF4-FFF2-40B4-BE49-F238E27FC236}">
                <a16:creationId xmlns:a16="http://schemas.microsoft.com/office/drawing/2014/main" id="{45DFDA64-0AA6-A672-E69D-57DB8A4610EF}"/>
              </a:ext>
            </a:extLst>
          </p:cNvPr>
          <p:cNvSpPr txBox="1"/>
          <p:nvPr/>
        </p:nvSpPr>
        <p:spPr>
          <a:xfrm>
            <a:off x="201529" y="6396335"/>
            <a:ext cx="5230919" cy="461665"/>
          </a:xfrm>
          <a:prstGeom prst="rect">
            <a:avLst/>
          </a:prstGeom>
          <a:noFill/>
        </p:spPr>
        <p:txBody>
          <a:bodyPr wrap="none" rtlCol="0">
            <a:spAutoFit/>
          </a:bodyPr>
          <a:lstStyle/>
          <a:p>
            <a:r>
              <a:rPr kumimoji="1" lang="en-US" altLang="ja-JP" sz="2400" u="sng" dirty="0"/>
              <a:t>AI </a:t>
            </a:r>
            <a:r>
              <a:rPr kumimoji="1" lang="ja-JP" altLang="en-US" sz="2400" u="sng" dirty="0"/>
              <a:t>からの回答（</a:t>
            </a:r>
            <a:r>
              <a:rPr kumimoji="1" lang="en-US" altLang="ja-JP" sz="2400" u="sng" dirty="0"/>
              <a:t>Claude Opus </a:t>
            </a:r>
            <a:r>
              <a:rPr kumimoji="1" lang="ja-JP" altLang="en-US" sz="2400" u="sng" dirty="0"/>
              <a:t>を使用）</a:t>
            </a:r>
          </a:p>
        </p:txBody>
      </p:sp>
      <p:sp>
        <p:nvSpPr>
          <p:cNvPr id="11" name="テキスト ボックス 10">
            <a:extLst>
              <a:ext uri="{FF2B5EF4-FFF2-40B4-BE49-F238E27FC236}">
                <a16:creationId xmlns:a16="http://schemas.microsoft.com/office/drawing/2014/main" id="{B39E780E-5CB7-BDE1-6868-7B6B405DFB5B}"/>
              </a:ext>
            </a:extLst>
          </p:cNvPr>
          <p:cNvSpPr txBox="1"/>
          <p:nvPr/>
        </p:nvSpPr>
        <p:spPr>
          <a:xfrm>
            <a:off x="5683037" y="6319390"/>
            <a:ext cx="2879314" cy="307777"/>
          </a:xfrm>
          <a:prstGeom prst="rect">
            <a:avLst/>
          </a:prstGeom>
          <a:noFill/>
        </p:spPr>
        <p:txBody>
          <a:bodyPr wrap="none" rtlCol="0">
            <a:spAutoFit/>
          </a:bodyPr>
          <a:lstStyle/>
          <a:p>
            <a:r>
              <a:rPr kumimoji="1" lang="ja-JP" altLang="en-US" sz="1400" dirty="0"/>
              <a:t>（画像は </a:t>
            </a:r>
            <a:r>
              <a:rPr kumimoji="1" lang="en-US" altLang="ja-JP" sz="1400" dirty="0" err="1"/>
              <a:t>UnSplash</a:t>
            </a:r>
            <a:r>
              <a:rPr kumimoji="1" lang="ja-JP" altLang="en-US" sz="1400" dirty="0"/>
              <a:t>のものを使用）</a:t>
            </a:r>
          </a:p>
        </p:txBody>
      </p:sp>
    </p:spTree>
    <p:extLst>
      <p:ext uri="{BB962C8B-B14F-4D97-AF65-F5344CB8AC3E}">
        <p14:creationId xmlns:p14="http://schemas.microsoft.com/office/powerpoint/2010/main" val="31883024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5C8E5-78E3-C434-D4EB-D1BAFEEB2C76}"/>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3505E6C3-7D08-5324-B8B5-4D8F263CF87B}"/>
              </a:ext>
            </a:extLst>
          </p:cNvPr>
          <p:cNvSpPr>
            <a:spLocks noGrp="1"/>
          </p:cNvSpPr>
          <p:nvPr>
            <p:ph type="title"/>
          </p:nvPr>
        </p:nvSpPr>
        <p:spPr/>
        <p:txBody>
          <a:bodyPr>
            <a:normAutofit fontScale="90000"/>
          </a:bodyPr>
          <a:lstStyle/>
          <a:p>
            <a:r>
              <a:rPr kumimoji="1" lang="ja-JP" altLang="en-US" dirty="0"/>
              <a:t>⑤ 帳票類の理解</a:t>
            </a:r>
          </a:p>
        </p:txBody>
      </p:sp>
      <p:sp>
        <p:nvSpPr>
          <p:cNvPr id="3" name="コンテンツ プレースホルダー 2">
            <a:extLst>
              <a:ext uri="{FF2B5EF4-FFF2-40B4-BE49-F238E27FC236}">
                <a16:creationId xmlns:a16="http://schemas.microsoft.com/office/drawing/2014/main" id="{16481905-4F1B-F561-0DBE-FFDA473B0706}"/>
              </a:ext>
            </a:extLst>
          </p:cNvPr>
          <p:cNvSpPr>
            <a:spLocks noGrp="1"/>
          </p:cNvSpPr>
          <p:nvPr>
            <p:ph idx="1"/>
          </p:nvPr>
        </p:nvSpPr>
        <p:spPr>
          <a:xfrm>
            <a:off x="321845" y="846253"/>
            <a:ext cx="8461208" cy="1206914"/>
          </a:xfrm>
        </p:spPr>
        <p:txBody>
          <a:bodyPr/>
          <a:lstStyle/>
          <a:p>
            <a:pPr marL="0" indent="0">
              <a:buNone/>
            </a:pPr>
            <a:r>
              <a:rPr kumimoji="1" lang="ja-JP" altLang="en-US" dirty="0"/>
              <a:t>画像の中の数値、文字の配置から全体の構造や意味を読み取る</a:t>
            </a:r>
          </a:p>
        </p:txBody>
      </p:sp>
      <p:sp>
        <p:nvSpPr>
          <p:cNvPr id="4" name="スライド番号プレースホルダー 3">
            <a:extLst>
              <a:ext uri="{FF2B5EF4-FFF2-40B4-BE49-F238E27FC236}">
                <a16:creationId xmlns:a16="http://schemas.microsoft.com/office/drawing/2014/main" id="{440A7185-14BA-8B92-9BD0-84F2CCB0689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205D82C-95A1-431E-8E38-AA614A14CDCF}" type="slidenum">
              <a:rPr kumimoji="1" lang="ja-JP" altLang="en-US" sz="28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メイリオ"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1" lang="ja-JP" altLang="en-US" sz="2800" b="0" i="0" u="none" strike="noStrike" kern="1200" cap="none" spc="0" normalizeH="0" baseline="0" noProof="0">
              <a:ln>
                <a:noFill/>
              </a:ln>
              <a:solidFill>
                <a:prstClr val="black">
                  <a:tint val="75000"/>
                </a:prstClr>
              </a:solidFill>
              <a:effectLst/>
              <a:uLnTx/>
              <a:uFillTx/>
              <a:latin typeface="Arial" panose="020B0604020202020204" pitchFamily="34" charset="0"/>
              <a:ea typeface="メイリオ" panose="020B0604030504040204" pitchFamily="50" charset="-128"/>
              <a:cs typeface="+mn-cs"/>
            </a:endParaRPr>
          </a:p>
        </p:txBody>
      </p:sp>
      <p:sp>
        <p:nvSpPr>
          <p:cNvPr id="5" name="テキスト ボックス 4">
            <a:extLst>
              <a:ext uri="{FF2B5EF4-FFF2-40B4-BE49-F238E27FC236}">
                <a16:creationId xmlns:a16="http://schemas.microsoft.com/office/drawing/2014/main" id="{AECDDB61-A560-92E0-7068-C020A89EDE90}"/>
              </a:ext>
            </a:extLst>
          </p:cNvPr>
          <p:cNvSpPr txBox="1"/>
          <p:nvPr/>
        </p:nvSpPr>
        <p:spPr>
          <a:xfrm>
            <a:off x="5237547" y="1998856"/>
            <a:ext cx="3647975" cy="830997"/>
          </a:xfrm>
          <a:prstGeom prst="rect">
            <a:avLst/>
          </a:prstGeom>
          <a:solidFill>
            <a:schemeClr val="accent3">
              <a:lumMod val="20000"/>
              <a:lumOff val="80000"/>
            </a:schemeClr>
          </a:solidFill>
        </p:spPr>
        <p:txBody>
          <a:bodyPr wrap="square" rtlCol="0">
            <a:spAutoFit/>
          </a:bodyPr>
          <a:lstStyle/>
          <a:p>
            <a:r>
              <a:rPr lang="en-US" altLang="ja-JP" sz="2400" dirty="0"/>
              <a:t>《</a:t>
            </a:r>
            <a:r>
              <a:rPr lang="en-US" altLang="ja-JP" sz="2400" b="1" dirty="0"/>
              <a:t>AI</a:t>
            </a:r>
            <a:r>
              <a:rPr lang="ja-JP" altLang="en-US" sz="2400" b="1" dirty="0"/>
              <a:t>への指示</a:t>
            </a:r>
            <a:r>
              <a:rPr lang="en-US" altLang="ja-JP" sz="2400" dirty="0"/>
              <a:t>》</a:t>
            </a:r>
          </a:p>
          <a:p>
            <a:r>
              <a:rPr lang="ja-JP" altLang="en-US" sz="2400" dirty="0"/>
              <a:t>読み取ってください</a:t>
            </a:r>
            <a:endParaRPr lang="en-US" altLang="ja-JP" sz="2400" dirty="0"/>
          </a:p>
        </p:txBody>
      </p:sp>
      <p:pic>
        <p:nvPicPr>
          <p:cNvPr id="8" name="図 7" descr="テキスト&#10;&#10;AI 生成コンテンツは誤りを含む可能性があります。">
            <a:extLst>
              <a:ext uri="{FF2B5EF4-FFF2-40B4-BE49-F238E27FC236}">
                <a16:creationId xmlns:a16="http://schemas.microsoft.com/office/drawing/2014/main" id="{F6007F4F-25A6-F031-0A6F-ACBA791EA299}"/>
              </a:ext>
            </a:extLst>
          </p:cNvPr>
          <p:cNvPicPr>
            <a:picLocks noChangeAspect="1"/>
          </p:cNvPicPr>
          <p:nvPr/>
        </p:nvPicPr>
        <p:blipFill>
          <a:blip r:embed="rId2"/>
          <a:stretch>
            <a:fillRect/>
          </a:stretch>
        </p:blipFill>
        <p:spPr>
          <a:xfrm>
            <a:off x="5718015" y="2974976"/>
            <a:ext cx="2143285" cy="3273808"/>
          </a:xfrm>
          <a:prstGeom prst="rect">
            <a:avLst/>
          </a:prstGeom>
        </p:spPr>
      </p:pic>
      <p:sp>
        <p:nvSpPr>
          <p:cNvPr id="9" name="テキスト ボックス 8">
            <a:extLst>
              <a:ext uri="{FF2B5EF4-FFF2-40B4-BE49-F238E27FC236}">
                <a16:creationId xmlns:a16="http://schemas.microsoft.com/office/drawing/2014/main" id="{0D3C747D-796D-D374-5889-D66D80C98C7A}"/>
              </a:ext>
            </a:extLst>
          </p:cNvPr>
          <p:cNvSpPr txBox="1"/>
          <p:nvPr/>
        </p:nvSpPr>
        <p:spPr>
          <a:xfrm>
            <a:off x="5445414" y="6356351"/>
            <a:ext cx="2879314" cy="307777"/>
          </a:xfrm>
          <a:prstGeom prst="rect">
            <a:avLst/>
          </a:prstGeom>
          <a:noFill/>
        </p:spPr>
        <p:txBody>
          <a:bodyPr wrap="none" rtlCol="0">
            <a:spAutoFit/>
          </a:bodyPr>
          <a:lstStyle/>
          <a:p>
            <a:r>
              <a:rPr kumimoji="1" lang="ja-JP" altLang="en-US" sz="1400" dirty="0"/>
              <a:t>（画像は </a:t>
            </a:r>
            <a:r>
              <a:rPr kumimoji="1" lang="en-US" altLang="ja-JP" sz="1400" dirty="0" err="1"/>
              <a:t>UnSplash</a:t>
            </a:r>
            <a:r>
              <a:rPr kumimoji="1" lang="ja-JP" altLang="en-US" sz="1400" dirty="0"/>
              <a:t>のものを使用）</a:t>
            </a:r>
          </a:p>
        </p:txBody>
      </p:sp>
      <p:graphicFrame>
        <p:nvGraphicFramePr>
          <p:cNvPr id="10" name="表 9">
            <a:extLst>
              <a:ext uri="{FF2B5EF4-FFF2-40B4-BE49-F238E27FC236}">
                <a16:creationId xmlns:a16="http://schemas.microsoft.com/office/drawing/2014/main" id="{396C4D8A-B1B0-C08B-7010-C1C65C19DA86}"/>
              </a:ext>
            </a:extLst>
          </p:cNvPr>
          <p:cNvGraphicFramePr>
            <a:graphicFrameLocks noGrp="1"/>
          </p:cNvGraphicFramePr>
          <p:nvPr>
            <p:extLst>
              <p:ext uri="{D42A27DB-BD31-4B8C-83A1-F6EECF244321}">
                <p14:modId xmlns:p14="http://schemas.microsoft.com/office/powerpoint/2010/main" val="3261710727"/>
              </p:ext>
            </p:extLst>
          </p:nvPr>
        </p:nvGraphicFramePr>
        <p:xfrm>
          <a:off x="552450" y="1998856"/>
          <a:ext cx="4356100" cy="3606800"/>
        </p:xfrm>
        <a:graphic>
          <a:graphicData uri="http://schemas.openxmlformats.org/drawingml/2006/table">
            <a:tbl>
              <a:tblPr firstRow="1" bandRow="1">
                <a:tableStyleId>{5C22544A-7EE6-4342-B048-85BDC9FD1C3A}</a:tableStyleId>
              </a:tblPr>
              <a:tblGrid>
                <a:gridCol w="2178050">
                  <a:extLst>
                    <a:ext uri="{9D8B030D-6E8A-4147-A177-3AD203B41FA5}">
                      <a16:colId xmlns:a16="http://schemas.microsoft.com/office/drawing/2014/main" val="1284507897"/>
                    </a:ext>
                  </a:extLst>
                </a:gridCol>
                <a:gridCol w="2178050">
                  <a:extLst>
                    <a:ext uri="{9D8B030D-6E8A-4147-A177-3AD203B41FA5}">
                      <a16:colId xmlns:a16="http://schemas.microsoft.com/office/drawing/2014/main" val="1569401303"/>
                    </a:ext>
                  </a:extLst>
                </a:gridCol>
              </a:tblGrid>
              <a:tr h="370840">
                <a:tc>
                  <a:txBody>
                    <a:bodyPr/>
                    <a:lstStyle/>
                    <a:p>
                      <a:pPr>
                        <a:buNone/>
                      </a:pPr>
                      <a:r>
                        <a:rPr lang="ja-JP" altLang="en-US" dirty="0">
                          <a:solidFill>
                            <a:schemeClr val="tx1"/>
                          </a:solidFill>
                          <a:latin typeface="メイリオ" panose="020B0604030504040204" pitchFamily="50" charset="-128"/>
                          <a:ea typeface="メイリオ" panose="020B0604030504040204" pitchFamily="50" charset="-128"/>
                        </a:rPr>
                        <a:t>項目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buNone/>
                      </a:pPr>
                      <a:r>
                        <a:rPr lang="ja-JP" altLang="en-US">
                          <a:solidFill>
                            <a:schemeClr val="tx1"/>
                          </a:solidFill>
                          <a:latin typeface="メイリオ" panose="020B0604030504040204" pitchFamily="50" charset="-128"/>
                          <a:ea typeface="メイリオ" panose="020B0604030504040204" pitchFamily="50" charset="-128"/>
                        </a:rPr>
                        <a:t>記載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30348939"/>
                  </a:ext>
                </a:extLst>
              </a:tr>
              <a:tr h="370840">
                <a:tc>
                  <a:txBody>
                    <a:bodyPr/>
                    <a:lstStyle/>
                    <a:p>
                      <a:pPr>
                        <a:buNone/>
                      </a:pPr>
                      <a:r>
                        <a:rPr lang="ja-JP" altLang="en-US">
                          <a:solidFill>
                            <a:schemeClr val="tx1"/>
                          </a:solidFill>
                          <a:latin typeface="メイリオ" panose="020B0604030504040204" pitchFamily="50" charset="-128"/>
                          <a:ea typeface="メイリオ" panose="020B0604030504040204" pitchFamily="50" charset="-128"/>
                        </a:rPr>
                        <a:t>クラス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buNone/>
                      </a:pPr>
                      <a:r>
                        <a:rPr lang="en-US">
                          <a:solidFill>
                            <a:schemeClr val="tx1"/>
                          </a:solidFill>
                          <a:latin typeface="メイリオ" panose="020B0604030504040204" pitchFamily="50" charset="-128"/>
                          <a:ea typeface="メイリオ" panose="020B0604030504040204" pitchFamily="50" charset="-128"/>
                        </a:rPr>
                        <a:t>ECONOMY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76015118"/>
                  </a:ext>
                </a:extLst>
              </a:tr>
              <a:tr h="370840">
                <a:tc>
                  <a:txBody>
                    <a:bodyPr/>
                    <a:lstStyle/>
                    <a:p>
                      <a:pPr>
                        <a:buNone/>
                      </a:pPr>
                      <a:r>
                        <a:rPr lang="ja-JP" altLang="en-US" dirty="0">
                          <a:solidFill>
                            <a:schemeClr val="tx1"/>
                          </a:solidFill>
                          <a:latin typeface="メイリオ" panose="020B0604030504040204" pitchFamily="50" charset="-128"/>
                          <a:ea typeface="メイリオ" panose="020B0604030504040204" pitchFamily="50" charset="-128"/>
                        </a:rPr>
                        <a:t>氏名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buNone/>
                      </a:pPr>
                      <a:r>
                        <a:rPr lang="en-US">
                          <a:solidFill>
                            <a:schemeClr val="tx1"/>
                          </a:solidFill>
                          <a:latin typeface="メイリオ" panose="020B0604030504040204" pitchFamily="50" charset="-128"/>
                          <a:ea typeface="メイリオ" panose="020B0604030504040204" pitchFamily="50" charset="-128"/>
                        </a:rPr>
                        <a:t>HANNA/AMIRMR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5852521"/>
                  </a:ext>
                </a:extLst>
              </a:tr>
              <a:tr h="370840">
                <a:tc>
                  <a:txBody>
                    <a:bodyPr/>
                    <a:lstStyle/>
                    <a:p>
                      <a:pPr>
                        <a:buNone/>
                      </a:pPr>
                      <a:r>
                        <a:rPr lang="ja-JP" altLang="en-US">
                          <a:solidFill>
                            <a:schemeClr val="tx1"/>
                          </a:solidFill>
                          <a:latin typeface="メイリオ" panose="020B0604030504040204" pitchFamily="50" charset="-128"/>
                          <a:ea typeface="メイリオ" panose="020B0604030504040204" pitchFamily="50" charset="-128"/>
                        </a:rPr>
                        <a:t>便名・日付</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buNone/>
                      </a:pPr>
                      <a:r>
                        <a:rPr lang="en-US">
                          <a:solidFill>
                            <a:schemeClr val="tx1"/>
                          </a:solidFill>
                          <a:latin typeface="メイリオ" panose="020B0604030504040204" pitchFamily="50" charset="-128"/>
                          <a:ea typeface="メイリオ" panose="020B0604030504040204" pitchFamily="50" charset="-128"/>
                        </a:rPr>
                        <a:t>EK104　28AUG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20096419"/>
                  </a:ext>
                </a:extLst>
              </a:tr>
              <a:tr h="452244">
                <a:tc>
                  <a:txBody>
                    <a:bodyPr/>
                    <a:lstStyle/>
                    <a:p>
                      <a:pPr>
                        <a:buNone/>
                      </a:pPr>
                      <a:r>
                        <a:rPr lang="ja-JP" altLang="en-US" dirty="0">
                          <a:solidFill>
                            <a:schemeClr val="tx1"/>
                          </a:solidFill>
                          <a:latin typeface="メイリオ" panose="020B0604030504040204" pitchFamily="50" charset="-128"/>
                          <a:ea typeface="メイリオ" panose="020B0604030504040204" pitchFamily="50" charset="-128"/>
                        </a:rPr>
                        <a:t>区間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buNone/>
                      </a:pPr>
                      <a:r>
                        <a:rPr lang="en-US" altLang="ja-JP" dirty="0">
                          <a:solidFill>
                            <a:schemeClr val="tx1"/>
                          </a:solidFill>
                          <a:latin typeface="メイリオ" panose="020B0604030504040204" pitchFamily="50" charset="-128"/>
                          <a:ea typeface="メイリオ" panose="020B0604030504040204" pitchFamily="50" charset="-128"/>
                        </a:rPr>
                        <a:t>ATH – DXB</a:t>
                      </a:r>
                      <a:r>
                        <a:rPr lang="ja-JP" altLang="en-US" dirty="0">
                          <a:solidFill>
                            <a:schemeClr val="tx1"/>
                          </a:solidFill>
                          <a:latin typeface="メイリオ" panose="020B0604030504040204" pitchFamily="50" charset="-128"/>
                          <a:ea typeface="メイリオ" panose="020B0604030504040204" pitchFamily="50" charset="-128"/>
                        </a:rPr>
                        <a:t>（アテネ → ドバイ）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02770722"/>
                  </a:ext>
                </a:extLst>
              </a:tr>
              <a:tr h="370840">
                <a:tc>
                  <a:txBody>
                    <a:bodyPr/>
                    <a:lstStyle/>
                    <a:p>
                      <a:pPr>
                        <a:buNone/>
                      </a:pPr>
                      <a:r>
                        <a:rPr lang="en-US">
                          <a:solidFill>
                            <a:schemeClr val="tx1"/>
                          </a:solidFill>
                          <a:latin typeface="メイリオ" panose="020B0604030504040204" pitchFamily="50" charset="-128"/>
                          <a:ea typeface="メイリオ" panose="020B0604030504040204" pitchFamily="50" charset="-128"/>
                        </a:rPr>
                        <a:t>Departure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buNone/>
                      </a:pPr>
                      <a:r>
                        <a:rPr lang="en-US" altLang="ja-JP">
                          <a:solidFill>
                            <a:schemeClr val="tx1"/>
                          </a:solidFill>
                          <a:latin typeface="メイリオ" panose="020B0604030504040204" pitchFamily="50" charset="-128"/>
                          <a:ea typeface="メイリオ" panose="020B0604030504040204" pitchFamily="50" charset="-128"/>
                        </a:rPr>
                        <a:t>2310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44320527"/>
                  </a:ext>
                </a:extLst>
              </a:tr>
              <a:tr h="370840">
                <a:tc>
                  <a:txBody>
                    <a:bodyPr/>
                    <a:lstStyle/>
                    <a:p>
                      <a:pPr>
                        <a:buNone/>
                      </a:pPr>
                      <a:r>
                        <a:rPr lang="en-US">
                          <a:solidFill>
                            <a:schemeClr val="tx1"/>
                          </a:solidFill>
                          <a:latin typeface="メイリオ" panose="020B0604030504040204" pitchFamily="50" charset="-128"/>
                          <a:ea typeface="メイリオ" panose="020B0604030504040204" pitchFamily="50" charset="-128"/>
                        </a:rPr>
                        <a:t>Seat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buNone/>
                      </a:pPr>
                      <a:r>
                        <a:rPr lang="en-US">
                          <a:solidFill>
                            <a:schemeClr val="tx1"/>
                          </a:solidFill>
                          <a:latin typeface="メイリオ" panose="020B0604030504040204" pitchFamily="50" charset="-128"/>
                          <a:ea typeface="メイリオ" panose="020B0604030504040204" pitchFamily="50" charset="-128"/>
                        </a:rPr>
                        <a:t>63K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24160620"/>
                  </a:ext>
                </a:extLst>
              </a:tr>
              <a:tr h="370840">
                <a:tc>
                  <a:txBody>
                    <a:bodyPr/>
                    <a:lstStyle/>
                    <a:p>
                      <a:pPr>
                        <a:buNone/>
                      </a:pPr>
                      <a:r>
                        <a:rPr lang="en-US">
                          <a:solidFill>
                            <a:schemeClr val="tx1"/>
                          </a:solidFill>
                          <a:latin typeface="メイリオ" panose="020B0604030504040204" pitchFamily="50" charset="-128"/>
                          <a:ea typeface="メイリオ" panose="020B0604030504040204" pitchFamily="50" charset="-128"/>
                        </a:rPr>
                        <a:t>Seating zone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buNone/>
                      </a:pPr>
                      <a:r>
                        <a:rPr lang="en-US">
                          <a:solidFill>
                            <a:schemeClr val="tx1"/>
                          </a:solidFill>
                          <a:latin typeface="メイリオ" panose="020B0604030504040204" pitchFamily="50" charset="-128"/>
                          <a:ea typeface="メイリオ" panose="020B0604030504040204" pitchFamily="50" charset="-128"/>
                        </a:rPr>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53316700"/>
                  </a:ext>
                </a:extLst>
              </a:tr>
              <a:tr h="370840">
                <a:tc>
                  <a:txBody>
                    <a:bodyPr/>
                    <a:lstStyle/>
                    <a:p>
                      <a:pPr>
                        <a:buNone/>
                      </a:pPr>
                      <a:r>
                        <a:rPr lang="ja-JP" altLang="en-US">
                          <a:solidFill>
                            <a:schemeClr val="tx1"/>
                          </a:solidFill>
                          <a:latin typeface="メイリオ" panose="020B0604030504040204" pitchFamily="50" charset="-128"/>
                          <a:ea typeface="メイリオ" panose="020B0604030504040204" pitchFamily="50" charset="-128"/>
                        </a:rPr>
                        <a:t>下端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buNone/>
                      </a:pPr>
                      <a:r>
                        <a:rPr lang="en-US" altLang="ja-JP" dirty="0">
                          <a:solidFill>
                            <a:schemeClr val="tx1"/>
                          </a:solidFill>
                          <a:latin typeface="メイリオ" panose="020B0604030504040204" pitchFamily="50" charset="-128"/>
                          <a:ea typeface="メイリオ" panose="020B0604030504040204" pitchFamily="50" charset="-128"/>
                        </a:rPr>
                        <a:t>160</a:t>
                      </a:r>
                      <a:r>
                        <a:rPr lang="ja-JP" altLang="en-US" dirty="0">
                          <a:solidFill>
                            <a:schemeClr val="tx1"/>
                          </a:solidFill>
                          <a:latin typeface="メイリオ" panose="020B0604030504040204" pitchFamily="50" charset="-128"/>
                          <a:ea typeface="メイリオ" panose="020B0604030504040204" pitchFamily="50" charset="-128"/>
                        </a:rPr>
                        <a:t>（一部欠け）</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7168"/>
                  </a:ext>
                </a:extLst>
              </a:tr>
            </a:tbl>
          </a:graphicData>
        </a:graphic>
      </p:graphicFrame>
      <p:sp>
        <p:nvSpPr>
          <p:cNvPr id="11" name="テキスト ボックス 10">
            <a:extLst>
              <a:ext uri="{FF2B5EF4-FFF2-40B4-BE49-F238E27FC236}">
                <a16:creationId xmlns:a16="http://schemas.microsoft.com/office/drawing/2014/main" id="{3DF60134-AF2F-E747-5AA7-3FFEC8CA38D3}"/>
              </a:ext>
            </a:extLst>
          </p:cNvPr>
          <p:cNvSpPr txBox="1"/>
          <p:nvPr/>
        </p:nvSpPr>
        <p:spPr>
          <a:xfrm>
            <a:off x="321845" y="5713223"/>
            <a:ext cx="5230919" cy="461665"/>
          </a:xfrm>
          <a:prstGeom prst="rect">
            <a:avLst/>
          </a:prstGeom>
          <a:noFill/>
        </p:spPr>
        <p:txBody>
          <a:bodyPr wrap="none" rtlCol="0">
            <a:spAutoFit/>
          </a:bodyPr>
          <a:lstStyle/>
          <a:p>
            <a:r>
              <a:rPr kumimoji="1" lang="en-US" altLang="ja-JP" sz="2400" u="sng" dirty="0"/>
              <a:t>AI </a:t>
            </a:r>
            <a:r>
              <a:rPr kumimoji="1" lang="ja-JP" altLang="en-US" sz="2400" u="sng" dirty="0"/>
              <a:t>からの回答（</a:t>
            </a:r>
            <a:r>
              <a:rPr kumimoji="1" lang="en-US" altLang="ja-JP" sz="2400" u="sng" dirty="0"/>
              <a:t>Claude Opus </a:t>
            </a:r>
            <a:r>
              <a:rPr kumimoji="1" lang="ja-JP" altLang="en-US" sz="2400" u="sng" dirty="0"/>
              <a:t>を使用）</a:t>
            </a:r>
          </a:p>
        </p:txBody>
      </p:sp>
    </p:spTree>
    <p:extLst>
      <p:ext uri="{BB962C8B-B14F-4D97-AF65-F5344CB8AC3E}">
        <p14:creationId xmlns:p14="http://schemas.microsoft.com/office/powerpoint/2010/main" val="33538765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2F231-C684-517E-26A2-2FD90A56C5D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8913635E-C4F3-6E08-C09D-F4EE2AA8DA3E}"/>
              </a:ext>
            </a:extLst>
          </p:cNvPr>
          <p:cNvSpPr>
            <a:spLocks noGrp="1"/>
          </p:cNvSpPr>
          <p:nvPr>
            <p:ph type="title"/>
          </p:nvPr>
        </p:nvSpPr>
        <p:spPr/>
        <p:txBody>
          <a:bodyPr>
            <a:normAutofit fontScale="90000"/>
          </a:bodyPr>
          <a:lstStyle/>
          <a:p>
            <a:r>
              <a:rPr lang="ja-JP" altLang="en-US" dirty="0"/>
              <a:t>⑥</a:t>
            </a:r>
            <a:r>
              <a:rPr kumimoji="1" lang="ja-JP" altLang="en-US" dirty="0"/>
              <a:t> </a:t>
            </a:r>
            <a:r>
              <a:rPr lang="ja-JP" altLang="en-US" dirty="0"/>
              <a:t>計算、グラフ作成</a:t>
            </a:r>
            <a:endParaRPr kumimoji="1" lang="ja-JP" altLang="en-US" dirty="0"/>
          </a:p>
        </p:txBody>
      </p:sp>
      <p:sp>
        <p:nvSpPr>
          <p:cNvPr id="3" name="コンテンツ プレースホルダー 2">
            <a:extLst>
              <a:ext uri="{FF2B5EF4-FFF2-40B4-BE49-F238E27FC236}">
                <a16:creationId xmlns:a16="http://schemas.microsoft.com/office/drawing/2014/main" id="{46E0516C-0276-B7AE-E0E0-4E45A296AA1E}"/>
              </a:ext>
            </a:extLst>
          </p:cNvPr>
          <p:cNvSpPr>
            <a:spLocks noGrp="1"/>
          </p:cNvSpPr>
          <p:nvPr>
            <p:ph idx="1"/>
          </p:nvPr>
        </p:nvSpPr>
        <p:spPr>
          <a:xfrm>
            <a:off x="321845" y="846253"/>
            <a:ext cx="8461208" cy="1206914"/>
          </a:xfrm>
        </p:spPr>
        <p:txBody>
          <a:bodyPr/>
          <a:lstStyle/>
          <a:p>
            <a:pPr marL="0" indent="0">
              <a:buNone/>
            </a:pPr>
            <a:r>
              <a:rPr kumimoji="1" lang="ja-JP" altLang="en-US" dirty="0"/>
              <a:t>指示の中のデータを読み取り（画像も可能）、計算、</a:t>
            </a:r>
            <a:endParaRPr kumimoji="1" lang="en-US" altLang="ja-JP" dirty="0"/>
          </a:p>
          <a:p>
            <a:pPr marL="0" indent="0">
              <a:buNone/>
            </a:pPr>
            <a:r>
              <a:rPr lang="ja-JP" altLang="en-US" dirty="0"/>
              <a:t>集計、グラフ作成を行う</a:t>
            </a:r>
            <a:endParaRPr kumimoji="1" lang="ja-JP" altLang="en-US" dirty="0"/>
          </a:p>
        </p:txBody>
      </p:sp>
      <p:sp>
        <p:nvSpPr>
          <p:cNvPr id="4" name="スライド番号プレースホルダー 3">
            <a:extLst>
              <a:ext uri="{FF2B5EF4-FFF2-40B4-BE49-F238E27FC236}">
                <a16:creationId xmlns:a16="http://schemas.microsoft.com/office/drawing/2014/main" id="{39AD0B6B-5099-ED9D-DCCF-E58247AFB10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205D82C-95A1-431E-8E38-AA614A14CDCF}" type="slidenum">
              <a:rPr kumimoji="1" lang="ja-JP" altLang="en-US" sz="28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メイリオ"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1" lang="ja-JP" altLang="en-US" sz="2800" b="0" i="0" u="none" strike="noStrike" kern="1200" cap="none" spc="0" normalizeH="0" baseline="0" noProof="0">
              <a:ln>
                <a:noFill/>
              </a:ln>
              <a:solidFill>
                <a:prstClr val="black">
                  <a:tint val="75000"/>
                </a:prstClr>
              </a:solidFill>
              <a:effectLst/>
              <a:uLnTx/>
              <a:uFillTx/>
              <a:latin typeface="Arial" panose="020B0604020202020204" pitchFamily="34" charset="0"/>
              <a:ea typeface="メイリオ" panose="020B0604030504040204" pitchFamily="50" charset="-128"/>
              <a:cs typeface="+mn-cs"/>
            </a:endParaRPr>
          </a:p>
        </p:txBody>
      </p:sp>
      <p:sp>
        <p:nvSpPr>
          <p:cNvPr id="5" name="テキスト ボックス 4">
            <a:extLst>
              <a:ext uri="{FF2B5EF4-FFF2-40B4-BE49-F238E27FC236}">
                <a16:creationId xmlns:a16="http://schemas.microsoft.com/office/drawing/2014/main" id="{4D20AD48-D3E0-CEE5-799C-CE5AF3878832}"/>
              </a:ext>
            </a:extLst>
          </p:cNvPr>
          <p:cNvSpPr txBox="1"/>
          <p:nvPr/>
        </p:nvSpPr>
        <p:spPr>
          <a:xfrm>
            <a:off x="5237547" y="1998856"/>
            <a:ext cx="3647975" cy="2677656"/>
          </a:xfrm>
          <a:prstGeom prst="rect">
            <a:avLst/>
          </a:prstGeom>
          <a:solidFill>
            <a:schemeClr val="accent3">
              <a:lumMod val="20000"/>
              <a:lumOff val="80000"/>
            </a:schemeClr>
          </a:solidFill>
        </p:spPr>
        <p:txBody>
          <a:bodyPr wrap="square" rtlCol="0">
            <a:spAutoFit/>
          </a:bodyPr>
          <a:lstStyle/>
          <a:p>
            <a:r>
              <a:rPr lang="en-US" altLang="ja-JP" sz="2400" dirty="0"/>
              <a:t>《</a:t>
            </a:r>
            <a:r>
              <a:rPr lang="en-US" altLang="ja-JP" sz="2400" b="1" dirty="0"/>
              <a:t>AI</a:t>
            </a:r>
            <a:r>
              <a:rPr lang="ja-JP" altLang="en-US" sz="2400" b="1" dirty="0"/>
              <a:t>への指示</a:t>
            </a:r>
            <a:r>
              <a:rPr lang="en-US" altLang="ja-JP" sz="2400" dirty="0"/>
              <a:t>》</a:t>
            </a:r>
          </a:p>
          <a:p>
            <a:r>
              <a:rPr lang="ja-JP" altLang="en-US" sz="2400" dirty="0"/>
              <a:t>次から分かりやすいレポート（１００文字以内）とグラフを作って </a:t>
            </a:r>
            <a:r>
              <a:rPr lang="en-US" altLang="ja-JP" sz="2400" dirty="0"/>
              <a:t>9/1 </a:t>
            </a:r>
            <a:r>
              <a:rPr lang="ja-JP" altLang="en-US" sz="2400" dirty="0"/>
              <a:t>電話代 </a:t>
            </a:r>
            <a:r>
              <a:rPr lang="en-US" altLang="ja-JP" sz="2400" dirty="0"/>
              <a:t>300, </a:t>
            </a:r>
            <a:r>
              <a:rPr lang="ja-JP" altLang="en-US" sz="2400" dirty="0"/>
              <a:t>ランチ </a:t>
            </a:r>
            <a:r>
              <a:rPr lang="en-US" altLang="ja-JP" sz="2400" dirty="0"/>
              <a:t>600 9/2 </a:t>
            </a:r>
            <a:r>
              <a:rPr lang="ja-JP" altLang="en-US" sz="2400" dirty="0"/>
              <a:t>ランチ </a:t>
            </a:r>
            <a:r>
              <a:rPr lang="en-US" altLang="ja-JP" sz="2400" dirty="0"/>
              <a:t>450 9/3 </a:t>
            </a:r>
            <a:r>
              <a:rPr lang="ja-JP" altLang="en-US" sz="2400" dirty="0"/>
              <a:t>ランチ </a:t>
            </a:r>
            <a:r>
              <a:rPr lang="en-US" altLang="ja-JP" sz="2400" dirty="0"/>
              <a:t>700, </a:t>
            </a:r>
            <a:r>
              <a:rPr lang="ja-JP" altLang="en-US" sz="2400" dirty="0"/>
              <a:t>バス </a:t>
            </a:r>
            <a:r>
              <a:rPr lang="en-US" altLang="ja-JP" sz="2400" dirty="0"/>
              <a:t>250</a:t>
            </a:r>
          </a:p>
        </p:txBody>
      </p:sp>
      <p:sp>
        <p:nvSpPr>
          <p:cNvPr id="11" name="テキスト ボックス 10">
            <a:extLst>
              <a:ext uri="{FF2B5EF4-FFF2-40B4-BE49-F238E27FC236}">
                <a16:creationId xmlns:a16="http://schemas.microsoft.com/office/drawing/2014/main" id="{F05614A2-52D5-B046-B47F-9331D24219DB}"/>
              </a:ext>
            </a:extLst>
          </p:cNvPr>
          <p:cNvSpPr txBox="1"/>
          <p:nvPr/>
        </p:nvSpPr>
        <p:spPr>
          <a:xfrm>
            <a:off x="228856" y="6308080"/>
            <a:ext cx="5230919" cy="461665"/>
          </a:xfrm>
          <a:prstGeom prst="rect">
            <a:avLst/>
          </a:prstGeom>
          <a:noFill/>
        </p:spPr>
        <p:txBody>
          <a:bodyPr wrap="none" rtlCol="0">
            <a:spAutoFit/>
          </a:bodyPr>
          <a:lstStyle/>
          <a:p>
            <a:r>
              <a:rPr kumimoji="1" lang="en-US" altLang="ja-JP" sz="2400" u="sng" dirty="0"/>
              <a:t>AI </a:t>
            </a:r>
            <a:r>
              <a:rPr kumimoji="1" lang="ja-JP" altLang="en-US" sz="2400" u="sng" dirty="0"/>
              <a:t>からの回答（</a:t>
            </a:r>
            <a:r>
              <a:rPr kumimoji="1" lang="en-US" altLang="ja-JP" sz="2400" u="sng" dirty="0"/>
              <a:t>Claude Opus </a:t>
            </a:r>
            <a:r>
              <a:rPr kumimoji="1" lang="ja-JP" altLang="en-US" sz="2400" u="sng" dirty="0"/>
              <a:t>を使用）</a:t>
            </a:r>
          </a:p>
        </p:txBody>
      </p:sp>
      <p:sp>
        <p:nvSpPr>
          <p:cNvPr id="7" name="テキスト ボックス 6">
            <a:extLst>
              <a:ext uri="{FF2B5EF4-FFF2-40B4-BE49-F238E27FC236}">
                <a16:creationId xmlns:a16="http://schemas.microsoft.com/office/drawing/2014/main" id="{8ED27330-324B-7BAC-47D6-7E014D4244EF}"/>
              </a:ext>
            </a:extLst>
          </p:cNvPr>
          <p:cNvSpPr txBox="1"/>
          <p:nvPr/>
        </p:nvSpPr>
        <p:spPr>
          <a:xfrm>
            <a:off x="360947" y="1998856"/>
            <a:ext cx="4719053" cy="1938992"/>
          </a:xfrm>
          <a:prstGeom prst="rect">
            <a:avLst/>
          </a:prstGeom>
          <a:noFill/>
          <a:ln>
            <a:solidFill>
              <a:schemeClr val="accent1"/>
            </a:solidFill>
          </a:ln>
        </p:spPr>
        <p:txBody>
          <a:bodyPr wrap="square">
            <a:spAutoFit/>
          </a:bodyPr>
          <a:lstStyle/>
          <a:p>
            <a:r>
              <a:rPr lang="en-US" altLang="ja-JP" sz="2400" dirty="0">
                <a:latin typeface="メイリオ" panose="020B0604030504040204" pitchFamily="50" charset="-128"/>
                <a:ea typeface="メイリオ" panose="020B0604030504040204" pitchFamily="50" charset="-128"/>
              </a:rPr>
              <a:t>3</a:t>
            </a:r>
            <a:r>
              <a:rPr lang="ja-JP" altLang="en-US" sz="2400" dirty="0">
                <a:latin typeface="メイリオ" panose="020B0604030504040204" pitchFamily="50" charset="-128"/>
                <a:ea typeface="メイリオ" panose="020B0604030504040204" pitchFamily="50" charset="-128"/>
              </a:rPr>
              <a:t>日間の支出は合計</a:t>
            </a:r>
            <a:r>
              <a:rPr lang="en-US" altLang="ja-JP" sz="2400" dirty="0">
                <a:latin typeface="メイリオ" panose="020B0604030504040204" pitchFamily="50" charset="-128"/>
                <a:ea typeface="メイリオ" panose="020B0604030504040204" pitchFamily="50" charset="-128"/>
              </a:rPr>
              <a:t>2,300</a:t>
            </a:r>
            <a:r>
              <a:rPr lang="ja-JP" altLang="en-US" sz="2400" dirty="0">
                <a:latin typeface="メイリオ" panose="020B0604030504040204" pitchFamily="50" charset="-128"/>
                <a:ea typeface="メイリオ" panose="020B0604030504040204" pitchFamily="50" charset="-128"/>
              </a:rPr>
              <a:t>円。ランチが</a:t>
            </a:r>
            <a:r>
              <a:rPr lang="en-US" altLang="ja-JP" sz="2400" dirty="0">
                <a:latin typeface="メイリオ" panose="020B0604030504040204" pitchFamily="50" charset="-128"/>
                <a:ea typeface="メイリオ" panose="020B0604030504040204" pitchFamily="50" charset="-128"/>
              </a:rPr>
              <a:t>1,750</a:t>
            </a:r>
            <a:r>
              <a:rPr lang="ja-JP" altLang="en-US" sz="2400" dirty="0">
                <a:latin typeface="メイリオ" panose="020B0604030504040204" pitchFamily="50" charset="-128"/>
                <a:ea typeface="メイリオ" panose="020B0604030504040204" pitchFamily="50" charset="-128"/>
              </a:rPr>
              <a:t>円で全体の</a:t>
            </a:r>
            <a:r>
              <a:rPr lang="en-US" altLang="ja-JP" sz="2400" dirty="0">
                <a:latin typeface="メイリオ" panose="020B0604030504040204" pitchFamily="50" charset="-128"/>
                <a:ea typeface="メイリオ" panose="020B0604030504040204" pitchFamily="50" charset="-128"/>
              </a:rPr>
              <a:t>76%</a:t>
            </a:r>
            <a:r>
              <a:rPr lang="ja-JP" altLang="en-US" sz="2400" dirty="0">
                <a:latin typeface="メイリオ" panose="020B0604030504040204" pitchFamily="50" charset="-128"/>
                <a:ea typeface="メイリオ" panose="020B0604030504040204" pitchFamily="50" charset="-128"/>
              </a:rPr>
              <a:t>を占め、毎日発生。電話代</a:t>
            </a:r>
            <a:r>
              <a:rPr lang="en-US" altLang="ja-JP" sz="2400" dirty="0">
                <a:latin typeface="メイリオ" panose="020B0604030504040204" pitchFamily="50" charset="-128"/>
                <a:ea typeface="メイリオ" panose="020B0604030504040204" pitchFamily="50" charset="-128"/>
              </a:rPr>
              <a:t>300</a:t>
            </a:r>
            <a:r>
              <a:rPr lang="ja-JP" altLang="en-US" sz="2400" dirty="0">
                <a:latin typeface="メイリオ" panose="020B0604030504040204" pitchFamily="50" charset="-128"/>
                <a:ea typeface="メイリオ" panose="020B0604030504040204" pitchFamily="50" charset="-128"/>
              </a:rPr>
              <a:t>円とバス</a:t>
            </a:r>
            <a:r>
              <a:rPr lang="en-US" altLang="ja-JP" sz="2400" dirty="0">
                <a:latin typeface="メイリオ" panose="020B0604030504040204" pitchFamily="50" charset="-128"/>
                <a:ea typeface="メイリオ" panose="020B0604030504040204" pitchFamily="50" charset="-128"/>
              </a:rPr>
              <a:t>250</a:t>
            </a:r>
            <a:r>
              <a:rPr lang="ja-JP" altLang="en-US" sz="2400" dirty="0">
                <a:latin typeface="メイリオ" panose="020B0604030504040204" pitchFamily="50" charset="-128"/>
                <a:ea typeface="メイリオ" panose="020B0604030504040204" pitchFamily="50" charset="-128"/>
              </a:rPr>
              <a:t>円は単発支出。</a:t>
            </a:r>
            <a:r>
              <a:rPr lang="en-US" altLang="ja-JP" sz="2400" dirty="0">
                <a:latin typeface="メイリオ" panose="020B0604030504040204" pitchFamily="50" charset="-128"/>
                <a:ea typeface="メイリオ" panose="020B0604030504040204" pitchFamily="50" charset="-128"/>
              </a:rPr>
              <a:t>1</a:t>
            </a:r>
            <a:r>
              <a:rPr lang="ja-JP" altLang="en-US" sz="2400" dirty="0">
                <a:latin typeface="メイリオ" panose="020B0604030504040204" pitchFamily="50" charset="-128"/>
                <a:ea typeface="メイリオ" panose="020B0604030504040204" pitchFamily="50" charset="-128"/>
              </a:rPr>
              <a:t>日平均</a:t>
            </a:r>
            <a:r>
              <a:rPr lang="en-US" altLang="ja-JP" sz="2400" dirty="0">
                <a:latin typeface="メイリオ" panose="020B0604030504040204" pitchFamily="50" charset="-128"/>
                <a:ea typeface="メイリオ" panose="020B0604030504040204" pitchFamily="50" charset="-128"/>
              </a:rPr>
              <a:t>767</a:t>
            </a:r>
            <a:r>
              <a:rPr lang="ja-JP" altLang="en-US" sz="2400" dirty="0">
                <a:latin typeface="メイリオ" panose="020B0604030504040204" pitchFamily="50" charset="-128"/>
                <a:ea typeface="メイリオ" panose="020B0604030504040204" pitchFamily="50" charset="-128"/>
              </a:rPr>
              <a:t>円で、</a:t>
            </a:r>
            <a:r>
              <a:rPr lang="en-US" altLang="ja-JP" sz="2400" dirty="0">
                <a:latin typeface="メイリオ" panose="020B0604030504040204" pitchFamily="50" charset="-128"/>
                <a:ea typeface="メイリオ" panose="020B0604030504040204" pitchFamily="50" charset="-128"/>
              </a:rPr>
              <a:t>9/2</a:t>
            </a:r>
            <a:r>
              <a:rPr lang="ja-JP" altLang="en-US" sz="2400" dirty="0">
                <a:latin typeface="メイリオ" panose="020B0604030504040204" pitchFamily="50" charset="-128"/>
                <a:ea typeface="メイリオ" panose="020B0604030504040204" pitchFamily="50" charset="-128"/>
              </a:rPr>
              <a:t>が</a:t>
            </a:r>
            <a:r>
              <a:rPr lang="en-US" altLang="ja-JP" sz="2400" dirty="0">
                <a:latin typeface="メイリオ" panose="020B0604030504040204" pitchFamily="50" charset="-128"/>
                <a:ea typeface="メイリオ" panose="020B0604030504040204" pitchFamily="50" charset="-128"/>
              </a:rPr>
              <a:t>450</a:t>
            </a:r>
            <a:r>
              <a:rPr lang="ja-JP" altLang="en-US" sz="2400" dirty="0">
                <a:latin typeface="メイリオ" panose="020B0604030504040204" pitchFamily="50" charset="-128"/>
                <a:ea typeface="メイリオ" panose="020B0604030504040204" pitchFamily="50" charset="-128"/>
              </a:rPr>
              <a:t>円と最少。</a:t>
            </a:r>
          </a:p>
        </p:txBody>
      </p:sp>
      <p:pic>
        <p:nvPicPr>
          <p:cNvPr id="13" name="図 12" descr="グラフ, 棒グラフ&#10;&#10;AI 生成コンテンツは誤りを含む可能性があります。">
            <a:extLst>
              <a:ext uri="{FF2B5EF4-FFF2-40B4-BE49-F238E27FC236}">
                <a16:creationId xmlns:a16="http://schemas.microsoft.com/office/drawing/2014/main" id="{81293244-E236-366D-476C-D10134954524}"/>
              </a:ext>
            </a:extLst>
          </p:cNvPr>
          <p:cNvPicPr>
            <a:picLocks noChangeAspect="1"/>
          </p:cNvPicPr>
          <p:nvPr/>
        </p:nvPicPr>
        <p:blipFill>
          <a:blip r:embed="rId2"/>
          <a:stretch>
            <a:fillRect/>
          </a:stretch>
        </p:blipFill>
        <p:spPr>
          <a:xfrm>
            <a:off x="1272866" y="4011091"/>
            <a:ext cx="2633587" cy="2205721"/>
          </a:xfrm>
          <a:prstGeom prst="rect">
            <a:avLst/>
          </a:prstGeom>
        </p:spPr>
      </p:pic>
    </p:spTree>
    <p:extLst>
      <p:ext uri="{BB962C8B-B14F-4D97-AF65-F5344CB8AC3E}">
        <p14:creationId xmlns:p14="http://schemas.microsoft.com/office/powerpoint/2010/main" val="17010714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DBD4A-E706-5970-6CAD-98D20F8E380F}"/>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62F2922E-4AF0-6D68-DD82-BC9DE7CF1988}"/>
              </a:ext>
            </a:extLst>
          </p:cNvPr>
          <p:cNvSpPr>
            <a:spLocks noGrp="1"/>
          </p:cNvSpPr>
          <p:nvPr>
            <p:ph type="title"/>
          </p:nvPr>
        </p:nvSpPr>
        <p:spPr/>
        <p:txBody>
          <a:bodyPr>
            <a:normAutofit fontScale="90000"/>
          </a:bodyPr>
          <a:lstStyle/>
          <a:p>
            <a:r>
              <a:rPr kumimoji="1" lang="ja-JP" altLang="en-US" dirty="0"/>
              <a:t>⑦ インターネットによる情報補完</a:t>
            </a:r>
          </a:p>
        </p:txBody>
      </p:sp>
      <p:sp>
        <p:nvSpPr>
          <p:cNvPr id="3" name="コンテンツ プレースホルダー 2">
            <a:extLst>
              <a:ext uri="{FF2B5EF4-FFF2-40B4-BE49-F238E27FC236}">
                <a16:creationId xmlns:a16="http://schemas.microsoft.com/office/drawing/2014/main" id="{88186FBC-CDE3-0246-57DE-A9FE603A4095}"/>
              </a:ext>
            </a:extLst>
          </p:cNvPr>
          <p:cNvSpPr>
            <a:spLocks noGrp="1"/>
          </p:cNvSpPr>
          <p:nvPr>
            <p:ph idx="1"/>
          </p:nvPr>
        </p:nvSpPr>
        <p:spPr>
          <a:xfrm>
            <a:off x="321845" y="846253"/>
            <a:ext cx="8461208" cy="1206914"/>
          </a:xfrm>
        </p:spPr>
        <p:txBody>
          <a:bodyPr>
            <a:normAutofit fontScale="92500"/>
          </a:bodyPr>
          <a:lstStyle/>
          <a:p>
            <a:pPr marL="0" indent="0">
              <a:buNone/>
            </a:pPr>
            <a:r>
              <a:rPr kumimoji="1" lang="en-US" altLang="ja-JP" dirty="0"/>
              <a:t>AI</a:t>
            </a:r>
            <a:r>
              <a:rPr kumimoji="1" lang="ja-JP" altLang="en-US" dirty="0"/>
              <a:t>は自身が学習した情報だけでなく、必要に応じてインターネット検索（</a:t>
            </a:r>
            <a:r>
              <a:rPr kumimoji="1" lang="en-US" altLang="ja-JP" dirty="0"/>
              <a:t>Web</a:t>
            </a:r>
            <a:r>
              <a:rPr lang="ja-JP" altLang="en-US" dirty="0"/>
              <a:t>検索）を行い、回答に反映</a:t>
            </a:r>
            <a:endParaRPr kumimoji="1" lang="ja-JP" altLang="en-US" dirty="0"/>
          </a:p>
        </p:txBody>
      </p:sp>
      <p:sp>
        <p:nvSpPr>
          <p:cNvPr id="4" name="スライド番号プレースホルダー 3">
            <a:extLst>
              <a:ext uri="{FF2B5EF4-FFF2-40B4-BE49-F238E27FC236}">
                <a16:creationId xmlns:a16="http://schemas.microsoft.com/office/drawing/2014/main" id="{FEFF47E3-AA89-3531-41DF-7F34FA49901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205D82C-95A1-431E-8E38-AA614A14CDCF}" type="slidenum">
              <a:rPr kumimoji="1" lang="ja-JP" altLang="en-US" sz="28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メイリオ"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1" lang="ja-JP" altLang="en-US" sz="2800" b="0" i="0" u="none" strike="noStrike" kern="1200" cap="none" spc="0" normalizeH="0" baseline="0" noProof="0">
              <a:ln>
                <a:noFill/>
              </a:ln>
              <a:solidFill>
                <a:prstClr val="black">
                  <a:tint val="75000"/>
                </a:prstClr>
              </a:solidFill>
              <a:effectLst/>
              <a:uLnTx/>
              <a:uFillTx/>
              <a:latin typeface="Arial" panose="020B0604020202020204" pitchFamily="34" charset="0"/>
              <a:ea typeface="メイリオ" panose="020B0604030504040204" pitchFamily="50" charset="-128"/>
              <a:cs typeface="+mn-cs"/>
            </a:endParaRPr>
          </a:p>
        </p:txBody>
      </p:sp>
      <p:sp>
        <p:nvSpPr>
          <p:cNvPr id="5" name="テキスト ボックス 4">
            <a:extLst>
              <a:ext uri="{FF2B5EF4-FFF2-40B4-BE49-F238E27FC236}">
                <a16:creationId xmlns:a16="http://schemas.microsoft.com/office/drawing/2014/main" id="{B90E5BCC-7C61-DDE3-D162-6909FA371E80}"/>
              </a:ext>
            </a:extLst>
          </p:cNvPr>
          <p:cNvSpPr txBox="1"/>
          <p:nvPr/>
        </p:nvSpPr>
        <p:spPr>
          <a:xfrm>
            <a:off x="5237547" y="1998856"/>
            <a:ext cx="3647975" cy="1938992"/>
          </a:xfrm>
          <a:prstGeom prst="rect">
            <a:avLst/>
          </a:prstGeom>
          <a:solidFill>
            <a:schemeClr val="accent3">
              <a:lumMod val="20000"/>
              <a:lumOff val="80000"/>
            </a:schemeClr>
          </a:solidFill>
        </p:spPr>
        <p:txBody>
          <a:bodyPr wrap="square" rtlCol="0">
            <a:spAutoFit/>
          </a:bodyPr>
          <a:lstStyle/>
          <a:p>
            <a:r>
              <a:rPr lang="en-US" altLang="ja-JP" sz="2400" dirty="0"/>
              <a:t>《</a:t>
            </a:r>
            <a:r>
              <a:rPr lang="en-US" altLang="ja-JP" sz="2400" b="1" dirty="0"/>
              <a:t>AI</a:t>
            </a:r>
            <a:r>
              <a:rPr lang="ja-JP" altLang="en-US" sz="2400" b="1" dirty="0"/>
              <a:t>への指示</a:t>
            </a:r>
            <a:r>
              <a:rPr lang="en-US" altLang="ja-JP" sz="2400" dirty="0"/>
              <a:t>》</a:t>
            </a:r>
          </a:p>
          <a:p>
            <a:r>
              <a:rPr lang="ja-JP" altLang="en-US" sz="2400" dirty="0"/>
              <a:t>２０２６年９月１日の世界の重大ニュースを調べて、箇条書きで２００文字以内でおしえて</a:t>
            </a:r>
            <a:endParaRPr lang="en-US" altLang="ja-JP" sz="2400" dirty="0"/>
          </a:p>
        </p:txBody>
      </p:sp>
      <p:sp>
        <p:nvSpPr>
          <p:cNvPr id="11" name="テキスト ボックス 10">
            <a:extLst>
              <a:ext uri="{FF2B5EF4-FFF2-40B4-BE49-F238E27FC236}">
                <a16:creationId xmlns:a16="http://schemas.microsoft.com/office/drawing/2014/main" id="{93677F39-B2EA-FC69-4249-790520708078}"/>
              </a:ext>
            </a:extLst>
          </p:cNvPr>
          <p:cNvSpPr txBox="1"/>
          <p:nvPr/>
        </p:nvSpPr>
        <p:spPr>
          <a:xfrm>
            <a:off x="321845" y="6405373"/>
            <a:ext cx="5230919" cy="461665"/>
          </a:xfrm>
          <a:prstGeom prst="rect">
            <a:avLst/>
          </a:prstGeom>
          <a:noFill/>
        </p:spPr>
        <p:txBody>
          <a:bodyPr wrap="none" rtlCol="0">
            <a:spAutoFit/>
          </a:bodyPr>
          <a:lstStyle/>
          <a:p>
            <a:r>
              <a:rPr kumimoji="1" lang="en-US" altLang="ja-JP" sz="2400" u="sng" dirty="0"/>
              <a:t>AI </a:t>
            </a:r>
            <a:r>
              <a:rPr kumimoji="1" lang="ja-JP" altLang="en-US" sz="2400" u="sng" dirty="0"/>
              <a:t>からの回答（</a:t>
            </a:r>
            <a:r>
              <a:rPr kumimoji="1" lang="en-US" altLang="ja-JP" sz="2400" u="sng" dirty="0"/>
              <a:t>Claude Opus </a:t>
            </a:r>
            <a:r>
              <a:rPr kumimoji="1" lang="ja-JP" altLang="en-US" sz="2400" u="sng" dirty="0"/>
              <a:t>を使用）</a:t>
            </a:r>
          </a:p>
        </p:txBody>
      </p:sp>
      <p:sp>
        <p:nvSpPr>
          <p:cNvPr id="7" name="テキスト ボックス 6">
            <a:extLst>
              <a:ext uri="{FF2B5EF4-FFF2-40B4-BE49-F238E27FC236}">
                <a16:creationId xmlns:a16="http://schemas.microsoft.com/office/drawing/2014/main" id="{A8CAFE09-40EF-D908-F95B-ECE59BCC12BF}"/>
              </a:ext>
            </a:extLst>
          </p:cNvPr>
          <p:cNvSpPr txBox="1"/>
          <p:nvPr/>
        </p:nvSpPr>
        <p:spPr>
          <a:xfrm>
            <a:off x="321845" y="1717559"/>
            <a:ext cx="4821522" cy="4708981"/>
          </a:xfrm>
          <a:prstGeom prst="rect">
            <a:avLst/>
          </a:prstGeom>
          <a:noFill/>
        </p:spPr>
        <p:txBody>
          <a:bodyPr wrap="square">
            <a:spAutoFit/>
          </a:bodyPr>
          <a:lstStyle/>
          <a:p>
            <a:pPr marL="285750" indent="-285750">
              <a:buFont typeface="Arial" panose="020B0604020202020204" pitchFamily="34" charset="0"/>
              <a:buChar char="•"/>
            </a:pPr>
            <a:r>
              <a:rPr lang="ja-JP" altLang="en-US" sz="2000" dirty="0">
                <a:latin typeface="メイリオ" panose="020B0604030504040204" pitchFamily="50" charset="-128"/>
                <a:ea typeface="メイリオ" panose="020B0604030504040204" pitchFamily="50" charset="-128"/>
              </a:rPr>
              <a:t>中ロ首脳が</a:t>
            </a:r>
            <a:r>
              <a:rPr lang="en-US" altLang="ja-JP" sz="2000" dirty="0">
                <a:latin typeface="メイリオ" panose="020B0604030504040204" pitchFamily="50" charset="-128"/>
                <a:ea typeface="メイリオ" panose="020B0604030504040204" pitchFamily="50" charset="-128"/>
              </a:rPr>
              <a:t>8</a:t>
            </a:r>
            <a:r>
              <a:rPr lang="ja-JP" altLang="en-US" sz="2000" dirty="0">
                <a:latin typeface="メイリオ" panose="020B0604030504040204" pitchFamily="50" charset="-128"/>
                <a:ea typeface="メイリオ" panose="020B0604030504040204" pitchFamily="50" charset="-128"/>
              </a:rPr>
              <a:t>月</a:t>
            </a:r>
            <a:r>
              <a:rPr lang="en-US" altLang="ja-JP" sz="2000" dirty="0">
                <a:latin typeface="メイリオ" panose="020B0604030504040204" pitchFamily="50" charset="-128"/>
                <a:ea typeface="メイリオ" panose="020B0604030504040204" pitchFamily="50" charset="-128"/>
              </a:rPr>
              <a:t>31</a:t>
            </a:r>
            <a:r>
              <a:rPr lang="ja-JP" altLang="en-US" sz="2000" dirty="0">
                <a:latin typeface="メイリオ" panose="020B0604030504040204" pitchFamily="50" charset="-128"/>
                <a:ea typeface="メイリオ" panose="020B0604030504040204" pitchFamily="50" charset="-128"/>
              </a:rPr>
              <a:t>日ビシケクで会談、対日威圧含む軍事協力拡大を協議中国の習近平国家主席とロシアのプーチン大統領は</a:t>
            </a:r>
            <a:r>
              <a:rPr lang="en-US" altLang="ja-JP" sz="2000" dirty="0">
                <a:latin typeface="メイリオ" panose="020B0604030504040204" pitchFamily="50" charset="-128"/>
                <a:ea typeface="メイリオ" panose="020B0604030504040204" pitchFamily="50" charset="-128"/>
              </a:rPr>
              <a:t>31</a:t>
            </a:r>
            <a:r>
              <a:rPr lang="ja-JP" altLang="en-US" sz="2000" dirty="0">
                <a:latin typeface="メイリオ" panose="020B0604030504040204" pitchFamily="50" charset="-128"/>
                <a:ea typeface="メイリオ" panose="020B0604030504040204" pitchFamily="50" charset="-128"/>
              </a:rPr>
              <a:t>日、訪問先のキルギスの首都ビシケクで会談し、日本への威圧を念頭においた軍事協力の拡大などを話し合う見通しだった </a:t>
            </a:r>
            <a:r>
              <a:rPr lang="en-US" altLang="ja-JP" sz="2000" dirty="0">
                <a:latin typeface="メイリオ" panose="020B0604030504040204" pitchFamily="50" charset="-128"/>
                <a:ea typeface="メイリオ" panose="020B0604030504040204" pitchFamily="50" charset="-128"/>
              </a:rPr>
              <a:t>Nikkei</a:t>
            </a:r>
          </a:p>
          <a:p>
            <a:pPr marL="285750" indent="-285750">
              <a:buFont typeface="Arial" panose="020B0604020202020204" pitchFamily="34" charset="0"/>
              <a:buChar char="•"/>
            </a:pPr>
            <a:r>
              <a:rPr lang="ja-JP" altLang="en-US" sz="2000" dirty="0">
                <a:latin typeface="メイリオ" panose="020B0604030504040204" pitchFamily="50" charset="-128"/>
                <a:ea typeface="メイリオ" panose="020B0604030504040204" pitchFamily="50" charset="-128"/>
              </a:rPr>
              <a:t>ロシアが自律型兵器を使用したとの報道</a:t>
            </a:r>
            <a:endParaRPr lang="en-US" altLang="ja-JP" sz="2000" dirty="0">
              <a:latin typeface="メイリオ" panose="020B0604030504040204" pitchFamily="50" charset="-128"/>
              <a:ea typeface="メイリオ" panose="020B0604030504040204" pitchFamily="50" charset="-128"/>
            </a:endParaRPr>
          </a:p>
          <a:p>
            <a:pPr marL="285750" indent="-285750">
              <a:buFont typeface="Arial" panose="020B0604020202020204" pitchFamily="34" charset="0"/>
              <a:buChar char="•"/>
            </a:pPr>
            <a:r>
              <a:rPr lang="en-US" altLang="ja-JP" sz="2000" dirty="0">
                <a:latin typeface="メイリオ" panose="020B0604030504040204" pitchFamily="50" charset="-128"/>
                <a:ea typeface="メイリオ" panose="020B0604030504040204" pitchFamily="50" charset="-128"/>
              </a:rPr>
              <a:t>9</a:t>
            </a:r>
            <a:r>
              <a:rPr lang="ja-JP" altLang="en-US" sz="2000" dirty="0">
                <a:latin typeface="メイリオ" panose="020B0604030504040204" pitchFamily="50" charset="-128"/>
                <a:ea typeface="メイリオ" panose="020B0604030504040204" pitchFamily="50" charset="-128"/>
              </a:rPr>
              <a:t>月</a:t>
            </a:r>
            <a:r>
              <a:rPr lang="en-US" altLang="ja-JP" sz="2000" dirty="0">
                <a:latin typeface="メイリオ" panose="020B0604030504040204" pitchFamily="50" charset="-128"/>
                <a:ea typeface="メイリオ" panose="020B0604030504040204" pitchFamily="50" charset="-128"/>
              </a:rPr>
              <a:t>1</a:t>
            </a:r>
            <a:r>
              <a:rPr lang="ja-JP" altLang="en-US" sz="2000" dirty="0">
                <a:latin typeface="メイリオ" panose="020B0604030504040204" pitchFamily="50" charset="-128"/>
                <a:ea typeface="メイリオ" panose="020B0604030504040204" pitchFamily="50" charset="-128"/>
              </a:rPr>
              <a:t>日は防災の日、日本各地で災害への備えを再確認</a:t>
            </a:r>
            <a:endParaRPr lang="en-US" altLang="ja-JP" sz="2000" dirty="0">
              <a:latin typeface="メイリオ" panose="020B0604030504040204" pitchFamily="50" charset="-128"/>
              <a:ea typeface="メイリオ" panose="020B0604030504040204" pitchFamily="50" charset="-128"/>
            </a:endParaRPr>
          </a:p>
          <a:p>
            <a:pPr marL="285750" indent="-285750">
              <a:buFont typeface="Arial" panose="020B0604020202020204" pitchFamily="34" charset="0"/>
              <a:buChar char="•"/>
            </a:pPr>
            <a:r>
              <a:rPr lang="ja-JP" altLang="en-US" sz="2000" dirty="0">
                <a:latin typeface="メイリオ" panose="020B0604030504040204" pitchFamily="50" charset="-128"/>
                <a:ea typeface="メイリオ" panose="020B0604030504040204" pitchFamily="50" charset="-128"/>
              </a:rPr>
              <a:t>イスラエル右派与党内で連立を巡り分裂含みの対立が表面化*世界的な大事件は限定的で、地域紛争・外交関連が中心の日でした。</a:t>
            </a:r>
          </a:p>
        </p:txBody>
      </p:sp>
    </p:spTree>
    <p:extLst>
      <p:ext uri="{BB962C8B-B14F-4D97-AF65-F5344CB8AC3E}">
        <p14:creationId xmlns:p14="http://schemas.microsoft.com/office/powerpoint/2010/main" val="38802806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FCD206DE-747C-F76D-7E45-BDA205EC788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205D82C-95A1-431E-8E38-AA614A14CDCF}" type="slidenum">
              <a:rPr kumimoji="1" lang="ja-JP" altLang="en-US" sz="28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メイリオ"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1" lang="ja-JP" altLang="en-US" sz="2800" b="0" i="0" u="none" strike="noStrike" kern="1200" cap="none" spc="0" normalizeH="0" baseline="0" noProof="0">
              <a:ln>
                <a:noFill/>
              </a:ln>
              <a:solidFill>
                <a:prstClr val="black">
                  <a:tint val="75000"/>
                </a:prstClr>
              </a:solidFill>
              <a:effectLst/>
              <a:uLnTx/>
              <a:uFillTx/>
              <a:latin typeface="Arial" panose="020B0604020202020204" pitchFamily="34" charset="0"/>
              <a:ea typeface="メイリオ" panose="020B0604030504040204" pitchFamily="50" charset="-128"/>
              <a:cs typeface="+mn-cs"/>
            </a:endParaRPr>
          </a:p>
        </p:txBody>
      </p:sp>
      <p:sp>
        <p:nvSpPr>
          <p:cNvPr id="5" name="テキスト ボックス 4">
            <a:extLst>
              <a:ext uri="{FF2B5EF4-FFF2-40B4-BE49-F238E27FC236}">
                <a16:creationId xmlns:a16="http://schemas.microsoft.com/office/drawing/2014/main" id="{7403458D-9112-15F9-E392-6949C422BC3B}"/>
              </a:ext>
            </a:extLst>
          </p:cNvPr>
          <p:cNvSpPr txBox="1"/>
          <p:nvPr/>
        </p:nvSpPr>
        <p:spPr>
          <a:xfrm>
            <a:off x="107951" y="791459"/>
            <a:ext cx="8313353" cy="1569660"/>
          </a:xfrm>
          <a:prstGeom prst="rect">
            <a:avLst/>
          </a:prstGeom>
          <a:solidFill>
            <a:schemeClr val="accent3">
              <a:lumMod val="20000"/>
              <a:lumOff val="80000"/>
            </a:schemeClr>
          </a:solidFill>
        </p:spPr>
        <p:txBody>
          <a:bodyPr wrap="square" rtlCol="0">
            <a:spAutoFit/>
          </a:bodyPr>
          <a:lstStyle/>
          <a:p>
            <a:r>
              <a:rPr lang="en-US" altLang="ja-JP" sz="2400" dirty="0">
                <a:latin typeface="+mn-ea"/>
              </a:rPr>
              <a:t>《</a:t>
            </a:r>
            <a:r>
              <a:rPr lang="en-US" altLang="ja-JP" sz="2400" b="1" dirty="0">
                <a:latin typeface="+mn-ea"/>
              </a:rPr>
              <a:t>AI</a:t>
            </a:r>
            <a:r>
              <a:rPr lang="ja-JP" altLang="en-US" sz="2400" b="1" dirty="0">
                <a:latin typeface="+mn-ea"/>
              </a:rPr>
              <a:t>への指示</a:t>
            </a:r>
            <a:r>
              <a:rPr lang="en-US" altLang="ja-JP" sz="2400" dirty="0">
                <a:latin typeface="+mn-ea"/>
              </a:rPr>
              <a:t>》</a:t>
            </a:r>
          </a:p>
          <a:p>
            <a:r>
              <a:rPr lang="ja-JP" altLang="en-US" sz="2400" dirty="0">
                <a:latin typeface="+mn-ea"/>
              </a:rPr>
              <a:t>最新の福山市松永の賃貸マンションの情報を調べて、３</a:t>
            </a:r>
            <a:r>
              <a:rPr lang="en-US" altLang="ja-JP" sz="2400" dirty="0">
                <a:latin typeface="+mn-ea"/>
              </a:rPr>
              <a:t>LDK</a:t>
            </a:r>
            <a:r>
              <a:rPr lang="ja-JP" altLang="en-US" sz="2400" dirty="0">
                <a:latin typeface="+mn-ea"/>
              </a:rPr>
              <a:t>について、物件名、家賃（管理費込み）、住所、何階建ての何回かを教えて。それぞれに根拠を付けて</a:t>
            </a:r>
            <a:endParaRPr lang="en-US" altLang="ja-JP" sz="2400" dirty="0">
              <a:latin typeface="+mn-ea"/>
            </a:endParaRPr>
          </a:p>
        </p:txBody>
      </p:sp>
      <p:pic>
        <p:nvPicPr>
          <p:cNvPr id="7" name="図 6" descr="グラフィカル ユーザー インターフェイス, テキスト, アプリケーション, メール&#10;&#10;AI 生成コンテンツは誤りを含む可能性があります。">
            <a:extLst>
              <a:ext uri="{FF2B5EF4-FFF2-40B4-BE49-F238E27FC236}">
                <a16:creationId xmlns:a16="http://schemas.microsoft.com/office/drawing/2014/main" id="{71B368C6-57E8-ECBF-D0E7-E28DA0543300}"/>
              </a:ext>
            </a:extLst>
          </p:cNvPr>
          <p:cNvPicPr>
            <a:picLocks noChangeAspect="1"/>
          </p:cNvPicPr>
          <p:nvPr/>
        </p:nvPicPr>
        <p:blipFill>
          <a:blip r:embed="rId2"/>
          <a:stretch>
            <a:fillRect/>
          </a:stretch>
        </p:blipFill>
        <p:spPr>
          <a:xfrm>
            <a:off x="107951" y="2521274"/>
            <a:ext cx="4368800" cy="3399022"/>
          </a:xfrm>
          <a:prstGeom prst="rect">
            <a:avLst/>
          </a:prstGeom>
        </p:spPr>
      </p:pic>
      <p:pic>
        <p:nvPicPr>
          <p:cNvPr id="9" name="図 8" descr="グラフィカル ユーザー インターフェイス, テキスト, アプリケーション&#10;&#10;AI 生成コンテンツは誤りを含む可能性があります。">
            <a:extLst>
              <a:ext uri="{FF2B5EF4-FFF2-40B4-BE49-F238E27FC236}">
                <a16:creationId xmlns:a16="http://schemas.microsoft.com/office/drawing/2014/main" id="{7D6990F4-DAF7-83C1-3285-FBB0DE1215F6}"/>
              </a:ext>
            </a:extLst>
          </p:cNvPr>
          <p:cNvPicPr>
            <a:picLocks noChangeAspect="1"/>
          </p:cNvPicPr>
          <p:nvPr/>
        </p:nvPicPr>
        <p:blipFill>
          <a:blip r:embed="rId3"/>
          <a:stretch>
            <a:fillRect/>
          </a:stretch>
        </p:blipFill>
        <p:spPr>
          <a:xfrm>
            <a:off x="4667250" y="2461835"/>
            <a:ext cx="3887280" cy="3517900"/>
          </a:xfrm>
          <a:prstGeom prst="rect">
            <a:avLst/>
          </a:prstGeom>
        </p:spPr>
      </p:pic>
      <p:sp>
        <p:nvSpPr>
          <p:cNvPr id="10" name="テキスト ボックス 9">
            <a:extLst>
              <a:ext uri="{FF2B5EF4-FFF2-40B4-BE49-F238E27FC236}">
                <a16:creationId xmlns:a16="http://schemas.microsoft.com/office/drawing/2014/main" id="{D7C1B20A-37B0-B293-6370-DCB28C5D2030}"/>
              </a:ext>
            </a:extLst>
          </p:cNvPr>
          <p:cNvSpPr txBox="1"/>
          <p:nvPr/>
        </p:nvSpPr>
        <p:spPr>
          <a:xfrm>
            <a:off x="321845" y="6405373"/>
            <a:ext cx="5230919" cy="461665"/>
          </a:xfrm>
          <a:prstGeom prst="rect">
            <a:avLst/>
          </a:prstGeom>
          <a:noFill/>
        </p:spPr>
        <p:txBody>
          <a:bodyPr wrap="none" rtlCol="0">
            <a:spAutoFit/>
          </a:bodyPr>
          <a:lstStyle/>
          <a:p>
            <a:r>
              <a:rPr kumimoji="1" lang="en-US" altLang="ja-JP" sz="2400" u="sng" dirty="0"/>
              <a:t>AI </a:t>
            </a:r>
            <a:r>
              <a:rPr kumimoji="1" lang="ja-JP" altLang="en-US" sz="2400" u="sng" dirty="0"/>
              <a:t>からの回答（</a:t>
            </a:r>
            <a:r>
              <a:rPr kumimoji="1" lang="en-US" altLang="ja-JP" sz="2400" u="sng" dirty="0"/>
              <a:t>Claude Opus </a:t>
            </a:r>
            <a:r>
              <a:rPr kumimoji="1" lang="ja-JP" altLang="en-US" sz="2400" u="sng" dirty="0"/>
              <a:t>を使用）</a:t>
            </a:r>
          </a:p>
        </p:txBody>
      </p:sp>
      <p:sp>
        <p:nvSpPr>
          <p:cNvPr id="11" name="テキスト ボックス 10">
            <a:extLst>
              <a:ext uri="{FF2B5EF4-FFF2-40B4-BE49-F238E27FC236}">
                <a16:creationId xmlns:a16="http://schemas.microsoft.com/office/drawing/2014/main" id="{5D9FBA67-27DD-42BE-3608-7E59857E53FD}"/>
              </a:ext>
            </a:extLst>
          </p:cNvPr>
          <p:cNvSpPr txBox="1"/>
          <p:nvPr/>
        </p:nvSpPr>
        <p:spPr>
          <a:xfrm>
            <a:off x="6218648" y="6036041"/>
            <a:ext cx="2723823" cy="369332"/>
          </a:xfrm>
          <a:prstGeom prst="rect">
            <a:avLst/>
          </a:prstGeom>
          <a:noFill/>
        </p:spPr>
        <p:txBody>
          <a:bodyPr wrap="none" rtlCol="0">
            <a:spAutoFit/>
          </a:bodyPr>
          <a:lstStyle/>
          <a:p>
            <a:r>
              <a:rPr kumimoji="1" lang="ja-JP" altLang="en-US" dirty="0"/>
              <a:t>その他数件が表示される</a:t>
            </a:r>
          </a:p>
        </p:txBody>
      </p:sp>
      <p:sp>
        <p:nvSpPr>
          <p:cNvPr id="12" name="タイトル 1">
            <a:extLst>
              <a:ext uri="{FF2B5EF4-FFF2-40B4-BE49-F238E27FC236}">
                <a16:creationId xmlns:a16="http://schemas.microsoft.com/office/drawing/2014/main" id="{353C6174-EBEB-15F1-BFFB-EBBC43C030BF}"/>
              </a:ext>
            </a:extLst>
          </p:cNvPr>
          <p:cNvSpPr>
            <a:spLocks noGrp="1"/>
          </p:cNvSpPr>
          <p:nvPr>
            <p:ph type="title"/>
          </p:nvPr>
        </p:nvSpPr>
        <p:spPr>
          <a:xfrm>
            <a:off x="321845" y="175028"/>
            <a:ext cx="8461208" cy="469865"/>
          </a:xfrm>
        </p:spPr>
        <p:txBody>
          <a:bodyPr>
            <a:normAutofit fontScale="90000"/>
          </a:bodyPr>
          <a:lstStyle/>
          <a:p>
            <a:r>
              <a:rPr kumimoji="1" lang="ja-JP" altLang="en-US" dirty="0"/>
              <a:t>インターネットによる情報補完の例</a:t>
            </a:r>
          </a:p>
        </p:txBody>
      </p:sp>
    </p:spTree>
    <p:extLst>
      <p:ext uri="{BB962C8B-B14F-4D97-AF65-F5344CB8AC3E}">
        <p14:creationId xmlns:p14="http://schemas.microsoft.com/office/powerpoint/2010/main" val="29665072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AA9CE-36FE-B81F-9A09-8DF66BDDBD86}"/>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874D5563-E008-555A-5F75-561165C34AB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205D82C-95A1-431E-8E38-AA614A14CDCF}" type="slidenum">
              <a:rPr kumimoji="1" lang="ja-JP" altLang="en-US" sz="28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メイリオ"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1" lang="ja-JP" altLang="en-US" sz="2800" b="0" i="0" u="none" strike="noStrike" kern="1200" cap="none" spc="0" normalizeH="0" baseline="0" noProof="0">
              <a:ln>
                <a:noFill/>
              </a:ln>
              <a:solidFill>
                <a:prstClr val="black">
                  <a:tint val="75000"/>
                </a:prstClr>
              </a:solidFill>
              <a:effectLst/>
              <a:uLnTx/>
              <a:uFillTx/>
              <a:latin typeface="Arial" panose="020B0604020202020204" pitchFamily="34" charset="0"/>
              <a:ea typeface="メイリオ" panose="020B0604030504040204" pitchFamily="50" charset="-128"/>
              <a:cs typeface="+mn-cs"/>
            </a:endParaRPr>
          </a:p>
        </p:txBody>
      </p:sp>
      <p:sp>
        <p:nvSpPr>
          <p:cNvPr id="5" name="テキスト ボックス 4">
            <a:extLst>
              <a:ext uri="{FF2B5EF4-FFF2-40B4-BE49-F238E27FC236}">
                <a16:creationId xmlns:a16="http://schemas.microsoft.com/office/drawing/2014/main" id="{3D9B7CF8-40C7-C5F5-2A36-CB72B602D6FA}"/>
              </a:ext>
            </a:extLst>
          </p:cNvPr>
          <p:cNvSpPr txBox="1"/>
          <p:nvPr/>
        </p:nvSpPr>
        <p:spPr>
          <a:xfrm>
            <a:off x="127001" y="751344"/>
            <a:ext cx="8909049" cy="2308324"/>
          </a:xfrm>
          <a:prstGeom prst="rect">
            <a:avLst/>
          </a:prstGeom>
          <a:solidFill>
            <a:schemeClr val="accent3">
              <a:lumMod val="20000"/>
              <a:lumOff val="80000"/>
            </a:schemeClr>
          </a:solidFill>
        </p:spPr>
        <p:txBody>
          <a:bodyPr wrap="square" rtlCol="0">
            <a:spAutoFit/>
          </a:bodyPr>
          <a:lstStyle/>
          <a:p>
            <a:r>
              <a:rPr lang="en-US" altLang="ja-JP" sz="2400" dirty="0">
                <a:latin typeface="メイリオ" panose="020B0604030504040204" pitchFamily="50" charset="-128"/>
                <a:ea typeface="メイリオ" panose="020B0604030504040204" pitchFamily="50" charset="-128"/>
              </a:rPr>
              <a:t>《</a:t>
            </a:r>
            <a:r>
              <a:rPr lang="en-US" altLang="ja-JP" sz="2400" b="1" dirty="0">
                <a:latin typeface="メイリオ" panose="020B0604030504040204" pitchFamily="50" charset="-128"/>
                <a:ea typeface="メイリオ" panose="020B0604030504040204" pitchFamily="50" charset="-128"/>
              </a:rPr>
              <a:t>AI</a:t>
            </a:r>
            <a:r>
              <a:rPr lang="ja-JP" altLang="en-US" sz="2400" b="1" dirty="0">
                <a:latin typeface="メイリオ" panose="020B0604030504040204" pitchFamily="50" charset="-128"/>
                <a:ea typeface="メイリオ" panose="020B0604030504040204" pitchFamily="50" charset="-128"/>
              </a:rPr>
              <a:t>への指示</a:t>
            </a:r>
            <a:r>
              <a:rPr lang="en-US" altLang="ja-JP" sz="2400" dirty="0">
                <a:latin typeface="メイリオ" panose="020B0604030504040204" pitchFamily="50" charset="-128"/>
                <a:ea typeface="メイリオ" panose="020B0604030504040204" pitchFamily="50" charset="-128"/>
              </a:rPr>
              <a:t>》</a:t>
            </a:r>
          </a:p>
          <a:p>
            <a:r>
              <a:rPr lang="ja-JP" altLang="en-US" sz="2400" dirty="0"/>
              <a:t>６畳用のエアコンを教えて。８００００円以下。福山市のマンション。コンセントあり。エアコン用の穴有。室外機はベランダ。複数の候補を調べて。すぐに取り付けることができるか、工事日の予約がすぐにできてすぐに取り付け予約できることが望ましい。上位２つの候補を教えて。それぞれに根拠を付けて</a:t>
            </a:r>
            <a:endParaRPr lang="en-US" altLang="ja-JP" sz="2400" dirty="0">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F6E0A9B6-380E-8AB4-5730-EEC308C8CF71}"/>
              </a:ext>
            </a:extLst>
          </p:cNvPr>
          <p:cNvSpPr txBox="1"/>
          <p:nvPr/>
        </p:nvSpPr>
        <p:spPr>
          <a:xfrm>
            <a:off x="321845" y="6405373"/>
            <a:ext cx="5230919" cy="461665"/>
          </a:xfrm>
          <a:prstGeom prst="rect">
            <a:avLst/>
          </a:prstGeom>
          <a:noFill/>
        </p:spPr>
        <p:txBody>
          <a:bodyPr wrap="none" rtlCol="0">
            <a:spAutoFit/>
          </a:bodyPr>
          <a:lstStyle/>
          <a:p>
            <a:r>
              <a:rPr kumimoji="1" lang="en-US" altLang="ja-JP" sz="2400" u="sng" dirty="0"/>
              <a:t>AI </a:t>
            </a:r>
            <a:r>
              <a:rPr kumimoji="1" lang="ja-JP" altLang="en-US" sz="2400" u="sng" dirty="0"/>
              <a:t>からの回答（</a:t>
            </a:r>
            <a:r>
              <a:rPr kumimoji="1" lang="en-US" altLang="ja-JP" sz="2400" u="sng" dirty="0"/>
              <a:t>Claude Opus </a:t>
            </a:r>
            <a:r>
              <a:rPr kumimoji="1" lang="ja-JP" altLang="en-US" sz="2400" u="sng" dirty="0"/>
              <a:t>を使用）</a:t>
            </a:r>
          </a:p>
        </p:txBody>
      </p:sp>
      <p:sp>
        <p:nvSpPr>
          <p:cNvPr id="11" name="テキスト ボックス 10">
            <a:extLst>
              <a:ext uri="{FF2B5EF4-FFF2-40B4-BE49-F238E27FC236}">
                <a16:creationId xmlns:a16="http://schemas.microsoft.com/office/drawing/2014/main" id="{C1A27E19-BD81-2F59-47EE-6223B1D563F2}"/>
              </a:ext>
            </a:extLst>
          </p:cNvPr>
          <p:cNvSpPr txBox="1"/>
          <p:nvPr/>
        </p:nvSpPr>
        <p:spPr>
          <a:xfrm>
            <a:off x="5838825" y="6360924"/>
            <a:ext cx="2723823" cy="369332"/>
          </a:xfrm>
          <a:prstGeom prst="rect">
            <a:avLst/>
          </a:prstGeom>
          <a:noFill/>
        </p:spPr>
        <p:txBody>
          <a:bodyPr wrap="none" rtlCol="0">
            <a:spAutoFit/>
          </a:bodyPr>
          <a:lstStyle/>
          <a:p>
            <a:r>
              <a:rPr kumimoji="1" lang="ja-JP" altLang="en-US" dirty="0"/>
              <a:t>その他情報が表示される</a:t>
            </a:r>
          </a:p>
        </p:txBody>
      </p:sp>
      <p:sp>
        <p:nvSpPr>
          <p:cNvPr id="12" name="タイトル 1">
            <a:extLst>
              <a:ext uri="{FF2B5EF4-FFF2-40B4-BE49-F238E27FC236}">
                <a16:creationId xmlns:a16="http://schemas.microsoft.com/office/drawing/2014/main" id="{6F90A52B-A094-3E18-15C8-91024E03212D}"/>
              </a:ext>
            </a:extLst>
          </p:cNvPr>
          <p:cNvSpPr>
            <a:spLocks noGrp="1"/>
          </p:cNvSpPr>
          <p:nvPr>
            <p:ph type="title"/>
          </p:nvPr>
        </p:nvSpPr>
        <p:spPr>
          <a:xfrm>
            <a:off x="321845" y="175028"/>
            <a:ext cx="8461208" cy="469865"/>
          </a:xfrm>
        </p:spPr>
        <p:txBody>
          <a:bodyPr>
            <a:normAutofit fontScale="90000"/>
          </a:bodyPr>
          <a:lstStyle/>
          <a:p>
            <a:r>
              <a:rPr kumimoji="1" lang="ja-JP" altLang="en-US" dirty="0"/>
              <a:t>インターネットによる情報補完の例</a:t>
            </a:r>
          </a:p>
        </p:txBody>
      </p:sp>
      <p:pic>
        <p:nvPicPr>
          <p:cNvPr id="3" name="図 2" descr="スクリーンショットの画面&#10;&#10;AI 生成コンテンツは誤りを含む可能性があります。">
            <a:extLst>
              <a:ext uri="{FF2B5EF4-FFF2-40B4-BE49-F238E27FC236}">
                <a16:creationId xmlns:a16="http://schemas.microsoft.com/office/drawing/2014/main" id="{11725D70-6B29-85E3-0D65-CBF74B4E71E6}"/>
              </a:ext>
            </a:extLst>
          </p:cNvPr>
          <p:cNvPicPr>
            <a:picLocks noChangeAspect="1"/>
          </p:cNvPicPr>
          <p:nvPr/>
        </p:nvPicPr>
        <p:blipFill>
          <a:blip r:embed="rId2"/>
          <a:stretch>
            <a:fillRect/>
          </a:stretch>
        </p:blipFill>
        <p:spPr>
          <a:xfrm>
            <a:off x="366522" y="3213100"/>
            <a:ext cx="3487928" cy="3081209"/>
          </a:xfrm>
          <a:prstGeom prst="rect">
            <a:avLst/>
          </a:prstGeom>
        </p:spPr>
      </p:pic>
      <p:pic>
        <p:nvPicPr>
          <p:cNvPr id="8" name="図 7" descr="グラフィカル ユーザー インターフェイス, テキスト, アプリケーション, メール&#10;&#10;AI 生成コンテンツは誤りを含む可能性があります。">
            <a:extLst>
              <a:ext uri="{FF2B5EF4-FFF2-40B4-BE49-F238E27FC236}">
                <a16:creationId xmlns:a16="http://schemas.microsoft.com/office/drawing/2014/main" id="{A0BED044-1C76-6130-2C1F-4503A9584ACB}"/>
              </a:ext>
            </a:extLst>
          </p:cNvPr>
          <p:cNvPicPr>
            <a:picLocks noChangeAspect="1"/>
          </p:cNvPicPr>
          <p:nvPr/>
        </p:nvPicPr>
        <p:blipFill>
          <a:blip r:embed="rId3"/>
          <a:stretch>
            <a:fillRect/>
          </a:stretch>
        </p:blipFill>
        <p:spPr>
          <a:xfrm>
            <a:off x="3854450" y="3147679"/>
            <a:ext cx="3968750" cy="3185986"/>
          </a:xfrm>
          <a:prstGeom prst="rect">
            <a:avLst/>
          </a:prstGeom>
        </p:spPr>
      </p:pic>
    </p:spTree>
    <p:extLst>
      <p:ext uri="{BB962C8B-B14F-4D97-AF65-F5344CB8AC3E}">
        <p14:creationId xmlns:p14="http://schemas.microsoft.com/office/powerpoint/2010/main" val="36468900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802B70AF-AEFB-855B-A1CE-8AE6CACB3A31}"/>
              </a:ext>
            </a:extLst>
          </p:cNvPr>
          <p:cNvSpPr>
            <a:spLocks noGrp="1"/>
          </p:cNvSpPr>
          <p:nvPr>
            <p:ph idx="1"/>
          </p:nvPr>
        </p:nvSpPr>
        <p:spPr>
          <a:xfrm>
            <a:off x="207545" y="136524"/>
            <a:ext cx="8461208" cy="6454776"/>
          </a:xfrm>
        </p:spPr>
        <p:txBody>
          <a:bodyPr>
            <a:normAutofit/>
          </a:bodyPr>
          <a:lstStyle/>
          <a:p>
            <a:r>
              <a:rPr kumimoji="1" lang="ja-JP" altLang="en-US" b="1" dirty="0"/>
              <a:t>プライバシーに注意</a:t>
            </a:r>
            <a:endParaRPr kumimoji="1" lang="en-US" altLang="ja-JP" b="1" dirty="0"/>
          </a:p>
          <a:p>
            <a:pPr marL="0" indent="0">
              <a:buNone/>
            </a:pPr>
            <a:r>
              <a:rPr kumimoji="1" lang="ja-JP" altLang="en-US" dirty="0"/>
              <a:t>あなたの今の相談は、「新聞に載った」としても大丈夫ですか</a:t>
            </a:r>
            <a:endParaRPr kumimoji="1" lang="en-US" altLang="ja-JP" dirty="0"/>
          </a:p>
          <a:p>
            <a:pPr marL="0" indent="0">
              <a:buNone/>
            </a:pPr>
            <a:r>
              <a:rPr lang="ja-JP" altLang="en-US" dirty="0"/>
              <a:t>　健康、財産、個人情報（住所、メールアドレス等）は要注意</a:t>
            </a:r>
            <a:endParaRPr kumimoji="1" lang="en-US" altLang="ja-JP" dirty="0"/>
          </a:p>
          <a:p>
            <a:pPr marL="0" indent="0">
              <a:buNone/>
            </a:pPr>
            <a:endParaRPr lang="en-US" altLang="ja-JP" dirty="0"/>
          </a:p>
          <a:p>
            <a:r>
              <a:rPr kumimoji="1" lang="en-US" altLang="ja-JP" b="1" dirty="0"/>
              <a:t>AI </a:t>
            </a:r>
            <a:r>
              <a:rPr kumimoji="1" lang="ja-JP" altLang="en-US" b="1" dirty="0"/>
              <a:t>の特性に注意</a:t>
            </a:r>
            <a:endParaRPr kumimoji="1" lang="en-US" altLang="ja-JP" b="1" dirty="0"/>
          </a:p>
          <a:p>
            <a:pPr marL="0" indent="0">
              <a:buNone/>
            </a:pPr>
            <a:r>
              <a:rPr lang="en-US" altLang="ja-JP" dirty="0"/>
              <a:t>AI</a:t>
            </a:r>
            <a:r>
              <a:rPr lang="ja-JP" altLang="en-US" dirty="0"/>
              <a:t>は過度にあなたに賛同したり、あなたに迎合するように「嘘でも良いから、筋の通った文章で、期待通りに文章を返す」という可能性があります。</a:t>
            </a:r>
            <a:endParaRPr lang="en-US" altLang="ja-JP" dirty="0"/>
          </a:p>
          <a:p>
            <a:pPr marL="0" indent="0">
              <a:buNone/>
            </a:pPr>
            <a:endParaRPr kumimoji="1" lang="en-US" altLang="ja-JP" dirty="0"/>
          </a:p>
          <a:p>
            <a:r>
              <a:rPr kumimoji="1" lang="ja-JP" altLang="en-US" b="1" dirty="0"/>
              <a:t>将来、</a:t>
            </a:r>
            <a:r>
              <a:rPr kumimoji="1" lang="en-US" altLang="ja-JP" b="1" dirty="0"/>
              <a:t>AI</a:t>
            </a:r>
            <a:r>
              <a:rPr kumimoji="1" lang="ja-JP" altLang="en-US" b="1" dirty="0"/>
              <a:t>と広告が融合する可能性</a:t>
            </a:r>
            <a:r>
              <a:rPr kumimoji="1" lang="ja-JP" altLang="en-US" dirty="0"/>
              <a:t>にも注意</a:t>
            </a:r>
          </a:p>
        </p:txBody>
      </p:sp>
      <p:sp>
        <p:nvSpPr>
          <p:cNvPr id="4" name="スライド番号プレースホルダー 3">
            <a:extLst>
              <a:ext uri="{FF2B5EF4-FFF2-40B4-BE49-F238E27FC236}">
                <a16:creationId xmlns:a16="http://schemas.microsoft.com/office/drawing/2014/main" id="{DA1F0EC3-45BB-BAE1-4850-516542ED396B}"/>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205D82C-95A1-431E-8E38-AA614A14CDCF}" type="slidenum">
              <a:rPr kumimoji="1" lang="ja-JP" altLang="en-US" sz="28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メイリオ"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1" lang="ja-JP" altLang="en-US" sz="2800" b="0" i="0" u="none" strike="noStrike" kern="1200" cap="none" spc="0" normalizeH="0" baseline="0" noProof="0">
              <a:ln>
                <a:noFill/>
              </a:ln>
              <a:solidFill>
                <a:prstClr val="black">
                  <a:tint val="75000"/>
                </a:prstClr>
              </a:solidFill>
              <a:effectLst/>
              <a:uLnTx/>
              <a:uFillTx/>
              <a:latin typeface="Arial" panose="020B0604020202020204" pitchFamily="34" charset="0"/>
              <a:ea typeface="メイリオ" panose="020B0604030504040204" pitchFamily="50" charset="-128"/>
              <a:cs typeface="+mn-cs"/>
            </a:endParaRPr>
          </a:p>
        </p:txBody>
      </p:sp>
    </p:spTree>
    <p:extLst>
      <p:ext uri="{BB962C8B-B14F-4D97-AF65-F5344CB8AC3E}">
        <p14:creationId xmlns:p14="http://schemas.microsoft.com/office/powerpoint/2010/main" val="35031718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0BF202-6DDC-F812-9A4E-6644189CA3D8}"/>
            </a:ext>
          </a:extLst>
        </p:cNvPr>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ADB77182-4E99-051D-34EA-91B1507AE1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BF6BFD9D-895D-F7BF-8103-9C4FFC086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タイトル 1">
            <a:extLst>
              <a:ext uri="{FF2B5EF4-FFF2-40B4-BE49-F238E27FC236}">
                <a16:creationId xmlns:a16="http://schemas.microsoft.com/office/drawing/2014/main" id="{F3271C60-C8C4-FE15-2263-F35F34902AF4}"/>
              </a:ext>
            </a:extLst>
          </p:cNvPr>
          <p:cNvSpPr>
            <a:spLocks noGrp="1"/>
          </p:cNvSpPr>
          <p:nvPr>
            <p:ph type="ctrTitle"/>
          </p:nvPr>
        </p:nvSpPr>
        <p:spPr>
          <a:xfrm>
            <a:off x="1190171" y="1741337"/>
            <a:ext cx="6611258" cy="2387918"/>
          </a:xfrm>
        </p:spPr>
        <p:txBody>
          <a:bodyPr anchor="b">
            <a:normAutofit/>
          </a:bodyPr>
          <a:lstStyle/>
          <a:p>
            <a:r>
              <a:rPr lang="en-US" altLang="ja-JP" sz="4500" dirty="0">
                <a:solidFill>
                  <a:schemeClr val="tx2"/>
                </a:solidFill>
              </a:rPr>
              <a:t>3-3. </a:t>
            </a:r>
            <a:r>
              <a:rPr lang="ja-JP" altLang="en-US" sz="4500" dirty="0">
                <a:solidFill>
                  <a:schemeClr val="tx2"/>
                </a:solidFill>
              </a:rPr>
              <a:t>対話型</a:t>
            </a:r>
            <a:r>
              <a:rPr lang="en-US" altLang="ja-JP" sz="4500" dirty="0">
                <a:solidFill>
                  <a:schemeClr val="tx2"/>
                </a:solidFill>
              </a:rPr>
              <a:t>AI</a:t>
            </a:r>
            <a:r>
              <a:rPr lang="ja-JP" altLang="en-US" sz="4500" dirty="0">
                <a:solidFill>
                  <a:schemeClr val="tx2"/>
                </a:solidFill>
              </a:rPr>
              <a:t>の活用</a:t>
            </a:r>
          </a:p>
        </p:txBody>
      </p:sp>
      <p:sp>
        <p:nvSpPr>
          <p:cNvPr id="3" name="字幕 2">
            <a:extLst>
              <a:ext uri="{FF2B5EF4-FFF2-40B4-BE49-F238E27FC236}">
                <a16:creationId xmlns:a16="http://schemas.microsoft.com/office/drawing/2014/main" id="{1FB5FA9C-ED72-0250-5F5D-BB5886AD3840}"/>
              </a:ext>
            </a:extLst>
          </p:cNvPr>
          <p:cNvSpPr>
            <a:spLocks noGrp="1"/>
          </p:cNvSpPr>
          <p:nvPr>
            <p:ph type="subTitle" idx="1"/>
          </p:nvPr>
        </p:nvSpPr>
        <p:spPr>
          <a:xfrm>
            <a:off x="2044128" y="4200522"/>
            <a:ext cx="5055514" cy="682079"/>
          </a:xfrm>
        </p:spPr>
        <p:txBody>
          <a:bodyPr>
            <a:normAutofit/>
          </a:bodyPr>
          <a:lstStyle/>
          <a:p>
            <a:endParaRPr kumimoji="1" lang="ja-JP" altLang="en-US">
              <a:solidFill>
                <a:schemeClr val="tx2"/>
              </a:solidFill>
            </a:endParaRPr>
          </a:p>
        </p:txBody>
      </p:sp>
      <p:grpSp>
        <p:nvGrpSpPr>
          <p:cNvPr id="32" name="Group 31">
            <a:extLst>
              <a:ext uri="{FF2B5EF4-FFF2-40B4-BE49-F238E27FC236}">
                <a16:creationId xmlns:a16="http://schemas.microsoft.com/office/drawing/2014/main" id="{DCD65B7C-9CCA-1708-F473-6D6063C8C4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228" y="0"/>
            <a:ext cx="3872286" cy="3153018"/>
            <a:chOff x="6867015" y="-1"/>
            <a:chExt cx="5324985" cy="3251912"/>
          </a:xfrm>
          <a:solidFill>
            <a:schemeClr val="accent5">
              <a:alpha val="10000"/>
            </a:schemeClr>
          </a:solidFill>
        </p:grpSpPr>
        <p:sp>
          <p:nvSpPr>
            <p:cNvPr id="33" name="Freeform: Shape 32">
              <a:extLst>
                <a:ext uri="{FF2B5EF4-FFF2-40B4-BE49-F238E27FC236}">
                  <a16:creationId xmlns:a16="http://schemas.microsoft.com/office/drawing/2014/main" id="{7CBDA3EE-74B1-FB6F-78F2-E174435CEF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3">
              <a:extLst>
                <a:ext uri="{FF2B5EF4-FFF2-40B4-BE49-F238E27FC236}">
                  <a16:creationId xmlns:a16="http://schemas.microsoft.com/office/drawing/2014/main" id="{F6F66AA8-A667-76A1-566B-DF3C375062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Freeform: Shape 34">
              <a:extLst>
                <a:ext uri="{FF2B5EF4-FFF2-40B4-BE49-F238E27FC236}">
                  <a16:creationId xmlns:a16="http://schemas.microsoft.com/office/drawing/2014/main" id="{FC3CF4CD-65A0-A43A-F5CE-8099AFB032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Freeform: Shape 35">
              <a:extLst>
                <a:ext uri="{FF2B5EF4-FFF2-40B4-BE49-F238E27FC236}">
                  <a16:creationId xmlns:a16="http://schemas.microsoft.com/office/drawing/2014/main" id="{AE1C120B-3FF5-E6F7-661E-3D7F42692C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 name="スライド番号プレースホルダー 3">
            <a:extLst>
              <a:ext uri="{FF2B5EF4-FFF2-40B4-BE49-F238E27FC236}">
                <a16:creationId xmlns:a16="http://schemas.microsoft.com/office/drawing/2014/main" id="{FA39B00E-3DF3-89DC-409A-8F9B3C660872}"/>
              </a:ext>
            </a:extLst>
          </p:cNvPr>
          <p:cNvSpPr>
            <a:spLocks noGrp="1"/>
          </p:cNvSpPr>
          <p:nvPr>
            <p:ph type="sldNum" sz="quarter" idx="12"/>
          </p:nvPr>
        </p:nvSpPr>
        <p:spPr>
          <a:xfrm>
            <a:off x="6457950" y="6356350"/>
            <a:ext cx="2057400" cy="365125"/>
          </a:xfrm>
        </p:spPr>
        <p:txBody>
          <a:bodyPr>
            <a:normAutofit/>
          </a:bodyPr>
          <a:lstStyle/>
          <a:p>
            <a:pPr marL="0" marR="0" lvl="0" indent="0" algn="r" defTabSz="457200" rtl="0" eaLnBrk="1" fontAlgn="auto" latinLnBrk="0" hangingPunct="1">
              <a:lnSpc>
                <a:spcPct val="90000"/>
              </a:lnSpc>
              <a:spcBef>
                <a:spcPts val="0"/>
              </a:spcBef>
              <a:spcAft>
                <a:spcPts val="600"/>
              </a:spcAft>
              <a:buClrTx/>
              <a:buSzTx/>
              <a:buFontTx/>
              <a:buNone/>
              <a:tabLst/>
              <a:defRPr/>
            </a:pPr>
            <a:fld id="{55940FB6-D91C-4C45-82A6-6C3F63B50793}" type="slidenum">
              <a:rPr kumimoji="0" lang="ja-JP" altLang="en-US" sz="18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メイリオ" panose="020B0604030504040204" pitchFamily="50" charset="-128"/>
                <a:cs typeface="+mn-cs"/>
              </a:rPr>
              <a:pPr marL="0" marR="0" lvl="0" indent="0" algn="r" defTabSz="457200" rtl="0" eaLnBrk="1" fontAlgn="auto" latinLnBrk="0" hangingPunct="1">
                <a:lnSpc>
                  <a:spcPct val="90000"/>
                </a:lnSpc>
                <a:spcBef>
                  <a:spcPts val="0"/>
                </a:spcBef>
                <a:spcAft>
                  <a:spcPts val="600"/>
                </a:spcAft>
                <a:buClrTx/>
                <a:buSzTx/>
                <a:buFontTx/>
                <a:buNone/>
                <a:tabLst/>
                <a:defRPr/>
              </a:pPr>
              <a:t>25</a:t>
            </a:fld>
            <a:endParaRPr kumimoji="0" lang="ja-JP" altLang="en-US" sz="1800" b="0" i="0" u="none" strike="noStrike" kern="1200" cap="none" spc="0" normalizeH="0" baseline="0" noProof="0">
              <a:ln>
                <a:noFill/>
              </a:ln>
              <a:solidFill>
                <a:prstClr val="black">
                  <a:tint val="75000"/>
                </a:prstClr>
              </a:solidFill>
              <a:effectLst/>
              <a:uLnTx/>
              <a:uFillTx/>
              <a:latin typeface="Arial" panose="020B0604020202020204" pitchFamily="34" charset="0"/>
              <a:ea typeface="メイリオ" panose="020B0604030504040204" pitchFamily="50" charset="-128"/>
              <a:cs typeface="+mn-cs"/>
            </a:endParaRPr>
          </a:p>
        </p:txBody>
      </p:sp>
      <p:grpSp>
        <p:nvGrpSpPr>
          <p:cNvPr id="38" name="Group 37">
            <a:extLst>
              <a:ext uri="{FF2B5EF4-FFF2-40B4-BE49-F238E27FC236}">
                <a16:creationId xmlns:a16="http://schemas.microsoft.com/office/drawing/2014/main" id="{C5A7B260-F387-DB2F-BF66-29E83874340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flipH="1">
            <a:off x="6553998" y="4267997"/>
            <a:ext cx="3142400" cy="2037604"/>
            <a:chOff x="-305" y="-4155"/>
            <a:chExt cx="2514948" cy="2174333"/>
          </a:xfrm>
        </p:grpSpPr>
        <p:sp>
          <p:nvSpPr>
            <p:cNvPr id="39" name="Freeform: Shape 38">
              <a:extLst>
                <a:ext uri="{FF2B5EF4-FFF2-40B4-BE49-F238E27FC236}">
                  <a16:creationId xmlns:a16="http://schemas.microsoft.com/office/drawing/2014/main" id="{C6A4E58A-BBE5-D4EC-257D-081CC6CEFE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Freeform: Shape 39">
              <a:extLst>
                <a:ext uri="{FF2B5EF4-FFF2-40B4-BE49-F238E27FC236}">
                  <a16:creationId xmlns:a16="http://schemas.microsoft.com/office/drawing/2014/main" id="{65A13B2B-5594-D260-3AF5-6A42369E91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Freeform: Shape 40">
              <a:extLst>
                <a:ext uri="{FF2B5EF4-FFF2-40B4-BE49-F238E27FC236}">
                  <a16:creationId xmlns:a16="http://schemas.microsoft.com/office/drawing/2014/main" id="{1BCE97DD-3D7A-079D-45FA-B30C57B00C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D90F0087-B5E3-24B1-BDBB-14114D76FA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840091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03F79D40-AD10-7915-E1F0-46C5FF9161C3}"/>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205D82C-95A1-431E-8E38-AA614A14CDCF}" type="slidenum">
              <a:rPr kumimoji="1" lang="ja-JP" altLang="en-US" sz="28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メイリオ"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1" lang="ja-JP" altLang="en-US" sz="2800" b="0" i="0" u="none" strike="noStrike" kern="1200" cap="none" spc="0" normalizeH="0" baseline="0" noProof="0">
              <a:ln>
                <a:noFill/>
              </a:ln>
              <a:solidFill>
                <a:prstClr val="black">
                  <a:tint val="75000"/>
                </a:prstClr>
              </a:solidFill>
              <a:effectLst/>
              <a:uLnTx/>
              <a:uFillTx/>
              <a:latin typeface="Arial" panose="020B0604020202020204" pitchFamily="34" charset="0"/>
              <a:ea typeface="メイリオ" panose="020B0604030504040204" pitchFamily="50" charset="-128"/>
              <a:cs typeface="+mn-cs"/>
            </a:endParaRPr>
          </a:p>
        </p:txBody>
      </p:sp>
      <p:pic>
        <p:nvPicPr>
          <p:cNvPr id="4" name="図 3" descr="テキスト が含まれている画像&#10;&#10;AI 生成コンテンツは誤りを含む可能性があります。">
            <a:extLst>
              <a:ext uri="{FF2B5EF4-FFF2-40B4-BE49-F238E27FC236}">
                <a16:creationId xmlns:a16="http://schemas.microsoft.com/office/drawing/2014/main" id="{5C3C735C-1B1C-0A48-6355-AAD677AD843A}"/>
              </a:ext>
            </a:extLst>
          </p:cNvPr>
          <p:cNvPicPr>
            <a:picLocks noChangeAspect="1"/>
          </p:cNvPicPr>
          <p:nvPr/>
        </p:nvPicPr>
        <p:blipFill>
          <a:blip r:embed="rId2"/>
          <a:stretch>
            <a:fillRect/>
          </a:stretch>
        </p:blipFill>
        <p:spPr>
          <a:xfrm>
            <a:off x="0" y="0"/>
            <a:ext cx="9144000" cy="4840941"/>
          </a:xfrm>
          <a:prstGeom prst="rect">
            <a:avLst/>
          </a:prstGeom>
        </p:spPr>
      </p:pic>
    </p:spTree>
    <p:extLst>
      <p:ext uri="{BB962C8B-B14F-4D97-AF65-F5344CB8AC3E}">
        <p14:creationId xmlns:p14="http://schemas.microsoft.com/office/powerpoint/2010/main" val="4068767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FB03C6F-D4F8-FB81-D4A1-60DC95B32C12}"/>
              </a:ext>
            </a:extLst>
          </p:cNvPr>
          <p:cNvSpPr>
            <a:spLocks noGrp="1"/>
          </p:cNvSpPr>
          <p:nvPr>
            <p:ph type="title"/>
          </p:nvPr>
        </p:nvSpPr>
        <p:spPr/>
        <p:txBody>
          <a:bodyPr>
            <a:normAutofit fontScale="90000"/>
          </a:bodyPr>
          <a:lstStyle/>
          <a:p>
            <a:r>
              <a:rPr kumimoji="1" lang="en-US" altLang="ja-JP" dirty="0"/>
              <a:t>AI </a:t>
            </a:r>
            <a:r>
              <a:rPr kumimoji="1" lang="ja-JP" altLang="en-US" dirty="0"/>
              <a:t>の回答は次の３点で注意が必要</a:t>
            </a:r>
          </a:p>
        </p:txBody>
      </p:sp>
      <p:sp>
        <p:nvSpPr>
          <p:cNvPr id="4" name="スライド番号プレースホルダー 3">
            <a:extLst>
              <a:ext uri="{FF2B5EF4-FFF2-40B4-BE49-F238E27FC236}">
                <a16:creationId xmlns:a16="http://schemas.microsoft.com/office/drawing/2014/main" id="{F1BFEBF0-5C71-B4BA-1800-B81AADD4E7B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205D82C-95A1-431E-8E38-AA614A14CDCF}" type="slidenum">
              <a:rPr kumimoji="1" lang="ja-JP" altLang="en-US" sz="28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メイリオ"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1" lang="ja-JP" altLang="en-US" sz="2800" b="0" i="0" u="none" strike="noStrike" kern="1200" cap="none" spc="0" normalizeH="0" baseline="0" noProof="0">
              <a:ln>
                <a:noFill/>
              </a:ln>
              <a:solidFill>
                <a:prstClr val="black">
                  <a:tint val="75000"/>
                </a:prstClr>
              </a:solidFill>
              <a:effectLst/>
              <a:uLnTx/>
              <a:uFillTx/>
              <a:latin typeface="Arial" panose="020B0604020202020204" pitchFamily="34" charset="0"/>
              <a:ea typeface="メイリオ" panose="020B0604030504040204" pitchFamily="50" charset="-128"/>
              <a:cs typeface="+mn-cs"/>
            </a:endParaRPr>
          </a:p>
        </p:txBody>
      </p:sp>
      <p:pic>
        <p:nvPicPr>
          <p:cNvPr id="5" name="図 4" descr="テキスト が含まれている画像&#10;&#10;AI 生成コンテンツは誤りを含む可能性があります。">
            <a:extLst>
              <a:ext uri="{FF2B5EF4-FFF2-40B4-BE49-F238E27FC236}">
                <a16:creationId xmlns:a16="http://schemas.microsoft.com/office/drawing/2014/main" id="{3923912C-8910-FA51-B12B-C48742F1071C}"/>
              </a:ext>
            </a:extLst>
          </p:cNvPr>
          <p:cNvPicPr>
            <a:picLocks noChangeAspect="1"/>
          </p:cNvPicPr>
          <p:nvPr/>
        </p:nvPicPr>
        <p:blipFill>
          <a:blip r:embed="rId2"/>
          <a:stretch>
            <a:fillRect/>
          </a:stretch>
        </p:blipFill>
        <p:spPr>
          <a:xfrm>
            <a:off x="0" y="889703"/>
            <a:ext cx="9144000" cy="5078593"/>
          </a:xfrm>
          <a:prstGeom prst="rect">
            <a:avLst/>
          </a:prstGeom>
        </p:spPr>
      </p:pic>
      <p:sp>
        <p:nvSpPr>
          <p:cNvPr id="3" name="テキスト ボックス 2">
            <a:extLst>
              <a:ext uri="{FF2B5EF4-FFF2-40B4-BE49-F238E27FC236}">
                <a16:creationId xmlns:a16="http://schemas.microsoft.com/office/drawing/2014/main" id="{4330A5B7-C3B3-6EE7-7AC2-64ACE7E90B6B}"/>
              </a:ext>
            </a:extLst>
          </p:cNvPr>
          <p:cNvSpPr txBox="1"/>
          <p:nvPr/>
        </p:nvSpPr>
        <p:spPr>
          <a:xfrm>
            <a:off x="2911367" y="5402244"/>
            <a:ext cx="3321265" cy="954107"/>
          </a:xfrm>
          <a:prstGeom prst="rect">
            <a:avLst/>
          </a:prstGeom>
          <a:solidFill>
            <a:schemeClr val="bg1"/>
          </a:solidFill>
        </p:spPr>
        <p:txBody>
          <a:bodyPr wrap="square" rtlCol="0">
            <a:spAutoFit/>
          </a:bodyPr>
          <a:lstStyle/>
          <a:p>
            <a:r>
              <a:rPr kumimoji="1" lang="en-US" altLang="ja-JP" sz="1400" b="1" dirty="0"/>
              <a:t>AI</a:t>
            </a:r>
            <a:r>
              <a:rPr kumimoji="1" lang="ja-JP" altLang="en-US" sz="1400" b="1" dirty="0"/>
              <a:t>は、学習データのパターンや</a:t>
            </a:r>
            <a:r>
              <a:rPr kumimoji="1" lang="en-US" altLang="ja-JP" sz="1400" b="1" dirty="0"/>
              <a:t>WEB</a:t>
            </a:r>
            <a:r>
              <a:rPr kumimoji="1" lang="ja-JP" altLang="en-US" sz="1400" b="1" dirty="0"/>
              <a:t>検索の結果を基に、「次に来る言葉」を予測して文章を作る。そのため、自信満々に答えてしまう。</a:t>
            </a:r>
          </a:p>
        </p:txBody>
      </p:sp>
    </p:spTree>
    <p:extLst>
      <p:ext uri="{BB962C8B-B14F-4D97-AF65-F5344CB8AC3E}">
        <p14:creationId xmlns:p14="http://schemas.microsoft.com/office/powerpoint/2010/main" val="15680995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9F210A-72F9-46A0-9E40-992B298522B4}"/>
              </a:ext>
            </a:extLst>
          </p:cNvPr>
          <p:cNvSpPr>
            <a:spLocks noGrp="1"/>
          </p:cNvSpPr>
          <p:nvPr>
            <p:ph type="title"/>
          </p:nvPr>
        </p:nvSpPr>
        <p:spPr/>
        <p:txBody>
          <a:bodyPr>
            <a:normAutofit fontScale="90000"/>
          </a:bodyPr>
          <a:lstStyle/>
          <a:p>
            <a:endParaRPr kumimoji="1" lang="ja-JP" altLang="en-US"/>
          </a:p>
        </p:txBody>
      </p:sp>
      <p:sp>
        <p:nvSpPr>
          <p:cNvPr id="3" name="コンテンツ プレースホルダー 2">
            <a:extLst>
              <a:ext uri="{FF2B5EF4-FFF2-40B4-BE49-F238E27FC236}">
                <a16:creationId xmlns:a16="http://schemas.microsoft.com/office/drawing/2014/main" id="{60D27351-1B94-84A2-E08C-4AFE8571B05D}"/>
              </a:ext>
            </a:extLst>
          </p:cNvPr>
          <p:cNvSpPr>
            <a:spLocks noGrp="1"/>
          </p:cNvSpPr>
          <p:nvPr>
            <p:ph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ED1A2150-2589-4B23-69CE-D2F88544CB8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205D82C-95A1-431E-8E38-AA614A14CDCF}" type="slidenum">
              <a:rPr kumimoji="1" lang="ja-JP" altLang="en-US" sz="28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メイリオ"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1" lang="ja-JP" altLang="en-US" sz="2800" b="0" i="0" u="none" strike="noStrike" kern="1200" cap="none" spc="0" normalizeH="0" baseline="0" noProof="0">
              <a:ln>
                <a:noFill/>
              </a:ln>
              <a:solidFill>
                <a:prstClr val="black">
                  <a:tint val="75000"/>
                </a:prstClr>
              </a:solidFill>
              <a:effectLst/>
              <a:uLnTx/>
              <a:uFillTx/>
              <a:latin typeface="Arial" panose="020B0604020202020204" pitchFamily="34" charset="0"/>
              <a:ea typeface="メイリオ" panose="020B0604030504040204" pitchFamily="50" charset="-128"/>
              <a:cs typeface="+mn-cs"/>
            </a:endParaRPr>
          </a:p>
        </p:txBody>
      </p:sp>
      <p:pic>
        <p:nvPicPr>
          <p:cNvPr id="6" name="図 5" descr="ダイアグラム&#10;&#10;AI 生成コンテンツは誤りを含む可能性があります。">
            <a:extLst>
              <a:ext uri="{FF2B5EF4-FFF2-40B4-BE49-F238E27FC236}">
                <a16:creationId xmlns:a16="http://schemas.microsoft.com/office/drawing/2014/main" id="{E6769E64-B169-F142-6440-7B905A82E31B}"/>
              </a:ext>
            </a:extLst>
          </p:cNvPr>
          <p:cNvPicPr>
            <a:picLocks noChangeAspect="1"/>
          </p:cNvPicPr>
          <p:nvPr/>
        </p:nvPicPr>
        <p:blipFill>
          <a:blip r:embed="rId2"/>
          <a:stretch>
            <a:fillRect/>
          </a:stretch>
        </p:blipFill>
        <p:spPr>
          <a:xfrm>
            <a:off x="0" y="843270"/>
            <a:ext cx="9144000" cy="5171460"/>
          </a:xfrm>
          <a:prstGeom prst="rect">
            <a:avLst/>
          </a:prstGeom>
        </p:spPr>
      </p:pic>
    </p:spTree>
    <p:extLst>
      <p:ext uri="{BB962C8B-B14F-4D97-AF65-F5344CB8AC3E}">
        <p14:creationId xmlns:p14="http://schemas.microsoft.com/office/powerpoint/2010/main" val="18153133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5C90108-475D-8627-3F2B-C2800A0E4FF5}"/>
              </a:ext>
            </a:extLst>
          </p:cNvPr>
          <p:cNvSpPr>
            <a:spLocks noGrp="1"/>
          </p:cNvSpPr>
          <p:nvPr>
            <p:ph type="title"/>
          </p:nvPr>
        </p:nvSpPr>
        <p:spPr/>
        <p:txBody>
          <a:bodyPr>
            <a:normAutofit fontScale="90000"/>
          </a:bodyPr>
          <a:lstStyle/>
          <a:p>
            <a:endParaRPr kumimoji="1" lang="ja-JP" altLang="en-US"/>
          </a:p>
        </p:txBody>
      </p:sp>
      <p:sp>
        <p:nvSpPr>
          <p:cNvPr id="3" name="コンテンツ プレースホルダー 2">
            <a:extLst>
              <a:ext uri="{FF2B5EF4-FFF2-40B4-BE49-F238E27FC236}">
                <a16:creationId xmlns:a16="http://schemas.microsoft.com/office/drawing/2014/main" id="{C4325B0A-B751-5FDB-B5BC-DD092EA494D1}"/>
              </a:ext>
            </a:extLst>
          </p:cNvPr>
          <p:cNvSpPr>
            <a:spLocks noGrp="1"/>
          </p:cNvSpPr>
          <p:nvPr>
            <p:ph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9E103B2D-D6F2-DF09-2923-94C266BB5CA9}"/>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205D82C-95A1-431E-8E38-AA614A14CDCF}" type="slidenum">
              <a:rPr kumimoji="1" lang="ja-JP" altLang="en-US" sz="28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メイリオ"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1" lang="ja-JP" altLang="en-US" sz="2800" b="0" i="0" u="none" strike="noStrike" kern="1200" cap="none" spc="0" normalizeH="0" baseline="0" noProof="0">
              <a:ln>
                <a:noFill/>
              </a:ln>
              <a:solidFill>
                <a:prstClr val="black">
                  <a:tint val="75000"/>
                </a:prstClr>
              </a:solidFill>
              <a:effectLst/>
              <a:uLnTx/>
              <a:uFillTx/>
              <a:latin typeface="Arial" panose="020B0604020202020204" pitchFamily="34" charset="0"/>
              <a:ea typeface="メイリオ" panose="020B0604030504040204" pitchFamily="50" charset="-128"/>
              <a:cs typeface="+mn-cs"/>
            </a:endParaRPr>
          </a:p>
        </p:txBody>
      </p:sp>
      <p:pic>
        <p:nvPicPr>
          <p:cNvPr id="9" name="図 8" descr="ダイアグラム, テキスト&#10;&#10;AI 生成コンテンツは誤りを含む可能性があります。">
            <a:extLst>
              <a:ext uri="{FF2B5EF4-FFF2-40B4-BE49-F238E27FC236}">
                <a16:creationId xmlns:a16="http://schemas.microsoft.com/office/drawing/2014/main" id="{14918BE4-9CD8-F806-0A55-F28DF9D7FBCA}"/>
              </a:ext>
            </a:extLst>
          </p:cNvPr>
          <p:cNvPicPr>
            <a:picLocks noChangeAspect="1"/>
          </p:cNvPicPr>
          <p:nvPr/>
        </p:nvPicPr>
        <p:blipFill>
          <a:blip r:embed="rId2"/>
          <a:stretch>
            <a:fillRect/>
          </a:stretch>
        </p:blipFill>
        <p:spPr>
          <a:xfrm>
            <a:off x="0" y="644893"/>
            <a:ext cx="9144000" cy="4950259"/>
          </a:xfrm>
          <a:prstGeom prst="rect">
            <a:avLst/>
          </a:prstGeom>
        </p:spPr>
      </p:pic>
    </p:spTree>
    <p:extLst>
      <p:ext uri="{BB962C8B-B14F-4D97-AF65-F5344CB8AC3E}">
        <p14:creationId xmlns:p14="http://schemas.microsoft.com/office/powerpoint/2010/main" val="42088408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F7057D2-6C92-F33D-7473-0948EC024CD6}"/>
              </a:ext>
            </a:extLst>
          </p:cNvPr>
          <p:cNvSpPr>
            <a:spLocks noGrp="1"/>
          </p:cNvSpPr>
          <p:nvPr>
            <p:ph type="title"/>
          </p:nvPr>
        </p:nvSpPr>
        <p:spPr/>
        <p:txBody>
          <a:bodyPr>
            <a:normAutofit fontScale="90000"/>
          </a:bodyPr>
          <a:lstStyle/>
          <a:p>
            <a:endParaRPr kumimoji="1" lang="ja-JP" altLang="en-US"/>
          </a:p>
        </p:txBody>
      </p:sp>
      <p:sp>
        <p:nvSpPr>
          <p:cNvPr id="3" name="コンテンツ プレースホルダー 2">
            <a:extLst>
              <a:ext uri="{FF2B5EF4-FFF2-40B4-BE49-F238E27FC236}">
                <a16:creationId xmlns:a16="http://schemas.microsoft.com/office/drawing/2014/main" id="{A743A08E-82D4-5804-F28C-E620B5BC5F0F}"/>
              </a:ext>
            </a:extLst>
          </p:cNvPr>
          <p:cNvSpPr>
            <a:spLocks noGrp="1"/>
          </p:cNvSpPr>
          <p:nvPr>
            <p:ph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98929659-3462-456A-E2F2-89A5E18DBE33}"/>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205D82C-95A1-431E-8E38-AA614A14CDCF}" type="slidenum">
              <a:rPr kumimoji="1" lang="ja-JP" altLang="en-US" sz="28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メイリオ"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1" lang="ja-JP" altLang="en-US" sz="2800" b="0" i="0" u="none" strike="noStrike" kern="1200" cap="none" spc="0" normalizeH="0" baseline="0" noProof="0">
              <a:ln>
                <a:noFill/>
              </a:ln>
              <a:solidFill>
                <a:prstClr val="black">
                  <a:tint val="75000"/>
                </a:prstClr>
              </a:solidFill>
              <a:effectLst/>
              <a:uLnTx/>
              <a:uFillTx/>
              <a:latin typeface="Arial" panose="020B0604020202020204" pitchFamily="34" charset="0"/>
              <a:ea typeface="メイリオ" panose="020B0604030504040204" pitchFamily="50" charset="-128"/>
              <a:cs typeface="+mn-cs"/>
            </a:endParaRPr>
          </a:p>
        </p:txBody>
      </p:sp>
      <p:pic>
        <p:nvPicPr>
          <p:cNvPr id="6" name="図 5" descr="ダイアグラム が含まれている画像&#10;&#10;AI 生成コンテンツは誤りを含む可能性があります。">
            <a:extLst>
              <a:ext uri="{FF2B5EF4-FFF2-40B4-BE49-F238E27FC236}">
                <a16:creationId xmlns:a16="http://schemas.microsoft.com/office/drawing/2014/main" id="{D0C1E05D-7772-C00C-8C8D-A8FCCE98D26B}"/>
              </a:ext>
            </a:extLst>
          </p:cNvPr>
          <p:cNvPicPr>
            <a:picLocks noChangeAspect="1"/>
          </p:cNvPicPr>
          <p:nvPr/>
        </p:nvPicPr>
        <p:blipFill>
          <a:blip r:embed="rId2"/>
          <a:stretch>
            <a:fillRect/>
          </a:stretch>
        </p:blipFill>
        <p:spPr>
          <a:xfrm>
            <a:off x="-19551" y="0"/>
            <a:ext cx="9144000" cy="5168852"/>
          </a:xfrm>
          <a:prstGeom prst="rect">
            <a:avLst/>
          </a:prstGeom>
        </p:spPr>
      </p:pic>
      <p:sp>
        <p:nvSpPr>
          <p:cNvPr id="5" name="正方形/長方形 4">
            <a:extLst>
              <a:ext uri="{FF2B5EF4-FFF2-40B4-BE49-F238E27FC236}">
                <a16:creationId xmlns:a16="http://schemas.microsoft.com/office/drawing/2014/main" id="{B3044A55-0CC3-06A1-A236-C763B759464F}"/>
              </a:ext>
            </a:extLst>
          </p:cNvPr>
          <p:cNvSpPr/>
          <p:nvPr/>
        </p:nvSpPr>
        <p:spPr>
          <a:xfrm>
            <a:off x="4178300" y="2856442"/>
            <a:ext cx="152400" cy="1651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7" name="テキスト ボックス 6">
            <a:extLst>
              <a:ext uri="{FF2B5EF4-FFF2-40B4-BE49-F238E27FC236}">
                <a16:creationId xmlns:a16="http://schemas.microsoft.com/office/drawing/2014/main" id="{15F0ADBF-CF24-6100-D4A1-56EC05B1D898}"/>
              </a:ext>
            </a:extLst>
          </p:cNvPr>
          <p:cNvSpPr txBox="1"/>
          <p:nvPr/>
        </p:nvSpPr>
        <p:spPr>
          <a:xfrm>
            <a:off x="6885071" y="2183919"/>
            <a:ext cx="2057400" cy="1200329"/>
          </a:xfrm>
          <a:prstGeom prst="rect">
            <a:avLst/>
          </a:prstGeom>
          <a:solidFill>
            <a:schemeClr val="bg1"/>
          </a:solidFill>
        </p:spPr>
        <p:txBody>
          <a:bodyPr wrap="square" rtlCol="0">
            <a:spAutoFit/>
          </a:bodyPr>
          <a:lstStyle/>
          <a:p>
            <a:endParaRPr kumimoji="1" lang="en-US" altLang="ja-JP" b="1" dirty="0">
              <a:latin typeface="メイリオ" panose="020B0604030504040204" pitchFamily="50" charset="-128"/>
              <a:ea typeface="メイリオ" panose="020B0604030504040204" pitchFamily="50" charset="-128"/>
            </a:endParaRPr>
          </a:p>
          <a:p>
            <a:r>
              <a:rPr kumimoji="1" lang="ja-JP" altLang="en-US" b="1" dirty="0">
                <a:latin typeface="メイリオ" panose="020B0604030504040204" pitchFamily="50" charset="-128"/>
                <a:ea typeface="メイリオ" panose="020B0604030504040204" pitchFamily="50" charset="-128"/>
              </a:rPr>
              <a:t>人間が根拠を確認</a:t>
            </a:r>
            <a:endParaRPr kumimoji="1" lang="en-US" altLang="ja-JP" b="1" dirty="0">
              <a:latin typeface="メイリオ" panose="020B0604030504040204" pitchFamily="50" charset="-128"/>
              <a:ea typeface="メイリオ" panose="020B0604030504040204" pitchFamily="50" charset="-128"/>
            </a:endParaRPr>
          </a:p>
          <a:p>
            <a:r>
              <a:rPr kumimoji="1" lang="ja-JP" altLang="en-US" b="1" dirty="0">
                <a:latin typeface="メイリオ" panose="020B0604030504040204" pitchFamily="50" charset="-128"/>
                <a:ea typeface="メイリオ" panose="020B0604030504040204" pitchFamily="50" charset="-128"/>
              </a:rPr>
              <a:t>人間が採用を判断</a:t>
            </a:r>
            <a:endParaRPr kumimoji="1" lang="en-US" altLang="ja-JP" b="1" dirty="0">
              <a:latin typeface="メイリオ" panose="020B0604030504040204" pitchFamily="50" charset="-128"/>
              <a:ea typeface="メイリオ" panose="020B0604030504040204" pitchFamily="50" charset="-128"/>
            </a:endParaRPr>
          </a:p>
          <a:p>
            <a:endParaRPr kumimoji="1" lang="ja-JP" altLang="en-US" b="1"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2678093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724072" y="629268"/>
            <a:ext cx="4939868" cy="1286160"/>
          </a:xfrm>
        </p:spPr>
        <p:txBody>
          <a:bodyPr anchor="b">
            <a:normAutofit/>
          </a:bodyPr>
          <a:lstStyle/>
          <a:p>
            <a:pPr algn="l"/>
            <a:r>
              <a:rPr lang="ja-JP" altLang="en-US" dirty="0"/>
              <a:t>演習</a:t>
            </a:r>
          </a:p>
        </p:txBody>
      </p:sp>
      <p:pic>
        <p:nvPicPr>
          <p:cNvPr id="6" name="Picture 5">
            <a:extLst>
              <a:ext uri="{FF2B5EF4-FFF2-40B4-BE49-F238E27FC236}">
                <a16:creationId xmlns:a16="http://schemas.microsoft.com/office/drawing/2014/main" id="{1825C89A-4CA9-463F-B084-0B2641B9566B}"/>
              </a:ext>
            </a:extLst>
          </p:cNvPr>
          <p:cNvPicPr>
            <a:picLocks noChangeAspect="1"/>
          </p:cNvPicPr>
          <p:nvPr/>
        </p:nvPicPr>
        <p:blipFill rotWithShape="1">
          <a:blip r:embed="rId3"/>
          <a:srcRect l="32677" r="29301"/>
          <a:stretch/>
        </p:blipFill>
        <p:spPr>
          <a:xfrm>
            <a:off x="20" y="10"/>
            <a:ext cx="3476673" cy="6857990"/>
          </a:xfrm>
          <a:prstGeom prst="rect">
            <a:avLst/>
          </a:prstGeom>
          <a:effectLst/>
        </p:spPr>
      </p:pic>
      <p:sp>
        <p:nvSpPr>
          <p:cNvPr id="4" name="スライド番号プレースホルダー 3"/>
          <p:cNvSpPr>
            <a:spLocks noGrp="1"/>
          </p:cNvSpPr>
          <p:nvPr>
            <p:ph type="sldNum" sz="quarter" idx="12"/>
          </p:nvPr>
        </p:nvSpPr>
        <p:spPr>
          <a:xfrm>
            <a:off x="8011648" y="6364538"/>
            <a:ext cx="890069" cy="365125"/>
          </a:xfrm>
        </p:spPr>
        <p:txBody>
          <a:bodyPr>
            <a:noAutofit/>
          </a:bodyPr>
          <a:lstStyle/>
          <a:p>
            <a:pPr marL="0" marR="0" lvl="0" indent="0" algn="r" defTabSz="457200" rtl="0" eaLnBrk="1" fontAlgn="auto" latinLnBrk="0" hangingPunct="1">
              <a:lnSpc>
                <a:spcPct val="90000"/>
              </a:lnSpc>
              <a:spcBef>
                <a:spcPts val="0"/>
              </a:spcBef>
              <a:spcAft>
                <a:spcPts val="600"/>
              </a:spcAft>
              <a:buClrTx/>
              <a:buSzTx/>
              <a:buFontTx/>
              <a:buNone/>
              <a:tabLst/>
              <a:defRPr/>
            </a:pPr>
            <a:fld id="{16F77370-7F48-49C1-8603-DB37AE8840E1}" type="slidenum">
              <a:rPr kumimoji="0" lang="ja-JP" altLang="en-US" sz="24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メイリオ" panose="020B0604030504040204" pitchFamily="50" charset="-128"/>
                <a:cs typeface="+mn-cs"/>
              </a:rPr>
              <a:pPr marL="0" marR="0" lvl="0" indent="0" algn="r" defTabSz="457200" rtl="0" eaLnBrk="1" fontAlgn="auto" latinLnBrk="0" hangingPunct="1">
                <a:lnSpc>
                  <a:spcPct val="90000"/>
                </a:lnSpc>
                <a:spcBef>
                  <a:spcPts val="0"/>
                </a:spcBef>
                <a:spcAft>
                  <a:spcPts val="600"/>
                </a:spcAft>
                <a:buClrTx/>
                <a:buSzTx/>
                <a:buFontTx/>
                <a:buNone/>
                <a:tabLst/>
                <a:defRPr/>
              </a:pPr>
              <a:t>31</a:t>
            </a:fld>
            <a:endParaRPr kumimoji="0" lang="ja-JP" altLang="en-US" sz="24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メイリオ" panose="020B0604030504040204" pitchFamily="50" charset="-128"/>
              <a:cs typeface="+mn-cs"/>
            </a:endParaRPr>
          </a:p>
        </p:txBody>
      </p:sp>
      <p:sp>
        <p:nvSpPr>
          <p:cNvPr id="7" name="コンテンツ プレースホルダー 6">
            <a:extLst>
              <a:ext uri="{FF2B5EF4-FFF2-40B4-BE49-F238E27FC236}">
                <a16:creationId xmlns:a16="http://schemas.microsoft.com/office/drawing/2014/main" id="{1ADC2B65-0827-95AB-0DB2-1684B2D0B461}"/>
              </a:ext>
            </a:extLst>
          </p:cNvPr>
          <p:cNvSpPr>
            <a:spLocks noGrp="1"/>
          </p:cNvSpPr>
          <p:nvPr>
            <p:ph idx="1"/>
          </p:nvPr>
        </p:nvSpPr>
        <p:spPr/>
        <p:txBody>
          <a:bodyPr/>
          <a:lstStyle/>
          <a:p>
            <a:endParaRPr lang="ja-JP" altLang="en-US"/>
          </a:p>
        </p:txBody>
      </p:sp>
    </p:spTree>
    <p:extLst>
      <p:ext uri="{BB962C8B-B14F-4D97-AF65-F5344CB8AC3E}">
        <p14:creationId xmlns:p14="http://schemas.microsoft.com/office/powerpoint/2010/main" val="42763834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1426332-6240-16BA-52F4-C48DFBA7C3D9}"/>
              </a:ext>
            </a:extLst>
          </p:cNvPr>
          <p:cNvSpPr>
            <a:spLocks noGrp="1"/>
          </p:cNvSpPr>
          <p:nvPr>
            <p:ph type="title"/>
          </p:nvPr>
        </p:nvSpPr>
        <p:spPr>
          <a:xfrm>
            <a:off x="321845" y="175028"/>
            <a:ext cx="8461208" cy="776586"/>
          </a:xfrm>
        </p:spPr>
        <p:txBody>
          <a:bodyPr>
            <a:normAutofit fontScale="90000"/>
          </a:bodyPr>
          <a:lstStyle/>
          <a:p>
            <a:r>
              <a:rPr kumimoji="1" lang="ja-JP" altLang="en-US" dirty="0"/>
              <a:t>演習：</a:t>
            </a:r>
            <a:r>
              <a:rPr lang="en-US" altLang="ja-JP" dirty="0"/>
              <a:t>AI </a:t>
            </a:r>
            <a:r>
              <a:rPr lang="ja-JP" altLang="en-US" dirty="0"/>
              <a:t>によるビジネス・生活の課題解決（</a:t>
            </a:r>
            <a:r>
              <a:rPr lang="en-US" altLang="ja-JP" dirty="0"/>
              <a:t>8</a:t>
            </a:r>
            <a:r>
              <a:rPr lang="ja-JP" altLang="en-US" dirty="0"/>
              <a:t>つの方法）</a:t>
            </a:r>
            <a:endParaRPr kumimoji="1" lang="ja-JP" altLang="en-US" dirty="0"/>
          </a:p>
        </p:txBody>
      </p:sp>
      <p:sp>
        <p:nvSpPr>
          <p:cNvPr id="3" name="コンテンツ プレースホルダー 2">
            <a:extLst>
              <a:ext uri="{FF2B5EF4-FFF2-40B4-BE49-F238E27FC236}">
                <a16:creationId xmlns:a16="http://schemas.microsoft.com/office/drawing/2014/main" id="{D9133DD6-09A7-5628-C8D6-86518A0304F4}"/>
              </a:ext>
            </a:extLst>
          </p:cNvPr>
          <p:cNvSpPr>
            <a:spLocks noGrp="1"/>
          </p:cNvSpPr>
          <p:nvPr>
            <p:ph idx="1"/>
          </p:nvPr>
        </p:nvSpPr>
        <p:spPr>
          <a:xfrm>
            <a:off x="321845" y="1222743"/>
            <a:ext cx="8461208" cy="4803363"/>
          </a:xfrm>
        </p:spPr>
        <p:txBody>
          <a:bodyPr>
            <a:noAutofit/>
          </a:bodyPr>
          <a:lstStyle/>
          <a:p>
            <a:pPr marL="0" indent="0">
              <a:buNone/>
            </a:pPr>
            <a:r>
              <a:rPr lang="ja-JP" altLang="en-US" sz="2400" dirty="0"/>
              <a:t>１．案内文作成</a:t>
            </a:r>
            <a:br>
              <a:rPr lang="ja-JP" altLang="en-US" sz="2400" dirty="0"/>
            </a:br>
            <a:r>
              <a:rPr lang="ja-JP" altLang="en-US" sz="2400" dirty="0"/>
              <a:t>２．報告書作成</a:t>
            </a:r>
            <a:br>
              <a:rPr lang="ja-JP" altLang="en-US" sz="2400" dirty="0"/>
            </a:br>
            <a:r>
              <a:rPr lang="ja-JP" altLang="en-US" sz="2400" dirty="0"/>
              <a:t>３．比較検討</a:t>
            </a:r>
            <a:br>
              <a:rPr lang="ja-JP" altLang="en-US" sz="2400" dirty="0"/>
            </a:br>
            <a:r>
              <a:rPr lang="ja-JP" altLang="en-US" sz="2400" dirty="0"/>
              <a:t>４．業務効率化</a:t>
            </a:r>
            <a:br>
              <a:rPr lang="ja-JP" altLang="en-US" sz="2400" dirty="0"/>
            </a:br>
            <a:r>
              <a:rPr lang="ja-JP" altLang="en-US" sz="2400" dirty="0"/>
              <a:t>５．カスタマーサポート</a:t>
            </a:r>
            <a:br>
              <a:rPr lang="ja-JP" altLang="en-US" sz="2400" dirty="0"/>
            </a:br>
            <a:r>
              <a:rPr lang="ja-JP" altLang="en-US" sz="2400" dirty="0"/>
              <a:t>６．データ分析と洞察</a:t>
            </a:r>
            <a:br>
              <a:rPr lang="ja-JP" altLang="en-US" sz="2400" dirty="0"/>
            </a:br>
            <a:r>
              <a:rPr lang="ja-JP" altLang="en-US" sz="2400" dirty="0"/>
              <a:t>７．社内ナレッジ管理、社内研修</a:t>
            </a:r>
            <a:br>
              <a:rPr lang="ja-JP" altLang="en-US" sz="2400" dirty="0"/>
            </a:br>
            <a:r>
              <a:rPr lang="ja-JP" altLang="en-US" sz="2400" dirty="0"/>
              <a:t>８．リスク管理</a:t>
            </a:r>
            <a:br>
              <a:rPr lang="ja-JP" altLang="en-US" sz="2400" dirty="0"/>
            </a:br>
            <a:endParaRPr lang="en-US" altLang="ja-JP" sz="2400" dirty="0"/>
          </a:p>
          <a:p>
            <a:pPr marL="0" indent="0">
              <a:buNone/>
            </a:pPr>
            <a:r>
              <a:rPr lang="ja-JP" altLang="en-US" sz="2400" dirty="0"/>
              <a:t>対象範囲：本演習は、</a:t>
            </a:r>
            <a:r>
              <a:rPr lang="ja-JP" altLang="en-US" sz="2400" b="1" dirty="0"/>
              <a:t>文章・情報を扱うテキストベースの対話</a:t>
            </a:r>
            <a:r>
              <a:rPr lang="ja-JP" altLang="en-US" sz="2400" dirty="0"/>
              <a:t>を対象とする（画像生成、音声認識、画像の理解などの機能は対象外）</a:t>
            </a:r>
          </a:p>
          <a:p>
            <a:pPr>
              <a:spcBef>
                <a:spcPts val="600"/>
              </a:spcBef>
            </a:pPr>
            <a:endParaRPr kumimoji="1" lang="ja-JP" altLang="en-US" sz="2400" dirty="0"/>
          </a:p>
        </p:txBody>
      </p:sp>
      <p:sp>
        <p:nvSpPr>
          <p:cNvPr id="4" name="スライド番号プレースホルダー 3">
            <a:extLst>
              <a:ext uri="{FF2B5EF4-FFF2-40B4-BE49-F238E27FC236}">
                <a16:creationId xmlns:a16="http://schemas.microsoft.com/office/drawing/2014/main" id="{A1306288-9DD3-4129-B126-8903ADE9959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205D82C-95A1-431E-8E38-AA614A14CDCF}" type="slidenum">
              <a:rPr kumimoji="1" lang="ja-JP" altLang="en-US" sz="28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メイリオ"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1" lang="ja-JP" altLang="en-US" sz="2800" b="0" i="0" u="none" strike="noStrike" kern="1200" cap="none" spc="0" normalizeH="0" baseline="0" noProof="0">
              <a:ln>
                <a:noFill/>
              </a:ln>
              <a:solidFill>
                <a:prstClr val="black">
                  <a:tint val="75000"/>
                </a:prstClr>
              </a:solidFill>
              <a:effectLst/>
              <a:uLnTx/>
              <a:uFillTx/>
              <a:latin typeface="Arial" panose="020B0604020202020204" pitchFamily="34" charset="0"/>
              <a:ea typeface="メイリオ" panose="020B0604030504040204" pitchFamily="50" charset="-128"/>
              <a:cs typeface="+mn-cs"/>
            </a:endParaRPr>
          </a:p>
        </p:txBody>
      </p:sp>
    </p:spTree>
    <p:extLst>
      <p:ext uri="{BB962C8B-B14F-4D97-AF65-F5344CB8AC3E}">
        <p14:creationId xmlns:p14="http://schemas.microsoft.com/office/powerpoint/2010/main" val="33011508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906AEEA-FF97-057D-FA88-D92BA95DBAFD}"/>
              </a:ext>
            </a:extLst>
          </p:cNvPr>
          <p:cNvSpPr>
            <a:spLocks noGrp="1"/>
          </p:cNvSpPr>
          <p:nvPr>
            <p:ph type="title"/>
          </p:nvPr>
        </p:nvSpPr>
        <p:spPr/>
        <p:txBody>
          <a:bodyPr>
            <a:normAutofit fontScale="90000"/>
          </a:bodyPr>
          <a:lstStyle/>
          <a:p>
            <a:r>
              <a:rPr lang="ja-JP" altLang="en-US" dirty="0"/>
              <a:t>演習のチェックポイント</a:t>
            </a:r>
            <a:endParaRPr kumimoji="1" lang="ja-JP" altLang="en-US" dirty="0"/>
          </a:p>
        </p:txBody>
      </p:sp>
      <p:sp>
        <p:nvSpPr>
          <p:cNvPr id="3" name="コンテンツ プレースホルダー 2">
            <a:extLst>
              <a:ext uri="{FF2B5EF4-FFF2-40B4-BE49-F238E27FC236}">
                <a16:creationId xmlns:a16="http://schemas.microsoft.com/office/drawing/2014/main" id="{3A1ECA21-2660-4E72-00CA-EAD007293E77}"/>
              </a:ext>
            </a:extLst>
          </p:cNvPr>
          <p:cNvSpPr>
            <a:spLocks noGrp="1"/>
          </p:cNvSpPr>
          <p:nvPr>
            <p:ph idx="1"/>
          </p:nvPr>
        </p:nvSpPr>
        <p:spPr/>
        <p:txBody>
          <a:bodyPr>
            <a:normAutofit/>
          </a:bodyPr>
          <a:lstStyle/>
          <a:p>
            <a:pPr marL="0" indent="0">
              <a:buNone/>
            </a:pPr>
            <a:r>
              <a:rPr lang="ja-JP" altLang="en-US" sz="2400" b="1" dirty="0"/>
              <a:t>演習を行いながら各自で確認</a:t>
            </a:r>
            <a:endParaRPr lang="en-US" altLang="ja-JP" sz="2400" b="1" dirty="0"/>
          </a:p>
          <a:p>
            <a:pPr marL="0" indent="0">
              <a:buNone/>
            </a:pPr>
            <a:endParaRPr kumimoji="1" lang="en-US" altLang="ja-JP" sz="2400" dirty="0"/>
          </a:p>
          <a:p>
            <a:pPr marL="0" indent="0">
              <a:buNone/>
            </a:pPr>
            <a:r>
              <a:rPr kumimoji="1" lang="ja-JP" altLang="en-US" sz="2400" dirty="0"/>
              <a:t>□ すべての演習を実際に試す</a:t>
            </a:r>
            <a:endParaRPr kumimoji="1" lang="en-US" altLang="ja-JP" sz="2400" dirty="0"/>
          </a:p>
          <a:p>
            <a:pPr marL="0" indent="0">
              <a:buNone/>
            </a:pPr>
            <a:r>
              <a:rPr kumimoji="1" lang="ja-JP" altLang="en-US" sz="2400" dirty="0"/>
              <a:t>□ 資料を基に、</a:t>
            </a:r>
            <a:r>
              <a:rPr kumimoji="1" lang="ja-JP" altLang="en-US" sz="2400" b="1" u="sng" dirty="0"/>
              <a:t>自分なりに新しい質問・相談を試す</a:t>
            </a:r>
            <a:endParaRPr kumimoji="1" lang="en-US" altLang="ja-JP" sz="2400" b="1" u="sng" dirty="0"/>
          </a:p>
          <a:p>
            <a:pPr marL="0" indent="0">
              <a:buNone/>
            </a:pPr>
            <a:r>
              <a:rPr kumimoji="1" lang="ja-JP" altLang="en-US" sz="2400" dirty="0"/>
              <a:t>□ </a:t>
            </a:r>
            <a:r>
              <a:rPr kumimoji="1" lang="ja-JP" altLang="en-US" sz="2400" b="1" u="sng" dirty="0"/>
              <a:t>追加の指示・質問</a:t>
            </a:r>
            <a:r>
              <a:rPr kumimoji="1" lang="ja-JP" altLang="en-US" sz="2400" dirty="0"/>
              <a:t>（</a:t>
            </a:r>
            <a:r>
              <a:rPr kumimoji="1" lang="en-US" altLang="ja-JP" sz="2400" dirty="0"/>
              <a:t>AI</a:t>
            </a:r>
            <a:r>
              <a:rPr kumimoji="1" lang="ja-JP" altLang="en-US" sz="2400" dirty="0"/>
              <a:t>からの回答を得た後の追加の質問）によって、より深い回答を引き出す</a:t>
            </a:r>
            <a:endParaRPr kumimoji="1" lang="en-US" altLang="ja-JP" sz="2400" dirty="0"/>
          </a:p>
          <a:p>
            <a:pPr marL="0" indent="0">
              <a:buNone/>
            </a:pPr>
            <a:r>
              <a:rPr kumimoji="1" lang="ja-JP" altLang="en-US" sz="2400" dirty="0"/>
              <a:t>□ </a:t>
            </a:r>
            <a:r>
              <a:rPr kumimoji="1" lang="en-US" altLang="ja-JP" sz="2400" dirty="0"/>
              <a:t>AI</a:t>
            </a:r>
            <a:r>
              <a:rPr kumimoji="1" lang="ja-JP" altLang="en-US" sz="2400" dirty="0"/>
              <a:t>の回答をうのみにせず、誤りや根拠不足がないか確認したうえで活用する。</a:t>
            </a:r>
            <a:r>
              <a:rPr kumimoji="1" lang="en-US" altLang="ja-JP" sz="2400" dirty="0"/>
              <a:t>AI</a:t>
            </a:r>
            <a:r>
              <a:rPr kumimoji="1" lang="ja-JP" altLang="en-US" sz="2400" dirty="0"/>
              <a:t>の有用性をうまく引き出す。</a:t>
            </a:r>
            <a:endParaRPr kumimoji="1" lang="en-US" altLang="ja-JP" sz="2400" dirty="0"/>
          </a:p>
          <a:p>
            <a:pPr marL="0" indent="0">
              <a:buNone/>
            </a:pPr>
            <a:r>
              <a:rPr kumimoji="1" lang="ja-JP" altLang="en-US" sz="2400" dirty="0"/>
              <a:t>□ </a:t>
            </a:r>
            <a:r>
              <a:rPr kumimoji="1" lang="ja-JP" altLang="en-US" sz="2400" b="1" dirty="0"/>
              <a:t>実際の業務や生活に役立つ可能性</a:t>
            </a:r>
            <a:r>
              <a:rPr kumimoji="1" lang="ja-JP" altLang="en-US" sz="2400" dirty="0"/>
              <a:t>を体験</a:t>
            </a:r>
          </a:p>
        </p:txBody>
      </p:sp>
      <p:sp>
        <p:nvSpPr>
          <p:cNvPr id="4" name="スライド番号プレースホルダー 3">
            <a:extLst>
              <a:ext uri="{FF2B5EF4-FFF2-40B4-BE49-F238E27FC236}">
                <a16:creationId xmlns:a16="http://schemas.microsoft.com/office/drawing/2014/main" id="{2B02AB80-43F2-D44E-25FE-37120651D6CA}"/>
              </a:ext>
            </a:extLst>
          </p:cNvPr>
          <p:cNvSpPr>
            <a:spLocks noGrp="1"/>
          </p:cNvSpPr>
          <p:nvPr>
            <p:ph type="sldNum" sz="quarter" idx="12"/>
          </p:nvPr>
        </p:nvSpPr>
        <p:spPr/>
        <p:txBody>
          <a:bodyPr/>
          <a:lstStyle/>
          <a:p>
            <a:fld id="{E205D82C-95A1-431E-8E38-AA614A14CDCF}" type="slidenum">
              <a:rPr kumimoji="1" lang="ja-JP" altLang="en-US" smtClean="0"/>
              <a:t>33</a:t>
            </a:fld>
            <a:endParaRPr kumimoji="1" lang="ja-JP" altLang="en-US"/>
          </a:p>
        </p:txBody>
      </p:sp>
    </p:spTree>
    <p:extLst>
      <p:ext uri="{BB962C8B-B14F-4D97-AF65-F5344CB8AC3E}">
        <p14:creationId xmlns:p14="http://schemas.microsoft.com/office/powerpoint/2010/main" val="12962071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7D3CD1ED-7ED7-4A85-6588-E4B500ED923F}"/>
              </a:ext>
            </a:extLst>
          </p:cNvPr>
          <p:cNvSpPr>
            <a:spLocks noGrp="1"/>
          </p:cNvSpPr>
          <p:nvPr>
            <p:ph idx="1"/>
          </p:nvPr>
        </p:nvSpPr>
        <p:spPr>
          <a:xfrm>
            <a:off x="420907" y="762416"/>
            <a:ext cx="8461208" cy="5959059"/>
          </a:xfrm>
        </p:spPr>
        <p:txBody>
          <a:bodyPr>
            <a:normAutofit/>
          </a:bodyPr>
          <a:lstStyle/>
          <a:p>
            <a:pPr marL="0" indent="0">
              <a:buNone/>
            </a:pPr>
            <a:r>
              <a:rPr lang="ja-JP" altLang="en-US" sz="2400" dirty="0"/>
              <a:t>① 演習では </a:t>
            </a:r>
            <a:r>
              <a:rPr lang="en-US" altLang="ja-JP" sz="2400" dirty="0"/>
              <a:t>Duck.ai </a:t>
            </a:r>
            <a:r>
              <a:rPr lang="ja-JP" altLang="en-US" sz="2400" dirty="0"/>
              <a:t>を使う。次のページを開く。</a:t>
            </a:r>
            <a:r>
              <a:rPr lang="en-US" altLang="ja-JP" sz="2400" dirty="0"/>
              <a:t>AI</a:t>
            </a:r>
            <a:r>
              <a:rPr lang="ja-JP" altLang="en-US" sz="2400" dirty="0"/>
              <a:t>の種類を選択可能</a:t>
            </a:r>
            <a:endParaRPr lang="en-US" altLang="ja-JP" sz="2400" dirty="0"/>
          </a:p>
          <a:p>
            <a:pPr marL="0" indent="0">
              <a:buNone/>
            </a:pPr>
            <a:r>
              <a:rPr lang="en-US" altLang="ja-JP" sz="2400" b="1" dirty="0">
                <a:hlinkClick r:id="rId2"/>
              </a:rPr>
              <a:t>https://duck.ai/</a:t>
            </a:r>
            <a:endParaRPr lang="en-US" altLang="ja-JP" sz="2400" b="1" dirty="0"/>
          </a:p>
          <a:p>
            <a:pPr marL="0" indent="0">
              <a:buNone/>
            </a:pPr>
            <a:endParaRPr lang="en-US" altLang="ja-JP" sz="2400" b="1" dirty="0"/>
          </a:p>
          <a:p>
            <a:pPr marL="0" indent="0">
              <a:buNone/>
            </a:pPr>
            <a:endParaRPr lang="en-US" altLang="ja-JP" sz="2400" b="1" dirty="0"/>
          </a:p>
          <a:p>
            <a:pPr marL="0" indent="0">
              <a:buNone/>
            </a:pPr>
            <a:endParaRPr lang="en-US" altLang="ja-JP" sz="2400" b="1" dirty="0"/>
          </a:p>
          <a:p>
            <a:pPr marL="0" indent="0">
              <a:buNone/>
            </a:pPr>
            <a:endParaRPr lang="en-US" altLang="ja-JP" sz="2400" b="1" dirty="0"/>
          </a:p>
          <a:p>
            <a:pPr marL="0" indent="0">
              <a:buNone/>
            </a:pPr>
            <a:endParaRPr lang="en-US" altLang="ja-JP" sz="2400" b="1" dirty="0"/>
          </a:p>
          <a:p>
            <a:pPr marL="0" indent="0">
              <a:buNone/>
            </a:pPr>
            <a:r>
              <a:rPr lang="ja-JP" altLang="en-US" sz="2400" b="1" dirty="0"/>
              <a:t>② </a:t>
            </a:r>
            <a:r>
              <a:rPr lang="ja-JP" altLang="en-US" sz="2400" dirty="0"/>
              <a:t>次のページで</a:t>
            </a:r>
            <a:r>
              <a:rPr lang="ja-JP" altLang="en-US" sz="2400" b="1" dirty="0"/>
              <a:t>演習の手順</a:t>
            </a:r>
            <a:r>
              <a:rPr lang="ja-JP" altLang="en-US" sz="2400" dirty="0"/>
              <a:t>を確認。プロンプト（指示の文章）は、次のページのものをコピー、貼り付けて使用</a:t>
            </a:r>
            <a:endParaRPr lang="en-US" altLang="ja-JP" sz="2400" dirty="0"/>
          </a:p>
          <a:p>
            <a:pPr marL="0" indent="0">
              <a:buNone/>
            </a:pPr>
            <a:r>
              <a:rPr lang="en-US" altLang="ja-JP" sz="2400" b="1" dirty="0">
                <a:hlinkClick r:id="rId3"/>
              </a:rPr>
              <a:t>https://www.kkaneko.jp/rs/index.html</a:t>
            </a:r>
            <a:endParaRPr lang="en-US" altLang="ja-JP" sz="2400" b="1" dirty="0"/>
          </a:p>
          <a:p>
            <a:pPr marL="0" indent="0">
              <a:buNone/>
            </a:pPr>
            <a:endParaRPr lang="en-US" altLang="ja-JP" sz="2400" b="1" dirty="0"/>
          </a:p>
          <a:p>
            <a:pPr marL="0" indent="0">
              <a:buNone/>
            </a:pPr>
            <a:endParaRPr lang="en-US" altLang="ja-JP" sz="2400" b="1" dirty="0"/>
          </a:p>
          <a:p>
            <a:pPr marL="0" indent="0">
              <a:buNone/>
            </a:pPr>
            <a:endParaRPr lang="en-US" altLang="ja-JP" sz="2400" b="1" dirty="0"/>
          </a:p>
        </p:txBody>
      </p:sp>
      <p:sp>
        <p:nvSpPr>
          <p:cNvPr id="4" name="スライド番号プレースホルダー 3">
            <a:extLst>
              <a:ext uri="{FF2B5EF4-FFF2-40B4-BE49-F238E27FC236}">
                <a16:creationId xmlns:a16="http://schemas.microsoft.com/office/drawing/2014/main" id="{E7E30053-34C0-5ABD-ED7C-998CDACCE71A}"/>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205D82C-95A1-431E-8E38-AA614A14CDCF}" type="slidenum">
              <a:rPr kumimoji="1" lang="ja-JP" altLang="en-US" sz="28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メイリオ"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1" lang="ja-JP" altLang="en-US" sz="2800" b="0" i="0" u="none" strike="noStrike" kern="1200" cap="none" spc="0" normalizeH="0" baseline="0" noProof="0">
              <a:ln>
                <a:noFill/>
              </a:ln>
              <a:solidFill>
                <a:prstClr val="black">
                  <a:tint val="75000"/>
                </a:prstClr>
              </a:solidFill>
              <a:effectLst/>
              <a:uLnTx/>
              <a:uFillTx/>
              <a:latin typeface="Arial" panose="020B0604020202020204" pitchFamily="34" charset="0"/>
              <a:ea typeface="メイリオ" panose="020B0604030504040204" pitchFamily="50" charset="-128"/>
              <a:cs typeface="+mn-cs"/>
            </a:endParaRPr>
          </a:p>
        </p:txBody>
      </p:sp>
      <p:sp>
        <p:nvSpPr>
          <p:cNvPr id="5" name="タイトル 1">
            <a:extLst>
              <a:ext uri="{FF2B5EF4-FFF2-40B4-BE49-F238E27FC236}">
                <a16:creationId xmlns:a16="http://schemas.microsoft.com/office/drawing/2014/main" id="{92A97AB0-13AB-B028-B292-E1156C12D807}"/>
              </a:ext>
            </a:extLst>
          </p:cNvPr>
          <p:cNvSpPr>
            <a:spLocks noGrp="1"/>
          </p:cNvSpPr>
          <p:nvPr>
            <p:ph type="title"/>
          </p:nvPr>
        </p:nvSpPr>
        <p:spPr>
          <a:xfrm>
            <a:off x="321845" y="175028"/>
            <a:ext cx="8461208" cy="469865"/>
          </a:xfrm>
        </p:spPr>
        <p:txBody>
          <a:bodyPr>
            <a:normAutofit fontScale="90000"/>
          </a:bodyPr>
          <a:lstStyle/>
          <a:p>
            <a:r>
              <a:rPr lang="ja-JP" altLang="en-US" dirty="0"/>
              <a:t>すべての演習の共通手順</a:t>
            </a:r>
            <a:endParaRPr kumimoji="1" lang="ja-JP" altLang="en-US" dirty="0"/>
          </a:p>
        </p:txBody>
      </p:sp>
      <p:pic>
        <p:nvPicPr>
          <p:cNvPr id="6" name="図 5" descr="グラフィカル ユーザー インターフェイス, テキスト, アプリケーション, チャットまたはテキスト メッセージ&#10;&#10;AI 生成コンテンツは誤りを含む可能性があります。">
            <a:extLst>
              <a:ext uri="{FF2B5EF4-FFF2-40B4-BE49-F238E27FC236}">
                <a16:creationId xmlns:a16="http://schemas.microsoft.com/office/drawing/2014/main" id="{CB25A8CD-A551-1166-7BF4-91B68F62B41D}"/>
              </a:ext>
            </a:extLst>
          </p:cNvPr>
          <p:cNvPicPr>
            <a:picLocks noChangeAspect="1"/>
          </p:cNvPicPr>
          <p:nvPr/>
        </p:nvPicPr>
        <p:blipFill>
          <a:blip r:embed="rId4"/>
          <a:stretch>
            <a:fillRect/>
          </a:stretch>
        </p:blipFill>
        <p:spPr>
          <a:xfrm>
            <a:off x="1688755" y="2190306"/>
            <a:ext cx="4456864" cy="2057919"/>
          </a:xfrm>
          <a:prstGeom prst="rect">
            <a:avLst/>
          </a:prstGeom>
        </p:spPr>
      </p:pic>
    </p:spTree>
    <p:extLst>
      <p:ext uri="{BB962C8B-B14F-4D97-AF65-F5344CB8AC3E}">
        <p14:creationId xmlns:p14="http://schemas.microsoft.com/office/powerpoint/2010/main" val="24477686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2AB45DF-0FFF-9808-ED30-41B7F79AE02E}"/>
              </a:ext>
            </a:extLst>
          </p:cNvPr>
          <p:cNvSpPr>
            <a:spLocks noGrp="1"/>
          </p:cNvSpPr>
          <p:nvPr>
            <p:ph type="title"/>
          </p:nvPr>
        </p:nvSpPr>
        <p:spPr/>
        <p:txBody>
          <a:bodyPr>
            <a:normAutofit fontScale="90000"/>
          </a:bodyPr>
          <a:lstStyle/>
          <a:p>
            <a:r>
              <a:rPr kumimoji="1" lang="ja-JP" altLang="en-US" dirty="0"/>
              <a:t>演習１．対象者別の案内文作成</a:t>
            </a:r>
          </a:p>
        </p:txBody>
      </p:sp>
      <p:sp>
        <p:nvSpPr>
          <p:cNvPr id="3" name="コンテンツ プレースホルダー 2">
            <a:extLst>
              <a:ext uri="{FF2B5EF4-FFF2-40B4-BE49-F238E27FC236}">
                <a16:creationId xmlns:a16="http://schemas.microsoft.com/office/drawing/2014/main" id="{1EDB8B49-CC5C-0822-E52B-94C8F90AD814}"/>
              </a:ext>
            </a:extLst>
          </p:cNvPr>
          <p:cNvSpPr>
            <a:spLocks noGrp="1"/>
          </p:cNvSpPr>
          <p:nvPr>
            <p:ph idx="1"/>
          </p:nvPr>
        </p:nvSpPr>
        <p:spPr>
          <a:xfrm>
            <a:off x="321845" y="846252"/>
            <a:ext cx="8247389" cy="4472943"/>
          </a:xfrm>
          <a:solidFill>
            <a:schemeClr val="bg2"/>
          </a:solidFill>
        </p:spPr>
        <p:txBody>
          <a:bodyPr>
            <a:normAutofit/>
          </a:bodyPr>
          <a:lstStyle/>
          <a:p>
            <a:pPr marL="0" indent="0">
              <a:buNone/>
            </a:pPr>
            <a:r>
              <a:rPr kumimoji="1" lang="ja-JP" altLang="en-US" sz="2000" dirty="0"/>
              <a:t>以下の会議について、対象者別に案内文を作成してください。</a:t>
            </a:r>
            <a:endParaRPr kumimoji="1" lang="en-US" altLang="ja-JP" sz="2000" dirty="0"/>
          </a:p>
          <a:p>
            <a:pPr marL="0" indent="0">
              <a:buNone/>
            </a:pPr>
            <a:r>
              <a:rPr kumimoji="1" lang="en-US" altLang="ja-JP" sz="2000" dirty="0"/>
              <a:t>【</a:t>
            </a:r>
            <a:r>
              <a:rPr kumimoji="1" lang="ja-JP" altLang="en-US" sz="2000" dirty="0"/>
              <a:t>基本情報</a:t>
            </a:r>
            <a:r>
              <a:rPr kumimoji="1" lang="en-US" altLang="ja-JP" sz="2000" dirty="0"/>
              <a:t>】</a:t>
            </a:r>
            <a:r>
              <a:rPr kumimoji="1" lang="ja-JP" altLang="en-US" sz="2000" dirty="0"/>
              <a:t>会議名：月次売上報告会／日時：</a:t>
            </a:r>
            <a:r>
              <a:rPr kumimoji="1" lang="en-US" altLang="ja-JP" sz="2000" dirty="0"/>
              <a:t>9</a:t>
            </a:r>
            <a:r>
              <a:rPr kumimoji="1" lang="ja-JP" altLang="en-US" sz="2000" dirty="0"/>
              <a:t>月</a:t>
            </a:r>
            <a:r>
              <a:rPr kumimoji="1" lang="en-US" altLang="ja-JP" sz="2000" dirty="0"/>
              <a:t>15</a:t>
            </a:r>
            <a:r>
              <a:rPr kumimoji="1" lang="ja-JP" altLang="en-US" sz="2000" dirty="0"/>
              <a:t>日（月）</a:t>
            </a:r>
            <a:r>
              <a:rPr kumimoji="1" lang="en-US" altLang="ja-JP" sz="2000" dirty="0"/>
              <a:t>14:00-15:30</a:t>
            </a:r>
            <a:r>
              <a:rPr kumimoji="1" lang="ja-JP" altLang="en-US" sz="2000" dirty="0"/>
              <a:t>／場所：会議室</a:t>
            </a:r>
            <a:r>
              <a:rPr kumimoji="1" lang="en-US" altLang="ja-JP" sz="2000" dirty="0"/>
              <a:t>A</a:t>
            </a:r>
            <a:r>
              <a:rPr kumimoji="1" lang="ja-JP" altLang="en-US" sz="2000" dirty="0"/>
              <a:t>（オンライン併用）／資料：事前配布あり</a:t>
            </a:r>
            <a:endParaRPr kumimoji="1" lang="en-US" altLang="ja-JP" sz="2000" dirty="0"/>
          </a:p>
          <a:p>
            <a:pPr marL="0" indent="0">
              <a:buNone/>
            </a:pPr>
            <a:r>
              <a:rPr kumimoji="1" lang="en-US" altLang="ja-JP" sz="2000" dirty="0"/>
              <a:t>【</a:t>
            </a:r>
            <a:r>
              <a:rPr kumimoji="1" lang="ja-JP" altLang="en-US" sz="2000" dirty="0"/>
              <a:t>作成対象</a:t>
            </a:r>
            <a:r>
              <a:rPr kumimoji="1" lang="en-US" altLang="ja-JP" sz="2000" dirty="0"/>
              <a:t>】</a:t>
            </a:r>
          </a:p>
          <a:p>
            <a:pPr marL="0" indent="0">
              <a:buNone/>
            </a:pPr>
            <a:r>
              <a:rPr kumimoji="1" lang="en-US" altLang="ja-JP" sz="2000" dirty="0"/>
              <a:t>1. </a:t>
            </a:r>
            <a:r>
              <a:rPr kumimoji="1" lang="ja-JP" altLang="en-US" sz="2000" dirty="0"/>
              <a:t>営業部（報告者）→報告の準備内容、報告時間、必要データの書き方サンプルを明記</a:t>
            </a:r>
            <a:endParaRPr kumimoji="1" lang="en-US" altLang="ja-JP" sz="2000" dirty="0"/>
          </a:p>
          <a:p>
            <a:pPr marL="0" indent="0">
              <a:buNone/>
            </a:pPr>
            <a:r>
              <a:rPr kumimoji="1" lang="en-US" altLang="ja-JP" sz="2000" dirty="0"/>
              <a:t>2. </a:t>
            </a:r>
            <a:r>
              <a:rPr kumimoji="1" lang="ja-JP" altLang="en-US" sz="2000" dirty="0"/>
              <a:t>管理部（チェック担当）→チェックポイント、事前確認事項、質問例を含める</a:t>
            </a:r>
            <a:endParaRPr kumimoji="1" lang="en-US" altLang="ja-JP" sz="2000" dirty="0"/>
          </a:p>
          <a:p>
            <a:pPr marL="0" indent="0">
              <a:buNone/>
            </a:pPr>
            <a:r>
              <a:rPr kumimoji="1" lang="en-US" altLang="ja-JP" sz="2000" dirty="0"/>
              <a:t>3. </a:t>
            </a:r>
            <a:r>
              <a:rPr kumimoji="1" lang="ja-JP" altLang="en-US" sz="2000" dirty="0"/>
              <a:t>新入社員（初回参加者）→会議の目的、流れ、注意点を丁寧に説明</a:t>
            </a:r>
            <a:endParaRPr kumimoji="1" lang="en-US" altLang="ja-JP" sz="2000" dirty="0"/>
          </a:p>
          <a:p>
            <a:pPr marL="0" indent="0">
              <a:buNone/>
            </a:pPr>
            <a:r>
              <a:rPr kumimoji="1" lang="ja-JP" altLang="en-US" sz="2000" dirty="0"/>
              <a:t>各文書は</a:t>
            </a:r>
            <a:r>
              <a:rPr kumimoji="1" lang="en-US" altLang="ja-JP" sz="2000" dirty="0"/>
              <a:t>200</a:t>
            </a:r>
            <a:r>
              <a:rPr kumimoji="1" lang="ja-JP" altLang="en-US" sz="2000" dirty="0"/>
              <a:t>字以内で、参加者が「何をすべきか」が明確に分かる内容にしてください。</a:t>
            </a:r>
          </a:p>
        </p:txBody>
      </p:sp>
      <p:sp>
        <p:nvSpPr>
          <p:cNvPr id="4" name="スライド番号プレースホルダー 3">
            <a:extLst>
              <a:ext uri="{FF2B5EF4-FFF2-40B4-BE49-F238E27FC236}">
                <a16:creationId xmlns:a16="http://schemas.microsoft.com/office/drawing/2014/main" id="{9186CC80-87BD-DB9E-3C1E-0EB840C5329E}"/>
              </a:ext>
            </a:extLst>
          </p:cNvPr>
          <p:cNvSpPr>
            <a:spLocks noGrp="1"/>
          </p:cNvSpPr>
          <p:nvPr>
            <p:ph type="sldNum" sz="quarter" idx="12"/>
          </p:nvPr>
        </p:nvSpPr>
        <p:spPr/>
        <p:txBody>
          <a:bodyPr/>
          <a:lstStyle/>
          <a:p>
            <a:fld id="{E205D82C-95A1-431E-8E38-AA614A14CDCF}" type="slidenum">
              <a:rPr kumimoji="1" lang="ja-JP" altLang="en-US" smtClean="0"/>
              <a:t>35</a:t>
            </a:fld>
            <a:endParaRPr kumimoji="1" lang="ja-JP" altLang="en-US"/>
          </a:p>
        </p:txBody>
      </p:sp>
      <p:sp>
        <p:nvSpPr>
          <p:cNvPr id="5" name="コンテンツ プレースホルダー 2">
            <a:extLst>
              <a:ext uri="{FF2B5EF4-FFF2-40B4-BE49-F238E27FC236}">
                <a16:creationId xmlns:a16="http://schemas.microsoft.com/office/drawing/2014/main" id="{12ADF6B7-E33E-9992-3ECC-6C69542AFF21}"/>
              </a:ext>
            </a:extLst>
          </p:cNvPr>
          <p:cNvSpPr txBox="1">
            <a:spLocks/>
          </p:cNvSpPr>
          <p:nvPr/>
        </p:nvSpPr>
        <p:spPr>
          <a:xfrm>
            <a:off x="321844" y="5520554"/>
            <a:ext cx="8247389" cy="1389808"/>
          </a:xfrm>
          <a:prstGeom prst="rect">
            <a:avLst/>
          </a:prstGeom>
          <a:noFill/>
        </p:spPr>
        <p:txBody>
          <a:bodyPr vert="horz" lIns="91440" tIns="45720" rIns="91440" bIns="45720" rtlCol="0">
            <a:normAutofit/>
          </a:bodyPr>
          <a:lstStyle>
            <a:lvl1pPr marL="228600" indent="-228600" algn="l" defTabSz="914400" rtl="0" eaLnBrk="1" latinLnBrk="0" hangingPunct="1">
              <a:lnSpc>
                <a:spcPct val="100000"/>
              </a:lnSpc>
              <a:spcBef>
                <a:spcPts val="1000"/>
              </a:spcBef>
              <a:buFont typeface="Arial" panose="020B0604020202020204" pitchFamily="34" charset="0"/>
              <a:buChar char="•"/>
              <a:defRPr kumimoji="1" sz="28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kumimoji="1" sz="24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kumimoji="1" sz="20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kumimoji="1" sz="18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kumimoji="1" sz="18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2000" dirty="0"/>
              <a:t>《</a:t>
            </a:r>
            <a:r>
              <a:rPr lang="ja-JP" altLang="en-US" sz="2000" dirty="0"/>
              <a:t>ヒント・考察ポイント</a:t>
            </a:r>
            <a:r>
              <a:rPr lang="en-US" altLang="ja-JP" sz="2000" dirty="0"/>
              <a:t>》</a:t>
            </a:r>
            <a:r>
              <a:rPr lang="ja-JP" altLang="en-US" sz="2000" dirty="0"/>
              <a:t>　</a:t>
            </a:r>
            <a:r>
              <a:rPr lang="ja-JP" altLang="en-US" sz="2000" b="1" u="sng" dirty="0"/>
              <a:t>対象者ごと</a:t>
            </a:r>
            <a:r>
              <a:rPr lang="ja-JP" altLang="en-US" sz="2000" dirty="0"/>
              <a:t>に同じ会議でも「</a:t>
            </a:r>
            <a:r>
              <a:rPr lang="ja-JP" altLang="en-US" sz="2000" b="1" u="sng" dirty="0"/>
              <a:t>必要な行動」が異なる</a:t>
            </a:r>
            <a:r>
              <a:rPr lang="ja-JP" altLang="en-US" sz="2000" dirty="0"/>
              <a:t>ため、一律の案内文では担当者が準備すべき具体的な作業（データの持参形式や質問すべき観点など）を見落としやすい。</a:t>
            </a:r>
          </a:p>
        </p:txBody>
      </p:sp>
    </p:spTree>
    <p:extLst>
      <p:ext uri="{BB962C8B-B14F-4D97-AF65-F5344CB8AC3E}">
        <p14:creationId xmlns:p14="http://schemas.microsoft.com/office/powerpoint/2010/main" val="33183004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22AB1C4B-9562-7219-D2DD-F4719EF217E5}"/>
              </a:ext>
            </a:extLst>
          </p:cNvPr>
          <p:cNvSpPr>
            <a:spLocks noGrp="1"/>
          </p:cNvSpPr>
          <p:nvPr>
            <p:ph type="sldNum" sz="quarter" idx="12"/>
          </p:nvPr>
        </p:nvSpPr>
        <p:spPr/>
        <p:txBody>
          <a:bodyPr/>
          <a:lstStyle/>
          <a:p>
            <a:fld id="{E205D82C-95A1-431E-8E38-AA614A14CDCF}" type="slidenum">
              <a:rPr kumimoji="1" lang="ja-JP" altLang="en-US" smtClean="0"/>
              <a:t>36</a:t>
            </a:fld>
            <a:endParaRPr kumimoji="1" lang="ja-JP" altLang="en-US"/>
          </a:p>
        </p:txBody>
      </p:sp>
      <p:pic>
        <p:nvPicPr>
          <p:cNvPr id="4" name="図 3" descr="テキスト, 手紙&#10;&#10;AI 生成コンテンツは誤りを含む可能性があります。">
            <a:extLst>
              <a:ext uri="{FF2B5EF4-FFF2-40B4-BE49-F238E27FC236}">
                <a16:creationId xmlns:a16="http://schemas.microsoft.com/office/drawing/2014/main" id="{7005AFBC-4689-1AE5-8F41-345987AD75DC}"/>
              </a:ext>
            </a:extLst>
          </p:cNvPr>
          <p:cNvPicPr>
            <a:picLocks noChangeAspect="1"/>
          </p:cNvPicPr>
          <p:nvPr/>
        </p:nvPicPr>
        <p:blipFill>
          <a:blip r:embed="rId2"/>
          <a:stretch>
            <a:fillRect/>
          </a:stretch>
        </p:blipFill>
        <p:spPr>
          <a:xfrm>
            <a:off x="0" y="743055"/>
            <a:ext cx="9144000" cy="5371890"/>
          </a:xfrm>
          <a:prstGeom prst="rect">
            <a:avLst/>
          </a:prstGeom>
        </p:spPr>
      </p:pic>
    </p:spTree>
    <p:extLst>
      <p:ext uri="{BB962C8B-B14F-4D97-AF65-F5344CB8AC3E}">
        <p14:creationId xmlns:p14="http://schemas.microsoft.com/office/powerpoint/2010/main" val="40098009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E7D7F-4548-6076-FDB0-79D426AE3DE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049895BB-4282-463F-F039-C14B1F87D27D}"/>
              </a:ext>
            </a:extLst>
          </p:cNvPr>
          <p:cNvSpPr>
            <a:spLocks noGrp="1"/>
          </p:cNvSpPr>
          <p:nvPr>
            <p:ph type="title"/>
          </p:nvPr>
        </p:nvSpPr>
        <p:spPr/>
        <p:txBody>
          <a:bodyPr>
            <a:normAutofit fontScale="90000"/>
          </a:bodyPr>
          <a:lstStyle/>
          <a:p>
            <a:r>
              <a:rPr kumimoji="1" lang="ja-JP" altLang="en-US" dirty="0"/>
              <a:t>演習２．</a:t>
            </a:r>
            <a:r>
              <a:rPr lang="ja-JP" altLang="en-US" dirty="0"/>
              <a:t>意思決定支援のための報告書作成</a:t>
            </a:r>
            <a:endParaRPr kumimoji="1" lang="ja-JP" altLang="en-US" dirty="0"/>
          </a:p>
        </p:txBody>
      </p:sp>
      <p:sp>
        <p:nvSpPr>
          <p:cNvPr id="3" name="コンテンツ プレースホルダー 2">
            <a:extLst>
              <a:ext uri="{FF2B5EF4-FFF2-40B4-BE49-F238E27FC236}">
                <a16:creationId xmlns:a16="http://schemas.microsoft.com/office/drawing/2014/main" id="{043F57F9-341A-D36B-6DC5-C25AD7844E07}"/>
              </a:ext>
            </a:extLst>
          </p:cNvPr>
          <p:cNvSpPr>
            <a:spLocks noGrp="1"/>
          </p:cNvSpPr>
          <p:nvPr>
            <p:ph idx="1"/>
          </p:nvPr>
        </p:nvSpPr>
        <p:spPr>
          <a:xfrm>
            <a:off x="321845" y="846252"/>
            <a:ext cx="8247389" cy="4714576"/>
          </a:xfrm>
          <a:solidFill>
            <a:schemeClr val="bg2"/>
          </a:solidFill>
        </p:spPr>
        <p:txBody>
          <a:bodyPr>
            <a:normAutofit lnSpcReduction="10000"/>
          </a:bodyPr>
          <a:lstStyle/>
          <a:p>
            <a:pPr marL="0" indent="0">
              <a:buNone/>
            </a:pPr>
            <a:r>
              <a:rPr lang="ja-JP" altLang="en-US" sz="2000" dirty="0"/>
              <a:t>以下のメモを整理し、上司が意思決定しやすい報告書を作成してください。 </a:t>
            </a:r>
            <a:endParaRPr lang="en-US" altLang="ja-JP" sz="2000" dirty="0"/>
          </a:p>
          <a:p>
            <a:pPr marL="0" indent="0">
              <a:buNone/>
            </a:pPr>
            <a:r>
              <a:rPr lang="en-US" altLang="ja-JP" sz="2000" dirty="0"/>
              <a:t>【</a:t>
            </a:r>
            <a:r>
              <a:rPr lang="ja-JP" altLang="en-US" sz="2000" dirty="0"/>
              <a:t>メモ</a:t>
            </a:r>
            <a:r>
              <a:rPr lang="en-US" altLang="ja-JP" sz="2000" dirty="0"/>
              <a:t>】</a:t>
            </a:r>
            <a:r>
              <a:rPr lang="ja-JP" altLang="en-US" sz="2000" dirty="0"/>
              <a:t>イベント準備の進捗報告（来月開催の会社説明会）／参加予定</a:t>
            </a:r>
            <a:r>
              <a:rPr lang="en-US" altLang="ja-JP" sz="2000" dirty="0"/>
              <a:t>50</a:t>
            </a:r>
            <a:r>
              <a:rPr lang="ja-JP" altLang="en-US" sz="2000" dirty="0"/>
              <a:t>名、会場確保済み／配布資料の準備が遅延（デザイン会社との調整に時間を要している）／講師</a:t>
            </a:r>
            <a:r>
              <a:rPr lang="en-US" altLang="ja-JP" sz="2000" dirty="0"/>
              <a:t>3</a:t>
            </a:r>
            <a:r>
              <a:rPr lang="ja-JP" altLang="en-US" sz="2000" dirty="0"/>
              <a:t>名中</a:t>
            </a:r>
            <a:r>
              <a:rPr lang="en-US" altLang="ja-JP" sz="2000" dirty="0"/>
              <a:t>1</a:t>
            </a:r>
            <a:r>
              <a:rPr lang="ja-JP" altLang="en-US" sz="2000" dirty="0"/>
              <a:t>名の日程調整が難航／受付スタッフ（アルバイト</a:t>
            </a:r>
            <a:r>
              <a:rPr lang="en-US" altLang="ja-JP" sz="2000" dirty="0"/>
              <a:t>5</a:t>
            </a:r>
            <a:r>
              <a:rPr lang="ja-JP" altLang="en-US" sz="2000" dirty="0"/>
              <a:t>名）は確保済み </a:t>
            </a:r>
            <a:endParaRPr lang="en-US" altLang="ja-JP" sz="2000" dirty="0"/>
          </a:p>
          <a:p>
            <a:pPr marL="0" indent="0">
              <a:buNone/>
            </a:pPr>
            <a:r>
              <a:rPr lang="en-US" altLang="ja-JP" sz="2000" dirty="0"/>
              <a:t>【</a:t>
            </a:r>
            <a:r>
              <a:rPr lang="ja-JP" altLang="en-US" sz="2000" dirty="0"/>
              <a:t>含める内容</a:t>
            </a:r>
            <a:r>
              <a:rPr lang="en-US" altLang="ja-JP" sz="2000" dirty="0"/>
              <a:t>】</a:t>
            </a:r>
          </a:p>
          <a:p>
            <a:pPr marL="0" indent="0">
              <a:buNone/>
            </a:pPr>
            <a:r>
              <a:rPr lang="en-US" altLang="ja-JP" sz="2000" dirty="0"/>
              <a:t>①</a:t>
            </a:r>
            <a:r>
              <a:rPr lang="ja-JP" altLang="en-US" sz="2000" dirty="0"/>
              <a:t>進捗状況（完了・進行中・遅延の別）</a:t>
            </a:r>
            <a:endParaRPr lang="en-US" altLang="ja-JP" sz="2000" dirty="0"/>
          </a:p>
          <a:p>
            <a:pPr marL="0" indent="0">
              <a:buNone/>
            </a:pPr>
            <a:r>
              <a:rPr lang="ja-JP" altLang="en-US" sz="2000" dirty="0"/>
              <a:t>②問題点と原因</a:t>
            </a:r>
            <a:endParaRPr lang="en-US" altLang="ja-JP" sz="2000" dirty="0"/>
          </a:p>
          <a:p>
            <a:pPr marL="0" indent="0">
              <a:buNone/>
            </a:pPr>
            <a:r>
              <a:rPr lang="ja-JP" altLang="en-US" sz="2000" dirty="0"/>
              <a:t>③解決策の提案</a:t>
            </a:r>
            <a:endParaRPr lang="en-US" altLang="ja-JP" sz="2000" dirty="0"/>
          </a:p>
          <a:p>
            <a:pPr marL="0" indent="0">
              <a:buNone/>
            </a:pPr>
            <a:r>
              <a:rPr lang="ja-JP" altLang="en-US" sz="2000" dirty="0"/>
              <a:t>④次回報告日までの行動計画（担当・期限・内容） </a:t>
            </a:r>
            <a:endParaRPr lang="en-US" altLang="ja-JP" sz="2000" dirty="0"/>
          </a:p>
          <a:p>
            <a:pPr marL="0" indent="0">
              <a:buNone/>
            </a:pPr>
            <a:r>
              <a:rPr lang="ja-JP" altLang="en-US" sz="2000" dirty="0"/>
              <a:t>上司が「</a:t>
            </a:r>
            <a:r>
              <a:rPr lang="en-US" altLang="ja-JP" sz="2000" dirty="0"/>
              <a:t>OK</a:t>
            </a:r>
            <a:r>
              <a:rPr lang="ja-JP" altLang="en-US" sz="2000" dirty="0"/>
              <a:t>」「要検討」「変更必要」のいずれかを即座に判断できる体裁で、</a:t>
            </a:r>
            <a:r>
              <a:rPr lang="en-US" altLang="ja-JP" sz="2000" dirty="0"/>
              <a:t>A4</a:t>
            </a:r>
            <a:r>
              <a:rPr lang="ja-JP" altLang="en-US" sz="2000" dirty="0"/>
              <a:t>用紙</a:t>
            </a:r>
            <a:r>
              <a:rPr lang="en-US" altLang="ja-JP" sz="2000" dirty="0"/>
              <a:t>1</a:t>
            </a:r>
            <a:r>
              <a:rPr lang="ja-JP" altLang="en-US" sz="2000" dirty="0"/>
              <a:t>枚にまとめてください。</a:t>
            </a:r>
            <a:endParaRPr kumimoji="1" lang="ja-JP" altLang="en-US" sz="2000" dirty="0"/>
          </a:p>
        </p:txBody>
      </p:sp>
      <p:sp>
        <p:nvSpPr>
          <p:cNvPr id="4" name="スライド番号プレースホルダー 3">
            <a:extLst>
              <a:ext uri="{FF2B5EF4-FFF2-40B4-BE49-F238E27FC236}">
                <a16:creationId xmlns:a16="http://schemas.microsoft.com/office/drawing/2014/main" id="{57984DB6-BBF1-0445-8888-931288197E27}"/>
              </a:ext>
            </a:extLst>
          </p:cNvPr>
          <p:cNvSpPr>
            <a:spLocks noGrp="1"/>
          </p:cNvSpPr>
          <p:nvPr>
            <p:ph type="sldNum" sz="quarter" idx="12"/>
          </p:nvPr>
        </p:nvSpPr>
        <p:spPr/>
        <p:txBody>
          <a:bodyPr/>
          <a:lstStyle/>
          <a:p>
            <a:fld id="{E205D82C-95A1-431E-8E38-AA614A14CDCF}" type="slidenum">
              <a:rPr kumimoji="1" lang="ja-JP" altLang="en-US" smtClean="0"/>
              <a:t>37</a:t>
            </a:fld>
            <a:endParaRPr kumimoji="1" lang="ja-JP" altLang="en-US"/>
          </a:p>
        </p:txBody>
      </p:sp>
      <p:sp>
        <p:nvSpPr>
          <p:cNvPr id="5" name="コンテンツ プレースホルダー 2">
            <a:extLst>
              <a:ext uri="{FF2B5EF4-FFF2-40B4-BE49-F238E27FC236}">
                <a16:creationId xmlns:a16="http://schemas.microsoft.com/office/drawing/2014/main" id="{2A0AF32E-40EA-2439-314C-6C8EF9B638D1}"/>
              </a:ext>
            </a:extLst>
          </p:cNvPr>
          <p:cNvSpPr txBox="1">
            <a:spLocks/>
          </p:cNvSpPr>
          <p:nvPr/>
        </p:nvSpPr>
        <p:spPr>
          <a:xfrm>
            <a:off x="321844" y="5704366"/>
            <a:ext cx="8247389" cy="1205995"/>
          </a:xfrm>
          <a:prstGeom prst="rect">
            <a:avLst/>
          </a:prstGeom>
          <a:noFill/>
        </p:spPr>
        <p:txBody>
          <a:bodyPr vert="horz" lIns="91440" tIns="45720" rIns="91440" bIns="45720" rtlCol="0">
            <a:normAutofit/>
          </a:bodyPr>
          <a:lstStyle>
            <a:lvl1pPr marL="228600" indent="-228600" algn="l" defTabSz="914400" rtl="0" eaLnBrk="1" latinLnBrk="0" hangingPunct="1">
              <a:lnSpc>
                <a:spcPct val="100000"/>
              </a:lnSpc>
              <a:spcBef>
                <a:spcPts val="1000"/>
              </a:spcBef>
              <a:buFont typeface="Arial" panose="020B0604020202020204" pitchFamily="34" charset="0"/>
              <a:buChar char="•"/>
              <a:defRPr kumimoji="1" sz="28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kumimoji="1" sz="24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kumimoji="1" sz="20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kumimoji="1" sz="18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kumimoji="1" sz="18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2000" dirty="0"/>
              <a:t>《</a:t>
            </a:r>
            <a:r>
              <a:rPr lang="ja-JP" altLang="en-US" sz="2000" dirty="0"/>
              <a:t>ヒント・考察ポイント</a:t>
            </a:r>
            <a:r>
              <a:rPr lang="en-US" altLang="ja-JP" sz="2000" dirty="0"/>
              <a:t>》</a:t>
            </a:r>
            <a:r>
              <a:rPr lang="ja-JP" altLang="en-US" sz="2000" dirty="0"/>
              <a:t>　</a:t>
            </a:r>
            <a:r>
              <a:rPr lang="en-US" altLang="ja-JP" sz="2000" b="1" u="sng" dirty="0"/>
              <a:t>AI</a:t>
            </a:r>
            <a:r>
              <a:rPr lang="ja-JP" altLang="en-US" sz="2000" b="1" u="sng" dirty="0"/>
              <a:t>は与えられたメモの範囲内でしか文書作成できない</a:t>
            </a:r>
            <a:r>
              <a:rPr lang="ja-JP" altLang="en-US" sz="2000" dirty="0"/>
              <a:t>。</a:t>
            </a:r>
            <a:r>
              <a:rPr lang="en-US" altLang="ja-JP" sz="2000" dirty="0"/>
              <a:t>AI</a:t>
            </a:r>
            <a:r>
              <a:rPr lang="ja-JP" altLang="en-US" sz="2000" dirty="0"/>
              <a:t>の回答を踏まえて、報告者自身が数値や期限を具体的に補う、正確性を確認することが大切。</a:t>
            </a:r>
          </a:p>
        </p:txBody>
      </p:sp>
    </p:spTree>
    <p:extLst>
      <p:ext uri="{BB962C8B-B14F-4D97-AF65-F5344CB8AC3E}">
        <p14:creationId xmlns:p14="http://schemas.microsoft.com/office/powerpoint/2010/main" val="4599517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2C5D9-FAF8-D661-C8FD-E4643B1AABDC}"/>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BF945472-952C-24D7-CD60-BE2109EEE35A}"/>
              </a:ext>
            </a:extLst>
          </p:cNvPr>
          <p:cNvSpPr>
            <a:spLocks noGrp="1"/>
          </p:cNvSpPr>
          <p:nvPr>
            <p:ph type="sldNum" sz="quarter" idx="12"/>
          </p:nvPr>
        </p:nvSpPr>
        <p:spPr/>
        <p:txBody>
          <a:bodyPr/>
          <a:lstStyle/>
          <a:p>
            <a:fld id="{E205D82C-95A1-431E-8E38-AA614A14CDCF}" type="slidenum">
              <a:rPr kumimoji="1" lang="ja-JP" altLang="en-US" smtClean="0"/>
              <a:t>38</a:t>
            </a:fld>
            <a:endParaRPr kumimoji="1" lang="ja-JP" altLang="en-US"/>
          </a:p>
        </p:txBody>
      </p:sp>
      <p:pic>
        <p:nvPicPr>
          <p:cNvPr id="4" name="図 3" descr="文字の書かれた紙&#10;&#10;AI 生成コンテンツは誤りを含む可能性があります。">
            <a:extLst>
              <a:ext uri="{FF2B5EF4-FFF2-40B4-BE49-F238E27FC236}">
                <a16:creationId xmlns:a16="http://schemas.microsoft.com/office/drawing/2014/main" id="{00113864-D1DB-A272-12DC-ACB4DCFC9D28}"/>
              </a:ext>
            </a:extLst>
          </p:cNvPr>
          <p:cNvPicPr>
            <a:picLocks noChangeAspect="1"/>
          </p:cNvPicPr>
          <p:nvPr/>
        </p:nvPicPr>
        <p:blipFill>
          <a:blip r:embed="rId2"/>
          <a:stretch>
            <a:fillRect/>
          </a:stretch>
        </p:blipFill>
        <p:spPr>
          <a:xfrm>
            <a:off x="74607" y="845289"/>
            <a:ext cx="4162279" cy="4710224"/>
          </a:xfrm>
          <a:prstGeom prst="rect">
            <a:avLst/>
          </a:prstGeom>
        </p:spPr>
      </p:pic>
      <p:pic>
        <p:nvPicPr>
          <p:cNvPr id="6" name="図 5" descr="テーブル&#10;&#10;AI 生成コンテンツは誤りを含む可能性があります。">
            <a:extLst>
              <a:ext uri="{FF2B5EF4-FFF2-40B4-BE49-F238E27FC236}">
                <a16:creationId xmlns:a16="http://schemas.microsoft.com/office/drawing/2014/main" id="{95DC2477-ACF9-B6CD-8410-4FC45543C267}"/>
              </a:ext>
            </a:extLst>
          </p:cNvPr>
          <p:cNvPicPr>
            <a:picLocks noChangeAspect="1"/>
          </p:cNvPicPr>
          <p:nvPr/>
        </p:nvPicPr>
        <p:blipFill>
          <a:blip r:embed="rId3"/>
          <a:stretch>
            <a:fillRect/>
          </a:stretch>
        </p:blipFill>
        <p:spPr>
          <a:xfrm>
            <a:off x="4397448" y="1004777"/>
            <a:ext cx="4671945" cy="3593804"/>
          </a:xfrm>
          <a:prstGeom prst="rect">
            <a:avLst/>
          </a:prstGeom>
        </p:spPr>
      </p:pic>
    </p:spTree>
    <p:extLst>
      <p:ext uri="{BB962C8B-B14F-4D97-AF65-F5344CB8AC3E}">
        <p14:creationId xmlns:p14="http://schemas.microsoft.com/office/powerpoint/2010/main" val="29801875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6132C-AD75-D7BA-DE6F-29C3C9B61111}"/>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7B503D18-A2CE-FEE0-8466-CBB6BF667759}"/>
              </a:ext>
            </a:extLst>
          </p:cNvPr>
          <p:cNvSpPr>
            <a:spLocks noGrp="1"/>
          </p:cNvSpPr>
          <p:nvPr>
            <p:ph type="title"/>
          </p:nvPr>
        </p:nvSpPr>
        <p:spPr/>
        <p:txBody>
          <a:bodyPr>
            <a:normAutofit fontScale="90000"/>
          </a:bodyPr>
          <a:lstStyle/>
          <a:p>
            <a:r>
              <a:rPr kumimoji="1" lang="ja-JP" altLang="en-US" dirty="0"/>
              <a:t>演習３．</a:t>
            </a:r>
            <a:r>
              <a:rPr lang="ja-JP" altLang="en-US" dirty="0"/>
              <a:t>条件付き旅行プランの比較提案</a:t>
            </a:r>
            <a:endParaRPr kumimoji="1" lang="ja-JP" altLang="en-US" dirty="0"/>
          </a:p>
        </p:txBody>
      </p:sp>
      <p:sp>
        <p:nvSpPr>
          <p:cNvPr id="3" name="コンテンツ プレースホルダー 2">
            <a:extLst>
              <a:ext uri="{FF2B5EF4-FFF2-40B4-BE49-F238E27FC236}">
                <a16:creationId xmlns:a16="http://schemas.microsoft.com/office/drawing/2014/main" id="{68563BF6-2EDF-2656-6DA7-0DBE9ABD58AE}"/>
              </a:ext>
            </a:extLst>
          </p:cNvPr>
          <p:cNvSpPr>
            <a:spLocks noGrp="1"/>
          </p:cNvSpPr>
          <p:nvPr>
            <p:ph idx="1"/>
          </p:nvPr>
        </p:nvSpPr>
        <p:spPr>
          <a:xfrm>
            <a:off x="321845" y="846252"/>
            <a:ext cx="8247389" cy="4472943"/>
          </a:xfrm>
          <a:solidFill>
            <a:schemeClr val="bg2"/>
          </a:solidFill>
        </p:spPr>
        <p:txBody>
          <a:bodyPr>
            <a:normAutofit lnSpcReduction="10000"/>
          </a:bodyPr>
          <a:lstStyle/>
          <a:p>
            <a:pPr marL="0" indent="0">
              <a:buNone/>
            </a:pPr>
            <a:r>
              <a:rPr lang="en-US" altLang="ja-JP" sz="2000" dirty="0"/>
              <a:t>3</a:t>
            </a:r>
            <a:r>
              <a:rPr lang="ja-JP" altLang="en-US" sz="2000" dirty="0"/>
              <a:t>泊</a:t>
            </a:r>
            <a:r>
              <a:rPr lang="en-US" altLang="ja-JP" sz="2000" dirty="0"/>
              <a:t>4</a:t>
            </a:r>
            <a:r>
              <a:rPr lang="ja-JP" altLang="en-US" sz="2000" dirty="0"/>
              <a:t>日の京都旅行の最適プランを提案してください。 </a:t>
            </a:r>
            <a:endParaRPr lang="en-US" altLang="ja-JP" sz="2000" dirty="0"/>
          </a:p>
          <a:p>
            <a:pPr marL="0" indent="0">
              <a:buNone/>
            </a:pPr>
            <a:r>
              <a:rPr lang="en-US" altLang="ja-JP" sz="2000" dirty="0"/>
              <a:t>【</a:t>
            </a:r>
            <a:r>
              <a:rPr lang="ja-JP" altLang="en-US" sz="2000" dirty="0"/>
              <a:t>条件</a:t>
            </a:r>
            <a:r>
              <a:rPr lang="en-US" altLang="ja-JP" sz="2000" dirty="0"/>
              <a:t>】</a:t>
            </a:r>
            <a:r>
              <a:rPr lang="ja-JP" altLang="en-US" sz="2000" dirty="0"/>
              <a:t>時期：</a:t>
            </a:r>
            <a:r>
              <a:rPr lang="en-US" altLang="ja-JP" sz="2000" dirty="0"/>
              <a:t>11</a:t>
            </a:r>
            <a:r>
              <a:rPr lang="ja-JP" altLang="en-US" sz="2000" dirty="0"/>
              <a:t>月中旬（紅葉シーズン）／人数：夫婦</a:t>
            </a:r>
            <a:r>
              <a:rPr lang="en-US" altLang="ja-JP" sz="2000" dirty="0"/>
              <a:t>2</a:t>
            </a:r>
            <a:r>
              <a:rPr lang="ja-JP" altLang="en-US" sz="2000" dirty="0"/>
              <a:t>名（</a:t>
            </a:r>
            <a:r>
              <a:rPr lang="en-US" altLang="ja-JP" sz="2000" dirty="0"/>
              <a:t>60</a:t>
            </a:r>
            <a:r>
              <a:rPr lang="ja-JP" altLang="en-US" sz="2000" dirty="0"/>
              <a:t>代）／予算：総額</a:t>
            </a:r>
            <a:r>
              <a:rPr lang="en-US" altLang="ja-JP" sz="2000" dirty="0"/>
              <a:t>15</a:t>
            </a:r>
            <a:r>
              <a:rPr lang="ja-JP" altLang="en-US" sz="2000" dirty="0"/>
              <a:t>万円以内（交通・宿泊・食事・観光費すべて含む）／出発地：福山市／現地移動は公共交通機関のみ（レンタカー不可） </a:t>
            </a:r>
            <a:endParaRPr lang="en-US" altLang="ja-JP" sz="2000" dirty="0"/>
          </a:p>
          <a:p>
            <a:pPr marL="0" indent="0">
              <a:buNone/>
            </a:pPr>
            <a:r>
              <a:rPr lang="en-US" altLang="ja-JP" sz="2000" dirty="0"/>
              <a:t>【</a:t>
            </a:r>
            <a:r>
              <a:rPr lang="ja-JP" altLang="en-US" sz="2000" dirty="0"/>
              <a:t>希望</a:t>
            </a:r>
            <a:r>
              <a:rPr lang="en-US" altLang="ja-JP" sz="2000" dirty="0"/>
              <a:t>】</a:t>
            </a:r>
            <a:r>
              <a:rPr lang="ja-JP" altLang="en-US" sz="2000" dirty="0"/>
              <a:t>紅葉スポット</a:t>
            </a:r>
            <a:r>
              <a:rPr lang="en-US" altLang="ja-JP" sz="2000" dirty="0"/>
              <a:t>3-4</a:t>
            </a:r>
            <a:r>
              <a:rPr lang="ja-JP" altLang="en-US" sz="2000" dirty="0"/>
              <a:t>箇所／京都らしい文化体験を</a:t>
            </a:r>
            <a:r>
              <a:rPr lang="en-US" altLang="ja-JP" sz="2000" dirty="0"/>
              <a:t>1</a:t>
            </a:r>
            <a:r>
              <a:rPr lang="ja-JP" altLang="en-US" sz="2000" dirty="0"/>
              <a:t>つ／京料理（高級店</a:t>
            </a:r>
            <a:r>
              <a:rPr lang="en-US" altLang="ja-JP" sz="2000" dirty="0"/>
              <a:t>1</a:t>
            </a:r>
            <a:r>
              <a:rPr lang="ja-JP" altLang="en-US" sz="2000" dirty="0"/>
              <a:t>回、手頃な店</a:t>
            </a:r>
            <a:r>
              <a:rPr lang="en-US" altLang="ja-JP" sz="2000" dirty="0"/>
              <a:t>2</a:t>
            </a:r>
            <a:r>
              <a:rPr lang="ja-JP" altLang="en-US" sz="2000" dirty="0"/>
              <a:t>回）／階段の多い場所・長時間徒歩は避ける </a:t>
            </a:r>
            <a:endParaRPr lang="en-US" altLang="ja-JP" sz="2000" dirty="0"/>
          </a:p>
          <a:p>
            <a:pPr marL="0" indent="0">
              <a:buNone/>
            </a:pPr>
            <a:r>
              <a:rPr lang="en-US" altLang="ja-JP" sz="2000" dirty="0"/>
              <a:t>【</a:t>
            </a:r>
            <a:r>
              <a:rPr lang="ja-JP" altLang="en-US" sz="2000" dirty="0"/>
              <a:t>依頼内容</a:t>
            </a:r>
            <a:r>
              <a:rPr lang="en-US" altLang="ja-JP" sz="2000" dirty="0"/>
              <a:t>】</a:t>
            </a:r>
          </a:p>
          <a:p>
            <a:pPr marL="0" indent="0">
              <a:buNone/>
            </a:pPr>
            <a:r>
              <a:rPr lang="en-US" altLang="ja-JP" sz="2000" dirty="0"/>
              <a:t>①</a:t>
            </a:r>
            <a:r>
              <a:rPr lang="ja-JP" altLang="en-US" sz="2000" dirty="0"/>
              <a:t>ルート</a:t>
            </a:r>
            <a:r>
              <a:rPr lang="en-US" altLang="ja-JP" sz="2000" dirty="0"/>
              <a:t>3</a:t>
            </a:r>
            <a:r>
              <a:rPr lang="ja-JP" altLang="en-US" sz="2000" dirty="0"/>
              <a:t>パターンの比較（効率性・費用・疲労度）</a:t>
            </a:r>
            <a:endParaRPr lang="en-US" altLang="ja-JP" sz="2000" dirty="0"/>
          </a:p>
          <a:p>
            <a:pPr marL="0" indent="0">
              <a:buNone/>
            </a:pPr>
            <a:r>
              <a:rPr lang="ja-JP" altLang="en-US" sz="2000" dirty="0"/>
              <a:t>②各日の詳細スケジュール</a:t>
            </a:r>
            <a:endParaRPr lang="en-US" altLang="ja-JP" sz="2000" dirty="0"/>
          </a:p>
          <a:p>
            <a:pPr marL="0" indent="0">
              <a:buNone/>
            </a:pPr>
            <a:r>
              <a:rPr lang="ja-JP" altLang="en-US" sz="2000" dirty="0"/>
              <a:t>③予算の内訳</a:t>
            </a:r>
            <a:endParaRPr lang="en-US" altLang="ja-JP" sz="2000" dirty="0"/>
          </a:p>
          <a:p>
            <a:pPr marL="0" indent="0">
              <a:buNone/>
            </a:pPr>
            <a:r>
              <a:rPr lang="ja-JP" altLang="en-US" sz="2000" dirty="0"/>
              <a:t>④</a:t>
            </a:r>
            <a:r>
              <a:rPr lang="en-US" altLang="ja-JP" sz="2000" dirty="0"/>
              <a:t>60</a:t>
            </a:r>
            <a:r>
              <a:rPr lang="ja-JP" altLang="en-US" sz="2000" dirty="0"/>
              <a:t>代夫婦への注意点</a:t>
            </a:r>
            <a:endParaRPr lang="en-US" altLang="ja-JP" sz="2000" dirty="0"/>
          </a:p>
          <a:p>
            <a:pPr marL="0" indent="0">
              <a:buNone/>
            </a:pPr>
            <a:r>
              <a:rPr lang="ja-JP" altLang="en-US" sz="2000" dirty="0"/>
              <a:t>⑤この時期特有の注意事項（混雑・服装・予約）</a:t>
            </a:r>
            <a:endParaRPr kumimoji="1" lang="ja-JP" altLang="en-US" sz="2000" dirty="0"/>
          </a:p>
        </p:txBody>
      </p:sp>
      <p:sp>
        <p:nvSpPr>
          <p:cNvPr id="4" name="スライド番号プレースホルダー 3">
            <a:extLst>
              <a:ext uri="{FF2B5EF4-FFF2-40B4-BE49-F238E27FC236}">
                <a16:creationId xmlns:a16="http://schemas.microsoft.com/office/drawing/2014/main" id="{3FBBEC7E-F43A-E32F-AAC3-9BCCB94571F5}"/>
              </a:ext>
            </a:extLst>
          </p:cNvPr>
          <p:cNvSpPr>
            <a:spLocks noGrp="1"/>
          </p:cNvSpPr>
          <p:nvPr>
            <p:ph type="sldNum" sz="quarter" idx="12"/>
          </p:nvPr>
        </p:nvSpPr>
        <p:spPr/>
        <p:txBody>
          <a:bodyPr/>
          <a:lstStyle/>
          <a:p>
            <a:fld id="{E205D82C-95A1-431E-8E38-AA614A14CDCF}" type="slidenum">
              <a:rPr kumimoji="1" lang="ja-JP" altLang="en-US" smtClean="0"/>
              <a:t>39</a:t>
            </a:fld>
            <a:endParaRPr kumimoji="1" lang="ja-JP" altLang="en-US"/>
          </a:p>
        </p:txBody>
      </p:sp>
      <p:sp>
        <p:nvSpPr>
          <p:cNvPr id="5" name="コンテンツ プレースホルダー 2">
            <a:extLst>
              <a:ext uri="{FF2B5EF4-FFF2-40B4-BE49-F238E27FC236}">
                <a16:creationId xmlns:a16="http://schemas.microsoft.com/office/drawing/2014/main" id="{4E14E7AF-6051-2A73-6439-F2146E197D20}"/>
              </a:ext>
            </a:extLst>
          </p:cNvPr>
          <p:cNvSpPr txBox="1">
            <a:spLocks/>
          </p:cNvSpPr>
          <p:nvPr/>
        </p:nvSpPr>
        <p:spPr>
          <a:xfrm>
            <a:off x="321844" y="5520554"/>
            <a:ext cx="8247389" cy="1389808"/>
          </a:xfrm>
          <a:prstGeom prst="rect">
            <a:avLst/>
          </a:prstGeom>
          <a:noFill/>
        </p:spPr>
        <p:txBody>
          <a:bodyPr vert="horz" lIns="91440" tIns="45720" rIns="91440" bIns="45720" rtlCol="0">
            <a:normAutofit/>
          </a:bodyPr>
          <a:lstStyle>
            <a:lvl1pPr marL="228600" indent="-228600" algn="l" defTabSz="914400" rtl="0" eaLnBrk="1" latinLnBrk="0" hangingPunct="1">
              <a:lnSpc>
                <a:spcPct val="100000"/>
              </a:lnSpc>
              <a:spcBef>
                <a:spcPts val="1000"/>
              </a:spcBef>
              <a:buFont typeface="Arial" panose="020B0604020202020204" pitchFamily="34" charset="0"/>
              <a:buChar char="•"/>
              <a:defRPr kumimoji="1" sz="28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kumimoji="1" sz="24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kumimoji="1" sz="20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kumimoji="1" sz="18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kumimoji="1" sz="18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2000" dirty="0"/>
              <a:t>《</a:t>
            </a:r>
            <a:r>
              <a:rPr lang="ja-JP" altLang="en-US" sz="2000" dirty="0"/>
              <a:t>ヒント・考察ポイント</a:t>
            </a:r>
            <a:r>
              <a:rPr lang="en-US" altLang="ja-JP" sz="2000" dirty="0"/>
              <a:t>》</a:t>
            </a:r>
            <a:r>
              <a:rPr lang="ja-JP" altLang="en-US" sz="2000" dirty="0"/>
              <a:t>　</a:t>
            </a:r>
            <a:r>
              <a:rPr lang="en-US" altLang="ja-JP" sz="2000" dirty="0"/>
              <a:t>AI</a:t>
            </a:r>
            <a:r>
              <a:rPr lang="ja-JP" altLang="en-US" sz="2000" dirty="0"/>
              <a:t>が提示する予算内訳や所要時間は最新の実勢価格・混雑状況を反映していない場合があるため、</a:t>
            </a:r>
            <a:r>
              <a:rPr lang="ja-JP" altLang="en-US" sz="2000" b="1" u="sng" dirty="0"/>
              <a:t>金額や予約要否は必ず公式サイト等で裏取りする必要がある</a:t>
            </a:r>
            <a:r>
              <a:rPr lang="ja-JP" altLang="en-US" sz="2000" dirty="0"/>
              <a:t>。</a:t>
            </a:r>
          </a:p>
        </p:txBody>
      </p:sp>
    </p:spTree>
    <p:extLst>
      <p:ext uri="{BB962C8B-B14F-4D97-AF65-F5344CB8AC3E}">
        <p14:creationId xmlns:p14="http://schemas.microsoft.com/office/powerpoint/2010/main" val="28445704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18CDBF-63CF-A2B9-021E-235E32F4D059}"/>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26137568-2FCB-E15F-28D7-4F6273D6D14A}"/>
              </a:ext>
            </a:extLst>
          </p:cNvPr>
          <p:cNvSpPr>
            <a:spLocks noGrp="1"/>
          </p:cNvSpPr>
          <p:nvPr>
            <p:ph type="sldNum" sz="quarter" idx="12"/>
          </p:nvPr>
        </p:nvSpPr>
        <p:spPr/>
        <p:txBody>
          <a:bodyPr/>
          <a:lstStyle/>
          <a:p>
            <a:fld id="{E205D82C-95A1-431E-8E38-AA614A14CDCF}" type="slidenum">
              <a:rPr kumimoji="1" lang="ja-JP" altLang="en-US" smtClean="0"/>
              <a:t>40</a:t>
            </a:fld>
            <a:endParaRPr kumimoji="1" lang="ja-JP" altLang="en-US"/>
          </a:p>
        </p:txBody>
      </p:sp>
      <p:pic>
        <p:nvPicPr>
          <p:cNvPr id="4" name="図 3" descr="文字の書かれた紙&#10;&#10;AI 生成コンテンツは誤りを含む可能性があります。">
            <a:extLst>
              <a:ext uri="{FF2B5EF4-FFF2-40B4-BE49-F238E27FC236}">
                <a16:creationId xmlns:a16="http://schemas.microsoft.com/office/drawing/2014/main" id="{03CA6BEE-EE00-01C3-EEB6-A55C82B17709}"/>
              </a:ext>
            </a:extLst>
          </p:cNvPr>
          <p:cNvPicPr>
            <a:picLocks noChangeAspect="1"/>
          </p:cNvPicPr>
          <p:nvPr/>
        </p:nvPicPr>
        <p:blipFill>
          <a:blip r:embed="rId2"/>
          <a:stretch>
            <a:fillRect/>
          </a:stretch>
        </p:blipFill>
        <p:spPr>
          <a:xfrm>
            <a:off x="46945" y="958241"/>
            <a:ext cx="4314042" cy="4690997"/>
          </a:xfrm>
          <a:prstGeom prst="rect">
            <a:avLst/>
          </a:prstGeom>
        </p:spPr>
      </p:pic>
      <p:pic>
        <p:nvPicPr>
          <p:cNvPr id="6" name="図 5" descr="テーブル&#10;&#10;AI 生成コンテンツは誤りを含む可能性があります。">
            <a:extLst>
              <a:ext uri="{FF2B5EF4-FFF2-40B4-BE49-F238E27FC236}">
                <a16:creationId xmlns:a16="http://schemas.microsoft.com/office/drawing/2014/main" id="{74B961FF-5727-7218-2087-16775E519714}"/>
              </a:ext>
            </a:extLst>
          </p:cNvPr>
          <p:cNvPicPr>
            <a:picLocks noChangeAspect="1"/>
          </p:cNvPicPr>
          <p:nvPr/>
        </p:nvPicPr>
        <p:blipFill>
          <a:blip r:embed="rId3"/>
          <a:stretch>
            <a:fillRect/>
          </a:stretch>
        </p:blipFill>
        <p:spPr>
          <a:xfrm>
            <a:off x="4381667" y="958242"/>
            <a:ext cx="4762332" cy="5398109"/>
          </a:xfrm>
          <a:prstGeom prst="rect">
            <a:avLst/>
          </a:prstGeom>
        </p:spPr>
      </p:pic>
    </p:spTree>
    <p:extLst>
      <p:ext uri="{BB962C8B-B14F-4D97-AF65-F5344CB8AC3E}">
        <p14:creationId xmlns:p14="http://schemas.microsoft.com/office/powerpoint/2010/main" val="12176399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82A95FD4-BCDE-4D16-3FA8-5B434C5AE461}"/>
              </a:ext>
            </a:extLst>
          </p:cNvPr>
          <p:cNvSpPr>
            <a:spLocks noGrp="1"/>
          </p:cNvSpPr>
          <p:nvPr>
            <p:ph type="sldNum" sz="quarter" idx="12"/>
          </p:nvPr>
        </p:nvSpPr>
        <p:spPr/>
        <p:txBody>
          <a:bodyPr/>
          <a:lstStyle/>
          <a:p>
            <a:fld id="{E205D82C-95A1-431E-8E38-AA614A14CDCF}" type="slidenum">
              <a:rPr kumimoji="1" lang="ja-JP" altLang="en-US" smtClean="0"/>
              <a:t>41</a:t>
            </a:fld>
            <a:endParaRPr kumimoji="1" lang="ja-JP" altLang="en-US"/>
          </a:p>
        </p:txBody>
      </p:sp>
      <p:pic>
        <p:nvPicPr>
          <p:cNvPr id="4" name="図 3" descr="テーブル&#10;&#10;AI 生成コンテンツは誤りを含む可能性があります。">
            <a:extLst>
              <a:ext uri="{FF2B5EF4-FFF2-40B4-BE49-F238E27FC236}">
                <a16:creationId xmlns:a16="http://schemas.microsoft.com/office/drawing/2014/main" id="{B0021878-048D-874E-E036-A461ADEA0301}"/>
              </a:ext>
            </a:extLst>
          </p:cNvPr>
          <p:cNvPicPr>
            <a:picLocks noChangeAspect="1"/>
          </p:cNvPicPr>
          <p:nvPr/>
        </p:nvPicPr>
        <p:blipFill>
          <a:blip r:embed="rId2"/>
          <a:stretch>
            <a:fillRect/>
          </a:stretch>
        </p:blipFill>
        <p:spPr>
          <a:xfrm>
            <a:off x="79896" y="1075976"/>
            <a:ext cx="4181626" cy="4202482"/>
          </a:xfrm>
          <a:prstGeom prst="rect">
            <a:avLst/>
          </a:prstGeom>
        </p:spPr>
      </p:pic>
      <p:pic>
        <p:nvPicPr>
          <p:cNvPr id="6" name="図 5" descr="テキスト&#10;&#10;AI 生成コンテンツは誤りを含む可能性があります。">
            <a:extLst>
              <a:ext uri="{FF2B5EF4-FFF2-40B4-BE49-F238E27FC236}">
                <a16:creationId xmlns:a16="http://schemas.microsoft.com/office/drawing/2014/main" id="{86882EC1-DF89-DE3D-10A6-36974F26599F}"/>
              </a:ext>
            </a:extLst>
          </p:cNvPr>
          <p:cNvPicPr>
            <a:picLocks noChangeAspect="1"/>
          </p:cNvPicPr>
          <p:nvPr/>
        </p:nvPicPr>
        <p:blipFill>
          <a:blip r:embed="rId3"/>
          <a:stretch>
            <a:fillRect/>
          </a:stretch>
        </p:blipFill>
        <p:spPr>
          <a:xfrm>
            <a:off x="4516150" y="1296444"/>
            <a:ext cx="4678103" cy="3929606"/>
          </a:xfrm>
          <a:prstGeom prst="rect">
            <a:avLst/>
          </a:prstGeom>
        </p:spPr>
      </p:pic>
    </p:spTree>
    <p:extLst>
      <p:ext uri="{BB962C8B-B14F-4D97-AF65-F5344CB8AC3E}">
        <p14:creationId xmlns:p14="http://schemas.microsoft.com/office/powerpoint/2010/main" val="38622801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A8035-E79B-E0A4-1E80-A7DE751F4CEF}"/>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1F5EF6E0-6B05-4E81-2325-E6D1345F4402}"/>
              </a:ext>
            </a:extLst>
          </p:cNvPr>
          <p:cNvSpPr>
            <a:spLocks noGrp="1"/>
          </p:cNvSpPr>
          <p:nvPr>
            <p:ph type="title"/>
          </p:nvPr>
        </p:nvSpPr>
        <p:spPr>
          <a:xfrm>
            <a:off x="321845" y="175028"/>
            <a:ext cx="7834603" cy="469865"/>
          </a:xfrm>
        </p:spPr>
        <p:txBody>
          <a:bodyPr>
            <a:normAutofit fontScale="90000"/>
          </a:bodyPr>
          <a:lstStyle/>
          <a:p>
            <a:r>
              <a:rPr kumimoji="1" lang="ja-JP" altLang="en-US" dirty="0"/>
              <a:t>演習４．問い合わせの分類と標準回答作成（業務効率化）</a:t>
            </a:r>
          </a:p>
        </p:txBody>
      </p:sp>
      <p:sp>
        <p:nvSpPr>
          <p:cNvPr id="3" name="コンテンツ プレースホルダー 2">
            <a:extLst>
              <a:ext uri="{FF2B5EF4-FFF2-40B4-BE49-F238E27FC236}">
                <a16:creationId xmlns:a16="http://schemas.microsoft.com/office/drawing/2014/main" id="{C5399153-EF76-5A26-D7BC-4D4204B842E6}"/>
              </a:ext>
            </a:extLst>
          </p:cNvPr>
          <p:cNvSpPr>
            <a:spLocks noGrp="1"/>
          </p:cNvSpPr>
          <p:nvPr>
            <p:ph idx="1"/>
          </p:nvPr>
        </p:nvSpPr>
        <p:spPr>
          <a:xfrm>
            <a:off x="321845" y="846252"/>
            <a:ext cx="8247389" cy="4472943"/>
          </a:xfrm>
          <a:solidFill>
            <a:schemeClr val="bg2"/>
          </a:solidFill>
        </p:spPr>
        <p:txBody>
          <a:bodyPr>
            <a:normAutofit/>
          </a:bodyPr>
          <a:lstStyle/>
          <a:p>
            <a:pPr marL="0" indent="0">
              <a:buNone/>
            </a:pPr>
            <a:r>
              <a:rPr lang="ja-JP" altLang="en-US" sz="2000" dirty="0"/>
              <a:t>以下は当社の顧客対応記録の一部です。この記録から、頻繁に発生する問い合わせを</a:t>
            </a:r>
            <a:r>
              <a:rPr lang="en-US" altLang="ja-JP" sz="2000" dirty="0"/>
              <a:t>3</a:t>
            </a:r>
            <a:r>
              <a:rPr lang="ja-JP" altLang="en-US" sz="2000" dirty="0"/>
              <a:t>つに分類し、それぞれに対する標準的な回答案を作成してください。 </a:t>
            </a:r>
            <a:endParaRPr lang="en-US" altLang="ja-JP" sz="2000" dirty="0"/>
          </a:p>
          <a:p>
            <a:pPr marL="0" indent="0">
              <a:buNone/>
            </a:pPr>
            <a:r>
              <a:rPr lang="en-US" altLang="ja-JP" sz="2000" dirty="0"/>
              <a:t>【</a:t>
            </a:r>
            <a:r>
              <a:rPr lang="ja-JP" altLang="en-US" sz="2000" dirty="0"/>
              <a:t>条件</a:t>
            </a:r>
            <a:r>
              <a:rPr lang="en-US" altLang="ja-JP" sz="2000" dirty="0"/>
              <a:t>】</a:t>
            </a:r>
          </a:p>
          <a:p>
            <a:pPr marL="0" indent="0">
              <a:buNone/>
            </a:pPr>
            <a:r>
              <a:rPr lang="ja-JP" altLang="en-US" sz="2000" dirty="0"/>
              <a:t>各カテゴリに含まれる具体的な問い合わせ項目を明記</a:t>
            </a:r>
            <a:endParaRPr lang="en-US" altLang="ja-JP" sz="2000" dirty="0"/>
          </a:p>
          <a:p>
            <a:pPr marL="0" indent="0">
              <a:buNone/>
            </a:pPr>
            <a:r>
              <a:rPr lang="ja-JP" altLang="en-US" sz="2000" dirty="0"/>
              <a:t>回答案は</a:t>
            </a:r>
            <a:r>
              <a:rPr lang="en-US" altLang="ja-JP" sz="2000" dirty="0"/>
              <a:t>200</a:t>
            </a:r>
            <a:r>
              <a:rPr lang="ja-JP" altLang="en-US" sz="2000" dirty="0"/>
              <a:t>字以内で簡潔に</a:t>
            </a:r>
            <a:endParaRPr lang="en-US" altLang="ja-JP" sz="2000" dirty="0"/>
          </a:p>
          <a:p>
            <a:pPr marL="0" indent="0">
              <a:buNone/>
            </a:pPr>
            <a:r>
              <a:rPr lang="ja-JP" altLang="en-US" sz="2000" dirty="0"/>
              <a:t>顧客に次のアクションを明確に示す </a:t>
            </a:r>
            <a:endParaRPr lang="en-US" altLang="ja-JP" sz="2000" dirty="0"/>
          </a:p>
          <a:p>
            <a:pPr marL="0" indent="0">
              <a:buNone/>
            </a:pPr>
            <a:r>
              <a:rPr lang="en-US" altLang="ja-JP" sz="2000" dirty="0"/>
              <a:t>【</a:t>
            </a:r>
            <a:r>
              <a:rPr lang="ja-JP" altLang="en-US" sz="2000" dirty="0"/>
              <a:t>顧客対応記録</a:t>
            </a:r>
            <a:r>
              <a:rPr lang="en-US" altLang="ja-JP" sz="2000" dirty="0"/>
              <a:t>】</a:t>
            </a:r>
          </a:p>
          <a:p>
            <a:pPr marL="0" indent="0">
              <a:buNone/>
            </a:pPr>
            <a:r>
              <a:rPr lang="ja-JP" altLang="en-US" sz="2000" dirty="0"/>
              <a:t>商品の返品方法／アプリのログイン方法／在庫状況の確認／配送遅延の苦情／ポイントの使用方法／商品の不具合／新製品の発売日／会員登録方法／サイズ交換の相談／定期購入の解約方法</a:t>
            </a:r>
            <a:endParaRPr kumimoji="1" lang="ja-JP" altLang="en-US" sz="2000" dirty="0"/>
          </a:p>
        </p:txBody>
      </p:sp>
      <p:sp>
        <p:nvSpPr>
          <p:cNvPr id="4" name="スライド番号プレースホルダー 3">
            <a:extLst>
              <a:ext uri="{FF2B5EF4-FFF2-40B4-BE49-F238E27FC236}">
                <a16:creationId xmlns:a16="http://schemas.microsoft.com/office/drawing/2014/main" id="{84FD0455-ACC5-CF9C-F35C-F38B6B4FA487}"/>
              </a:ext>
            </a:extLst>
          </p:cNvPr>
          <p:cNvSpPr>
            <a:spLocks noGrp="1"/>
          </p:cNvSpPr>
          <p:nvPr>
            <p:ph type="sldNum" sz="quarter" idx="12"/>
          </p:nvPr>
        </p:nvSpPr>
        <p:spPr/>
        <p:txBody>
          <a:bodyPr/>
          <a:lstStyle/>
          <a:p>
            <a:fld id="{E205D82C-95A1-431E-8E38-AA614A14CDCF}" type="slidenum">
              <a:rPr kumimoji="1" lang="ja-JP" altLang="en-US" smtClean="0"/>
              <a:t>42</a:t>
            </a:fld>
            <a:endParaRPr kumimoji="1" lang="ja-JP" altLang="en-US"/>
          </a:p>
        </p:txBody>
      </p:sp>
      <p:sp>
        <p:nvSpPr>
          <p:cNvPr id="5" name="コンテンツ プレースホルダー 2">
            <a:extLst>
              <a:ext uri="{FF2B5EF4-FFF2-40B4-BE49-F238E27FC236}">
                <a16:creationId xmlns:a16="http://schemas.microsoft.com/office/drawing/2014/main" id="{00D6A03C-1136-F510-7E9D-EFF3A8D3DAB6}"/>
              </a:ext>
            </a:extLst>
          </p:cNvPr>
          <p:cNvSpPr txBox="1">
            <a:spLocks/>
          </p:cNvSpPr>
          <p:nvPr/>
        </p:nvSpPr>
        <p:spPr>
          <a:xfrm>
            <a:off x="321844" y="5520554"/>
            <a:ext cx="8247389" cy="1389808"/>
          </a:xfrm>
          <a:prstGeom prst="rect">
            <a:avLst/>
          </a:prstGeom>
          <a:noFill/>
        </p:spPr>
        <p:txBody>
          <a:bodyPr vert="horz" lIns="91440" tIns="45720" rIns="91440" bIns="45720" rtlCol="0">
            <a:normAutofit/>
          </a:bodyPr>
          <a:lstStyle>
            <a:lvl1pPr marL="228600" indent="-228600" algn="l" defTabSz="914400" rtl="0" eaLnBrk="1" latinLnBrk="0" hangingPunct="1">
              <a:lnSpc>
                <a:spcPct val="100000"/>
              </a:lnSpc>
              <a:spcBef>
                <a:spcPts val="1000"/>
              </a:spcBef>
              <a:buFont typeface="Arial" panose="020B0604020202020204" pitchFamily="34" charset="0"/>
              <a:buChar char="•"/>
              <a:defRPr kumimoji="1" sz="28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kumimoji="1" sz="24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kumimoji="1" sz="20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kumimoji="1" sz="18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kumimoji="1" sz="18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2000" dirty="0"/>
              <a:t>《</a:t>
            </a:r>
            <a:r>
              <a:rPr lang="ja-JP" altLang="en-US" sz="2000" dirty="0"/>
              <a:t>ヒント・考察ポイント</a:t>
            </a:r>
            <a:r>
              <a:rPr lang="en-US" altLang="ja-JP" sz="2000" dirty="0"/>
              <a:t>》</a:t>
            </a:r>
            <a:r>
              <a:rPr lang="ja-JP" altLang="en-US" sz="2000" dirty="0"/>
              <a:t>　</a:t>
            </a:r>
            <a:r>
              <a:rPr lang="en-US" altLang="ja-JP" sz="2000" dirty="0"/>
              <a:t>AI</a:t>
            </a:r>
            <a:r>
              <a:rPr lang="ja-JP" altLang="en-US" sz="2000" dirty="0"/>
              <a:t>による分類は問い合わせ文の表面的な類似性に基づく。業務の中身を理解しているわけではない。違う問い合わせ（例：返品とサイズ交換）が同一カテゴリに誤って統合されるような</a:t>
            </a:r>
            <a:r>
              <a:rPr lang="ja-JP" altLang="en-US" sz="2000" b="1" dirty="0"/>
              <a:t>間違いがある場合には、</a:t>
            </a:r>
            <a:r>
              <a:rPr lang="en-US" altLang="ja-JP" sz="2000" b="1" dirty="0"/>
              <a:t>AI</a:t>
            </a:r>
            <a:r>
              <a:rPr lang="ja-JP" altLang="en-US" sz="2000" b="1" dirty="0"/>
              <a:t>に追加指示して修正させる</a:t>
            </a:r>
            <a:r>
              <a:rPr lang="ja-JP" altLang="en-US" sz="2000" dirty="0"/>
              <a:t>。</a:t>
            </a:r>
          </a:p>
        </p:txBody>
      </p:sp>
    </p:spTree>
    <p:extLst>
      <p:ext uri="{BB962C8B-B14F-4D97-AF65-F5344CB8AC3E}">
        <p14:creationId xmlns:p14="http://schemas.microsoft.com/office/powerpoint/2010/main" val="16573781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99FBC0-AC22-95DD-96B0-2D1199032E1B}"/>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7605CF9E-9343-D9B7-C697-04F51B9E451E}"/>
              </a:ext>
            </a:extLst>
          </p:cNvPr>
          <p:cNvSpPr>
            <a:spLocks noGrp="1"/>
          </p:cNvSpPr>
          <p:nvPr>
            <p:ph type="sldNum" sz="quarter" idx="12"/>
          </p:nvPr>
        </p:nvSpPr>
        <p:spPr/>
        <p:txBody>
          <a:bodyPr/>
          <a:lstStyle/>
          <a:p>
            <a:fld id="{E205D82C-95A1-431E-8E38-AA614A14CDCF}" type="slidenum">
              <a:rPr kumimoji="1" lang="ja-JP" altLang="en-US" smtClean="0"/>
              <a:t>43</a:t>
            </a:fld>
            <a:endParaRPr kumimoji="1" lang="ja-JP" altLang="en-US"/>
          </a:p>
        </p:txBody>
      </p:sp>
      <p:pic>
        <p:nvPicPr>
          <p:cNvPr id="4" name="図 3" descr="テキスト&#10;&#10;AI 生成コンテンツは誤りを含む可能性があります。">
            <a:extLst>
              <a:ext uri="{FF2B5EF4-FFF2-40B4-BE49-F238E27FC236}">
                <a16:creationId xmlns:a16="http://schemas.microsoft.com/office/drawing/2014/main" id="{42FE4E3F-F3F4-AEC0-831A-946AE25333AD}"/>
              </a:ext>
            </a:extLst>
          </p:cNvPr>
          <p:cNvPicPr>
            <a:picLocks noChangeAspect="1"/>
          </p:cNvPicPr>
          <p:nvPr/>
        </p:nvPicPr>
        <p:blipFill>
          <a:blip r:embed="rId2"/>
          <a:stretch>
            <a:fillRect/>
          </a:stretch>
        </p:blipFill>
        <p:spPr>
          <a:xfrm>
            <a:off x="48878" y="0"/>
            <a:ext cx="9046243" cy="6858000"/>
          </a:xfrm>
          <a:prstGeom prst="rect">
            <a:avLst/>
          </a:prstGeom>
        </p:spPr>
      </p:pic>
    </p:spTree>
    <p:extLst>
      <p:ext uri="{BB962C8B-B14F-4D97-AF65-F5344CB8AC3E}">
        <p14:creationId xmlns:p14="http://schemas.microsoft.com/office/powerpoint/2010/main" val="10613124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7874C4-8F2C-DC93-5835-D24BDD9DCD76}"/>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08374B34-096C-B1B0-9CF5-2C7923C7B772}"/>
              </a:ext>
            </a:extLst>
          </p:cNvPr>
          <p:cNvSpPr>
            <a:spLocks noGrp="1"/>
          </p:cNvSpPr>
          <p:nvPr>
            <p:ph type="title"/>
          </p:nvPr>
        </p:nvSpPr>
        <p:spPr/>
        <p:txBody>
          <a:bodyPr>
            <a:normAutofit fontScale="90000"/>
          </a:bodyPr>
          <a:lstStyle/>
          <a:p>
            <a:r>
              <a:rPr kumimoji="1" lang="ja-JP" altLang="en-US" dirty="0"/>
              <a:t>演習５．</a:t>
            </a:r>
            <a:r>
              <a:rPr lang="ja-JP" altLang="en-US" dirty="0"/>
              <a:t>ロールプレイ型カスタマーサポート</a:t>
            </a:r>
            <a:endParaRPr kumimoji="1" lang="ja-JP" altLang="en-US" dirty="0"/>
          </a:p>
        </p:txBody>
      </p:sp>
      <p:sp>
        <p:nvSpPr>
          <p:cNvPr id="3" name="コンテンツ プレースホルダー 2">
            <a:extLst>
              <a:ext uri="{FF2B5EF4-FFF2-40B4-BE49-F238E27FC236}">
                <a16:creationId xmlns:a16="http://schemas.microsoft.com/office/drawing/2014/main" id="{6A925DE6-0891-F227-9BAC-11D2690FF963}"/>
              </a:ext>
            </a:extLst>
          </p:cNvPr>
          <p:cNvSpPr>
            <a:spLocks noGrp="1"/>
          </p:cNvSpPr>
          <p:nvPr>
            <p:ph idx="1"/>
          </p:nvPr>
        </p:nvSpPr>
        <p:spPr>
          <a:xfrm>
            <a:off x="321845" y="846252"/>
            <a:ext cx="8247389" cy="4472943"/>
          </a:xfrm>
          <a:solidFill>
            <a:schemeClr val="bg2"/>
          </a:solidFill>
        </p:spPr>
        <p:txBody>
          <a:bodyPr>
            <a:normAutofit/>
          </a:bodyPr>
          <a:lstStyle/>
          <a:p>
            <a:pPr marL="0" indent="0">
              <a:buNone/>
            </a:pPr>
            <a:r>
              <a:rPr lang="ja-JP" altLang="en-US" sz="2000" dirty="0"/>
              <a:t>あなたは福山コンピュータホームサービス株式会社のお客様相談窓口の担当者です。以下の設定に基づき、顧客の質問に丁寧かつ正確に答えてください。 </a:t>
            </a:r>
            <a:endParaRPr lang="en-US" altLang="ja-JP" sz="2000" dirty="0"/>
          </a:p>
          <a:p>
            <a:pPr marL="0" indent="0">
              <a:buNone/>
            </a:pPr>
            <a:r>
              <a:rPr lang="en-US" altLang="ja-JP" sz="2000" dirty="0"/>
              <a:t>【</a:t>
            </a:r>
            <a:r>
              <a:rPr lang="ja-JP" altLang="en-US" sz="2000" dirty="0"/>
              <a:t>会社情報</a:t>
            </a:r>
            <a:r>
              <a:rPr lang="en-US" altLang="ja-JP" sz="2000" dirty="0"/>
              <a:t>】</a:t>
            </a:r>
            <a:r>
              <a:rPr lang="ja-JP" altLang="en-US" sz="2000" dirty="0"/>
              <a:t>主要サービス：①自宅訪問による</a:t>
            </a:r>
            <a:r>
              <a:rPr lang="en-US" altLang="ja-JP" sz="2000" dirty="0"/>
              <a:t>PC</a:t>
            </a:r>
            <a:r>
              <a:rPr lang="ja-JP" altLang="en-US" sz="2000" dirty="0"/>
              <a:t>・インターネットサポート②</a:t>
            </a:r>
            <a:r>
              <a:rPr lang="en-US" altLang="ja-JP" sz="2000" dirty="0"/>
              <a:t>PC</a:t>
            </a:r>
            <a:r>
              <a:rPr lang="ja-JP" altLang="en-US" sz="2000" dirty="0"/>
              <a:t>・ネット機器のレンタル／サポート時間：</a:t>
            </a:r>
            <a:r>
              <a:rPr lang="en-US" altLang="ja-JP" sz="2000" dirty="0"/>
              <a:t>24</a:t>
            </a:r>
            <a:r>
              <a:rPr lang="ja-JP" altLang="en-US" sz="2000" dirty="0"/>
              <a:t>時間</a:t>
            </a:r>
            <a:r>
              <a:rPr lang="en-US" altLang="ja-JP" sz="2000" dirty="0"/>
              <a:t>365</a:t>
            </a:r>
            <a:r>
              <a:rPr lang="ja-JP" altLang="en-US" sz="2000" dirty="0"/>
              <a:t>日／レンタル解約ポリシー：前月</a:t>
            </a:r>
            <a:r>
              <a:rPr lang="en-US" altLang="ja-JP" sz="2000" dirty="0"/>
              <a:t>20</a:t>
            </a:r>
            <a:r>
              <a:rPr lang="ja-JP" altLang="en-US" sz="2000" dirty="0"/>
              <a:t>日までに要連絡 </a:t>
            </a:r>
            <a:endParaRPr lang="en-US" altLang="ja-JP" sz="2000" dirty="0"/>
          </a:p>
          <a:p>
            <a:pPr marL="0" indent="0">
              <a:buNone/>
            </a:pPr>
            <a:r>
              <a:rPr lang="en-US" altLang="ja-JP" sz="2000" dirty="0"/>
              <a:t>【</a:t>
            </a:r>
            <a:r>
              <a:rPr lang="ja-JP" altLang="en-US" sz="2000" dirty="0"/>
              <a:t>顧客の質問</a:t>
            </a:r>
            <a:r>
              <a:rPr lang="en-US" altLang="ja-JP" sz="2000" dirty="0"/>
              <a:t>】</a:t>
            </a:r>
          </a:p>
          <a:p>
            <a:pPr marL="0" indent="0">
              <a:buNone/>
            </a:pPr>
            <a:r>
              <a:rPr lang="en-US" altLang="ja-JP" sz="2000" dirty="0"/>
              <a:t>①</a:t>
            </a:r>
            <a:r>
              <a:rPr lang="ja-JP" altLang="en-US" sz="2000" dirty="0"/>
              <a:t>インターネット接続が突然遅くなった</a:t>
            </a:r>
            <a:endParaRPr lang="en-US" altLang="ja-JP" sz="2000" dirty="0"/>
          </a:p>
          <a:p>
            <a:pPr marL="0" indent="0">
              <a:buNone/>
            </a:pPr>
            <a:r>
              <a:rPr lang="ja-JP" altLang="en-US" sz="2000" dirty="0"/>
              <a:t>②レンタル</a:t>
            </a:r>
            <a:r>
              <a:rPr lang="en-US" altLang="ja-JP" sz="2000" dirty="0"/>
              <a:t>PC</a:t>
            </a:r>
            <a:r>
              <a:rPr lang="ja-JP" altLang="en-US" sz="2000" dirty="0"/>
              <a:t>の解約手続きを知りたい</a:t>
            </a:r>
            <a:endParaRPr lang="en-US" altLang="ja-JP" sz="2000" dirty="0"/>
          </a:p>
          <a:p>
            <a:pPr marL="0" indent="0">
              <a:buNone/>
            </a:pPr>
            <a:r>
              <a:rPr lang="ja-JP" altLang="en-US" sz="2000" dirty="0"/>
              <a:t>③新しいプリンター設置後、</a:t>
            </a:r>
            <a:r>
              <a:rPr lang="en-US" altLang="ja-JP" sz="2000" dirty="0"/>
              <a:t>PC</a:t>
            </a:r>
            <a:r>
              <a:rPr lang="ja-JP" altLang="en-US" sz="2000" dirty="0"/>
              <a:t>から印刷できず訪問サポートを希望</a:t>
            </a:r>
            <a:endParaRPr kumimoji="1" lang="ja-JP" altLang="en-US" sz="2000" dirty="0"/>
          </a:p>
        </p:txBody>
      </p:sp>
      <p:sp>
        <p:nvSpPr>
          <p:cNvPr id="4" name="スライド番号プレースホルダー 3">
            <a:extLst>
              <a:ext uri="{FF2B5EF4-FFF2-40B4-BE49-F238E27FC236}">
                <a16:creationId xmlns:a16="http://schemas.microsoft.com/office/drawing/2014/main" id="{9F1B0F8E-BF5B-6454-6827-E92052ABEA17}"/>
              </a:ext>
            </a:extLst>
          </p:cNvPr>
          <p:cNvSpPr>
            <a:spLocks noGrp="1"/>
          </p:cNvSpPr>
          <p:nvPr>
            <p:ph type="sldNum" sz="quarter" idx="12"/>
          </p:nvPr>
        </p:nvSpPr>
        <p:spPr/>
        <p:txBody>
          <a:bodyPr/>
          <a:lstStyle/>
          <a:p>
            <a:fld id="{E205D82C-95A1-431E-8E38-AA614A14CDCF}" type="slidenum">
              <a:rPr kumimoji="1" lang="ja-JP" altLang="en-US" smtClean="0"/>
              <a:t>44</a:t>
            </a:fld>
            <a:endParaRPr kumimoji="1" lang="ja-JP" altLang="en-US"/>
          </a:p>
        </p:txBody>
      </p:sp>
      <p:sp>
        <p:nvSpPr>
          <p:cNvPr id="5" name="コンテンツ プレースホルダー 2">
            <a:extLst>
              <a:ext uri="{FF2B5EF4-FFF2-40B4-BE49-F238E27FC236}">
                <a16:creationId xmlns:a16="http://schemas.microsoft.com/office/drawing/2014/main" id="{ADB7485B-42D4-8E48-54BE-C1ED6892872B}"/>
              </a:ext>
            </a:extLst>
          </p:cNvPr>
          <p:cNvSpPr txBox="1">
            <a:spLocks/>
          </p:cNvSpPr>
          <p:nvPr/>
        </p:nvSpPr>
        <p:spPr>
          <a:xfrm>
            <a:off x="321844" y="5520554"/>
            <a:ext cx="8247389" cy="1389808"/>
          </a:xfrm>
          <a:prstGeom prst="rect">
            <a:avLst/>
          </a:prstGeom>
          <a:noFill/>
        </p:spPr>
        <p:txBody>
          <a:bodyPr vert="horz" lIns="91440" tIns="45720" rIns="91440" bIns="45720" rtlCol="0">
            <a:normAutofit/>
          </a:bodyPr>
          <a:lstStyle>
            <a:lvl1pPr marL="228600" indent="-228600" algn="l" defTabSz="914400" rtl="0" eaLnBrk="1" latinLnBrk="0" hangingPunct="1">
              <a:lnSpc>
                <a:spcPct val="100000"/>
              </a:lnSpc>
              <a:spcBef>
                <a:spcPts val="1000"/>
              </a:spcBef>
              <a:buFont typeface="Arial" panose="020B0604020202020204" pitchFamily="34" charset="0"/>
              <a:buChar char="•"/>
              <a:defRPr kumimoji="1" sz="28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kumimoji="1" sz="24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kumimoji="1" sz="20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kumimoji="1" sz="18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kumimoji="1" sz="18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2000" dirty="0"/>
              <a:t>《</a:t>
            </a:r>
            <a:r>
              <a:rPr lang="ja-JP" altLang="en-US" sz="2000" dirty="0"/>
              <a:t>ヒント・考察ポイント</a:t>
            </a:r>
            <a:r>
              <a:rPr lang="en-US" altLang="ja-JP" sz="2000" dirty="0"/>
              <a:t>》</a:t>
            </a:r>
            <a:r>
              <a:rPr lang="ja-JP" altLang="en-US" sz="2000" dirty="0"/>
              <a:t>　設定にない情報（料金や個別事情）への質問に対して、</a:t>
            </a:r>
            <a:r>
              <a:rPr lang="en-US" altLang="ja-JP" sz="2000" dirty="0"/>
              <a:t>AI</a:t>
            </a:r>
            <a:r>
              <a:rPr lang="ja-JP" altLang="en-US" sz="2000" dirty="0"/>
              <a:t>が、事実に基づかない情報をあたかも事実のように回答を作り出す可能性がある。回答は必ず人が検証する必要がある。</a:t>
            </a:r>
          </a:p>
        </p:txBody>
      </p:sp>
    </p:spTree>
    <p:extLst>
      <p:ext uri="{BB962C8B-B14F-4D97-AF65-F5344CB8AC3E}">
        <p14:creationId xmlns:p14="http://schemas.microsoft.com/office/powerpoint/2010/main" val="15526082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5B53C-D7EC-EA1B-73D5-C505B46631EA}"/>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1E0447A9-A62F-FD13-584C-7E641437C69C}"/>
              </a:ext>
            </a:extLst>
          </p:cNvPr>
          <p:cNvSpPr>
            <a:spLocks noGrp="1"/>
          </p:cNvSpPr>
          <p:nvPr>
            <p:ph type="sldNum" sz="quarter" idx="12"/>
          </p:nvPr>
        </p:nvSpPr>
        <p:spPr/>
        <p:txBody>
          <a:bodyPr/>
          <a:lstStyle/>
          <a:p>
            <a:fld id="{E205D82C-95A1-431E-8E38-AA614A14CDCF}" type="slidenum">
              <a:rPr kumimoji="1" lang="ja-JP" altLang="en-US" smtClean="0"/>
              <a:t>45</a:t>
            </a:fld>
            <a:endParaRPr kumimoji="1" lang="ja-JP" altLang="en-US"/>
          </a:p>
        </p:txBody>
      </p:sp>
      <p:pic>
        <p:nvPicPr>
          <p:cNvPr id="4" name="図 3" descr="テキスト&#10;&#10;AI 生成コンテンツは誤りを含む可能性があります。">
            <a:extLst>
              <a:ext uri="{FF2B5EF4-FFF2-40B4-BE49-F238E27FC236}">
                <a16:creationId xmlns:a16="http://schemas.microsoft.com/office/drawing/2014/main" id="{47B35AC5-23C1-5205-9836-13FCBA60D3EC}"/>
              </a:ext>
            </a:extLst>
          </p:cNvPr>
          <p:cNvPicPr>
            <a:picLocks noChangeAspect="1"/>
          </p:cNvPicPr>
          <p:nvPr/>
        </p:nvPicPr>
        <p:blipFill>
          <a:blip r:embed="rId2"/>
          <a:stretch>
            <a:fillRect/>
          </a:stretch>
        </p:blipFill>
        <p:spPr>
          <a:xfrm>
            <a:off x="0" y="381000"/>
            <a:ext cx="9144000" cy="6096000"/>
          </a:xfrm>
          <a:prstGeom prst="rect">
            <a:avLst/>
          </a:prstGeom>
        </p:spPr>
      </p:pic>
    </p:spTree>
    <p:extLst>
      <p:ext uri="{BB962C8B-B14F-4D97-AF65-F5344CB8AC3E}">
        <p14:creationId xmlns:p14="http://schemas.microsoft.com/office/powerpoint/2010/main" val="21988571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A142F-9979-D574-B25C-302792774374}"/>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0BADC91E-DEAD-75DD-2494-83BDC6080A1F}"/>
              </a:ext>
            </a:extLst>
          </p:cNvPr>
          <p:cNvSpPr>
            <a:spLocks noGrp="1"/>
          </p:cNvSpPr>
          <p:nvPr>
            <p:ph type="title"/>
          </p:nvPr>
        </p:nvSpPr>
        <p:spPr/>
        <p:txBody>
          <a:bodyPr>
            <a:normAutofit fontScale="90000"/>
          </a:bodyPr>
          <a:lstStyle/>
          <a:p>
            <a:r>
              <a:rPr kumimoji="1" lang="ja-JP" altLang="en-US" dirty="0"/>
              <a:t>演習６．</a:t>
            </a:r>
            <a:r>
              <a:rPr lang="ja-JP" altLang="en-US" dirty="0"/>
              <a:t>数値データの分析と洞察抽出</a:t>
            </a:r>
            <a:endParaRPr kumimoji="1" lang="ja-JP" altLang="en-US" dirty="0"/>
          </a:p>
        </p:txBody>
      </p:sp>
      <p:sp>
        <p:nvSpPr>
          <p:cNvPr id="3" name="コンテンツ プレースホルダー 2">
            <a:extLst>
              <a:ext uri="{FF2B5EF4-FFF2-40B4-BE49-F238E27FC236}">
                <a16:creationId xmlns:a16="http://schemas.microsoft.com/office/drawing/2014/main" id="{AC15C4AB-AFD0-A41D-9821-6DF5D11D28F0}"/>
              </a:ext>
            </a:extLst>
          </p:cNvPr>
          <p:cNvSpPr>
            <a:spLocks noGrp="1"/>
          </p:cNvSpPr>
          <p:nvPr>
            <p:ph idx="1"/>
          </p:nvPr>
        </p:nvSpPr>
        <p:spPr>
          <a:xfrm>
            <a:off x="321845" y="846252"/>
            <a:ext cx="8247389" cy="4472943"/>
          </a:xfrm>
          <a:solidFill>
            <a:schemeClr val="bg2"/>
          </a:solidFill>
        </p:spPr>
        <p:txBody>
          <a:bodyPr>
            <a:normAutofit/>
          </a:bodyPr>
          <a:lstStyle/>
          <a:p>
            <a:pPr marL="0" indent="0">
              <a:buNone/>
            </a:pPr>
            <a:r>
              <a:rPr lang="ja-JP" altLang="en-US" sz="2000" dirty="0"/>
              <a:t>以下は当社の直近</a:t>
            </a:r>
            <a:r>
              <a:rPr lang="en-US" altLang="ja-JP" sz="2000" dirty="0"/>
              <a:t>6</a:t>
            </a:r>
            <a:r>
              <a:rPr lang="ja-JP" altLang="en-US" sz="2000" dirty="0"/>
              <a:t>ヶ月の月別売上データです。このデータを分析し、次の質問に答えてください。</a:t>
            </a:r>
            <a:endParaRPr lang="en-US" altLang="ja-JP" sz="2000" dirty="0"/>
          </a:p>
          <a:p>
            <a:pPr marL="0" indent="0">
              <a:buNone/>
            </a:pPr>
            <a:r>
              <a:rPr lang="ja-JP" altLang="en-US" sz="2000" dirty="0"/>
              <a:t> ①売上のトレンドは？</a:t>
            </a:r>
            <a:endParaRPr lang="en-US" altLang="ja-JP" sz="2000" dirty="0"/>
          </a:p>
          <a:p>
            <a:pPr marL="0" indent="0">
              <a:buNone/>
            </a:pPr>
            <a:r>
              <a:rPr lang="ja-JP" altLang="en-US" sz="2000" dirty="0"/>
              <a:t>②最も売上が高かった月と低かった月は？</a:t>
            </a:r>
            <a:endParaRPr lang="en-US" altLang="ja-JP" sz="2000" dirty="0"/>
          </a:p>
          <a:p>
            <a:pPr marL="0" indent="0">
              <a:buNone/>
            </a:pPr>
            <a:r>
              <a:rPr lang="ja-JP" altLang="en-US" sz="2000" dirty="0"/>
              <a:t>③このデータから導き出せる、ビジネスに役立つ洞察は何か？ </a:t>
            </a:r>
            <a:endParaRPr lang="en-US" altLang="ja-JP" sz="2000" dirty="0"/>
          </a:p>
          <a:p>
            <a:pPr marL="0" indent="0">
              <a:buNone/>
            </a:pPr>
            <a:r>
              <a:rPr lang="en-US" altLang="ja-JP" sz="2000" dirty="0"/>
              <a:t>【</a:t>
            </a:r>
            <a:r>
              <a:rPr lang="ja-JP" altLang="en-US" sz="2000" dirty="0"/>
              <a:t>月別売上データ（単位：百万円）</a:t>
            </a:r>
            <a:r>
              <a:rPr lang="en-US" altLang="ja-JP" sz="2000" dirty="0"/>
              <a:t>】</a:t>
            </a:r>
          </a:p>
          <a:p>
            <a:pPr marL="0" indent="0">
              <a:buNone/>
            </a:pPr>
            <a:r>
              <a:rPr lang="en-US" altLang="ja-JP" sz="2000" dirty="0"/>
              <a:t>4</a:t>
            </a:r>
            <a:r>
              <a:rPr lang="ja-JP" altLang="en-US" sz="2000" dirty="0"/>
              <a:t>月</a:t>
            </a:r>
            <a:r>
              <a:rPr lang="en-US" altLang="ja-JP" sz="2000" dirty="0"/>
              <a:t>:120</a:t>
            </a:r>
            <a:r>
              <a:rPr lang="ja-JP" altLang="en-US" sz="2000" dirty="0"/>
              <a:t>／</a:t>
            </a:r>
            <a:r>
              <a:rPr lang="en-US" altLang="ja-JP" sz="2000" dirty="0"/>
              <a:t>5</a:t>
            </a:r>
            <a:r>
              <a:rPr lang="ja-JP" altLang="en-US" sz="2000" dirty="0"/>
              <a:t>月</a:t>
            </a:r>
            <a:r>
              <a:rPr lang="en-US" altLang="ja-JP" sz="2000" dirty="0"/>
              <a:t>:135</a:t>
            </a:r>
            <a:r>
              <a:rPr lang="ja-JP" altLang="en-US" sz="2000" dirty="0"/>
              <a:t>／</a:t>
            </a:r>
            <a:r>
              <a:rPr lang="en-US" altLang="ja-JP" sz="2000" dirty="0"/>
              <a:t>6</a:t>
            </a:r>
            <a:r>
              <a:rPr lang="ja-JP" altLang="en-US" sz="2000" dirty="0"/>
              <a:t>月</a:t>
            </a:r>
            <a:r>
              <a:rPr lang="en-US" altLang="ja-JP" sz="2000" dirty="0"/>
              <a:t>:142</a:t>
            </a:r>
            <a:r>
              <a:rPr lang="ja-JP" altLang="en-US" sz="2000" dirty="0"/>
              <a:t>／</a:t>
            </a:r>
            <a:r>
              <a:rPr lang="en-US" altLang="ja-JP" sz="2000" dirty="0"/>
              <a:t>7</a:t>
            </a:r>
            <a:r>
              <a:rPr lang="ja-JP" altLang="en-US" sz="2000" dirty="0"/>
              <a:t>月</a:t>
            </a:r>
            <a:r>
              <a:rPr lang="en-US" altLang="ja-JP" sz="2000" dirty="0"/>
              <a:t>:158</a:t>
            </a:r>
            <a:r>
              <a:rPr lang="ja-JP" altLang="en-US" sz="2000" dirty="0"/>
              <a:t>／</a:t>
            </a:r>
            <a:r>
              <a:rPr lang="en-US" altLang="ja-JP" sz="2000" dirty="0"/>
              <a:t>8</a:t>
            </a:r>
            <a:r>
              <a:rPr lang="ja-JP" altLang="en-US" sz="2000" dirty="0"/>
              <a:t>月</a:t>
            </a:r>
            <a:r>
              <a:rPr lang="en-US" altLang="ja-JP" sz="2000" dirty="0"/>
              <a:t>:180</a:t>
            </a:r>
            <a:r>
              <a:rPr lang="ja-JP" altLang="en-US" sz="2000" dirty="0"/>
              <a:t>／</a:t>
            </a:r>
            <a:r>
              <a:rPr lang="en-US" altLang="ja-JP" sz="2000" dirty="0"/>
              <a:t>9</a:t>
            </a:r>
            <a:r>
              <a:rPr lang="ja-JP" altLang="en-US" sz="2000" dirty="0"/>
              <a:t>月</a:t>
            </a:r>
            <a:r>
              <a:rPr lang="en-US" altLang="ja-JP" sz="2000" dirty="0"/>
              <a:t>:165</a:t>
            </a:r>
            <a:endParaRPr kumimoji="1" lang="ja-JP" altLang="en-US" sz="2000" dirty="0"/>
          </a:p>
        </p:txBody>
      </p:sp>
      <p:sp>
        <p:nvSpPr>
          <p:cNvPr id="4" name="スライド番号プレースホルダー 3">
            <a:extLst>
              <a:ext uri="{FF2B5EF4-FFF2-40B4-BE49-F238E27FC236}">
                <a16:creationId xmlns:a16="http://schemas.microsoft.com/office/drawing/2014/main" id="{38934F03-1BB4-B918-BC21-CF467B9B37D0}"/>
              </a:ext>
            </a:extLst>
          </p:cNvPr>
          <p:cNvSpPr>
            <a:spLocks noGrp="1"/>
          </p:cNvSpPr>
          <p:nvPr>
            <p:ph type="sldNum" sz="quarter" idx="12"/>
          </p:nvPr>
        </p:nvSpPr>
        <p:spPr/>
        <p:txBody>
          <a:bodyPr/>
          <a:lstStyle/>
          <a:p>
            <a:fld id="{E205D82C-95A1-431E-8E38-AA614A14CDCF}" type="slidenum">
              <a:rPr kumimoji="1" lang="ja-JP" altLang="en-US" smtClean="0"/>
              <a:t>46</a:t>
            </a:fld>
            <a:endParaRPr kumimoji="1" lang="ja-JP" altLang="en-US"/>
          </a:p>
        </p:txBody>
      </p:sp>
      <p:sp>
        <p:nvSpPr>
          <p:cNvPr id="5" name="コンテンツ プレースホルダー 2">
            <a:extLst>
              <a:ext uri="{FF2B5EF4-FFF2-40B4-BE49-F238E27FC236}">
                <a16:creationId xmlns:a16="http://schemas.microsoft.com/office/drawing/2014/main" id="{99827A97-F56B-5607-5B7E-9CABD06CED61}"/>
              </a:ext>
            </a:extLst>
          </p:cNvPr>
          <p:cNvSpPr txBox="1">
            <a:spLocks/>
          </p:cNvSpPr>
          <p:nvPr/>
        </p:nvSpPr>
        <p:spPr>
          <a:xfrm>
            <a:off x="321844" y="5520554"/>
            <a:ext cx="8247389" cy="1389808"/>
          </a:xfrm>
          <a:prstGeom prst="rect">
            <a:avLst/>
          </a:prstGeom>
          <a:noFill/>
        </p:spPr>
        <p:txBody>
          <a:bodyPr vert="horz" lIns="91440" tIns="45720" rIns="91440" bIns="45720" rtlCol="0">
            <a:normAutofit/>
          </a:bodyPr>
          <a:lstStyle>
            <a:lvl1pPr marL="228600" indent="-228600" algn="l" defTabSz="914400" rtl="0" eaLnBrk="1" latinLnBrk="0" hangingPunct="1">
              <a:lnSpc>
                <a:spcPct val="100000"/>
              </a:lnSpc>
              <a:spcBef>
                <a:spcPts val="1000"/>
              </a:spcBef>
              <a:buFont typeface="Arial" panose="020B0604020202020204" pitchFamily="34" charset="0"/>
              <a:buChar char="•"/>
              <a:defRPr kumimoji="1" sz="28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kumimoji="1" sz="24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kumimoji="1" sz="20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kumimoji="1" sz="18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kumimoji="1" sz="18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2000" dirty="0"/>
              <a:t>《</a:t>
            </a:r>
            <a:r>
              <a:rPr lang="ja-JP" altLang="en-US" sz="2000" dirty="0"/>
              <a:t>ヒント・考察ポイント</a:t>
            </a:r>
            <a:r>
              <a:rPr lang="en-US" altLang="ja-JP" sz="2000" dirty="0"/>
              <a:t>》</a:t>
            </a:r>
            <a:r>
              <a:rPr lang="ja-JP" altLang="en-US" sz="2000" dirty="0"/>
              <a:t>　</a:t>
            </a:r>
            <a:r>
              <a:rPr lang="ja-JP" altLang="en-US" sz="2000" b="1" u="sng" dirty="0"/>
              <a:t>データ数が少ない場合、統計的に正しい判断ができない可能性がある</a:t>
            </a:r>
            <a:r>
              <a:rPr lang="ja-JP" altLang="en-US" sz="2000" dirty="0"/>
              <a:t>。</a:t>
            </a:r>
            <a:r>
              <a:rPr lang="en-US" altLang="ja-JP" sz="2000" dirty="0"/>
              <a:t>AI</a:t>
            </a:r>
            <a:r>
              <a:rPr lang="ja-JP" altLang="en-US" sz="2000" dirty="0"/>
              <a:t>の結論をそのまま採用せず確認する必要がある。</a:t>
            </a:r>
          </a:p>
        </p:txBody>
      </p:sp>
    </p:spTree>
    <p:extLst>
      <p:ext uri="{BB962C8B-B14F-4D97-AF65-F5344CB8AC3E}">
        <p14:creationId xmlns:p14="http://schemas.microsoft.com/office/powerpoint/2010/main" val="27826360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C3FB0-BD18-2F74-98D4-589896810927}"/>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DEB5CD82-371E-791C-E1C3-F94B41BB32B5}"/>
              </a:ext>
            </a:extLst>
          </p:cNvPr>
          <p:cNvSpPr>
            <a:spLocks noGrp="1"/>
          </p:cNvSpPr>
          <p:nvPr>
            <p:ph type="sldNum" sz="quarter" idx="12"/>
          </p:nvPr>
        </p:nvSpPr>
        <p:spPr/>
        <p:txBody>
          <a:bodyPr/>
          <a:lstStyle/>
          <a:p>
            <a:fld id="{E205D82C-95A1-431E-8E38-AA614A14CDCF}" type="slidenum">
              <a:rPr kumimoji="1" lang="ja-JP" altLang="en-US" smtClean="0"/>
              <a:t>47</a:t>
            </a:fld>
            <a:endParaRPr kumimoji="1" lang="ja-JP" altLang="en-US"/>
          </a:p>
        </p:txBody>
      </p:sp>
      <p:pic>
        <p:nvPicPr>
          <p:cNvPr id="4" name="図 3" descr="テキスト&#10;&#10;AI 生成コンテンツは誤りを含む可能性があります。">
            <a:extLst>
              <a:ext uri="{FF2B5EF4-FFF2-40B4-BE49-F238E27FC236}">
                <a16:creationId xmlns:a16="http://schemas.microsoft.com/office/drawing/2014/main" id="{C9413C40-2124-921C-5FA0-2BF1C2FD3015}"/>
              </a:ext>
            </a:extLst>
          </p:cNvPr>
          <p:cNvPicPr>
            <a:picLocks noChangeAspect="1"/>
          </p:cNvPicPr>
          <p:nvPr/>
        </p:nvPicPr>
        <p:blipFill>
          <a:blip r:embed="rId2"/>
          <a:stretch>
            <a:fillRect/>
          </a:stretch>
        </p:blipFill>
        <p:spPr>
          <a:xfrm>
            <a:off x="0" y="222741"/>
            <a:ext cx="9144000" cy="5816851"/>
          </a:xfrm>
          <a:prstGeom prst="rect">
            <a:avLst/>
          </a:prstGeom>
        </p:spPr>
      </p:pic>
      <p:sp>
        <p:nvSpPr>
          <p:cNvPr id="3" name="テキスト ボックス 2">
            <a:extLst>
              <a:ext uri="{FF2B5EF4-FFF2-40B4-BE49-F238E27FC236}">
                <a16:creationId xmlns:a16="http://schemas.microsoft.com/office/drawing/2014/main" id="{29F49BBA-DDBB-D57C-A436-8030B20323B5}"/>
              </a:ext>
            </a:extLst>
          </p:cNvPr>
          <p:cNvSpPr txBox="1"/>
          <p:nvPr/>
        </p:nvSpPr>
        <p:spPr>
          <a:xfrm>
            <a:off x="256032" y="6463502"/>
            <a:ext cx="8156400" cy="369332"/>
          </a:xfrm>
          <a:prstGeom prst="rect">
            <a:avLst/>
          </a:prstGeom>
          <a:noFill/>
        </p:spPr>
        <p:txBody>
          <a:bodyPr wrap="none" rtlCol="0">
            <a:spAutoFit/>
          </a:bodyPr>
          <a:lstStyle/>
          <a:p>
            <a:r>
              <a:rPr kumimoji="1" lang="ja-JP" altLang="en-US" u="sng" dirty="0"/>
              <a:t>注：正しくは「</a:t>
            </a:r>
            <a:r>
              <a:rPr lang="en-US" altLang="ja-JP" u="sng" dirty="0"/>
              <a:t>4</a:t>
            </a:r>
            <a:r>
              <a:rPr lang="ja-JP" altLang="en-US" u="sng" dirty="0"/>
              <a:t>月の</a:t>
            </a:r>
            <a:r>
              <a:rPr lang="en-US" altLang="ja-JP" u="sng" dirty="0"/>
              <a:t>120</a:t>
            </a:r>
            <a:r>
              <a:rPr lang="ja-JP" altLang="en-US" u="sng" dirty="0"/>
              <a:t>百万円から</a:t>
            </a:r>
            <a:r>
              <a:rPr lang="en-US" altLang="ja-JP" b="1" u="sng" dirty="0"/>
              <a:t>8</a:t>
            </a:r>
            <a:r>
              <a:rPr lang="ja-JP" altLang="en-US" b="1" u="sng" dirty="0"/>
              <a:t>月まで５か月連続</a:t>
            </a:r>
            <a:r>
              <a:rPr lang="ja-JP" altLang="en-US" u="sng" dirty="0"/>
              <a:t>」と回答すべきでした</a:t>
            </a:r>
            <a:endParaRPr kumimoji="1" lang="ja-JP" altLang="en-US" u="sng" dirty="0"/>
          </a:p>
        </p:txBody>
      </p:sp>
    </p:spTree>
    <p:extLst>
      <p:ext uri="{BB962C8B-B14F-4D97-AF65-F5344CB8AC3E}">
        <p14:creationId xmlns:p14="http://schemas.microsoft.com/office/powerpoint/2010/main" val="1961950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68EC0-3E9F-052E-2BEE-E6D47B265385}"/>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82E374E4-774B-BAF3-15A4-5E6F3001C93C}"/>
              </a:ext>
            </a:extLst>
          </p:cNvPr>
          <p:cNvSpPr>
            <a:spLocks noGrp="1"/>
          </p:cNvSpPr>
          <p:nvPr>
            <p:ph type="title"/>
          </p:nvPr>
        </p:nvSpPr>
        <p:spPr>
          <a:xfrm>
            <a:off x="321844" y="237730"/>
            <a:ext cx="7944331" cy="469865"/>
          </a:xfrm>
        </p:spPr>
        <p:txBody>
          <a:bodyPr>
            <a:normAutofit fontScale="90000"/>
          </a:bodyPr>
          <a:lstStyle/>
          <a:p>
            <a:r>
              <a:rPr kumimoji="1" lang="ja-JP" altLang="en-US" dirty="0"/>
              <a:t>演習７．</a:t>
            </a:r>
            <a:r>
              <a:rPr lang="ja-JP" altLang="en-US" dirty="0"/>
              <a:t>要約とクイズ生成による社内ナレッジ管理、社内研修</a:t>
            </a:r>
            <a:endParaRPr kumimoji="1" lang="ja-JP" altLang="en-US" dirty="0"/>
          </a:p>
        </p:txBody>
      </p:sp>
      <p:sp>
        <p:nvSpPr>
          <p:cNvPr id="3" name="コンテンツ プレースホルダー 2">
            <a:extLst>
              <a:ext uri="{FF2B5EF4-FFF2-40B4-BE49-F238E27FC236}">
                <a16:creationId xmlns:a16="http://schemas.microsoft.com/office/drawing/2014/main" id="{BC690B0A-8FFE-0059-A08F-B9BF47E47416}"/>
              </a:ext>
            </a:extLst>
          </p:cNvPr>
          <p:cNvSpPr>
            <a:spLocks noGrp="1"/>
          </p:cNvSpPr>
          <p:nvPr>
            <p:ph idx="1"/>
          </p:nvPr>
        </p:nvSpPr>
        <p:spPr>
          <a:xfrm>
            <a:off x="321845" y="846252"/>
            <a:ext cx="8247389" cy="4472943"/>
          </a:xfrm>
          <a:solidFill>
            <a:schemeClr val="bg2"/>
          </a:solidFill>
        </p:spPr>
        <p:txBody>
          <a:bodyPr>
            <a:normAutofit/>
          </a:bodyPr>
          <a:lstStyle/>
          <a:p>
            <a:pPr marL="0" indent="0">
              <a:buNone/>
            </a:pPr>
            <a:r>
              <a:rPr lang="ja-JP" altLang="en-US" sz="2000" dirty="0"/>
              <a:t>私の大学の新入生向けガイダンス資料の内容を以下に示します。この内容を要約し、新入生が理解しやすいように</a:t>
            </a:r>
            <a:r>
              <a:rPr lang="en-US" altLang="ja-JP" sz="2000" dirty="0"/>
              <a:t>3</a:t>
            </a:r>
            <a:r>
              <a:rPr lang="ja-JP" altLang="en-US" sz="2000" dirty="0"/>
              <a:t>つの重要ポイントにまとめてください。また、この情報をクイズ形式で学習できるよう、</a:t>
            </a:r>
            <a:r>
              <a:rPr lang="en-US" altLang="ja-JP" sz="2000" dirty="0"/>
              <a:t>3</a:t>
            </a:r>
            <a:r>
              <a:rPr lang="ja-JP" altLang="en-US" sz="2000" dirty="0"/>
              <a:t>つの質問と回答を作成してください。 </a:t>
            </a:r>
            <a:endParaRPr lang="en-US" altLang="ja-JP" sz="2000" dirty="0"/>
          </a:p>
          <a:p>
            <a:pPr marL="0" indent="0">
              <a:buNone/>
            </a:pPr>
            <a:r>
              <a:rPr lang="en-US" altLang="ja-JP" sz="2000" dirty="0"/>
              <a:t>【</a:t>
            </a:r>
            <a:r>
              <a:rPr lang="ja-JP" altLang="en-US" sz="2000" dirty="0"/>
              <a:t>内容</a:t>
            </a:r>
            <a:r>
              <a:rPr lang="en-US" altLang="ja-JP" sz="2000" dirty="0"/>
              <a:t>】</a:t>
            </a:r>
            <a:r>
              <a:rPr lang="ja-JP" altLang="en-US" sz="2000" dirty="0"/>
              <a:t>福山大学情報工学科は、デジタル社会で活躍する</a:t>
            </a:r>
            <a:r>
              <a:rPr lang="en-US" altLang="ja-JP" sz="2000" dirty="0"/>
              <a:t>IT</a:t>
            </a:r>
            <a:r>
              <a:rPr lang="ja-JP" altLang="en-US" sz="2000" dirty="0"/>
              <a:t>エンジニアの育成を目指す。プログラミング、</a:t>
            </a:r>
            <a:r>
              <a:rPr lang="en-US" altLang="ja-JP" sz="2000" dirty="0"/>
              <a:t>AI</a:t>
            </a:r>
            <a:r>
              <a:rPr lang="ja-JP" altLang="en-US" sz="2000" dirty="0"/>
              <a:t>、アプリ開発、</a:t>
            </a:r>
            <a:r>
              <a:rPr lang="en-US" altLang="ja-JP" sz="2000" dirty="0"/>
              <a:t>VR</a:t>
            </a:r>
            <a:r>
              <a:rPr lang="ja-JP" altLang="en-US" sz="2000" dirty="0"/>
              <a:t>、</a:t>
            </a:r>
            <a:r>
              <a:rPr lang="en-US" altLang="ja-JP" sz="2000" dirty="0"/>
              <a:t>IoT</a:t>
            </a:r>
            <a:r>
              <a:rPr lang="ja-JP" altLang="en-US" sz="2000" dirty="0"/>
              <a:t>を学ぶ実践的カリキュラムがあり、専任教員</a:t>
            </a:r>
            <a:r>
              <a:rPr lang="en-US" altLang="ja-JP" sz="2000" dirty="0"/>
              <a:t>11</a:t>
            </a:r>
            <a:r>
              <a:rPr lang="ja-JP" altLang="en-US" sz="2000" dirty="0"/>
              <a:t>名、</a:t>
            </a:r>
            <a:r>
              <a:rPr lang="en-US" altLang="ja-JP" sz="2000" dirty="0"/>
              <a:t>4</a:t>
            </a:r>
            <a:r>
              <a:rPr lang="ja-JP" altLang="en-US" sz="2000" dirty="0"/>
              <a:t>年間で</a:t>
            </a:r>
            <a:r>
              <a:rPr lang="en-US" altLang="ja-JP" sz="2000" dirty="0"/>
              <a:t>65</a:t>
            </a:r>
            <a:r>
              <a:rPr lang="ja-JP" altLang="en-US" sz="2000" dirty="0"/>
              <a:t>科目を提供。</a:t>
            </a:r>
            <a:r>
              <a:rPr lang="en-US" altLang="ja-JP" sz="2000" dirty="0"/>
              <a:t>IT</a:t>
            </a:r>
            <a:r>
              <a:rPr lang="ja-JP" altLang="en-US" sz="2000" dirty="0"/>
              <a:t>パスポート、基本情報技術者などの資格取得支援も行う。</a:t>
            </a:r>
            <a:endParaRPr kumimoji="1" lang="ja-JP" altLang="en-US" sz="2000" dirty="0"/>
          </a:p>
        </p:txBody>
      </p:sp>
      <p:sp>
        <p:nvSpPr>
          <p:cNvPr id="4" name="スライド番号プレースホルダー 3">
            <a:extLst>
              <a:ext uri="{FF2B5EF4-FFF2-40B4-BE49-F238E27FC236}">
                <a16:creationId xmlns:a16="http://schemas.microsoft.com/office/drawing/2014/main" id="{1BE0F861-4D40-C1F9-7671-B08011350906}"/>
              </a:ext>
            </a:extLst>
          </p:cNvPr>
          <p:cNvSpPr>
            <a:spLocks noGrp="1"/>
          </p:cNvSpPr>
          <p:nvPr>
            <p:ph type="sldNum" sz="quarter" idx="12"/>
          </p:nvPr>
        </p:nvSpPr>
        <p:spPr/>
        <p:txBody>
          <a:bodyPr/>
          <a:lstStyle/>
          <a:p>
            <a:fld id="{E205D82C-95A1-431E-8E38-AA614A14CDCF}" type="slidenum">
              <a:rPr kumimoji="1" lang="ja-JP" altLang="en-US" smtClean="0"/>
              <a:t>48</a:t>
            </a:fld>
            <a:endParaRPr kumimoji="1" lang="ja-JP" altLang="en-US"/>
          </a:p>
        </p:txBody>
      </p:sp>
      <p:sp>
        <p:nvSpPr>
          <p:cNvPr id="5" name="コンテンツ プレースホルダー 2">
            <a:extLst>
              <a:ext uri="{FF2B5EF4-FFF2-40B4-BE49-F238E27FC236}">
                <a16:creationId xmlns:a16="http://schemas.microsoft.com/office/drawing/2014/main" id="{50F7C3DC-63C8-45D4-E7A6-DF5D4BD9BE59}"/>
              </a:ext>
            </a:extLst>
          </p:cNvPr>
          <p:cNvSpPr txBox="1">
            <a:spLocks/>
          </p:cNvSpPr>
          <p:nvPr/>
        </p:nvSpPr>
        <p:spPr>
          <a:xfrm>
            <a:off x="321844" y="5520554"/>
            <a:ext cx="8247389" cy="1389808"/>
          </a:xfrm>
          <a:prstGeom prst="rect">
            <a:avLst/>
          </a:prstGeom>
          <a:noFill/>
        </p:spPr>
        <p:txBody>
          <a:bodyPr vert="horz" lIns="91440" tIns="45720" rIns="91440" bIns="45720" rtlCol="0">
            <a:normAutofit/>
          </a:bodyPr>
          <a:lstStyle>
            <a:lvl1pPr marL="228600" indent="-228600" algn="l" defTabSz="914400" rtl="0" eaLnBrk="1" latinLnBrk="0" hangingPunct="1">
              <a:lnSpc>
                <a:spcPct val="100000"/>
              </a:lnSpc>
              <a:spcBef>
                <a:spcPts val="1000"/>
              </a:spcBef>
              <a:buFont typeface="Arial" panose="020B0604020202020204" pitchFamily="34" charset="0"/>
              <a:buChar char="•"/>
              <a:defRPr kumimoji="1" sz="28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kumimoji="1" sz="24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kumimoji="1" sz="20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kumimoji="1" sz="18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kumimoji="1" sz="18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2000" dirty="0"/>
              <a:t>《</a:t>
            </a:r>
            <a:r>
              <a:rPr lang="ja-JP" altLang="en-US" sz="2000" dirty="0"/>
              <a:t>ヒント・考察ポイント</a:t>
            </a:r>
            <a:r>
              <a:rPr lang="en-US" altLang="ja-JP" sz="2000" dirty="0"/>
              <a:t>》</a:t>
            </a:r>
            <a:r>
              <a:rPr lang="ja-JP" altLang="en-US" sz="2000" dirty="0"/>
              <a:t>　</a:t>
            </a:r>
            <a:r>
              <a:rPr lang="en-US" altLang="ja-JP" sz="2000" dirty="0"/>
              <a:t>AI</a:t>
            </a:r>
            <a:r>
              <a:rPr lang="ja-JP" altLang="en-US" sz="2000" dirty="0"/>
              <a:t>が生成するクイズの答えは、元の資料に明記されていない情報を補って作られることがあるため、出題内容が原文の事実と一致しているかを必ず人間が照合する。</a:t>
            </a:r>
          </a:p>
        </p:txBody>
      </p:sp>
    </p:spTree>
    <p:extLst>
      <p:ext uri="{BB962C8B-B14F-4D97-AF65-F5344CB8AC3E}">
        <p14:creationId xmlns:p14="http://schemas.microsoft.com/office/powerpoint/2010/main" val="19363927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C34848-C91E-4F2E-EC26-D21B56C9F444}"/>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23BCE2E7-9431-691E-5213-E42B395BE8FE}"/>
              </a:ext>
            </a:extLst>
          </p:cNvPr>
          <p:cNvSpPr>
            <a:spLocks noGrp="1"/>
          </p:cNvSpPr>
          <p:nvPr>
            <p:ph type="sldNum" sz="quarter" idx="12"/>
          </p:nvPr>
        </p:nvSpPr>
        <p:spPr/>
        <p:txBody>
          <a:bodyPr/>
          <a:lstStyle/>
          <a:p>
            <a:fld id="{E205D82C-95A1-431E-8E38-AA614A14CDCF}" type="slidenum">
              <a:rPr kumimoji="1" lang="ja-JP" altLang="en-US" smtClean="0"/>
              <a:t>49</a:t>
            </a:fld>
            <a:endParaRPr kumimoji="1" lang="ja-JP" altLang="en-US"/>
          </a:p>
        </p:txBody>
      </p:sp>
      <p:pic>
        <p:nvPicPr>
          <p:cNvPr id="4" name="図 3" descr="テキスト, 手紙&#10;&#10;AI 生成コンテンツは誤りを含む可能性があります。">
            <a:extLst>
              <a:ext uri="{FF2B5EF4-FFF2-40B4-BE49-F238E27FC236}">
                <a16:creationId xmlns:a16="http://schemas.microsoft.com/office/drawing/2014/main" id="{5D6E22B0-D7D7-12C1-37A1-0D0553C23AC1}"/>
              </a:ext>
            </a:extLst>
          </p:cNvPr>
          <p:cNvPicPr>
            <a:picLocks noChangeAspect="1"/>
          </p:cNvPicPr>
          <p:nvPr/>
        </p:nvPicPr>
        <p:blipFill>
          <a:blip r:embed="rId2"/>
          <a:stretch>
            <a:fillRect/>
          </a:stretch>
        </p:blipFill>
        <p:spPr>
          <a:xfrm>
            <a:off x="0" y="676701"/>
            <a:ext cx="9144000" cy="5504597"/>
          </a:xfrm>
          <a:prstGeom prst="rect">
            <a:avLst/>
          </a:prstGeom>
        </p:spPr>
      </p:pic>
    </p:spTree>
    <p:extLst>
      <p:ext uri="{BB962C8B-B14F-4D97-AF65-F5344CB8AC3E}">
        <p14:creationId xmlns:p14="http://schemas.microsoft.com/office/powerpoint/2010/main" val="24475330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0FC31F-330C-C03C-47FB-129B9745879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92721F24-9190-7FFF-5A7D-8405B5CB8AC1}"/>
              </a:ext>
            </a:extLst>
          </p:cNvPr>
          <p:cNvSpPr>
            <a:spLocks noGrp="1"/>
          </p:cNvSpPr>
          <p:nvPr>
            <p:ph type="title"/>
          </p:nvPr>
        </p:nvSpPr>
        <p:spPr/>
        <p:txBody>
          <a:bodyPr>
            <a:normAutofit fontScale="90000"/>
          </a:bodyPr>
          <a:lstStyle/>
          <a:p>
            <a:r>
              <a:rPr kumimoji="1" lang="ja-JP" altLang="en-US" dirty="0"/>
              <a:t>演習８．</a:t>
            </a:r>
            <a:r>
              <a:rPr lang="ja-JP" altLang="en-US" dirty="0"/>
              <a:t>異常検知によるリスク管理</a:t>
            </a:r>
            <a:endParaRPr kumimoji="1" lang="ja-JP" altLang="en-US" dirty="0"/>
          </a:p>
        </p:txBody>
      </p:sp>
      <p:sp>
        <p:nvSpPr>
          <p:cNvPr id="3" name="コンテンツ プレースホルダー 2">
            <a:extLst>
              <a:ext uri="{FF2B5EF4-FFF2-40B4-BE49-F238E27FC236}">
                <a16:creationId xmlns:a16="http://schemas.microsoft.com/office/drawing/2014/main" id="{6FF50F62-1BD7-D1E8-5230-246AB5928C79}"/>
              </a:ext>
            </a:extLst>
          </p:cNvPr>
          <p:cNvSpPr>
            <a:spLocks noGrp="1"/>
          </p:cNvSpPr>
          <p:nvPr>
            <p:ph idx="1"/>
          </p:nvPr>
        </p:nvSpPr>
        <p:spPr>
          <a:xfrm>
            <a:off x="321845" y="846252"/>
            <a:ext cx="8247389" cy="4472943"/>
          </a:xfrm>
          <a:solidFill>
            <a:schemeClr val="bg2"/>
          </a:solidFill>
        </p:spPr>
        <p:txBody>
          <a:bodyPr>
            <a:normAutofit/>
          </a:bodyPr>
          <a:lstStyle/>
          <a:p>
            <a:pPr marL="0" indent="0">
              <a:buNone/>
            </a:pPr>
            <a:r>
              <a:rPr lang="ja-JP" altLang="en-US" sz="2000" dirty="0"/>
              <a:t>あなたは電子決済サービス会社のリスク管理</a:t>
            </a:r>
            <a:r>
              <a:rPr lang="en-US" altLang="ja-JP" sz="2000" dirty="0"/>
              <a:t>AI</a:t>
            </a:r>
            <a:r>
              <a:rPr lang="ja-JP" altLang="en-US" sz="2000" dirty="0"/>
              <a:t>アシスタントです。以下の指示に従い、潜在的な不正利用パターンを特定し、防止策を提案してください。 </a:t>
            </a:r>
            <a:endParaRPr lang="en-US" altLang="ja-JP" sz="2000" dirty="0"/>
          </a:p>
          <a:p>
            <a:pPr marL="0" indent="0">
              <a:buNone/>
            </a:pPr>
            <a:r>
              <a:rPr lang="en-US" altLang="ja-JP" sz="2000" dirty="0"/>
              <a:t>【</a:t>
            </a:r>
            <a:r>
              <a:rPr lang="ja-JP" altLang="en-US" sz="2000" dirty="0"/>
              <a:t>背景</a:t>
            </a:r>
            <a:r>
              <a:rPr lang="en-US" altLang="ja-JP" sz="2000" dirty="0"/>
              <a:t>】</a:t>
            </a:r>
            <a:r>
              <a:rPr lang="ja-JP" altLang="en-US" sz="2000" dirty="0"/>
              <a:t>一般的な利用パターンは</a:t>
            </a:r>
            <a:r>
              <a:rPr lang="en-US" altLang="ja-JP" sz="2000" dirty="0"/>
              <a:t>1</a:t>
            </a:r>
            <a:r>
              <a:rPr lang="ja-JP" altLang="en-US" sz="2000" dirty="0"/>
              <a:t>日</a:t>
            </a:r>
            <a:r>
              <a:rPr lang="en-US" altLang="ja-JP" sz="2000" dirty="0"/>
              <a:t>1〜5</a:t>
            </a:r>
            <a:r>
              <a:rPr lang="ja-JP" altLang="en-US" sz="2000" dirty="0"/>
              <a:t>回の取引、平均取引額</a:t>
            </a:r>
            <a:r>
              <a:rPr lang="en-US" altLang="ja-JP" sz="2000" dirty="0"/>
              <a:t>100</a:t>
            </a:r>
            <a:r>
              <a:rPr lang="ja-JP" altLang="en-US" sz="2000" dirty="0"/>
              <a:t>円</a:t>
            </a:r>
            <a:r>
              <a:rPr lang="en-US" altLang="ja-JP" sz="2000" dirty="0"/>
              <a:t>〜10,000</a:t>
            </a:r>
            <a:r>
              <a:rPr lang="ja-JP" altLang="en-US" sz="2000" dirty="0"/>
              <a:t>円／規約上の上限：</a:t>
            </a:r>
            <a:r>
              <a:rPr lang="en-US" altLang="ja-JP" sz="2000" dirty="0"/>
              <a:t>1</a:t>
            </a:r>
            <a:r>
              <a:rPr lang="ja-JP" altLang="en-US" sz="2000" dirty="0"/>
              <a:t>日</a:t>
            </a:r>
            <a:r>
              <a:rPr lang="en-US" altLang="ja-JP" sz="2000" dirty="0"/>
              <a:t>20</a:t>
            </a:r>
            <a:r>
              <a:rPr lang="ja-JP" altLang="en-US" sz="2000" dirty="0"/>
              <a:t>回、</a:t>
            </a:r>
            <a:r>
              <a:rPr lang="en-US" altLang="ja-JP" sz="2000" dirty="0"/>
              <a:t>1</a:t>
            </a:r>
            <a:r>
              <a:rPr lang="ja-JP" altLang="en-US" sz="2000" dirty="0"/>
              <a:t>回</a:t>
            </a:r>
            <a:r>
              <a:rPr lang="en-US" altLang="ja-JP" sz="2000" dirty="0"/>
              <a:t>100,000</a:t>
            </a:r>
            <a:r>
              <a:rPr lang="ja-JP" altLang="en-US" sz="2000" dirty="0"/>
              <a:t>円 </a:t>
            </a:r>
            <a:endParaRPr lang="en-US" altLang="ja-JP" sz="2000" dirty="0"/>
          </a:p>
          <a:p>
            <a:pPr marL="0" indent="0">
              <a:buNone/>
            </a:pPr>
            <a:r>
              <a:rPr lang="en-US" altLang="ja-JP" sz="2000" dirty="0"/>
              <a:t>【</a:t>
            </a:r>
            <a:r>
              <a:rPr lang="ja-JP" altLang="en-US" sz="2000" dirty="0"/>
              <a:t>利用データ（架空）</a:t>
            </a:r>
            <a:r>
              <a:rPr lang="en-US" altLang="ja-JP" sz="2000" dirty="0"/>
              <a:t>】</a:t>
            </a:r>
          </a:p>
          <a:p>
            <a:pPr marL="0" indent="0">
              <a:buNone/>
            </a:pPr>
            <a:r>
              <a:rPr lang="en-US" altLang="ja-JP" sz="2000" dirty="0"/>
              <a:t>ID12345:50</a:t>
            </a:r>
            <a:r>
              <a:rPr lang="ja-JP" altLang="en-US" sz="2000" dirty="0"/>
              <a:t>回</a:t>
            </a:r>
            <a:r>
              <a:rPr lang="en-US" altLang="ja-JP" sz="2000" dirty="0"/>
              <a:t>/</a:t>
            </a:r>
            <a:r>
              <a:rPr lang="ja-JP" altLang="en-US" sz="2000" dirty="0"/>
              <a:t>日</a:t>
            </a:r>
            <a:r>
              <a:rPr lang="en-US" altLang="ja-JP" sz="2000" dirty="0"/>
              <a:t>,</a:t>
            </a:r>
            <a:r>
              <a:rPr lang="ja-JP" altLang="en-US" sz="2000" dirty="0"/>
              <a:t>平均</a:t>
            </a:r>
            <a:r>
              <a:rPr lang="en-US" altLang="ja-JP" sz="2000" dirty="0"/>
              <a:t>500</a:t>
            </a:r>
            <a:r>
              <a:rPr lang="ja-JP" altLang="en-US" sz="2000" dirty="0"/>
              <a:t>円</a:t>
            </a:r>
            <a:endParaRPr lang="en-US" altLang="ja-JP" sz="2000" dirty="0"/>
          </a:p>
          <a:p>
            <a:pPr marL="0" indent="0">
              <a:buNone/>
            </a:pPr>
            <a:r>
              <a:rPr lang="en-US" altLang="ja-JP" sz="2000" dirty="0"/>
              <a:t>ID67890:3</a:t>
            </a:r>
            <a:r>
              <a:rPr lang="ja-JP" altLang="en-US" sz="2000" dirty="0"/>
              <a:t>回</a:t>
            </a:r>
            <a:r>
              <a:rPr lang="en-US" altLang="ja-JP" sz="2000" dirty="0"/>
              <a:t>/</a:t>
            </a:r>
            <a:r>
              <a:rPr lang="ja-JP" altLang="en-US" sz="2000" dirty="0"/>
              <a:t>日</a:t>
            </a:r>
            <a:r>
              <a:rPr lang="en-US" altLang="ja-JP" sz="2000" dirty="0"/>
              <a:t>,</a:t>
            </a:r>
            <a:r>
              <a:rPr lang="ja-JP" altLang="en-US" sz="2000" dirty="0"/>
              <a:t>平均</a:t>
            </a:r>
            <a:r>
              <a:rPr lang="en-US" altLang="ja-JP" sz="2000" dirty="0"/>
              <a:t>50,000</a:t>
            </a:r>
            <a:r>
              <a:rPr lang="ja-JP" altLang="en-US" sz="2000" dirty="0"/>
              <a:t>円</a:t>
            </a:r>
            <a:endParaRPr lang="en-US" altLang="ja-JP" sz="2000" dirty="0"/>
          </a:p>
          <a:p>
            <a:pPr marL="0" indent="0">
              <a:buNone/>
            </a:pPr>
            <a:r>
              <a:rPr lang="en-US" altLang="ja-JP" sz="2000" dirty="0"/>
              <a:t>ID24680:10</a:t>
            </a:r>
            <a:r>
              <a:rPr lang="ja-JP" altLang="en-US" sz="2000" dirty="0"/>
              <a:t>回</a:t>
            </a:r>
            <a:r>
              <a:rPr lang="en-US" altLang="ja-JP" sz="2000" dirty="0"/>
              <a:t>/</a:t>
            </a:r>
            <a:r>
              <a:rPr lang="ja-JP" altLang="en-US" sz="2000" dirty="0"/>
              <a:t>日</a:t>
            </a:r>
            <a:r>
              <a:rPr lang="en-US" altLang="ja-JP" sz="2000" dirty="0"/>
              <a:t>,</a:t>
            </a:r>
            <a:r>
              <a:rPr lang="ja-JP" altLang="en-US" sz="2000" dirty="0"/>
              <a:t>平均</a:t>
            </a:r>
            <a:r>
              <a:rPr lang="en-US" altLang="ja-JP" sz="2000" dirty="0"/>
              <a:t>1,000</a:t>
            </a:r>
            <a:r>
              <a:rPr lang="ja-JP" altLang="en-US" sz="2000" dirty="0"/>
              <a:t>円／</a:t>
            </a:r>
            <a:r>
              <a:rPr lang="en-US" altLang="ja-JP" sz="2000" dirty="0"/>
              <a:t>ID13579:100</a:t>
            </a:r>
            <a:r>
              <a:rPr lang="ja-JP" altLang="en-US" sz="2000" dirty="0"/>
              <a:t>回</a:t>
            </a:r>
            <a:r>
              <a:rPr lang="en-US" altLang="ja-JP" sz="2000" dirty="0"/>
              <a:t>/</a:t>
            </a:r>
            <a:r>
              <a:rPr lang="ja-JP" altLang="en-US" sz="2000" dirty="0"/>
              <a:t>日</a:t>
            </a:r>
            <a:r>
              <a:rPr lang="en-US" altLang="ja-JP" sz="2000" dirty="0"/>
              <a:t>,</a:t>
            </a:r>
            <a:r>
              <a:rPr lang="ja-JP" altLang="en-US" sz="2000" dirty="0"/>
              <a:t>平均</a:t>
            </a:r>
            <a:r>
              <a:rPr lang="en-US" altLang="ja-JP" sz="2000" dirty="0"/>
              <a:t>100</a:t>
            </a:r>
            <a:r>
              <a:rPr lang="ja-JP" altLang="en-US" sz="2000" dirty="0"/>
              <a:t>円 </a:t>
            </a:r>
            <a:endParaRPr lang="en-US" altLang="ja-JP" sz="2000" dirty="0"/>
          </a:p>
          <a:p>
            <a:pPr marL="0" indent="0">
              <a:buNone/>
            </a:pPr>
            <a:r>
              <a:rPr lang="en-US" altLang="ja-JP" sz="2000" dirty="0"/>
              <a:t>【</a:t>
            </a:r>
            <a:r>
              <a:rPr lang="ja-JP" altLang="en-US" sz="2000" dirty="0"/>
              <a:t>タスク</a:t>
            </a:r>
            <a:r>
              <a:rPr lang="en-US" altLang="ja-JP" sz="2000" dirty="0"/>
              <a:t>】</a:t>
            </a:r>
            <a:r>
              <a:rPr lang="ja-JP" altLang="en-US" sz="2000" dirty="0"/>
              <a:t>通常パターンから逸脱している可能性のあるユーザーを特定し、各パターンへの具体的な防止策を提案してください。</a:t>
            </a:r>
            <a:endParaRPr kumimoji="1" lang="ja-JP" altLang="en-US" sz="2000" dirty="0"/>
          </a:p>
        </p:txBody>
      </p:sp>
      <p:sp>
        <p:nvSpPr>
          <p:cNvPr id="4" name="スライド番号プレースホルダー 3">
            <a:extLst>
              <a:ext uri="{FF2B5EF4-FFF2-40B4-BE49-F238E27FC236}">
                <a16:creationId xmlns:a16="http://schemas.microsoft.com/office/drawing/2014/main" id="{B43E4758-9732-C414-81E8-334C4DC251C2}"/>
              </a:ext>
            </a:extLst>
          </p:cNvPr>
          <p:cNvSpPr>
            <a:spLocks noGrp="1"/>
          </p:cNvSpPr>
          <p:nvPr>
            <p:ph type="sldNum" sz="quarter" idx="12"/>
          </p:nvPr>
        </p:nvSpPr>
        <p:spPr/>
        <p:txBody>
          <a:bodyPr/>
          <a:lstStyle/>
          <a:p>
            <a:fld id="{E205D82C-95A1-431E-8E38-AA614A14CDCF}" type="slidenum">
              <a:rPr kumimoji="1" lang="ja-JP" altLang="en-US" smtClean="0"/>
              <a:t>50</a:t>
            </a:fld>
            <a:endParaRPr kumimoji="1" lang="ja-JP" altLang="en-US"/>
          </a:p>
        </p:txBody>
      </p:sp>
      <p:sp>
        <p:nvSpPr>
          <p:cNvPr id="5" name="コンテンツ プレースホルダー 2">
            <a:extLst>
              <a:ext uri="{FF2B5EF4-FFF2-40B4-BE49-F238E27FC236}">
                <a16:creationId xmlns:a16="http://schemas.microsoft.com/office/drawing/2014/main" id="{008FC470-40FB-16DE-153E-205071C41AD5}"/>
              </a:ext>
            </a:extLst>
          </p:cNvPr>
          <p:cNvSpPr txBox="1">
            <a:spLocks/>
          </p:cNvSpPr>
          <p:nvPr/>
        </p:nvSpPr>
        <p:spPr>
          <a:xfrm>
            <a:off x="321844" y="5520554"/>
            <a:ext cx="8247389" cy="1389808"/>
          </a:xfrm>
          <a:prstGeom prst="rect">
            <a:avLst/>
          </a:prstGeom>
          <a:noFill/>
        </p:spPr>
        <p:txBody>
          <a:bodyPr vert="horz" lIns="91440" tIns="45720" rIns="91440" bIns="45720" rtlCol="0">
            <a:normAutofit/>
          </a:bodyPr>
          <a:lstStyle>
            <a:lvl1pPr marL="228600" indent="-228600" algn="l" defTabSz="914400" rtl="0" eaLnBrk="1" latinLnBrk="0" hangingPunct="1">
              <a:lnSpc>
                <a:spcPct val="100000"/>
              </a:lnSpc>
              <a:spcBef>
                <a:spcPts val="1000"/>
              </a:spcBef>
              <a:buFont typeface="Arial" panose="020B0604020202020204" pitchFamily="34" charset="0"/>
              <a:buChar char="•"/>
              <a:defRPr kumimoji="1" sz="28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kumimoji="1" sz="24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kumimoji="1" sz="20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kumimoji="1" sz="18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kumimoji="1" sz="18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2000" dirty="0"/>
              <a:t>《</a:t>
            </a:r>
            <a:r>
              <a:rPr lang="ja-JP" altLang="en-US" sz="2000" dirty="0"/>
              <a:t>ヒント・考察ポイント</a:t>
            </a:r>
            <a:r>
              <a:rPr lang="en-US" altLang="ja-JP" sz="2000" dirty="0"/>
              <a:t>》</a:t>
            </a:r>
            <a:r>
              <a:rPr lang="ja-JP" altLang="en-US" sz="2000" dirty="0"/>
              <a:t>　取引回数や金額の単純な多寡だけでは不正利用と通常利用（まとめ払いや少額多頻度の利用など）を区別できないため、</a:t>
            </a:r>
            <a:r>
              <a:rPr lang="en-US" altLang="ja-JP" sz="2000" dirty="0"/>
              <a:t>AI</a:t>
            </a:r>
            <a:r>
              <a:rPr lang="ja-JP" altLang="en-US" sz="2000" dirty="0"/>
              <a:t>が提示した「疑わしいパターン」をそのまま不正と断定してはならない。</a:t>
            </a:r>
          </a:p>
        </p:txBody>
      </p:sp>
    </p:spTree>
    <p:extLst>
      <p:ext uri="{BB962C8B-B14F-4D97-AF65-F5344CB8AC3E}">
        <p14:creationId xmlns:p14="http://schemas.microsoft.com/office/powerpoint/2010/main" val="4870212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FA5D8-FA91-AF60-2769-088C2FD84638}"/>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5E2C0AF2-68C9-F041-0792-47766E71FD3F}"/>
              </a:ext>
            </a:extLst>
          </p:cNvPr>
          <p:cNvSpPr>
            <a:spLocks noGrp="1"/>
          </p:cNvSpPr>
          <p:nvPr>
            <p:ph type="sldNum" sz="quarter" idx="12"/>
          </p:nvPr>
        </p:nvSpPr>
        <p:spPr/>
        <p:txBody>
          <a:bodyPr/>
          <a:lstStyle/>
          <a:p>
            <a:fld id="{E205D82C-95A1-431E-8E38-AA614A14CDCF}" type="slidenum">
              <a:rPr kumimoji="1" lang="ja-JP" altLang="en-US" smtClean="0"/>
              <a:t>51</a:t>
            </a:fld>
            <a:endParaRPr kumimoji="1" lang="ja-JP" altLang="en-US"/>
          </a:p>
        </p:txBody>
      </p:sp>
      <p:pic>
        <p:nvPicPr>
          <p:cNvPr id="4" name="図 3" descr="テキスト&#10;&#10;AI 生成コンテンツは誤りを含む可能性があります。">
            <a:extLst>
              <a:ext uri="{FF2B5EF4-FFF2-40B4-BE49-F238E27FC236}">
                <a16:creationId xmlns:a16="http://schemas.microsoft.com/office/drawing/2014/main" id="{6C72424A-971C-7C5E-A62A-23B7BC8D1BB3}"/>
              </a:ext>
            </a:extLst>
          </p:cNvPr>
          <p:cNvPicPr>
            <a:picLocks noChangeAspect="1"/>
          </p:cNvPicPr>
          <p:nvPr/>
        </p:nvPicPr>
        <p:blipFill>
          <a:blip r:embed="rId2"/>
          <a:stretch>
            <a:fillRect/>
          </a:stretch>
        </p:blipFill>
        <p:spPr>
          <a:xfrm>
            <a:off x="95250" y="507159"/>
            <a:ext cx="4358895" cy="5442791"/>
          </a:xfrm>
          <a:prstGeom prst="rect">
            <a:avLst/>
          </a:prstGeom>
        </p:spPr>
      </p:pic>
      <p:pic>
        <p:nvPicPr>
          <p:cNvPr id="6" name="図 5" descr="テキスト, 手紙&#10;&#10;AI 生成コンテンツは誤りを含む可能性があります。">
            <a:extLst>
              <a:ext uri="{FF2B5EF4-FFF2-40B4-BE49-F238E27FC236}">
                <a16:creationId xmlns:a16="http://schemas.microsoft.com/office/drawing/2014/main" id="{21B9DC7E-D337-BAD2-DDC0-3C232AE8C388}"/>
              </a:ext>
            </a:extLst>
          </p:cNvPr>
          <p:cNvPicPr>
            <a:picLocks noChangeAspect="1"/>
          </p:cNvPicPr>
          <p:nvPr/>
        </p:nvPicPr>
        <p:blipFill>
          <a:blip r:embed="rId3"/>
          <a:stretch>
            <a:fillRect/>
          </a:stretch>
        </p:blipFill>
        <p:spPr>
          <a:xfrm>
            <a:off x="4241800" y="908050"/>
            <a:ext cx="4902200" cy="1557026"/>
          </a:xfrm>
          <a:prstGeom prst="rect">
            <a:avLst/>
          </a:prstGeom>
        </p:spPr>
      </p:pic>
    </p:spTree>
    <p:extLst>
      <p:ext uri="{BB962C8B-B14F-4D97-AF65-F5344CB8AC3E}">
        <p14:creationId xmlns:p14="http://schemas.microsoft.com/office/powerpoint/2010/main" val="11320275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88D994-F2D2-12BF-8384-E881986D3F3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414F7005-336C-1C65-7541-19C5CDA37C65}"/>
              </a:ext>
            </a:extLst>
          </p:cNvPr>
          <p:cNvSpPr>
            <a:spLocks noGrp="1"/>
          </p:cNvSpPr>
          <p:nvPr>
            <p:ph type="title"/>
          </p:nvPr>
        </p:nvSpPr>
        <p:spPr>
          <a:xfrm>
            <a:off x="243468" y="175028"/>
            <a:ext cx="8461208" cy="469865"/>
          </a:xfrm>
        </p:spPr>
        <p:txBody>
          <a:bodyPr>
            <a:normAutofit fontScale="90000"/>
          </a:bodyPr>
          <a:lstStyle/>
          <a:p>
            <a:r>
              <a:rPr kumimoji="1" lang="ja-JP" altLang="en-US" dirty="0"/>
              <a:t>追加の指示・質問の例</a:t>
            </a:r>
          </a:p>
        </p:txBody>
      </p:sp>
      <p:sp>
        <p:nvSpPr>
          <p:cNvPr id="3" name="コンテンツ プレースホルダー 2">
            <a:extLst>
              <a:ext uri="{FF2B5EF4-FFF2-40B4-BE49-F238E27FC236}">
                <a16:creationId xmlns:a16="http://schemas.microsoft.com/office/drawing/2014/main" id="{60C5D3FF-7E9A-D4A9-8E08-B5B4A6ED0830}"/>
              </a:ext>
            </a:extLst>
          </p:cNvPr>
          <p:cNvSpPr>
            <a:spLocks noGrp="1"/>
          </p:cNvSpPr>
          <p:nvPr>
            <p:ph idx="1"/>
          </p:nvPr>
        </p:nvSpPr>
        <p:spPr>
          <a:xfrm>
            <a:off x="321845" y="1729521"/>
            <a:ext cx="8461208" cy="4953451"/>
          </a:xfrm>
          <a:solidFill>
            <a:schemeClr val="bg2"/>
          </a:solidFill>
        </p:spPr>
        <p:txBody>
          <a:bodyPr>
            <a:normAutofit fontScale="92500" lnSpcReduction="10000"/>
          </a:bodyPr>
          <a:lstStyle/>
          <a:p>
            <a:pPr marL="0" indent="0">
              <a:buNone/>
            </a:pPr>
            <a:r>
              <a:rPr lang="ja-JP" altLang="en-US" sz="2400" dirty="0"/>
              <a:t>直前の回答を、次のすべてを満たすように直してください。</a:t>
            </a:r>
          </a:p>
          <a:p>
            <a:r>
              <a:rPr lang="ja-JP" altLang="en-US" sz="2400" dirty="0"/>
              <a:t>指示した内容に合致している。指示にないことを足したり削ったりしないでください。</a:t>
            </a:r>
            <a:endParaRPr lang="en-US" altLang="ja-JP" sz="2400" dirty="0"/>
          </a:p>
          <a:p>
            <a:r>
              <a:rPr lang="ja-JP" altLang="en-US" sz="2400" dirty="0"/>
              <a:t>主観がない</a:t>
            </a:r>
          </a:p>
          <a:p>
            <a:r>
              <a:rPr lang="ja-JP" altLang="en-US" sz="2400" dirty="0"/>
              <a:t>事実として書いたことに根拠がある</a:t>
            </a:r>
          </a:p>
          <a:p>
            <a:r>
              <a:rPr lang="ja-JP" altLang="en-US" sz="2400" dirty="0"/>
              <a:t>事実、用語、数値に誤りがない</a:t>
            </a:r>
          </a:p>
          <a:p>
            <a:r>
              <a:rPr lang="ja-JP" altLang="en-US" sz="2400" dirty="0"/>
              <a:t>筋が通っていて、矛盾がない</a:t>
            </a:r>
          </a:p>
          <a:p>
            <a:pPr marL="0" indent="0">
              <a:buNone/>
            </a:pPr>
            <a:r>
              <a:rPr lang="ja-JP" altLang="en-US" sz="2400" dirty="0"/>
              <a:t>記載の中で、日本語の不自然な言い回し、情報の無い文章、実現可能性が疑われるような提案、実行した場合のデメリットなどを多数想定して、改善を重ねてください。</a:t>
            </a:r>
            <a:endParaRPr lang="en-US" altLang="ja-JP" sz="2400" dirty="0"/>
          </a:p>
          <a:p>
            <a:pPr marL="0" indent="0">
              <a:buNone/>
            </a:pPr>
            <a:r>
              <a:rPr lang="ja-JP" altLang="en-US" sz="2400" dirty="0"/>
              <a:t>一度書いて終わりにせず、自分の書いたことを疑い、根拠と論理を確かめて直す。これを、上のすべてを満たすまで繰り返してください。</a:t>
            </a:r>
          </a:p>
        </p:txBody>
      </p:sp>
      <p:sp>
        <p:nvSpPr>
          <p:cNvPr id="4" name="スライド番号プレースホルダー 3">
            <a:extLst>
              <a:ext uri="{FF2B5EF4-FFF2-40B4-BE49-F238E27FC236}">
                <a16:creationId xmlns:a16="http://schemas.microsoft.com/office/drawing/2014/main" id="{1007D36C-C00F-5C6C-B2ED-60A3991C8067}"/>
              </a:ext>
            </a:extLst>
          </p:cNvPr>
          <p:cNvSpPr>
            <a:spLocks noGrp="1"/>
          </p:cNvSpPr>
          <p:nvPr>
            <p:ph type="sldNum" sz="quarter" idx="12"/>
          </p:nvPr>
        </p:nvSpPr>
        <p:spPr/>
        <p:txBody>
          <a:bodyPr/>
          <a:lstStyle/>
          <a:p>
            <a:fld id="{E205D82C-95A1-431E-8E38-AA614A14CDCF}" type="slidenum">
              <a:rPr kumimoji="1" lang="ja-JP" altLang="en-US" smtClean="0"/>
              <a:t>52</a:t>
            </a:fld>
            <a:endParaRPr kumimoji="1" lang="ja-JP" altLang="en-US"/>
          </a:p>
        </p:txBody>
      </p:sp>
      <p:sp>
        <p:nvSpPr>
          <p:cNvPr id="5" name="コンテンツ プレースホルダー 2">
            <a:extLst>
              <a:ext uri="{FF2B5EF4-FFF2-40B4-BE49-F238E27FC236}">
                <a16:creationId xmlns:a16="http://schemas.microsoft.com/office/drawing/2014/main" id="{6789C77A-0AAB-8F0D-8D40-8127303AF90E}"/>
              </a:ext>
            </a:extLst>
          </p:cNvPr>
          <p:cNvSpPr txBox="1">
            <a:spLocks/>
          </p:cNvSpPr>
          <p:nvPr/>
        </p:nvSpPr>
        <p:spPr>
          <a:xfrm>
            <a:off x="321845" y="846253"/>
            <a:ext cx="8461208" cy="5333166"/>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Font typeface="Arial" panose="020B0604020202020204" pitchFamily="34" charset="0"/>
              <a:buChar char="•"/>
              <a:defRPr kumimoji="1" sz="28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kumimoji="1" sz="24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kumimoji="1" sz="20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kumimoji="1" sz="18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kumimoji="1" sz="1800" kern="1200">
                <a:solidFill>
                  <a:schemeClr val="tx1"/>
                </a:solidFill>
                <a:latin typeface="Arial" panose="020B0604020202020204" pitchFamily="34" charset="0"/>
                <a:ea typeface="メイリオ" panose="020B0604030504040204" pitchFamily="50" charset="-128"/>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spcBef>
                <a:spcPts val="600"/>
              </a:spcBef>
              <a:buFont typeface="Arial" panose="020B0604020202020204" pitchFamily="34" charset="0"/>
              <a:buNone/>
            </a:pPr>
            <a:r>
              <a:rPr lang="en-US" altLang="ja-JP" sz="2400" b="1" dirty="0"/>
              <a:t>AI </a:t>
            </a:r>
            <a:r>
              <a:rPr lang="ja-JP" altLang="en-US" sz="2400" b="1" dirty="0"/>
              <a:t>の回答について、</a:t>
            </a:r>
            <a:r>
              <a:rPr lang="en-US" altLang="ja-JP" sz="2400" b="1" dirty="0"/>
              <a:t>AI </a:t>
            </a:r>
            <a:r>
              <a:rPr lang="ja-JP" altLang="en-US" sz="2400" b="1" dirty="0"/>
              <a:t>に確認・推敲を頼む（そのことで、回答の改善が期待できる）</a:t>
            </a:r>
            <a:endParaRPr lang="ja-JP" altLang="en-US" sz="2400" dirty="0"/>
          </a:p>
        </p:txBody>
      </p:sp>
    </p:spTree>
    <p:extLst>
      <p:ext uri="{BB962C8B-B14F-4D97-AF65-F5344CB8AC3E}">
        <p14:creationId xmlns:p14="http://schemas.microsoft.com/office/powerpoint/2010/main" val="7783779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20679-4034-DDE0-B45F-EB4F0C5D4415}"/>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732DF158-B595-0AFD-B89E-C7F528281A78}"/>
              </a:ext>
            </a:extLst>
          </p:cNvPr>
          <p:cNvSpPr>
            <a:spLocks noGrp="1"/>
          </p:cNvSpPr>
          <p:nvPr>
            <p:ph type="sldNum" sz="quarter" idx="12"/>
          </p:nvPr>
        </p:nvSpPr>
        <p:spPr/>
        <p:txBody>
          <a:bodyPr/>
          <a:lstStyle/>
          <a:p>
            <a:fld id="{E205D82C-95A1-431E-8E38-AA614A14CDCF}" type="slidenum">
              <a:rPr kumimoji="1" lang="ja-JP" altLang="en-US" smtClean="0"/>
              <a:t>53</a:t>
            </a:fld>
            <a:endParaRPr kumimoji="1" lang="ja-JP" altLang="en-US"/>
          </a:p>
        </p:txBody>
      </p:sp>
      <p:sp>
        <p:nvSpPr>
          <p:cNvPr id="3" name="テキスト ボックス 2">
            <a:extLst>
              <a:ext uri="{FF2B5EF4-FFF2-40B4-BE49-F238E27FC236}">
                <a16:creationId xmlns:a16="http://schemas.microsoft.com/office/drawing/2014/main" id="{C160783F-C407-1E23-6513-249599E4E47A}"/>
              </a:ext>
            </a:extLst>
          </p:cNvPr>
          <p:cNvSpPr txBox="1"/>
          <p:nvPr/>
        </p:nvSpPr>
        <p:spPr>
          <a:xfrm>
            <a:off x="28575" y="120650"/>
            <a:ext cx="2274982" cy="369332"/>
          </a:xfrm>
          <a:prstGeom prst="rect">
            <a:avLst/>
          </a:prstGeom>
          <a:noFill/>
        </p:spPr>
        <p:txBody>
          <a:bodyPr wrap="none" rtlCol="0">
            <a:spAutoFit/>
          </a:bodyPr>
          <a:lstStyle/>
          <a:p>
            <a:r>
              <a:rPr kumimoji="1" lang="en-US" altLang="ja-JP" b="1" u="sng" dirty="0"/>
              <a:t>AI </a:t>
            </a:r>
            <a:r>
              <a:rPr kumimoji="1" lang="ja-JP" altLang="en-US" b="1" u="sng" dirty="0"/>
              <a:t>からの最初の回答</a:t>
            </a:r>
          </a:p>
        </p:txBody>
      </p:sp>
      <p:pic>
        <p:nvPicPr>
          <p:cNvPr id="9" name="図 8" descr="テキスト&#10;&#10;AI 生成コンテンツは誤りを含む可能性があります。">
            <a:extLst>
              <a:ext uri="{FF2B5EF4-FFF2-40B4-BE49-F238E27FC236}">
                <a16:creationId xmlns:a16="http://schemas.microsoft.com/office/drawing/2014/main" id="{61D55C24-669E-2824-CB79-2561AB8D2727}"/>
              </a:ext>
            </a:extLst>
          </p:cNvPr>
          <p:cNvPicPr>
            <a:picLocks noChangeAspect="1"/>
          </p:cNvPicPr>
          <p:nvPr/>
        </p:nvPicPr>
        <p:blipFill>
          <a:blip r:embed="rId2"/>
          <a:stretch>
            <a:fillRect/>
          </a:stretch>
        </p:blipFill>
        <p:spPr>
          <a:xfrm>
            <a:off x="2600325" y="412148"/>
            <a:ext cx="6229350" cy="1000125"/>
          </a:xfrm>
          <a:prstGeom prst="rect">
            <a:avLst/>
          </a:prstGeom>
        </p:spPr>
      </p:pic>
      <p:pic>
        <p:nvPicPr>
          <p:cNvPr id="11" name="図 10" descr="テキスト&#10;&#10;AI 生成コンテンツは誤りを含む可能性があります。">
            <a:extLst>
              <a:ext uri="{FF2B5EF4-FFF2-40B4-BE49-F238E27FC236}">
                <a16:creationId xmlns:a16="http://schemas.microsoft.com/office/drawing/2014/main" id="{27E509B8-F53F-F3EC-7AD7-AFE5E1926A89}"/>
              </a:ext>
            </a:extLst>
          </p:cNvPr>
          <p:cNvPicPr>
            <a:picLocks noChangeAspect="1"/>
          </p:cNvPicPr>
          <p:nvPr/>
        </p:nvPicPr>
        <p:blipFill>
          <a:blip r:embed="rId3"/>
          <a:stretch>
            <a:fillRect/>
          </a:stretch>
        </p:blipFill>
        <p:spPr>
          <a:xfrm>
            <a:off x="0" y="1334438"/>
            <a:ext cx="9144000" cy="4189123"/>
          </a:xfrm>
          <a:prstGeom prst="rect">
            <a:avLst/>
          </a:prstGeom>
        </p:spPr>
      </p:pic>
    </p:spTree>
    <p:extLst>
      <p:ext uri="{BB962C8B-B14F-4D97-AF65-F5344CB8AC3E}">
        <p14:creationId xmlns:p14="http://schemas.microsoft.com/office/powerpoint/2010/main" val="8071232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733F8D-50F9-B544-777A-C19760AD76D8}"/>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46A02D4B-CA1A-594B-F932-2EA59F6FE4A0}"/>
              </a:ext>
            </a:extLst>
          </p:cNvPr>
          <p:cNvSpPr>
            <a:spLocks noGrp="1"/>
          </p:cNvSpPr>
          <p:nvPr>
            <p:ph type="sldNum" sz="quarter" idx="12"/>
          </p:nvPr>
        </p:nvSpPr>
        <p:spPr/>
        <p:txBody>
          <a:bodyPr/>
          <a:lstStyle/>
          <a:p>
            <a:fld id="{E205D82C-95A1-431E-8E38-AA614A14CDCF}" type="slidenum">
              <a:rPr kumimoji="1" lang="ja-JP" altLang="en-US" smtClean="0"/>
              <a:t>54</a:t>
            </a:fld>
            <a:endParaRPr kumimoji="1" lang="ja-JP" altLang="en-US"/>
          </a:p>
        </p:txBody>
      </p:sp>
      <p:sp>
        <p:nvSpPr>
          <p:cNvPr id="3" name="テキスト ボックス 2">
            <a:extLst>
              <a:ext uri="{FF2B5EF4-FFF2-40B4-BE49-F238E27FC236}">
                <a16:creationId xmlns:a16="http://schemas.microsoft.com/office/drawing/2014/main" id="{A3368035-FD15-BF74-75FA-C6775A63530D}"/>
              </a:ext>
            </a:extLst>
          </p:cNvPr>
          <p:cNvSpPr txBox="1"/>
          <p:nvPr/>
        </p:nvSpPr>
        <p:spPr>
          <a:xfrm>
            <a:off x="28575" y="120650"/>
            <a:ext cx="5463355" cy="369332"/>
          </a:xfrm>
          <a:prstGeom prst="rect">
            <a:avLst/>
          </a:prstGeom>
          <a:noFill/>
        </p:spPr>
        <p:txBody>
          <a:bodyPr wrap="none" rtlCol="0">
            <a:spAutoFit/>
          </a:bodyPr>
          <a:lstStyle/>
          <a:p>
            <a:r>
              <a:rPr kumimoji="1" lang="ja-JP" altLang="en-US" b="1" u="sng" dirty="0"/>
              <a:t>前々ページの指示を与えて、</a:t>
            </a:r>
            <a:r>
              <a:rPr kumimoji="1" lang="en-US" altLang="ja-JP" b="1" u="sng" dirty="0"/>
              <a:t>AI</a:t>
            </a:r>
            <a:r>
              <a:rPr kumimoji="1" lang="ja-JP" altLang="en-US" b="1" u="sng" dirty="0"/>
              <a:t>からの再回答を得た</a:t>
            </a:r>
          </a:p>
        </p:txBody>
      </p:sp>
      <p:pic>
        <p:nvPicPr>
          <p:cNvPr id="5" name="図 4" descr="グラフィカル ユーザー インターフェイス, テキスト, アプリケーション, メール&#10;&#10;AI 生成コンテンツは誤りを含む可能性があります。">
            <a:extLst>
              <a:ext uri="{FF2B5EF4-FFF2-40B4-BE49-F238E27FC236}">
                <a16:creationId xmlns:a16="http://schemas.microsoft.com/office/drawing/2014/main" id="{02464954-2621-06D6-5565-56C0ECB9F73C}"/>
              </a:ext>
            </a:extLst>
          </p:cNvPr>
          <p:cNvPicPr>
            <a:picLocks noChangeAspect="1"/>
          </p:cNvPicPr>
          <p:nvPr/>
        </p:nvPicPr>
        <p:blipFill>
          <a:blip r:embed="rId2"/>
          <a:stretch>
            <a:fillRect/>
          </a:stretch>
        </p:blipFill>
        <p:spPr>
          <a:xfrm>
            <a:off x="0" y="499439"/>
            <a:ext cx="8553450" cy="6293650"/>
          </a:xfrm>
          <a:prstGeom prst="rect">
            <a:avLst/>
          </a:prstGeom>
        </p:spPr>
      </p:pic>
    </p:spTree>
    <p:extLst>
      <p:ext uri="{BB962C8B-B14F-4D97-AF65-F5344CB8AC3E}">
        <p14:creationId xmlns:p14="http://schemas.microsoft.com/office/powerpoint/2010/main" val="23614905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49EABFA-EFB3-F391-4F4E-873AA05A45CC}"/>
            </a:ext>
          </a:extLst>
        </p:cNvPr>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186ADFC0-3580-0AB6-DCD8-735523D29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F287112F-3246-31A1-2A8C-25171837C5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タイトル 1">
            <a:extLst>
              <a:ext uri="{FF2B5EF4-FFF2-40B4-BE49-F238E27FC236}">
                <a16:creationId xmlns:a16="http://schemas.microsoft.com/office/drawing/2014/main" id="{22AFA9FD-B3C6-704E-739F-6ED545412C78}"/>
              </a:ext>
            </a:extLst>
          </p:cNvPr>
          <p:cNvSpPr>
            <a:spLocks noGrp="1"/>
          </p:cNvSpPr>
          <p:nvPr>
            <p:ph type="ctrTitle"/>
          </p:nvPr>
        </p:nvSpPr>
        <p:spPr>
          <a:xfrm>
            <a:off x="1190171" y="1741337"/>
            <a:ext cx="6611258" cy="2387918"/>
          </a:xfrm>
        </p:spPr>
        <p:txBody>
          <a:bodyPr anchor="b">
            <a:normAutofit/>
          </a:bodyPr>
          <a:lstStyle/>
          <a:p>
            <a:r>
              <a:rPr lang="en-US" altLang="ja-JP" sz="4500" dirty="0">
                <a:solidFill>
                  <a:schemeClr val="tx2"/>
                </a:solidFill>
              </a:rPr>
              <a:t>3-4. AI</a:t>
            </a:r>
            <a:r>
              <a:rPr lang="ja-JP" altLang="en-US" sz="4500" dirty="0">
                <a:solidFill>
                  <a:schemeClr val="tx2"/>
                </a:solidFill>
              </a:rPr>
              <a:t>活用の展望</a:t>
            </a:r>
          </a:p>
        </p:txBody>
      </p:sp>
      <p:sp>
        <p:nvSpPr>
          <p:cNvPr id="3" name="字幕 2">
            <a:extLst>
              <a:ext uri="{FF2B5EF4-FFF2-40B4-BE49-F238E27FC236}">
                <a16:creationId xmlns:a16="http://schemas.microsoft.com/office/drawing/2014/main" id="{4FD37C72-1179-2AF4-7759-25220BAB9A4E}"/>
              </a:ext>
            </a:extLst>
          </p:cNvPr>
          <p:cNvSpPr>
            <a:spLocks noGrp="1"/>
          </p:cNvSpPr>
          <p:nvPr>
            <p:ph type="subTitle" idx="1"/>
          </p:nvPr>
        </p:nvSpPr>
        <p:spPr>
          <a:xfrm>
            <a:off x="2044128" y="4200522"/>
            <a:ext cx="5055514" cy="682079"/>
          </a:xfrm>
        </p:spPr>
        <p:txBody>
          <a:bodyPr>
            <a:normAutofit/>
          </a:bodyPr>
          <a:lstStyle/>
          <a:p>
            <a:endParaRPr kumimoji="1" lang="ja-JP" altLang="en-US">
              <a:solidFill>
                <a:schemeClr val="tx2"/>
              </a:solidFill>
            </a:endParaRPr>
          </a:p>
        </p:txBody>
      </p:sp>
      <p:grpSp>
        <p:nvGrpSpPr>
          <p:cNvPr id="32" name="Group 31">
            <a:extLst>
              <a:ext uri="{FF2B5EF4-FFF2-40B4-BE49-F238E27FC236}">
                <a16:creationId xmlns:a16="http://schemas.microsoft.com/office/drawing/2014/main" id="{4F813F40-3C88-FD06-F3C2-54BCE5929E2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228" y="0"/>
            <a:ext cx="3872286" cy="3153018"/>
            <a:chOff x="6867015" y="-1"/>
            <a:chExt cx="5324985" cy="3251912"/>
          </a:xfrm>
          <a:solidFill>
            <a:schemeClr val="accent5">
              <a:alpha val="10000"/>
            </a:schemeClr>
          </a:solidFill>
        </p:grpSpPr>
        <p:sp>
          <p:nvSpPr>
            <p:cNvPr id="33" name="Freeform: Shape 32">
              <a:extLst>
                <a:ext uri="{FF2B5EF4-FFF2-40B4-BE49-F238E27FC236}">
                  <a16:creationId xmlns:a16="http://schemas.microsoft.com/office/drawing/2014/main" id="{46D8DAC1-400A-62A0-5B99-AEE917331C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3">
              <a:extLst>
                <a:ext uri="{FF2B5EF4-FFF2-40B4-BE49-F238E27FC236}">
                  <a16:creationId xmlns:a16="http://schemas.microsoft.com/office/drawing/2014/main" id="{BB992DA5-663D-2FFD-31A6-F51322A4F2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Freeform: Shape 34">
              <a:extLst>
                <a:ext uri="{FF2B5EF4-FFF2-40B4-BE49-F238E27FC236}">
                  <a16:creationId xmlns:a16="http://schemas.microsoft.com/office/drawing/2014/main" id="{182C4204-2449-EDEE-F46A-56D6556945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Freeform: Shape 35">
              <a:extLst>
                <a:ext uri="{FF2B5EF4-FFF2-40B4-BE49-F238E27FC236}">
                  <a16:creationId xmlns:a16="http://schemas.microsoft.com/office/drawing/2014/main" id="{4F020D91-CD99-BC42-F30A-E590A7302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 name="スライド番号プレースホルダー 3">
            <a:extLst>
              <a:ext uri="{FF2B5EF4-FFF2-40B4-BE49-F238E27FC236}">
                <a16:creationId xmlns:a16="http://schemas.microsoft.com/office/drawing/2014/main" id="{6E297ED2-9139-ABC9-BE02-8128F923ED39}"/>
              </a:ext>
            </a:extLst>
          </p:cNvPr>
          <p:cNvSpPr>
            <a:spLocks noGrp="1"/>
          </p:cNvSpPr>
          <p:nvPr>
            <p:ph type="sldNum" sz="quarter" idx="12"/>
          </p:nvPr>
        </p:nvSpPr>
        <p:spPr>
          <a:xfrm>
            <a:off x="6457950" y="6356350"/>
            <a:ext cx="2057400" cy="365125"/>
          </a:xfrm>
        </p:spPr>
        <p:txBody>
          <a:bodyPr>
            <a:normAutofit/>
          </a:bodyPr>
          <a:lstStyle/>
          <a:p>
            <a:pPr marL="0" marR="0" lvl="0" indent="0" algn="r" defTabSz="457200" rtl="0" eaLnBrk="1" fontAlgn="auto" latinLnBrk="0" hangingPunct="1">
              <a:lnSpc>
                <a:spcPct val="90000"/>
              </a:lnSpc>
              <a:spcBef>
                <a:spcPts val="0"/>
              </a:spcBef>
              <a:spcAft>
                <a:spcPts val="600"/>
              </a:spcAft>
              <a:buClrTx/>
              <a:buSzTx/>
              <a:buFontTx/>
              <a:buNone/>
              <a:tabLst/>
              <a:defRPr/>
            </a:pPr>
            <a:fld id="{55940FB6-D91C-4C45-82A6-6C3F63B50793}" type="slidenum">
              <a:rPr kumimoji="0" lang="ja-JP" altLang="en-US" sz="18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メイリオ" panose="020B0604030504040204" pitchFamily="50" charset="-128"/>
                <a:cs typeface="+mn-cs"/>
              </a:rPr>
              <a:pPr marL="0" marR="0" lvl="0" indent="0" algn="r" defTabSz="457200" rtl="0" eaLnBrk="1" fontAlgn="auto" latinLnBrk="0" hangingPunct="1">
                <a:lnSpc>
                  <a:spcPct val="90000"/>
                </a:lnSpc>
                <a:spcBef>
                  <a:spcPts val="0"/>
                </a:spcBef>
                <a:spcAft>
                  <a:spcPts val="600"/>
                </a:spcAft>
                <a:buClrTx/>
                <a:buSzTx/>
                <a:buFontTx/>
                <a:buNone/>
                <a:tabLst/>
                <a:defRPr/>
              </a:pPr>
              <a:t>55</a:t>
            </a:fld>
            <a:endParaRPr kumimoji="0" lang="ja-JP" altLang="en-US" sz="1800" b="0" i="0" u="none" strike="noStrike" kern="1200" cap="none" spc="0" normalizeH="0" baseline="0" noProof="0">
              <a:ln>
                <a:noFill/>
              </a:ln>
              <a:solidFill>
                <a:prstClr val="black">
                  <a:tint val="75000"/>
                </a:prstClr>
              </a:solidFill>
              <a:effectLst/>
              <a:uLnTx/>
              <a:uFillTx/>
              <a:latin typeface="Arial" panose="020B0604020202020204" pitchFamily="34" charset="0"/>
              <a:ea typeface="メイリオ" panose="020B0604030504040204" pitchFamily="50" charset="-128"/>
              <a:cs typeface="+mn-cs"/>
            </a:endParaRPr>
          </a:p>
        </p:txBody>
      </p:sp>
      <p:grpSp>
        <p:nvGrpSpPr>
          <p:cNvPr id="38" name="Group 37">
            <a:extLst>
              <a:ext uri="{FF2B5EF4-FFF2-40B4-BE49-F238E27FC236}">
                <a16:creationId xmlns:a16="http://schemas.microsoft.com/office/drawing/2014/main" id="{EFC55056-9088-26B7-1D13-C0C50298094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flipH="1">
            <a:off x="6553998" y="4267997"/>
            <a:ext cx="3142400" cy="2037604"/>
            <a:chOff x="-305" y="-4155"/>
            <a:chExt cx="2514948" cy="2174333"/>
          </a:xfrm>
        </p:grpSpPr>
        <p:sp>
          <p:nvSpPr>
            <p:cNvPr id="39" name="Freeform: Shape 38">
              <a:extLst>
                <a:ext uri="{FF2B5EF4-FFF2-40B4-BE49-F238E27FC236}">
                  <a16:creationId xmlns:a16="http://schemas.microsoft.com/office/drawing/2014/main" id="{E068B3DB-33D7-14B8-9929-AF99049DB2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Freeform: Shape 39">
              <a:extLst>
                <a:ext uri="{FF2B5EF4-FFF2-40B4-BE49-F238E27FC236}">
                  <a16:creationId xmlns:a16="http://schemas.microsoft.com/office/drawing/2014/main" id="{C79B7085-468A-EBF4-1858-F74ED83B25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Freeform: Shape 40">
              <a:extLst>
                <a:ext uri="{FF2B5EF4-FFF2-40B4-BE49-F238E27FC236}">
                  <a16:creationId xmlns:a16="http://schemas.microsoft.com/office/drawing/2014/main" id="{BB5ED50A-9096-4701-433E-2274174210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507E950C-063E-375D-CA7D-104674B8BE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553529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37E0B26-7AB3-F44A-5C33-38F985E3CFDF}"/>
              </a:ext>
            </a:extLst>
          </p:cNvPr>
          <p:cNvSpPr>
            <a:spLocks noGrp="1"/>
          </p:cNvSpPr>
          <p:nvPr>
            <p:ph type="title"/>
          </p:nvPr>
        </p:nvSpPr>
        <p:spPr/>
        <p:txBody>
          <a:bodyPr>
            <a:normAutofit fontScale="90000"/>
          </a:bodyPr>
          <a:lstStyle/>
          <a:p>
            <a:r>
              <a:rPr kumimoji="1" lang="en-US" altLang="ja-JP" dirty="0"/>
              <a:t>AI </a:t>
            </a:r>
            <a:r>
              <a:rPr kumimoji="1" lang="ja-JP" altLang="en-US" dirty="0"/>
              <a:t>の活用</a:t>
            </a:r>
          </a:p>
        </p:txBody>
      </p:sp>
      <p:sp>
        <p:nvSpPr>
          <p:cNvPr id="3" name="コンテンツ プレースホルダー 2">
            <a:extLst>
              <a:ext uri="{FF2B5EF4-FFF2-40B4-BE49-F238E27FC236}">
                <a16:creationId xmlns:a16="http://schemas.microsoft.com/office/drawing/2014/main" id="{50560EC1-35B1-FA7B-8DC8-6E50254A62C7}"/>
              </a:ext>
            </a:extLst>
          </p:cNvPr>
          <p:cNvSpPr>
            <a:spLocks noGrp="1"/>
          </p:cNvSpPr>
          <p:nvPr>
            <p:ph idx="1"/>
          </p:nvPr>
        </p:nvSpPr>
        <p:spPr/>
        <p:txBody>
          <a:bodyPr>
            <a:normAutofit/>
          </a:bodyPr>
          <a:lstStyle/>
          <a:p>
            <a:r>
              <a:rPr kumimoji="1" lang="en-US" altLang="ja-JP" dirty="0"/>
              <a:t>AI</a:t>
            </a:r>
            <a:r>
              <a:rPr kumimoji="1" lang="ja-JP" altLang="en-US" dirty="0"/>
              <a:t>は「</a:t>
            </a:r>
            <a:r>
              <a:rPr kumimoji="1" lang="ja-JP" altLang="en-US" b="1" dirty="0"/>
              <a:t>語りかける</a:t>
            </a:r>
            <a:r>
              <a:rPr kumimoji="1" lang="ja-JP" altLang="en-US" dirty="0"/>
              <a:t>」、「</a:t>
            </a:r>
            <a:r>
              <a:rPr kumimoji="1" lang="ja-JP" altLang="en-US" b="1" dirty="0"/>
              <a:t>話を続ける</a:t>
            </a:r>
            <a:r>
              <a:rPr kumimoji="1" lang="ja-JP" altLang="en-US" dirty="0"/>
              <a:t>」ようにして活用できるようになった</a:t>
            </a:r>
            <a:endParaRPr kumimoji="1" lang="en-US" altLang="ja-JP" dirty="0"/>
          </a:p>
          <a:p>
            <a:endParaRPr lang="en-US" altLang="ja-JP" dirty="0"/>
          </a:p>
          <a:p>
            <a:r>
              <a:rPr kumimoji="1" lang="ja-JP" altLang="en-US" b="1" dirty="0"/>
              <a:t>仕事</a:t>
            </a:r>
            <a:r>
              <a:rPr kumimoji="1" lang="ja-JP" altLang="en-US" dirty="0"/>
              <a:t>（特に「ホワイトカラー」）は、</a:t>
            </a:r>
            <a:r>
              <a:rPr kumimoji="1" lang="ja-JP" altLang="en-US" b="1" dirty="0"/>
              <a:t>大きな転換点</a:t>
            </a:r>
            <a:r>
              <a:rPr kumimoji="1" lang="ja-JP" altLang="en-US" dirty="0"/>
              <a:t>がきた</a:t>
            </a:r>
            <a:endParaRPr kumimoji="1" lang="en-US" altLang="ja-JP" dirty="0"/>
          </a:p>
          <a:p>
            <a:endParaRPr lang="en-US" altLang="ja-JP" dirty="0"/>
          </a:p>
          <a:p>
            <a:r>
              <a:rPr kumimoji="1" lang="en-US" altLang="ja-JP" b="1" dirty="0"/>
              <a:t>AI </a:t>
            </a:r>
            <a:r>
              <a:rPr kumimoji="1" lang="ja-JP" altLang="en-US" b="1" dirty="0"/>
              <a:t>は道具</a:t>
            </a:r>
            <a:r>
              <a:rPr kumimoji="1" lang="ja-JP" altLang="en-US" dirty="0"/>
              <a:t>であり、使い方によって、あなたの生活と仕事を大きく向上させることが可能</a:t>
            </a:r>
          </a:p>
        </p:txBody>
      </p:sp>
      <p:sp>
        <p:nvSpPr>
          <p:cNvPr id="4" name="スライド番号プレースホルダー 3">
            <a:extLst>
              <a:ext uri="{FF2B5EF4-FFF2-40B4-BE49-F238E27FC236}">
                <a16:creationId xmlns:a16="http://schemas.microsoft.com/office/drawing/2014/main" id="{0DAE8F6D-364F-FCC1-23EC-ABCF7AAD6D4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4F426E3-76DE-4186-8DAD-80F49EA9CF0E}" type="slidenum">
              <a:rPr kumimoji="1" lang="ja-JP" altLang="en-US" sz="2400" b="0" i="0" u="none" strike="noStrike" kern="1200" cap="none" spc="0" normalizeH="0" baseline="0" noProof="0" smtClean="0">
                <a:ln>
                  <a:noFill/>
                </a:ln>
                <a:solidFill>
                  <a:prstClr val="black">
                    <a:tint val="82000"/>
                  </a:prstClr>
                </a:solidFill>
                <a:effectLst/>
                <a:uLnTx/>
                <a:uFillTx/>
                <a:latin typeface="Aptos" panose="0211000402020202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56</a:t>
            </a:fld>
            <a:endParaRPr kumimoji="1" lang="ja-JP" altLang="en-US" sz="2400" b="0" i="0" u="none" strike="noStrike" kern="1200" cap="none" spc="0" normalizeH="0" baseline="0" noProof="0">
              <a:ln>
                <a:noFill/>
              </a:ln>
              <a:solidFill>
                <a:prstClr val="black">
                  <a:tint val="82000"/>
                </a:prstClr>
              </a:solidFill>
              <a:effectLst/>
              <a:uLnTx/>
              <a:uFillTx/>
              <a:latin typeface="Aptos" panose="02110004020202020204"/>
              <a:ea typeface="游ゴシック" panose="020B0400000000000000" pitchFamily="50" charset="-128"/>
              <a:cs typeface="+mn-cs"/>
            </a:endParaRPr>
          </a:p>
        </p:txBody>
      </p:sp>
    </p:spTree>
    <p:extLst>
      <p:ext uri="{BB962C8B-B14F-4D97-AF65-F5344CB8AC3E}">
        <p14:creationId xmlns:p14="http://schemas.microsoft.com/office/powerpoint/2010/main" val="2418566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CF99C1-4944-678E-7EA1-D1EECFD2DF7E}"/>
              </a:ext>
            </a:extLst>
          </p:cNvPr>
          <p:cNvSpPr>
            <a:spLocks noGrp="1"/>
          </p:cNvSpPr>
          <p:nvPr>
            <p:ph type="title"/>
          </p:nvPr>
        </p:nvSpPr>
        <p:spPr/>
        <p:txBody>
          <a:bodyPr>
            <a:normAutofit fontScale="90000"/>
          </a:bodyPr>
          <a:lstStyle/>
          <a:p>
            <a:r>
              <a:rPr kumimoji="1" lang="en-US" altLang="ja-JP" dirty="0"/>
              <a:t>AI </a:t>
            </a:r>
            <a:r>
              <a:rPr kumimoji="1" lang="ja-JP" altLang="en-US" dirty="0"/>
              <a:t>利用の新しい常識</a:t>
            </a:r>
          </a:p>
        </p:txBody>
      </p:sp>
      <p:sp>
        <p:nvSpPr>
          <p:cNvPr id="3" name="コンテンツ プレースホルダー 2">
            <a:extLst>
              <a:ext uri="{FF2B5EF4-FFF2-40B4-BE49-F238E27FC236}">
                <a16:creationId xmlns:a16="http://schemas.microsoft.com/office/drawing/2014/main" id="{E31E976E-A204-76E6-F85A-A5D1B20C06D7}"/>
              </a:ext>
            </a:extLst>
          </p:cNvPr>
          <p:cNvSpPr>
            <a:spLocks noGrp="1"/>
          </p:cNvSpPr>
          <p:nvPr>
            <p:ph idx="1"/>
          </p:nvPr>
        </p:nvSpPr>
        <p:spPr/>
        <p:txBody>
          <a:bodyPr>
            <a:normAutofit/>
          </a:bodyPr>
          <a:lstStyle/>
          <a:p>
            <a:pPr marL="0" indent="0">
              <a:spcBef>
                <a:spcPts val="600"/>
              </a:spcBef>
              <a:buNone/>
            </a:pPr>
            <a:r>
              <a:rPr kumimoji="1" lang="ja-JP" altLang="en-US" sz="2400" b="1" dirty="0"/>
              <a:t>従来の常識が変化</a:t>
            </a:r>
            <a:endParaRPr kumimoji="1" lang="ja-JP" altLang="en-US" sz="2400" dirty="0"/>
          </a:p>
          <a:p>
            <a:pPr marL="0" indent="0">
              <a:spcBef>
                <a:spcPts val="600"/>
              </a:spcBef>
              <a:buNone/>
            </a:pPr>
            <a:r>
              <a:rPr kumimoji="1" lang="ja-JP" altLang="en-US" sz="2400" dirty="0"/>
              <a:t>「</a:t>
            </a:r>
            <a:r>
              <a:rPr kumimoji="1" lang="en-US" altLang="ja-JP" sz="2400" dirty="0"/>
              <a:t>AI</a:t>
            </a:r>
            <a:r>
              <a:rPr kumimoji="1" lang="ja-JP" altLang="en-US" sz="2400" dirty="0"/>
              <a:t>はエンジニア専用のツール」「</a:t>
            </a:r>
            <a:r>
              <a:rPr kumimoji="1" lang="en-US" altLang="ja-JP" sz="2400" dirty="0"/>
              <a:t>AI</a:t>
            </a:r>
            <a:r>
              <a:rPr kumimoji="1" lang="ja-JP" altLang="en-US" sz="2400" dirty="0"/>
              <a:t>活用には高度な技術スキルが必須」という従来の認識は既に過去のものとなった。</a:t>
            </a:r>
          </a:p>
          <a:p>
            <a:pPr marL="0" indent="0">
              <a:spcBef>
                <a:spcPts val="600"/>
              </a:spcBef>
              <a:buNone/>
            </a:pPr>
            <a:endParaRPr kumimoji="1" lang="ja-JP" altLang="en-US" sz="2400" dirty="0"/>
          </a:p>
          <a:p>
            <a:pPr marL="0" indent="0">
              <a:spcBef>
                <a:spcPts val="600"/>
              </a:spcBef>
              <a:buNone/>
            </a:pPr>
            <a:r>
              <a:rPr kumimoji="1" lang="ja-JP" altLang="en-US" sz="2400" b="1" dirty="0"/>
              <a:t>ビジネス領域での</a:t>
            </a:r>
            <a:r>
              <a:rPr kumimoji="1" lang="en-US" altLang="ja-JP" sz="2400" b="1" dirty="0"/>
              <a:t>AI</a:t>
            </a:r>
            <a:r>
              <a:rPr kumimoji="1" lang="ja-JP" altLang="en-US" sz="2400" b="1" dirty="0"/>
              <a:t>活用が本格化</a:t>
            </a:r>
            <a:endParaRPr kumimoji="1" lang="ja-JP" altLang="en-US" sz="2400" dirty="0"/>
          </a:p>
          <a:p>
            <a:pPr>
              <a:spcBef>
                <a:spcPts val="600"/>
              </a:spcBef>
            </a:pPr>
            <a:r>
              <a:rPr kumimoji="1" lang="ja-JP" altLang="en-US" sz="2400" dirty="0"/>
              <a:t>経営層：</a:t>
            </a:r>
            <a:r>
              <a:rPr kumimoji="1" lang="ja-JP" altLang="en-US" sz="2400" b="1" dirty="0"/>
              <a:t>戦略立案・意思決定支援</a:t>
            </a:r>
          </a:p>
          <a:p>
            <a:pPr>
              <a:spcBef>
                <a:spcPts val="600"/>
              </a:spcBef>
            </a:pPr>
            <a:r>
              <a:rPr kumimoji="1" lang="ja-JP" altLang="en-US" sz="2400" dirty="0"/>
              <a:t>事務・管理部門（バックオフィス＿：</a:t>
            </a:r>
            <a:r>
              <a:rPr kumimoji="1" lang="ja-JP" altLang="en-US" sz="2400" b="1" dirty="0"/>
              <a:t>業務自動化・データ処理</a:t>
            </a:r>
          </a:p>
          <a:p>
            <a:pPr>
              <a:spcBef>
                <a:spcPts val="600"/>
              </a:spcBef>
            </a:pPr>
            <a:r>
              <a:rPr kumimoji="1" lang="ja-JP" altLang="en-US" sz="2400" dirty="0"/>
              <a:t>営業部門：</a:t>
            </a:r>
            <a:r>
              <a:rPr kumimoji="1" lang="ja-JP" altLang="en-US" sz="2400" b="1" dirty="0"/>
              <a:t>顧客分析・提案書作成</a:t>
            </a:r>
          </a:p>
          <a:p>
            <a:pPr>
              <a:spcBef>
                <a:spcPts val="600"/>
              </a:spcBef>
            </a:pPr>
            <a:r>
              <a:rPr kumimoji="1" lang="en-US" altLang="ja-JP" sz="2400" dirty="0"/>
              <a:t>DX</a:t>
            </a:r>
            <a:r>
              <a:rPr kumimoji="1" lang="ja-JP" altLang="en-US" sz="2400" dirty="0"/>
              <a:t>推進担当：</a:t>
            </a:r>
            <a:r>
              <a:rPr kumimoji="1" lang="ja-JP" altLang="en-US" sz="2400" b="1" dirty="0"/>
              <a:t>業務プロセス改革</a:t>
            </a:r>
          </a:p>
          <a:p>
            <a:pPr marL="0" indent="0">
              <a:spcBef>
                <a:spcPts val="600"/>
              </a:spcBef>
              <a:buNone/>
            </a:pPr>
            <a:endParaRPr kumimoji="1" lang="ja-JP" altLang="en-US" sz="2400" dirty="0"/>
          </a:p>
          <a:p>
            <a:pPr marL="0" indent="0">
              <a:spcBef>
                <a:spcPts val="600"/>
              </a:spcBef>
              <a:buNone/>
            </a:pPr>
            <a:endParaRPr kumimoji="1" lang="ja-JP" altLang="en-US" sz="2400" dirty="0"/>
          </a:p>
        </p:txBody>
      </p:sp>
      <p:sp>
        <p:nvSpPr>
          <p:cNvPr id="4" name="スライド番号プレースホルダー 3">
            <a:extLst>
              <a:ext uri="{FF2B5EF4-FFF2-40B4-BE49-F238E27FC236}">
                <a16:creationId xmlns:a16="http://schemas.microsoft.com/office/drawing/2014/main" id="{922FA42F-B7A6-377A-7DFD-CE37D6B6516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205D82C-95A1-431E-8E38-AA614A14CDCF}" type="slidenum">
              <a:rPr kumimoji="1" lang="ja-JP" altLang="en-US" sz="28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メイリオ"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57</a:t>
            </a:fld>
            <a:endParaRPr kumimoji="1" lang="ja-JP" altLang="en-US" sz="2800" b="0" i="0" u="none" strike="noStrike" kern="1200" cap="none" spc="0" normalizeH="0" baseline="0" noProof="0">
              <a:ln>
                <a:noFill/>
              </a:ln>
              <a:solidFill>
                <a:prstClr val="black">
                  <a:tint val="75000"/>
                </a:prstClr>
              </a:solidFill>
              <a:effectLst/>
              <a:uLnTx/>
              <a:uFillTx/>
              <a:latin typeface="Arial" panose="020B0604020202020204" pitchFamily="34" charset="0"/>
              <a:ea typeface="メイリオ" panose="020B0604030504040204" pitchFamily="50" charset="-128"/>
              <a:cs typeface="+mn-cs"/>
            </a:endParaRPr>
          </a:p>
        </p:txBody>
      </p:sp>
    </p:spTree>
    <p:extLst>
      <p:ext uri="{BB962C8B-B14F-4D97-AF65-F5344CB8AC3E}">
        <p14:creationId xmlns:p14="http://schemas.microsoft.com/office/powerpoint/2010/main" val="35399432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856288D-96CE-7ACD-C20F-DC20F8DC6B0E}"/>
              </a:ext>
            </a:extLst>
          </p:cNvPr>
          <p:cNvSpPr>
            <a:spLocks noGrp="1"/>
          </p:cNvSpPr>
          <p:nvPr>
            <p:ph type="title"/>
          </p:nvPr>
        </p:nvSpPr>
        <p:spPr>
          <a:xfrm>
            <a:off x="564855" y="93996"/>
            <a:ext cx="8169662" cy="1325563"/>
          </a:xfrm>
        </p:spPr>
        <p:txBody>
          <a:bodyPr>
            <a:normAutofit/>
          </a:bodyPr>
          <a:lstStyle/>
          <a:p>
            <a:r>
              <a:rPr lang="en-US" altLang="ja-JP" dirty="0"/>
              <a:t>AI</a:t>
            </a:r>
            <a:r>
              <a:rPr lang="ja-JP" altLang="en-US" dirty="0"/>
              <a:t>活用で生活と仕事の質を向上</a:t>
            </a:r>
            <a:endParaRPr kumimoji="1" lang="ja-JP" altLang="en-US" dirty="0"/>
          </a:p>
        </p:txBody>
      </p:sp>
      <p:sp>
        <p:nvSpPr>
          <p:cNvPr id="3" name="コンテンツ プレースホルダー 2">
            <a:extLst>
              <a:ext uri="{FF2B5EF4-FFF2-40B4-BE49-F238E27FC236}">
                <a16:creationId xmlns:a16="http://schemas.microsoft.com/office/drawing/2014/main" id="{B7673C23-BC23-E198-DA15-4354FBFA9ED2}"/>
              </a:ext>
            </a:extLst>
          </p:cNvPr>
          <p:cNvSpPr>
            <a:spLocks noGrp="1"/>
          </p:cNvSpPr>
          <p:nvPr>
            <p:ph idx="1"/>
          </p:nvPr>
        </p:nvSpPr>
        <p:spPr>
          <a:xfrm>
            <a:off x="341396" y="1340667"/>
            <a:ext cx="8461208" cy="5333166"/>
          </a:xfrm>
        </p:spPr>
        <p:txBody>
          <a:bodyPr>
            <a:normAutofit/>
          </a:bodyPr>
          <a:lstStyle/>
          <a:p>
            <a:pPr marL="0" indent="0">
              <a:buNone/>
            </a:pPr>
            <a:r>
              <a:rPr kumimoji="1" lang="ja-JP" altLang="en-US" dirty="0"/>
              <a:t>① </a:t>
            </a:r>
            <a:r>
              <a:rPr lang="ja-JP" altLang="en-US" dirty="0"/>
              <a:t>雑多なメモや録音 →</a:t>
            </a:r>
            <a:r>
              <a:rPr lang="ja-JP" altLang="en-US" b="1" dirty="0"/>
              <a:t>会議案内、報告書、お知らせ文書。相手に応じた適切な伝達</a:t>
            </a:r>
            <a:endParaRPr lang="en-US" altLang="ja-JP" b="1" dirty="0"/>
          </a:p>
          <a:p>
            <a:pPr marL="0" indent="0">
              <a:buNone/>
            </a:pPr>
            <a:endParaRPr kumimoji="1" lang="en-US" altLang="ja-JP" dirty="0"/>
          </a:p>
          <a:p>
            <a:pPr marL="0" indent="0">
              <a:buNone/>
            </a:pPr>
            <a:r>
              <a:rPr lang="ja-JP" altLang="en-US" dirty="0"/>
              <a:t>② 情報不足、情報過多 →</a:t>
            </a:r>
            <a:r>
              <a:rPr lang="ja-JP" altLang="en-US" b="1" dirty="0"/>
              <a:t>客観的データに基づいた選択、口コミや評判だけに振りまわされない、見落としなく後悔のない選択</a:t>
            </a:r>
            <a:endParaRPr lang="en-US" altLang="ja-JP" b="1" dirty="0"/>
          </a:p>
          <a:p>
            <a:pPr marL="0" indent="0">
              <a:buNone/>
            </a:pPr>
            <a:endParaRPr kumimoji="1" lang="en-US" altLang="ja-JP" dirty="0"/>
          </a:p>
          <a:p>
            <a:pPr marL="0" indent="0">
              <a:buNone/>
            </a:pPr>
            <a:r>
              <a:rPr lang="ja-JP" altLang="en-US" dirty="0"/>
              <a:t>③ 偏った意見、同じことの繰り返し →</a:t>
            </a:r>
            <a:r>
              <a:rPr lang="en-US" altLang="ja-JP" b="1" dirty="0"/>
              <a:t>AI</a:t>
            </a:r>
            <a:r>
              <a:rPr lang="ja-JP" altLang="en-US" b="1" dirty="0"/>
              <a:t>から新しい視点を得る</a:t>
            </a:r>
            <a:endParaRPr kumimoji="1" lang="ja-JP" altLang="en-US" b="1" dirty="0"/>
          </a:p>
        </p:txBody>
      </p:sp>
      <p:sp>
        <p:nvSpPr>
          <p:cNvPr id="4" name="スライド番号プレースホルダー 3">
            <a:extLst>
              <a:ext uri="{FF2B5EF4-FFF2-40B4-BE49-F238E27FC236}">
                <a16:creationId xmlns:a16="http://schemas.microsoft.com/office/drawing/2014/main" id="{6C872C6E-9207-932A-F1DA-96311DBEFB6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4F426E3-76DE-4186-8DAD-80F49EA9CF0E}" type="slidenum">
              <a:rPr kumimoji="1" lang="ja-JP" altLang="en-US" sz="2400" b="0" i="0" u="none" strike="noStrike" kern="1200" cap="none" spc="0" normalizeH="0" baseline="0" noProof="0" smtClean="0">
                <a:ln>
                  <a:noFill/>
                </a:ln>
                <a:solidFill>
                  <a:prstClr val="black">
                    <a:tint val="82000"/>
                  </a:prstClr>
                </a:solidFill>
                <a:effectLst/>
                <a:uLnTx/>
                <a:uFillTx/>
                <a:latin typeface="Aptos" panose="0211000402020202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58</a:t>
            </a:fld>
            <a:endParaRPr kumimoji="1" lang="ja-JP" altLang="en-US" sz="2400" b="0" i="0" u="none" strike="noStrike" kern="1200" cap="none" spc="0" normalizeH="0" baseline="0" noProof="0">
              <a:ln>
                <a:noFill/>
              </a:ln>
              <a:solidFill>
                <a:prstClr val="black">
                  <a:tint val="82000"/>
                </a:prstClr>
              </a:solidFill>
              <a:effectLst/>
              <a:uLnTx/>
              <a:uFillTx/>
              <a:latin typeface="Aptos" panose="02110004020202020204"/>
              <a:ea typeface="游ゴシック" panose="020B0400000000000000" pitchFamily="50" charset="-128"/>
              <a:cs typeface="+mn-cs"/>
            </a:endParaRPr>
          </a:p>
        </p:txBody>
      </p:sp>
    </p:spTree>
    <p:extLst>
      <p:ext uri="{BB962C8B-B14F-4D97-AF65-F5344CB8AC3E}">
        <p14:creationId xmlns:p14="http://schemas.microsoft.com/office/powerpoint/2010/main" val="416583260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829AF-F1EC-E778-7E6C-BF0039ACAC58}"/>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B2136647-3A1E-C149-8171-7E1B8BF18DDB}"/>
              </a:ext>
            </a:extLst>
          </p:cNvPr>
          <p:cNvSpPr>
            <a:spLocks noGrp="1"/>
          </p:cNvSpPr>
          <p:nvPr>
            <p:ph type="title"/>
          </p:nvPr>
        </p:nvSpPr>
        <p:spPr/>
        <p:txBody>
          <a:bodyPr>
            <a:normAutofit fontScale="90000"/>
          </a:bodyPr>
          <a:lstStyle/>
          <a:p>
            <a:r>
              <a:rPr lang="en-US" altLang="ja-JP" dirty="0"/>
              <a:t>AI</a:t>
            </a:r>
            <a:r>
              <a:rPr lang="ja-JP" altLang="en-US" dirty="0"/>
              <a:t>サービスの使い分け</a:t>
            </a:r>
            <a:endParaRPr kumimoji="1" lang="ja-JP" altLang="en-US" dirty="0"/>
          </a:p>
        </p:txBody>
      </p:sp>
      <p:sp>
        <p:nvSpPr>
          <p:cNvPr id="3" name="コンテンツ プレースホルダー 2">
            <a:extLst>
              <a:ext uri="{FF2B5EF4-FFF2-40B4-BE49-F238E27FC236}">
                <a16:creationId xmlns:a16="http://schemas.microsoft.com/office/drawing/2014/main" id="{78083712-FF49-5D13-2846-9E79F90B5053}"/>
              </a:ext>
            </a:extLst>
          </p:cNvPr>
          <p:cNvSpPr>
            <a:spLocks noGrp="1"/>
          </p:cNvSpPr>
          <p:nvPr>
            <p:ph idx="1"/>
          </p:nvPr>
        </p:nvSpPr>
        <p:spPr/>
        <p:txBody>
          <a:bodyPr/>
          <a:lstStyle/>
          <a:p>
            <a:pPr marL="0" indent="0">
              <a:buNone/>
            </a:pPr>
            <a:r>
              <a:rPr lang="en-US" altLang="ja-JP" b="1" dirty="0"/>
              <a:t>《</a:t>
            </a:r>
            <a:r>
              <a:rPr lang="ja-JP" altLang="en-US" b="1" dirty="0"/>
              <a:t>実務</a:t>
            </a:r>
            <a:r>
              <a:rPr lang="en-US" altLang="ja-JP" b="1" dirty="0"/>
              <a:t>》</a:t>
            </a:r>
            <a:br>
              <a:rPr lang="ja-JP" altLang="en-US" dirty="0"/>
            </a:br>
            <a:r>
              <a:rPr lang="en-US" altLang="ja-JP" b="1" dirty="0"/>
              <a:t>Copilot</a:t>
            </a:r>
            <a:r>
              <a:rPr lang="ja-JP" altLang="en-US" b="1" dirty="0"/>
              <a:t>／</a:t>
            </a:r>
            <a:r>
              <a:rPr lang="en-US" altLang="ja-JP" b="1" dirty="0"/>
              <a:t>Gemini</a:t>
            </a:r>
            <a:r>
              <a:rPr lang="ja-JP" altLang="en-US" b="1" dirty="0"/>
              <a:t>／</a:t>
            </a:r>
            <a:r>
              <a:rPr lang="en-US" altLang="ja-JP" b="1" dirty="0"/>
              <a:t>ChatGPT</a:t>
            </a:r>
            <a:r>
              <a:rPr lang="ja-JP" altLang="en-US" b="1" dirty="0"/>
              <a:t>（ちゃっぴー）／</a:t>
            </a:r>
            <a:r>
              <a:rPr lang="en-US" altLang="ja-JP" b="1" dirty="0"/>
              <a:t>Claude.ai </a:t>
            </a:r>
            <a:r>
              <a:rPr lang="ja-JP" altLang="en-US" dirty="0"/>
              <a:t>は使い勝手が良く、関係者に説明しやすい</a:t>
            </a:r>
            <a:endParaRPr lang="en-US" altLang="ja-JP" dirty="0"/>
          </a:p>
          <a:p>
            <a:endParaRPr kumimoji="1" lang="en-US" altLang="ja-JP" dirty="0"/>
          </a:p>
          <a:p>
            <a:pPr marL="0" indent="0">
              <a:buNone/>
            </a:pPr>
            <a:r>
              <a:rPr kumimoji="1" lang="en-US" altLang="ja-JP" b="1" dirty="0"/>
              <a:t>《</a:t>
            </a:r>
            <a:r>
              <a:rPr kumimoji="1" lang="ja-JP" altLang="en-US" b="1" dirty="0"/>
              <a:t>練習用</a:t>
            </a:r>
            <a:r>
              <a:rPr kumimoji="1" lang="en-US" altLang="ja-JP" b="1" dirty="0"/>
              <a:t>》</a:t>
            </a:r>
          </a:p>
          <a:p>
            <a:pPr marL="0" indent="0">
              <a:buNone/>
            </a:pPr>
            <a:r>
              <a:rPr kumimoji="1" lang="ja-JP" altLang="en-US" dirty="0"/>
              <a:t>その他の</a:t>
            </a:r>
            <a:r>
              <a:rPr kumimoji="1" lang="en-US" altLang="ja-JP" dirty="0"/>
              <a:t>AI</a:t>
            </a:r>
            <a:r>
              <a:rPr kumimoji="1" lang="ja-JP" altLang="en-US" dirty="0"/>
              <a:t>サービスにも良いものがある（例：</a:t>
            </a:r>
            <a:r>
              <a:rPr kumimoji="1" lang="en-US" altLang="ja-JP" dirty="0"/>
              <a:t>Duck.ai </a:t>
            </a:r>
            <a:r>
              <a:rPr kumimoji="1" lang="ja-JP" altLang="en-US" dirty="0"/>
              <a:t>、</a:t>
            </a:r>
            <a:r>
              <a:rPr kumimoji="1" lang="en-US" altLang="ja-JP" dirty="0" err="1"/>
              <a:t>Craiyon</a:t>
            </a:r>
            <a:r>
              <a:rPr kumimoji="1" lang="ja-JP" altLang="en-US" dirty="0"/>
              <a:t>、</a:t>
            </a:r>
            <a:r>
              <a:rPr kumimoji="1" lang="en-US" altLang="ja-JP" dirty="0"/>
              <a:t>Raphael AI</a:t>
            </a:r>
            <a:r>
              <a:rPr kumimoji="1" lang="ja-JP" altLang="en-US" dirty="0"/>
              <a:t>）。</a:t>
            </a:r>
            <a:endParaRPr kumimoji="1" lang="en-US" altLang="ja-JP" dirty="0"/>
          </a:p>
          <a:p>
            <a:endParaRPr kumimoji="1" lang="ja-JP" altLang="en-US" dirty="0"/>
          </a:p>
        </p:txBody>
      </p:sp>
      <p:sp>
        <p:nvSpPr>
          <p:cNvPr id="4" name="スライド番号プレースホルダー 3">
            <a:extLst>
              <a:ext uri="{FF2B5EF4-FFF2-40B4-BE49-F238E27FC236}">
                <a16:creationId xmlns:a16="http://schemas.microsoft.com/office/drawing/2014/main" id="{B35CF72D-71A1-413B-88D1-D4336B846BAE}"/>
              </a:ext>
            </a:extLst>
          </p:cNvPr>
          <p:cNvSpPr>
            <a:spLocks noGrp="1"/>
          </p:cNvSpPr>
          <p:nvPr>
            <p:ph type="sldNum" sz="quarter" idx="12"/>
          </p:nvPr>
        </p:nvSpPr>
        <p:spPr/>
        <p:txBody>
          <a:bodyPr/>
          <a:lstStyle/>
          <a:p>
            <a:fld id="{E205D82C-95A1-431E-8E38-AA614A14CDCF}" type="slidenum">
              <a:rPr kumimoji="1" lang="ja-JP" altLang="en-US" smtClean="0"/>
              <a:t>59</a:t>
            </a:fld>
            <a:endParaRPr kumimoji="1" lang="ja-JP" altLang="en-US"/>
          </a:p>
        </p:txBody>
      </p:sp>
    </p:spTree>
    <p:extLst>
      <p:ext uri="{BB962C8B-B14F-4D97-AF65-F5344CB8AC3E}">
        <p14:creationId xmlns:p14="http://schemas.microsoft.com/office/powerpoint/2010/main" val="2751468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C265BE1-0254-7201-167C-3E3CBECF7246}"/>
              </a:ext>
            </a:extLst>
          </p:cNvPr>
          <p:cNvSpPr>
            <a:spLocks noGrp="1"/>
          </p:cNvSpPr>
          <p:nvPr>
            <p:ph type="title"/>
          </p:nvPr>
        </p:nvSpPr>
        <p:spPr/>
        <p:txBody>
          <a:bodyPr>
            <a:normAutofit fontScale="90000"/>
          </a:bodyPr>
          <a:lstStyle/>
          <a:p>
            <a:r>
              <a:rPr lang="en-US" altLang="ja-JP" dirty="0"/>
              <a:t>AI</a:t>
            </a:r>
            <a:r>
              <a:rPr lang="ja-JP" altLang="en-US" dirty="0"/>
              <a:t>チャットに入力した内容は学習に使われるか</a:t>
            </a:r>
            <a:endParaRPr kumimoji="1" lang="ja-JP" altLang="en-US" dirty="0"/>
          </a:p>
        </p:txBody>
      </p:sp>
      <p:sp>
        <p:nvSpPr>
          <p:cNvPr id="3" name="コンテンツ プレースホルダー 2">
            <a:extLst>
              <a:ext uri="{FF2B5EF4-FFF2-40B4-BE49-F238E27FC236}">
                <a16:creationId xmlns:a16="http://schemas.microsoft.com/office/drawing/2014/main" id="{6AA4632F-E253-9249-D0AB-CFB5D0953AB5}"/>
              </a:ext>
            </a:extLst>
          </p:cNvPr>
          <p:cNvSpPr>
            <a:spLocks noGrp="1"/>
          </p:cNvSpPr>
          <p:nvPr>
            <p:ph idx="1"/>
          </p:nvPr>
        </p:nvSpPr>
        <p:spPr>
          <a:xfrm>
            <a:off x="321845" y="846253"/>
            <a:ext cx="8461208" cy="6071836"/>
          </a:xfrm>
        </p:spPr>
        <p:txBody>
          <a:bodyPr>
            <a:normAutofit/>
          </a:bodyPr>
          <a:lstStyle/>
          <a:p>
            <a:r>
              <a:rPr lang="en-US" altLang="ja-JP" b="1" dirty="0"/>
              <a:t>Copilot</a:t>
            </a:r>
            <a:r>
              <a:rPr lang="ja-JP" altLang="en-US" b="1" dirty="0"/>
              <a:t>／</a:t>
            </a:r>
            <a:r>
              <a:rPr lang="en-US" altLang="ja-JP" b="1" dirty="0"/>
              <a:t>Gemini</a:t>
            </a:r>
            <a:r>
              <a:rPr lang="ja-JP" altLang="en-US" b="1" dirty="0"/>
              <a:t>／</a:t>
            </a:r>
            <a:r>
              <a:rPr lang="en-US" altLang="ja-JP" b="1" dirty="0"/>
              <a:t>ChatGPT</a:t>
            </a:r>
            <a:r>
              <a:rPr lang="ja-JP" altLang="en-US" b="1" dirty="0"/>
              <a:t>（ちゃっぴー）／</a:t>
            </a:r>
            <a:r>
              <a:rPr lang="en-US" altLang="ja-JP" b="1" dirty="0"/>
              <a:t>Claude.ai</a:t>
            </a:r>
            <a:br>
              <a:rPr lang="ja-JP" altLang="en-US" dirty="0"/>
            </a:br>
            <a:endParaRPr lang="en-US" altLang="ja-JP" dirty="0"/>
          </a:p>
          <a:p>
            <a:pPr marL="0" indent="0">
              <a:buNone/>
            </a:pPr>
            <a:r>
              <a:rPr lang="ja-JP" altLang="en-US" dirty="0"/>
              <a:t>個人向けの利用では、</a:t>
            </a:r>
            <a:r>
              <a:rPr lang="en-US" altLang="ja-JP" b="1" u="sng" dirty="0"/>
              <a:t>4</a:t>
            </a:r>
            <a:r>
              <a:rPr lang="ja-JP" altLang="en-US" b="1" u="sng" dirty="0"/>
              <a:t>サービスとも、入力した内容を</a:t>
            </a:r>
            <a:r>
              <a:rPr lang="en-US" altLang="ja-JP" b="1" u="sng" dirty="0"/>
              <a:t>AI</a:t>
            </a:r>
            <a:r>
              <a:rPr lang="ja-JP" altLang="en-US" b="1" u="sng" dirty="0"/>
              <a:t>の学習に使うことについての設定があり、サービスごとに初期設定が異なります（</a:t>
            </a:r>
            <a:r>
              <a:rPr lang="ja-JP" altLang="en-US" b="1" u="sng" dirty="0">
                <a:solidFill>
                  <a:srgbClr val="FF0000"/>
                </a:solidFill>
              </a:rPr>
              <a:t>最初からオンになっている場合があります）</a:t>
            </a:r>
            <a:endParaRPr lang="en-US" altLang="ja-JP" b="1" u="sng" dirty="0"/>
          </a:p>
          <a:p>
            <a:pPr marL="0" indent="0">
              <a:buNone/>
            </a:pPr>
            <a:endParaRPr lang="en-US" altLang="ja-JP" b="1" u="sng" dirty="0"/>
          </a:p>
          <a:p>
            <a:pPr marL="0" indent="0">
              <a:buNone/>
            </a:pPr>
            <a:r>
              <a:rPr lang="ja-JP" altLang="en-US" b="1" u="sng" dirty="0"/>
              <a:t>オフにしない限り学習に使われます</a:t>
            </a:r>
            <a:r>
              <a:rPr lang="ja-JP" altLang="en-US" b="1" dirty="0"/>
              <a:t>。</a:t>
            </a:r>
            <a:r>
              <a:rPr lang="ja-JP" altLang="en-US" dirty="0"/>
              <a:t> 切り忘れが起こりえます。</a:t>
            </a:r>
            <a:endParaRPr lang="en-US" altLang="ja-JP" dirty="0"/>
          </a:p>
        </p:txBody>
      </p:sp>
      <p:sp>
        <p:nvSpPr>
          <p:cNvPr id="4" name="スライド番号プレースホルダー 3">
            <a:extLst>
              <a:ext uri="{FF2B5EF4-FFF2-40B4-BE49-F238E27FC236}">
                <a16:creationId xmlns:a16="http://schemas.microsoft.com/office/drawing/2014/main" id="{6653B12B-1F71-52DB-2AE2-E445C9F0B85D}"/>
              </a:ext>
            </a:extLst>
          </p:cNvPr>
          <p:cNvSpPr>
            <a:spLocks noGrp="1"/>
          </p:cNvSpPr>
          <p:nvPr>
            <p:ph type="sldNum" sz="quarter" idx="12"/>
          </p:nvPr>
        </p:nvSpPr>
        <p:spPr/>
        <p:txBody>
          <a:bodyPr/>
          <a:lstStyle/>
          <a:p>
            <a:fld id="{E205D82C-95A1-431E-8E38-AA614A14CDCF}" type="slidenum">
              <a:rPr kumimoji="1" lang="ja-JP" altLang="en-US" smtClean="0"/>
              <a:t>60</a:t>
            </a:fld>
            <a:endParaRPr kumimoji="1" lang="ja-JP" altLang="en-US"/>
          </a:p>
        </p:txBody>
      </p:sp>
    </p:spTree>
    <p:extLst>
      <p:ext uri="{BB962C8B-B14F-4D97-AF65-F5344CB8AC3E}">
        <p14:creationId xmlns:p14="http://schemas.microsoft.com/office/powerpoint/2010/main" val="142755886"/>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253</TotalTime>
  <Words>3937</Words>
  <Application>Microsoft Office PowerPoint</Application>
  <PresentationFormat>画面に合わせる (4:3)</PresentationFormat>
  <Paragraphs>328</Paragraphs>
  <Slides>60</Slides>
  <Notes>6</Notes>
  <HiddenSlides>0</HiddenSlides>
  <MMClips>1</MMClips>
  <ScaleCrop>false</ScaleCrop>
  <HeadingPairs>
    <vt:vector size="6" baseType="variant">
      <vt:variant>
        <vt:lpstr>使用されているフォント</vt:lpstr>
      </vt:variant>
      <vt:variant>
        <vt:i4>6</vt:i4>
      </vt:variant>
      <vt:variant>
        <vt:lpstr>テーマ</vt:lpstr>
      </vt:variant>
      <vt:variant>
        <vt:i4>2</vt:i4>
      </vt:variant>
      <vt:variant>
        <vt:lpstr>スライド タイトル</vt:lpstr>
      </vt:variant>
      <vt:variant>
        <vt:i4>60</vt:i4>
      </vt:variant>
    </vt:vector>
  </HeadingPairs>
  <TitlesOfParts>
    <vt:vector size="68" baseType="lpstr">
      <vt:lpstr>ＭＳ Ｐ明朝</vt:lpstr>
      <vt:lpstr>メイリオ</vt:lpstr>
      <vt:lpstr>游ゴシック</vt:lpstr>
      <vt:lpstr>Aptos</vt:lpstr>
      <vt:lpstr>Arial</vt:lpstr>
      <vt:lpstr>Calibri</vt:lpstr>
      <vt:lpstr>Office テーマ</vt:lpstr>
      <vt:lpstr>3_Office テーマ</vt:lpstr>
      <vt:lpstr>3. AI活用リテラシー、AIとの対話 </vt:lpstr>
      <vt:lpstr>内容</vt:lpstr>
      <vt:lpstr>3-1. 対話型AI</vt:lpstr>
      <vt:lpstr>PowerPoint プレゼンテーション</vt:lpstr>
      <vt:lpstr>身近になった対話型 AI</vt:lpstr>
      <vt:lpstr>PowerPoint プレゼンテーション</vt:lpstr>
      <vt:lpstr>AI の回答．こんな経験はありませんか？</vt:lpstr>
      <vt:lpstr>大規模言語モデルとトークンとは</vt:lpstr>
      <vt:lpstr>対話型 AI の対話の仕組み</vt:lpstr>
      <vt:lpstr>PowerPoint プレゼンテーション</vt:lpstr>
      <vt:lpstr>対話型AIと機械学習</vt:lpstr>
      <vt:lpstr>対話型AIの仕組みと限界</vt:lpstr>
      <vt:lpstr>対話型AIの特質：「流暢さ」と「正しさ」は別の軸で動く</vt:lpstr>
      <vt:lpstr>3-2. 対話型AIの能力</vt:lpstr>
      <vt:lpstr>① 言葉の理解</vt:lpstr>
      <vt:lpstr>② 多言語の理解、翻訳</vt:lpstr>
      <vt:lpstr>PowerPoint プレゼンテーション</vt:lpstr>
      <vt:lpstr>④ 画像の理解</vt:lpstr>
      <vt:lpstr>⑤ 帳票類の理解</vt:lpstr>
      <vt:lpstr>⑥ 計算、グラフ作成</vt:lpstr>
      <vt:lpstr>⑦ インターネットによる情報補完</vt:lpstr>
      <vt:lpstr>インターネットによる情報補完の例</vt:lpstr>
      <vt:lpstr>インターネットによる情報補完の例</vt:lpstr>
      <vt:lpstr>PowerPoint プレゼンテーション</vt:lpstr>
      <vt:lpstr>3-3. 対話型AIの活用</vt:lpstr>
      <vt:lpstr>PowerPoint プレゼンテーション</vt:lpstr>
      <vt:lpstr>AI の回答は次の３点で注意が必要</vt:lpstr>
      <vt:lpstr>PowerPoint プレゼンテーション</vt:lpstr>
      <vt:lpstr>PowerPoint プレゼンテーション</vt:lpstr>
      <vt:lpstr>PowerPoint プレゼンテーション</vt:lpstr>
      <vt:lpstr>演習</vt:lpstr>
      <vt:lpstr>演習：AI によるビジネス・生活の課題解決（8つの方法）</vt:lpstr>
      <vt:lpstr>演習のチェックポイント</vt:lpstr>
      <vt:lpstr>すべての演習の共通手順</vt:lpstr>
      <vt:lpstr>演習１．対象者別の案内文作成</vt:lpstr>
      <vt:lpstr>PowerPoint プレゼンテーション</vt:lpstr>
      <vt:lpstr>演習２．意思決定支援のための報告書作成</vt:lpstr>
      <vt:lpstr>PowerPoint プレゼンテーション</vt:lpstr>
      <vt:lpstr>演習３．条件付き旅行プランの比較提案</vt:lpstr>
      <vt:lpstr>PowerPoint プレゼンテーション</vt:lpstr>
      <vt:lpstr>PowerPoint プレゼンテーション</vt:lpstr>
      <vt:lpstr>演習４．問い合わせの分類と標準回答作成（業務効率化）</vt:lpstr>
      <vt:lpstr>PowerPoint プレゼンテーション</vt:lpstr>
      <vt:lpstr>演習５．ロールプレイ型カスタマーサポート</vt:lpstr>
      <vt:lpstr>PowerPoint プレゼンテーション</vt:lpstr>
      <vt:lpstr>演習６．数値データの分析と洞察抽出</vt:lpstr>
      <vt:lpstr>PowerPoint プレゼンテーション</vt:lpstr>
      <vt:lpstr>演習７．要約とクイズ生成による社内ナレッジ管理、社内研修</vt:lpstr>
      <vt:lpstr>PowerPoint プレゼンテーション</vt:lpstr>
      <vt:lpstr>演習８．異常検知によるリスク管理</vt:lpstr>
      <vt:lpstr>PowerPoint プレゼンテーション</vt:lpstr>
      <vt:lpstr>追加の指示・質問の例</vt:lpstr>
      <vt:lpstr>PowerPoint プレゼンテーション</vt:lpstr>
      <vt:lpstr>PowerPoint プレゼンテーション</vt:lpstr>
      <vt:lpstr>3-4. AI活用の展望</vt:lpstr>
      <vt:lpstr>AI の活用</vt:lpstr>
      <vt:lpstr>AI 利用の新しい常識</vt:lpstr>
      <vt:lpstr>AI活用で生活と仕事の質を向上</vt:lpstr>
      <vt:lpstr>AIサービスの使い分け</vt:lpstr>
      <vt:lpstr>AIチャットに入力した内容は学習に使われるか</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aa-11. パス、木、発見的探索（人工知能）</dc:title>
  <dc:creator>kunihiko</dc:creator>
  <cp:lastModifiedBy>金子　邦彦</cp:lastModifiedBy>
  <cp:revision>94</cp:revision>
  <dcterms:created xsi:type="dcterms:W3CDTF">2020-05-15T07:36:05Z</dcterms:created>
  <dcterms:modified xsi:type="dcterms:W3CDTF">2026-09-02T05:50:45Z</dcterms:modified>
</cp:coreProperties>
</file>