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589" r:id="rId2"/>
    <p:sldId id="1270" r:id="rId3"/>
    <p:sldId id="304" r:id="rId4"/>
    <p:sldId id="306" r:id="rId5"/>
    <p:sldId id="273" r:id="rId6"/>
    <p:sldId id="274" r:id="rId7"/>
    <p:sldId id="275" r:id="rId8"/>
    <p:sldId id="307" r:id="rId9"/>
    <p:sldId id="276" r:id="rId10"/>
    <p:sldId id="277" r:id="rId11"/>
    <p:sldId id="1292" r:id="rId12"/>
    <p:sldId id="1291" r:id="rId13"/>
    <p:sldId id="308" r:id="rId14"/>
    <p:sldId id="1261" r:id="rId15"/>
    <p:sldId id="1272" r:id="rId16"/>
    <p:sldId id="1267" r:id="rId17"/>
    <p:sldId id="1273" r:id="rId18"/>
    <p:sldId id="408" r:id="rId19"/>
    <p:sldId id="1294" r:id="rId20"/>
    <p:sldId id="1293" r:id="rId21"/>
    <p:sldId id="1274" r:id="rId22"/>
    <p:sldId id="1275" r:id="rId23"/>
    <p:sldId id="1248" r:id="rId24"/>
    <p:sldId id="410" r:id="rId25"/>
    <p:sldId id="409" r:id="rId26"/>
    <p:sldId id="1276" r:id="rId27"/>
    <p:sldId id="1278" r:id="rId28"/>
    <p:sldId id="279" r:id="rId29"/>
    <p:sldId id="1269" r:id="rId30"/>
    <p:sldId id="1262" r:id="rId31"/>
    <p:sldId id="297" r:id="rId32"/>
    <p:sldId id="401" r:id="rId33"/>
    <p:sldId id="1289" r:id="rId34"/>
    <p:sldId id="1290" r:id="rId35"/>
    <p:sldId id="1287" r:id="rId36"/>
    <p:sldId id="1286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39" d="100"/>
          <a:sy n="39" d="100"/>
        </p:scale>
        <p:origin x="418" y="-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5EC5061-92AB-48F0-A7C0-FE76EBDC2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957E8-2EDE-4E93-BFE2-2C0FDFBFC553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4B8A78B-C3E8-4576-98F3-7550917B8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7787CFE-4EEC-4338-8D00-960591354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6A1FC33-609B-49D0-9B5A-25425DA50D75}" type="slidenum">
              <a:rPr lang="en-US" altLang="ja-JP" smtClean="0"/>
              <a:pPr/>
              <a:t>27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582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2780BB3-3365-45B0-B98C-B38585366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933AE-140A-49C2-949A-4E590EF5012C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E46606B-DD81-4075-900D-9B2426114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0E3EBAA-76BB-4FF2-BFA7-59725E0DF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778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29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369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36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174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0D6264B-A802-488C-86B5-0FFC4FA63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09BFC9-530E-4578-8A6B-85FBADBDD861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87C7260-F85B-4F64-9567-0DF3EC5E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3FAB5B7-603E-4741-B292-A614C5C32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EA62B61-2D8B-46A6-8819-223CFF45E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A2AFF-C1AC-41A0-AED8-F4CB71492F30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CDE35F1-8148-4B81-850C-254511085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F70AE55-1751-4F22-9874-45F6ED423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9244F5D-2A86-4E0B-AA93-F1AB57699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5FCB3-C457-4472-8521-EE82FDA2E7F0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3EE5ACB-ABF1-4615-BEAB-012232CE7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935B46-D5A4-49E0-BC49-FDB8CFD8B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BB21F98-6133-4003-8486-CBCB89F51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A2E300-AA2D-4181-9D6B-666C857A15C4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BA8B69B-0393-42E7-8A7A-5A14FFE8C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F04B0E0-8E82-4DF0-B745-E396987DF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FCC-E7B9-4D79-B158-EAEDCA2E771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0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データ型にはたくさんの種類があります．</a:t>
            </a:r>
            <a:endParaRPr kumimoji="1" lang="en-US" altLang="ja-JP" dirty="0"/>
          </a:p>
          <a:p>
            <a:r>
              <a:rPr kumimoji="1" lang="ja-JP" altLang="en-US" dirty="0"/>
              <a:t>短いテキスト，長いテキスト，数値型，自動インクリメント型，</a:t>
            </a:r>
            <a:endParaRPr kumimoji="1" lang="en-US" altLang="ja-JP" dirty="0"/>
          </a:p>
          <a:p>
            <a:r>
              <a:rPr kumimoji="1" lang="ja-JP" altLang="en-US" dirty="0"/>
              <a:t>日付／時刻型，</a:t>
            </a:r>
            <a:r>
              <a:rPr kumimoji="1" lang="en-US" altLang="ja-JP" dirty="0"/>
              <a:t>Yes</a:t>
            </a:r>
            <a:r>
              <a:rPr kumimoji="1" lang="ja-JP" altLang="en-US" dirty="0"/>
              <a:t>や</a:t>
            </a:r>
            <a:r>
              <a:rPr kumimoji="1" lang="en-US" altLang="ja-JP" dirty="0"/>
              <a:t>No</a:t>
            </a:r>
            <a:r>
              <a:rPr kumimoji="1" lang="ja-JP" altLang="en-US" dirty="0"/>
              <a:t>を示す型などがあります．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37C5812-DD7C-49E7-8994-19384E66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869DBE-BECB-4CCA-8E99-3CF781EBAAAF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5E02A5E-EA2E-4893-957E-B841C1827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A1CA038-FA0A-4C26-BDB0-18B0859D1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0646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B7E1AC-5D83-4E22-A89B-4EA658865555}" type="slidenum">
              <a:rPr lang="en-US" altLang="ja-JP" smtClean="0"/>
              <a:pPr/>
              <a:t>26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769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2BC-94B2-4BF7-90DC-47A397F2814E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B00B-85B3-4B6B-BD07-F0CB60FF24E3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4E18-4880-4494-AE55-9D19E49F7B18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92B-108D-450E-B210-7654BDBEA184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CEC5-E7B6-4339-A797-9290F7529B6C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l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si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-1. SQLite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3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 のインストールと基本操作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6" y="3126508"/>
            <a:ext cx="5365349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SQLite 3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による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演習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（全３回）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SQL</a:t>
            </a:r>
            <a:r>
              <a:rPr lang="ja-JP" altLang="en-US" b="1" dirty="0">
                <a:solidFill>
                  <a:schemeClr val="tx1"/>
                </a:solidFill>
              </a:rPr>
              <a:t> の入門者へ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sqlite3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F564E3-0112-4857-8845-7200308D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951507D-B5F4-4B4D-BE37-FAE5519A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0D4FB3-AB83-4966-907D-74A26E47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" y="2146999"/>
            <a:ext cx="90138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④ 「</a:t>
            </a:r>
            <a:r>
              <a:rPr lang="en-US" altLang="ja-JP" b="1" dirty="0"/>
              <a:t>.open</a:t>
            </a:r>
            <a:r>
              <a:rPr lang="ja-JP" altLang="en-US" b="1" dirty="0"/>
              <a:t> </a:t>
            </a:r>
            <a:r>
              <a:rPr lang="en-US" altLang="ja-JP" b="1" dirty="0"/>
              <a:t>--new</a:t>
            </a:r>
            <a:r>
              <a:rPr lang="ja-JP" altLang="en-US" dirty="0"/>
              <a:t>」で，データベースの</a:t>
            </a:r>
            <a:r>
              <a:rPr lang="ja-JP" altLang="en-US" b="1" dirty="0"/>
              <a:t>新規作成</a:t>
            </a:r>
            <a:endParaRPr lang="en-US" altLang="ja-JP" b="1" dirty="0"/>
          </a:p>
          <a:p>
            <a:pPr eaLnBrk="1" hangingPunct="1">
              <a:spcBef>
                <a:spcPct val="20000"/>
              </a:spcBef>
              <a:buFontTx/>
              <a:buNone/>
            </a:pPr>
            <a:endParaRPr lang="ja-JP" altLang="en-US" sz="3200" dirty="0"/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C11FC84F-A92A-4E52-B3A0-B51F98F81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86" y="2694686"/>
            <a:ext cx="5678989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.open --new C:\\</a:t>
            </a:r>
            <a:r>
              <a:rPr lang="en-US" altLang="ja-JP" sz="2400" b="1" dirty="0" err="1"/>
              <a:t>sqlite3</a:t>
            </a:r>
            <a:r>
              <a:rPr lang="en-US" altLang="ja-JP" sz="2400" b="1" dirty="0"/>
              <a:t>\\mydb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2B7EC3-44CB-4464-B31A-C7A789B92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86" y="3320153"/>
            <a:ext cx="5906234" cy="633422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40496B4E-AD35-4816-BE79-28D073FB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1" y="989197"/>
            <a:ext cx="765751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データベースファイル名</a:t>
            </a:r>
            <a:r>
              <a:rPr lang="en-US" altLang="ja-JP" dirty="0"/>
              <a:t>: </a:t>
            </a:r>
            <a:r>
              <a:rPr lang="en-US" altLang="ja-JP" b="1" dirty="0"/>
              <a:t>C:\</a:t>
            </a:r>
            <a:r>
              <a:rPr lang="en-US" altLang="ja-JP" b="1" dirty="0" err="1"/>
              <a:t>sqlite3</a:t>
            </a:r>
            <a:r>
              <a:rPr lang="en-US" altLang="ja-JP" b="1" dirty="0"/>
              <a:t>\mydb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で，</a:t>
            </a:r>
            <a:r>
              <a:rPr lang="en-US" altLang="ja-JP" b="1" dirty="0"/>
              <a:t>SQLite 3 </a:t>
            </a:r>
            <a:r>
              <a:rPr lang="ja-JP" altLang="en-US" b="1" dirty="0"/>
              <a:t>データベースの新規作成</a:t>
            </a:r>
            <a:r>
              <a:rPr lang="ja-JP" altLang="en-US" dirty="0"/>
              <a:t>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CE76C31-0639-4657-B3C6-7627F630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" y="4441308"/>
            <a:ext cx="90138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.exit</a:t>
            </a:r>
            <a:r>
              <a:rPr lang="ja-JP" altLang="en-US" dirty="0"/>
              <a:t>」で，</a:t>
            </a:r>
            <a:r>
              <a:rPr lang="en-US" altLang="ja-JP" dirty="0"/>
              <a:t>SQLite 3 </a:t>
            </a:r>
            <a:r>
              <a:rPr lang="ja-JP" altLang="en-US" dirty="0"/>
              <a:t>を</a:t>
            </a:r>
            <a:r>
              <a:rPr lang="ja-JP" altLang="en-US" b="1" dirty="0"/>
              <a:t>終了</a:t>
            </a:r>
            <a:endParaRPr lang="ja-JP" altLang="en-US" sz="32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680224E-B352-489B-9533-223509D53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87" y="4972725"/>
            <a:ext cx="5402601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の起動と終了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b="1" dirty="0"/>
              <a:t>起動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終了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4F19255-1F0E-494A-B514-C8597D63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99" y="4910821"/>
            <a:ext cx="5795429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00"/>
                </a:solidFill>
              </a:rPr>
              <a:t>.</a:t>
            </a:r>
            <a:r>
              <a:rPr lang="en-US" altLang="ja-JP" sz="2400" b="1" dirty="0"/>
              <a:t>exit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8EE0B69-3D8B-49FE-B01C-85E29E05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00" y="4235636"/>
            <a:ext cx="6281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次のコマンドを実行</a:t>
            </a:r>
            <a:endParaRPr lang="ja-JP" altLang="en-US" sz="3200" dirty="0"/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6E6F666D-CE87-4720-B8B8-C62D0054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16598"/>
            <a:ext cx="3081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 err="1"/>
              <a:t>sqlite3.exe</a:t>
            </a:r>
            <a:r>
              <a:rPr lang="en-US" altLang="ja-JP" dirty="0"/>
              <a:t> </a:t>
            </a:r>
            <a:r>
              <a:rPr lang="ja-JP" altLang="en-US" dirty="0"/>
              <a:t>を使う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353F86A-C75B-4CB6-B4BF-BB49EFB9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3" y="2007462"/>
            <a:ext cx="5660635" cy="14215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1EAE00-FCC2-4D5E-998A-71EEC73BC763}"/>
              </a:ext>
            </a:extLst>
          </p:cNvPr>
          <p:cNvSpPr/>
          <p:nvPr/>
        </p:nvSpPr>
        <p:spPr>
          <a:xfrm>
            <a:off x="1063102" y="2909226"/>
            <a:ext cx="1724548" cy="259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54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データベースオープン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76" y="4126682"/>
            <a:ext cx="6847539" cy="692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※ </a:t>
            </a:r>
            <a:r>
              <a:rPr lang="ja-JP" altLang="en-US" dirty="0"/>
              <a:t>データベースの新規作成について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988AE96-E98F-4570-BB51-54FF8335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" y="2030113"/>
            <a:ext cx="6232508" cy="48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b="1" dirty="0"/>
              <a:t>.open --new</a:t>
            </a:r>
            <a:r>
              <a:rPr lang="ja-JP" altLang="en-US" sz="2400" b="1" dirty="0"/>
              <a:t>　＜データベースファイル名＞</a:t>
            </a:r>
            <a:endParaRPr lang="en-US" altLang="ja-JP" sz="2400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8C35686-18E2-4C94-908D-15B6A4AA2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08" y="1223043"/>
            <a:ext cx="6281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ja-JP" dirty="0"/>
              <a:t>SQLite</a:t>
            </a:r>
            <a:r>
              <a:rPr lang="ja-JP" altLang="en-US" dirty="0"/>
              <a:t> </a:t>
            </a:r>
            <a:r>
              <a:rPr lang="en-US" altLang="ja-JP" dirty="0"/>
              <a:t>3 </a:t>
            </a:r>
            <a:r>
              <a:rPr lang="ja-JP" altLang="en-US" dirty="0"/>
              <a:t>で，次のコマンドを実行</a:t>
            </a:r>
            <a:endParaRPr lang="ja-JP" altLang="en-US" sz="32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991040C-9A09-4D3E-A023-99CCA54F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" y="2856382"/>
            <a:ext cx="579543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b="1" dirty="0"/>
              <a:t>.open </a:t>
            </a:r>
            <a:r>
              <a:rPr lang="ja-JP" altLang="en-US" sz="2400" b="1" dirty="0"/>
              <a:t>＜データベースファイル名＞</a:t>
            </a:r>
            <a:endParaRPr lang="en-US" altLang="ja-JP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2242EB-0144-4EB2-A595-DC21D335B2B7}"/>
              </a:ext>
            </a:extLst>
          </p:cNvPr>
          <p:cNvSpPr txBox="1"/>
          <p:nvPr/>
        </p:nvSpPr>
        <p:spPr>
          <a:xfrm>
            <a:off x="7026536" y="1857146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新規作成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して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オープン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E80763-05AB-4DA9-BF8A-598C8E35A6FC}"/>
              </a:ext>
            </a:extLst>
          </p:cNvPr>
          <p:cNvSpPr txBox="1"/>
          <p:nvPr/>
        </p:nvSpPr>
        <p:spPr>
          <a:xfrm>
            <a:off x="6497122" y="2852730"/>
            <a:ext cx="264687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既存のもの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オープン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EED235-E7F5-48D7-BB91-571781D60B0D}"/>
              </a:ext>
            </a:extLst>
          </p:cNvPr>
          <p:cNvSpPr txBox="1"/>
          <p:nvPr/>
        </p:nvSpPr>
        <p:spPr>
          <a:xfrm>
            <a:off x="448627" y="4912840"/>
            <a:ext cx="77520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指定したファイルが</a:t>
            </a:r>
            <a:r>
              <a:rPr lang="ja-JP" altLang="en-US" sz="2400" b="1" dirty="0"/>
              <a:t>すでに存在するとき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削除</a:t>
            </a:r>
            <a:r>
              <a:rPr lang="ja-JP" altLang="en-US" sz="2400" dirty="0"/>
              <a:t>され，</a:t>
            </a:r>
            <a:r>
              <a:rPr lang="ja-JP" altLang="en-US" sz="2400" b="1" dirty="0"/>
              <a:t>空のデータベースファイル</a:t>
            </a:r>
            <a:r>
              <a:rPr lang="ja-JP" altLang="en-US" sz="2400" dirty="0"/>
              <a:t>が新規作成される</a:t>
            </a:r>
            <a:endParaRPr lang="en-US" altLang="ja-JP" sz="2400" dirty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指定したファイルが</a:t>
            </a:r>
            <a:r>
              <a:rPr lang="ja-JP" altLang="en-US" sz="2400" b="1" dirty="0"/>
              <a:t>存在しないとき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空のデータベースファイル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新規作成</a:t>
            </a:r>
            <a:r>
              <a:rPr lang="ja-JP" altLang="en-US" sz="2400" dirty="0"/>
              <a:t>される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06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を実行できるオンラインサイトの例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DE3F025-05C8-4945-BB89-ECB287E0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GDB online Debugger </a:t>
            </a:r>
            <a:r>
              <a:rPr lang="ja-JP" altLang="en-US" dirty="0"/>
              <a:t>のサイト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URL: https://www.onlinegdb.com/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BB9C1F-C0E0-4E40-8AF2-E76012F3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78" y="2313293"/>
            <a:ext cx="6378493" cy="387510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FA2814-EF70-4A65-891E-4D97A92C172E}"/>
              </a:ext>
            </a:extLst>
          </p:cNvPr>
          <p:cNvSpPr/>
          <p:nvPr/>
        </p:nvSpPr>
        <p:spPr>
          <a:xfrm>
            <a:off x="5819906" y="2789334"/>
            <a:ext cx="600740" cy="308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98CF2A-2733-46E2-9858-948E5975E554}"/>
              </a:ext>
            </a:extLst>
          </p:cNvPr>
          <p:cNvSpPr txBox="1"/>
          <p:nvPr/>
        </p:nvSpPr>
        <p:spPr>
          <a:xfrm>
            <a:off x="6831654" y="2527965"/>
            <a:ext cx="218361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Language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SQLite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</a:p>
        </p:txBody>
      </p:sp>
    </p:spTree>
    <p:extLst>
      <p:ext uri="{BB962C8B-B14F-4D97-AF65-F5344CB8AC3E}">
        <p14:creationId xmlns:p14="http://schemas.microsoft.com/office/powerpoint/2010/main" val="313107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8" y="575000"/>
            <a:ext cx="5131884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si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-2.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テーブル定義，データ型，主キー，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</a:t>
            </a:r>
            <a:endParaRPr lang="ja-JP" altLang="en-US" sz="20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6" y="3126508"/>
            <a:ext cx="5384805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SQLite 3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による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演習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（全３回）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SQL</a:t>
            </a:r>
            <a:r>
              <a:rPr lang="ja-JP" altLang="en-US" b="1" dirty="0">
                <a:solidFill>
                  <a:schemeClr val="tx1"/>
                </a:solidFill>
              </a:rPr>
              <a:t> の入門者へ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sqlite3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4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テーブル</a:t>
            </a:r>
            <a:endParaRPr kumimoji="1" lang="en-US" altLang="ja-JP" dirty="0"/>
          </a:p>
          <a:p>
            <a:r>
              <a:rPr kumimoji="1" lang="ja-JP" altLang="en-US" dirty="0"/>
              <a:t>テーブル定義</a:t>
            </a:r>
            <a:endParaRPr kumimoji="1" lang="en-US" altLang="ja-JP" dirty="0"/>
          </a:p>
          <a:p>
            <a:r>
              <a:rPr kumimoji="1" lang="ja-JP" altLang="en-US" dirty="0"/>
              <a:t>データ型</a:t>
            </a:r>
            <a:endParaRPr kumimoji="1" lang="en-US" altLang="ja-JP" dirty="0"/>
          </a:p>
          <a:p>
            <a:r>
              <a:rPr lang="ja-JP" altLang="en-US" dirty="0"/>
              <a:t>主キー</a:t>
            </a:r>
            <a:endParaRPr kumimoji="1" lang="en-US" altLang="ja-JP" dirty="0"/>
          </a:p>
          <a:p>
            <a:r>
              <a:rPr lang="en-US" altLang="ja-JP" dirty="0"/>
              <a:t>NULL</a:t>
            </a:r>
          </a:p>
          <a:p>
            <a:r>
              <a:rPr kumimoji="1" lang="ja-JP" altLang="en-US" dirty="0"/>
              <a:t>テーブルへのレコードの挿入</a:t>
            </a:r>
            <a:endParaRPr kumimoji="1" lang="en-US" altLang="ja-JP" dirty="0"/>
          </a:p>
          <a:p>
            <a:r>
              <a:rPr lang="en-US" altLang="ja-JP" dirty="0"/>
              <a:t>SQL</a:t>
            </a:r>
            <a:r>
              <a:rPr lang="ja-JP" altLang="en-US" dirty="0"/>
              <a:t> 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7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2718017" y="13876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4FDFCB1-4E17-492E-8E2B-BB391BEFB19A}"/>
              </a:ext>
            </a:extLst>
          </p:cNvPr>
          <p:cNvGraphicFramePr>
            <a:graphicFrameLocks noGrp="1"/>
          </p:cNvGraphicFramePr>
          <p:nvPr/>
        </p:nvGraphicFramePr>
        <p:xfrm>
          <a:off x="2718016" y="1895373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9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992395" y="1196487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では，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を設定して，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定義</a:t>
            </a:r>
            <a:r>
              <a:rPr lang="ja-JP" altLang="en-US" dirty="0"/>
              <a:t>する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95" y="4356379"/>
            <a:ext cx="692745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761697" y="644893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B1513-449C-44E8-9CC0-DE682F399D15}"/>
              </a:ext>
            </a:extLst>
          </p:cNvPr>
          <p:cNvGraphicFramePr>
            <a:graphicFrameLocks noGrp="1"/>
          </p:cNvGraphicFramePr>
          <p:nvPr/>
        </p:nvGraphicFramePr>
        <p:xfrm>
          <a:off x="5761697" y="1152592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5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0277" y="5129704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それぞれの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23640" y="3652462"/>
            <a:ext cx="6489685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  　　長いテキスト　浮動小数点数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6515" y="4065101"/>
            <a:ext cx="243451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のキーワード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6589" y="4176726"/>
            <a:ext cx="2153707" cy="470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18033" y="4012297"/>
            <a:ext cx="3262626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64583" y="40253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6" name="右中かっこ 5"/>
          <p:cNvSpPr/>
          <p:nvPr/>
        </p:nvSpPr>
        <p:spPr>
          <a:xfrm rot="5400000">
            <a:off x="3296640" y="1622990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150876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3594615" y="326299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68047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E80C97C-5FE1-4379-8B71-244D7E1669BA}"/>
              </a:ext>
            </a:extLst>
          </p:cNvPr>
          <p:cNvGraphicFramePr>
            <a:graphicFrameLocks noGrp="1"/>
          </p:cNvGraphicFramePr>
          <p:nvPr/>
        </p:nvGraphicFramePr>
        <p:xfrm>
          <a:off x="790461" y="1161643"/>
          <a:ext cx="5790198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790461" y="1160537"/>
            <a:ext cx="5928146" cy="4299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27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/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ja-JP" altLang="en-US" sz="24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主なデータ型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空値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NULL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CHAR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INTEGER, REAL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ブール値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BIT, BOOL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593186" y="5164191"/>
            <a:ext cx="81085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593186" y="5843388"/>
            <a:ext cx="79357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0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5C5D5-1B25-424B-AC42-D2D148C2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３回の内容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5D339-8787-432E-B8EA-8B459E5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846253"/>
            <a:ext cx="8530134" cy="53331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SQLite</a:t>
            </a:r>
            <a:r>
              <a:rPr lang="ja-JP" altLang="en-US" b="1" dirty="0"/>
              <a:t> </a:t>
            </a:r>
            <a:r>
              <a:rPr lang="en-US" altLang="ja-JP" b="1" dirty="0"/>
              <a:t>3</a:t>
            </a:r>
            <a:r>
              <a:rPr lang="ja-JP" altLang="en-US" b="1" dirty="0"/>
              <a:t> のインストールと基本操作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テーブル定義，データ型，主キー，</a:t>
            </a:r>
            <a:r>
              <a:rPr lang="en-US" altLang="ja-JP" b="1" dirty="0"/>
              <a:t>SQL</a:t>
            </a:r>
            <a:r>
              <a:rPr lang="ja-JP" altLang="en-US" b="1" dirty="0"/>
              <a:t> 問い合わせ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SQL </a:t>
            </a:r>
            <a:r>
              <a:rPr lang="ja-JP" altLang="en-US" b="1" dirty="0"/>
              <a:t>の基本</a:t>
            </a:r>
            <a:r>
              <a:rPr lang="ja-JP" altLang="en-US" dirty="0"/>
              <a:t>を，</a:t>
            </a:r>
            <a:r>
              <a:rPr lang="en-US" altLang="ja-JP" dirty="0" err="1"/>
              <a:t>SQlite</a:t>
            </a:r>
            <a:r>
              <a:rPr lang="en-US" altLang="ja-JP" dirty="0"/>
              <a:t> 3 </a:t>
            </a:r>
            <a:r>
              <a:rPr lang="ja-JP" altLang="en-US" dirty="0"/>
              <a:t>を用いて演習する．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sqlite3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253DB7-DFF8-473C-8158-DB6BAFD3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1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A8773A7-C70E-4EB4-9E03-BFCE01482A4C}"/>
              </a:ext>
            </a:extLst>
          </p:cNvPr>
          <p:cNvGraphicFramePr>
            <a:graphicFrameLocks noGrp="1"/>
          </p:cNvGraphicFramePr>
          <p:nvPr/>
        </p:nvGraphicFramePr>
        <p:xfrm>
          <a:off x="2678816" y="4210415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17FED47F-E4BA-418A-BD62-E0A60BEB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主キーと候補キー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C0E617-79D0-4B01-8D0B-25B9CE73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442495-2F63-4E52-9091-5FC321A4CBE0}"/>
              </a:ext>
            </a:extLst>
          </p:cNvPr>
          <p:cNvSpPr txBox="1">
            <a:spLocks/>
          </p:cNvSpPr>
          <p:nvPr/>
        </p:nvSpPr>
        <p:spPr>
          <a:xfrm>
            <a:off x="789076" y="907213"/>
            <a:ext cx="7730083" cy="2842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400" dirty="0"/>
              <a:t>候補キー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通し番号，学生番号のように，</a:t>
            </a:r>
            <a:r>
              <a:rPr lang="ja-JP" altLang="en-US" sz="2400" u="sng" dirty="0">
                <a:solidFill>
                  <a:srgbClr val="FF0000"/>
                </a:solidFill>
              </a:rPr>
              <a:t>１つのテーブルの中で</a:t>
            </a:r>
            <a:r>
              <a:rPr lang="ja-JP" altLang="en-US" sz="2400" b="1" u="sng" dirty="0">
                <a:solidFill>
                  <a:srgbClr val="FF0000"/>
                </a:solidFill>
              </a:rPr>
              <a:t>同じ値が２回以上出ない</a:t>
            </a:r>
            <a:r>
              <a:rPr lang="ja-JP" altLang="en-US" sz="2400" dirty="0"/>
              <a:t>と前もって分かっている</a:t>
            </a:r>
            <a:r>
              <a:rPr lang="ja-JP" altLang="en-US" sz="2400" b="1" dirty="0">
                <a:solidFill>
                  <a:srgbClr val="C00000"/>
                </a:solidFill>
              </a:rPr>
              <a:t>属性</a:t>
            </a:r>
            <a:r>
              <a:rPr lang="ja-JP" altLang="en-US" sz="2400" dirty="0"/>
              <a:t>あるいは</a:t>
            </a:r>
            <a:r>
              <a:rPr lang="ja-JP" altLang="en-US" sz="2400" dirty="0">
                <a:solidFill>
                  <a:srgbClr val="C00000"/>
                </a:solidFill>
              </a:rPr>
              <a:t>属性</a:t>
            </a:r>
            <a:r>
              <a:rPr lang="ja-JP" altLang="en-US" sz="2400" dirty="0"/>
              <a:t>の集まり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主キー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候補キー</a:t>
            </a:r>
            <a:r>
              <a:rPr lang="ja-JP" altLang="en-US" sz="2400" dirty="0"/>
              <a:t>のうち管理に適するもの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BD023A-EA6A-4441-ACA6-E7017E72BC3F}"/>
              </a:ext>
            </a:extLst>
          </p:cNvPr>
          <p:cNvSpPr txBox="1"/>
          <p:nvPr/>
        </p:nvSpPr>
        <p:spPr>
          <a:xfrm>
            <a:off x="2503203" y="6396149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6CAC4C-C574-4AEE-AF91-139824E11967}"/>
              </a:ext>
            </a:extLst>
          </p:cNvPr>
          <p:cNvSpPr/>
          <p:nvPr/>
        </p:nvSpPr>
        <p:spPr>
          <a:xfrm>
            <a:off x="2603804" y="4046678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29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3DF2CD5-BBE7-420B-B829-480845DA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リレーショナルデータベースの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NULL</a:t>
            </a:r>
            <a:endParaRPr lang="ja-JP" altLang="en-US" dirty="0"/>
          </a:p>
        </p:txBody>
      </p:sp>
      <p:sp>
        <p:nvSpPr>
          <p:cNvPr id="358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は「ヌル」あるいは「ナル」と読む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で </a:t>
            </a:r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は，次の場合に使う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1. </a:t>
            </a:r>
            <a:r>
              <a:rPr lang="ja-JP" altLang="en-US" b="1" dirty="0"/>
              <a:t>未定，未知，不明</a:t>
            </a:r>
            <a:r>
              <a:rPr lang="ja-JP" altLang="en-US" dirty="0"/>
              <a:t>（分からない場合）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2. </a:t>
            </a:r>
            <a:r>
              <a:rPr lang="ja-JP" altLang="en-US" b="1" dirty="0"/>
              <a:t>非存在</a:t>
            </a:r>
            <a:r>
              <a:rPr lang="ja-JP" altLang="en-US" dirty="0"/>
              <a:t>（もともと存在しない場合）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0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F338E75-2A93-4AA7-B3C6-BA6B717C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テーブル定義と一貫性制約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0882D3-72B0-41D9-8688-894BE23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A19D837A-B904-4EC0-964C-EA8B78A2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85" y="712113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6C8FCFCC-29B9-4D23-BABC-D14EBFEA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094" y="3750052"/>
            <a:ext cx="8829884" cy="91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id: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主キー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(PRIMARY KEY)</a:t>
            </a:r>
            <a:r>
              <a:rPr lang="ja-JP" altLang="en-US" sz="2400" dirty="0"/>
              <a:t>，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name: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テーブルの制約について記述．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データベースの一貫性を維持するのに役立つ．</a:t>
            </a:r>
            <a:endParaRPr lang="en-US" altLang="ja-JP" sz="24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D6908EE-BBD1-425B-8982-6BF25FBE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274" y="1341576"/>
            <a:ext cx="6927451" cy="2087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47852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862A077-1284-4ED3-BE2D-2C22E20A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85" y="1130601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F036CB8-4C88-4D67-BFBA-97C28010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274" y="1597034"/>
            <a:ext cx="6927451" cy="201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F2FFD35-5CF4-4AE6-9C24-AA2BFD6E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74" y="3917754"/>
            <a:ext cx="6919604" cy="28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新しいレコードの挿入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127584" y="2159914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値の並び．半角のカンマ「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」で区切る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文字列は半角の「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」で囲む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INSERT INTO </a:t>
            </a:r>
            <a:r>
              <a:rPr lang="en-US" altLang="ja-JP" sz="3000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VALUES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4, 'apple', 150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);</a:t>
            </a:r>
            <a:endParaRPr kumimoji="1" lang="ja-JP" altLang="en-US" sz="3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96948"/>
              </p:ext>
            </p:extLst>
          </p:nvPr>
        </p:nvGraphicFramePr>
        <p:xfrm>
          <a:off x="635618" y="1712296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7160"/>
              </p:ext>
            </p:extLst>
          </p:nvPr>
        </p:nvGraphicFramePr>
        <p:xfrm>
          <a:off x="4992028" y="1712295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635618" y="1204597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9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データの種類ごとに分かれた，たくさんの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lang="ja-JP" altLang="en-US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208" y="3381268"/>
            <a:ext cx="3008409" cy="68844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4" y="4135786"/>
            <a:ext cx="3948981" cy="584288"/>
          </a:xfrm>
          <a:prstGeom prst="rect">
            <a:avLst/>
          </a:prstGeom>
        </p:spPr>
      </p:pic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問い合わせ（クエリ）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の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問い合わせ（クエリ）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の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</a:rPr>
              <a:t>結果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は，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データベースシステム</a:t>
            </a:r>
          </a:p>
        </p:txBody>
      </p:sp>
    </p:spTree>
    <p:extLst>
      <p:ext uri="{BB962C8B-B14F-4D97-AF65-F5344CB8AC3E}">
        <p14:creationId xmlns:p14="http://schemas.microsoft.com/office/powerpoint/2010/main" val="4053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7483" y="1646585"/>
            <a:ext cx="8345570" cy="20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( 1, 'orange', 50 );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( 2, 'apple', 100 );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( 3, 'melon', 500 );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* FROM </a:t>
            </a:r>
            <a:r>
              <a:rPr lang="en-US" altLang="ja-JP" sz="2800" dirty="0">
                <a:latin typeface="Arial" panose="020B0604020202020204" pitchFamily="34" charset="0"/>
              </a:rPr>
              <a:t>products;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FA565CD-A265-4CF1-A141-38638AE4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レコードの挿入</a:t>
            </a:r>
            <a:r>
              <a:rPr lang="ja-JP" altLang="en-US" dirty="0"/>
              <a:t>，</a:t>
            </a:r>
            <a:r>
              <a:rPr lang="en-US" altLang="ja-JP" dirty="0"/>
              <a:t>SQL </a:t>
            </a:r>
            <a:r>
              <a:rPr lang="ja-JP" altLang="en-US" dirty="0"/>
              <a:t>問い合わせ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87711" y="1127473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25B221-A816-4F5C-BFED-56DA9401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3" y="3962201"/>
            <a:ext cx="8100008" cy="23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09244" y="1785095"/>
            <a:ext cx="8272744" cy="511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WHERE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price &gt; 90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CD13C45-EDE1-4F33-B436-81F54737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6652" y="1239665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20D95C-9CFA-4665-8D63-9A33CDA6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4" y="2595712"/>
            <a:ext cx="8263476" cy="14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4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A6CFF89-2F78-4E65-9AC4-879BAF92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/>
              <a:t>SQL </a:t>
            </a:r>
            <a:r>
              <a:rPr lang="ja-JP" altLang="en-US"/>
              <a:t>を用いたテーブルの削除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DD822F-F214-460C-8833-48062630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CD4CB22-D755-44A1-8A51-2C922FBD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46348"/>
            <a:ext cx="66611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/>
              <a:t>drop table </a:t>
            </a:r>
            <a:r>
              <a:rPr lang="en-US" altLang="ja-JP" dirty="0"/>
              <a:t>products;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224ABBC-88E2-4A5E-BCB6-5093CE1B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2022473"/>
            <a:ext cx="3562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BD06EE3B-782A-4ACB-86F8-F27B8EEE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71538"/>
            <a:ext cx="68945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テーブル </a:t>
            </a:r>
            <a:r>
              <a:rPr lang="en-US" altLang="ja-JP" b="1" dirty="0"/>
              <a:t>products </a:t>
            </a:r>
            <a:r>
              <a:rPr lang="ja-JP" altLang="en-US" b="1" dirty="0"/>
              <a:t>の削除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9F8831-204B-44B0-B215-85E5FF2AD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19637"/>
            <a:ext cx="6939394" cy="8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3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レコードの挿入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1BA45-6A62-4521-A86C-4607EFCB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第１回のアウトライン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CC5DCC-3AEC-476F-B4FC-B81D73E6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コマンドラインシェルの終了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3DB809-6062-4ACA-8996-EA7C285B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17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28860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si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-3. SQL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による結合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404260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SQLite 3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による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演習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（全３回）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SQL</a:t>
            </a:r>
            <a:r>
              <a:rPr lang="ja-JP" altLang="en-US" b="1" dirty="0">
                <a:solidFill>
                  <a:schemeClr val="tx1"/>
                </a:solidFill>
              </a:rPr>
              <a:t> の入門者へ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sqlite3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55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結合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30A4D-0A4D-4097-8213-7B05197A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lvl="0"/>
            <a:fld id="{E205D82C-95A1-431E-8E38-AA614A14CDCF}" type="slidenum">
              <a:rPr lang="ja-JP" altLang="en-US" noProof="0" smtClean="0"/>
              <a:pPr lvl="0"/>
              <a:t>31</a:t>
            </a:fld>
            <a:endParaRPr lang="ja-JP" altLang="en-US" noProof="0"/>
          </a:p>
        </p:txBody>
      </p:sp>
      <p:sp>
        <p:nvSpPr>
          <p:cNvPr id="4" name="正方形/長方形 3"/>
          <p:cNvSpPr/>
          <p:nvPr/>
        </p:nvSpPr>
        <p:spPr>
          <a:xfrm>
            <a:off x="2672586" y="2335477"/>
            <a:ext cx="935009" cy="1025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351028" y="3683784"/>
            <a:ext cx="1412540" cy="4167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137276" y="2649813"/>
            <a:ext cx="893089" cy="1210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6390" name="テキスト ボックス 6"/>
          <p:cNvSpPr txBox="1">
            <a:spLocks noChangeArrowheads="1"/>
          </p:cNvSpPr>
          <p:nvPr/>
        </p:nvSpPr>
        <p:spPr bwMode="auto">
          <a:xfrm>
            <a:off x="520589" y="2558328"/>
            <a:ext cx="1931716" cy="6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Segoe UI" panose="020B0502040204020203" pitchFamily="34" charset="0"/>
              </a:rPr>
              <a:t>テーブル</a:t>
            </a:r>
          </a:p>
        </p:txBody>
      </p:sp>
      <p:sp>
        <p:nvSpPr>
          <p:cNvPr id="16391" name="テキスト ボックス 7"/>
          <p:cNvSpPr txBox="1">
            <a:spLocks noChangeArrowheads="1"/>
          </p:cNvSpPr>
          <p:nvPr/>
        </p:nvSpPr>
        <p:spPr bwMode="auto">
          <a:xfrm>
            <a:off x="358664" y="3508447"/>
            <a:ext cx="1931716" cy="6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Segoe UI" panose="020B0502040204020203" pitchFamily="34" charset="0"/>
              </a:rPr>
              <a:t>テーブル</a:t>
            </a:r>
          </a:p>
        </p:txBody>
      </p:sp>
      <p:sp>
        <p:nvSpPr>
          <p:cNvPr id="16392" name="テキスト ボックス 8"/>
          <p:cNvSpPr txBox="1">
            <a:spLocks noChangeArrowheads="1"/>
          </p:cNvSpPr>
          <p:nvPr/>
        </p:nvSpPr>
        <p:spPr bwMode="auto">
          <a:xfrm>
            <a:off x="7030963" y="4135293"/>
            <a:ext cx="1931716" cy="111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Segoe UI" panose="020B0502040204020203" pitchFamily="34" charset="0"/>
              </a:rPr>
              <a:t>新しい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Segoe UI" panose="020B0502040204020203" pitchFamily="34" charset="0"/>
              </a:rPr>
              <a:t>テーブル</a:t>
            </a:r>
          </a:p>
        </p:txBody>
      </p:sp>
      <p:sp>
        <p:nvSpPr>
          <p:cNvPr id="16393" name="テキスト ボックス 9"/>
          <p:cNvSpPr txBox="1">
            <a:spLocks noChangeArrowheads="1"/>
          </p:cNvSpPr>
          <p:nvPr/>
        </p:nvSpPr>
        <p:spPr bwMode="auto">
          <a:xfrm>
            <a:off x="3997773" y="3928828"/>
            <a:ext cx="1107203" cy="6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Segoe UI" panose="020B0502040204020203" pitchFamily="34" charset="0"/>
              </a:rPr>
              <a:t>結合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339182" y="2335477"/>
            <a:ext cx="2334790" cy="16274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2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12386F2F-DC47-4AB9-A0F3-DFA4F68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0EE5B1-5621-4E1B-AE9D-475A74E0A0EE}"/>
              </a:ext>
            </a:extLst>
          </p:cNvPr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teacher</a:t>
            </a: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DDB1585-82BA-4191-B5E1-ABED9384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101" y="1039809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424507B-187D-4172-86B5-C2E5FC22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24" y="1506243"/>
            <a:ext cx="7520918" cy="2218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teacher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 err="1">
                <a:latin typeface="Arial" panose="020B0604020202020204" pitchFamily="34" charset="0"/>
              </a:rPr>
              <a:t>teacher_name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F153B6-6540-45A7-87E1-47725056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24" y="3967069"/>
            <a:ext cx="7118190" cy="27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1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12386F2F-DC47-4AB9-A0F3-DFA4F68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0EE5B1-5621-4E1B-AE9D-475A74E0A0EE}"/>
              </a:ext>
            </a:extLst>
          </p:cNvPr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student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DDB1585-82BA-4191-B5E1-ABED9384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938" y="950703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424507B-187D-4172-86B5-C2E5FC22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8" y="1466161"/>
            <a:ext cx="7520918" cy="2557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student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 err="1">
                <a:latin typeface="Arial" panose="020B0604020202020204" pitchFamily="34" charset="0"/>
              </a:rPr>
              <a:t>student_name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 err="1">
                <a:latin typeface="Arial" panose="020B0604020202020204" pitchFamily="34" charset="0"/>
              </a:rPr>
              <a:t>tid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INTEGER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score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B326E0-9D75-429C-BA44-3BF862EC2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8" y="4301108"/>
            <a:ext cx="7264348" cy="1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5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F213B4A-8C4E-4765-8030-AB9FADFB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D0AABBB-C18D-4FF6-A653-260BA093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1361241"/>
            <a:ext cx="8345570" cy="1455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teacher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(1, '</a:t>
            </a:r>
            <a:r>
              <a:rPr lang="en-US" altLang="ja-JP" sz="2800" dirty="0" err="1">
                <a:latin typeface="Arial" panose="020B0604020202020204" pitchFamily="34" charset="0"/>
              </a:rPr>
              <a:t>db</a:t>
            </a:r>
            <a:r>
              <a:rPr lang="en-US" altLang="ja-JP" sz="2800" dirty="0">
                <a:latin typeface="Arial" panose="020B0604020202020204" pitchFamily="34" charset="0"/>
              </a:rPr>
              <a:t>', 'k');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teacher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(2, 'python', 'a');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teacher;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46194A0-6026-4A0A-9487-732C8D34452C}"/>
              </a:ext>
            </a:extLst>
          </p:cNvPr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レコードの挿入と確認</a:t>
            </a:r>
            <a:endParaRPr lang="ja-JP" alt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CC42F3A-5EF9-46BC-A0AE-ABB2EBBF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279" y="842128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0C7BAA0-3715-470D-961A-1CEF6F47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1" y="3063644"/>
            <a:ext cx="8121214" cy="19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F213B4A-8C4E-4765-8030-AB9FADFB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D0AABBB-C18D-4FF6-A653-260BA093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64" y="1281685"/>
            <a:ext cx="7426358" cy="2789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student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(1, 'kk', 1, 85);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student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(2, 'aa', 1, 75);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student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(3, '</a:t>
            </a:r>
            <a:r>
              <a:rPr lang="en-US" altLang="ja-JP" sz="2400" dirty="0" err="1">
                <a:latin typeface="Arial" panose="020B0604020202020204" pitchFamily="34" charset="0"/>
              </a:rPr>
              <a:t>nn</a:t>
            </a:r>
            <a:r>
              <a:rPr lang="en-US" altLang="ja-JP" sz="2400" dirty="0">
                <a:latin typeface="Arial" panose="020B0604020202020204" pitchFamily="34" charset="0"/>
              </a:rPr>
              <a:t>', 1, 90);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student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(4, 'kk', 2, 85);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student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(5, '</a:t>
            </a:r>
            <a:r>
              <a:rPr lang="en-US" altLang="ja-JP" sz="2400" dirty="0" err="1">
                <a:latin typeface="Arial" panose="020B0604020202020204" pitchFamily="34" charset="0"/>
              </a:rPr>
              <a:t>nn</a:t>
            </a:r>
            <a:r>
              <a:rPr lang="en-US" altLang="ja-JP" sz="2400" dirty="0">
                <a:latin typeface="Arial" panose="020B0604020202020204" pitchFamily="34" charset="0"/>
              </a:rPr>
              <a:t>', 2, 75);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SELECT * FROM </a:t>
            </a:r>
            <a:r>
              <a:rPr lang="en-US" altLang="ja-JP" sz="2400" dirty="0">
                <a:latin typeface="Arial" panose="020B0604020202020204" pitchFamily="34" charset="0"/>
              </a:rPr>
              <a:t>student;</a:t>
            </a:r>
          </a:p>
          <a:p>
            <a:pPr>
              <a:spcBef>
                <a:spcPts val="600"/>
              </a:spcBef>
              <a:buNone/>
            </a:pPr>
            <a:endParaRPr lang="en-US" altLang="ja-JP" sz="2800" dirty="0"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46194A0-6026-4A0A-9487-732C8D34452C}"/>
              </a:ext>
            </a:extLst>
          </p:cNvPr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レコードの挿入と確認</a:t>
            </a:r>
            <a:endParaRPr lang="ja-JP" alt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CC42F3A-5EF9-46BC-A0AE-ABB2EBBF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711" y="762573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6DF4A26-E96C-475A-84EC-4D550001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64" y="4154957"/>
            <a:ext cx="5433928" cy="25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3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21361" y="1341017"/>
            <a:ext cx="8101277" cy="1017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</a:t>
            </a:r>
            <a:r>
              <a:rPr lang="en-US" altLang="ja-JP" sz="2800" dirty="0">
                <a:latin typeface="Arial" panose="020B0604020202020204" pitchFamily="34" charset="0"/>
              </a:rPr>
              <a:t> teacher, student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WHERE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teacher.id</a:t>
            </a:r>
            <a:r>
              <a:rPr lang="en-US" altLang="ja-JP" sz="2800" dirty="0">
                <a:latin typeface="Arial" panose="020B0604020202020204" pitchFamily="34" charset="0"/>
              </a:rPr>
              <a:t> = </a:t>
            </a:r>
            <a:r>
              <a:rPr lang="en-US" altLang="ja-JP" sz="2800" dirty="0" err="1">
                <a:latin typeface="Arial" panose="020B0604020202020204" pitchFamily="34" charset="0"/>
              </a:rPr>
              <a:t>student.tid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669277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4794CE9-80AC-49D2-A02B-9FC12AD0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1" y="2570671"/>
            <a:ext cx="7790310" cy="33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0E9EC7-5D19-4CC1-9ED7-D87CF938C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620125" cy="5334000"/>
          </a:xfrm>
        </p:spPr>
        <p:txBody>
          <a:bodyPr>
            <a:noAutofit/>
          </a:bodyPr>
          <a:lstStyle/>
          <a:p>
            <a:r>
              <a:rPr lang="en-US" altLang="ja-JP" dirty="0"/>
              <a:t>SQLite 3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en-US" altLang="ja-JP" dirty="0"/>
              <a:t>SQLite 3</a:t>
            </a:r>
            <a:r>
              <a:rPr lang="ja-JP" altLang="en-US" dirty="0"/>
              <a:t> の特徴</a:t>
            </a:r>
          </a:p>
          <a:p>
            <a:pPr lvl="1"/>
            <a:r>
              <a:rPr lang="ja-JP" altLang="en-US" dirty="0"/>
              <a:t>アカウント（ユーザ名やパスワード）の機能がない</a:t>
            </a:r>
          </a:p>
          <a:p>
            <a:pPr lvl="1"/>
            <a:r>
              <a:rPr lang="ja-JP" altLang="en-US" dirty="0"/>
              <a:t>設定なしで動く </a:t>
            </a:r>
            <a:endParaRPr lang="en-US" altLang="ja-JP" dirty="0"/>
          </a:p>
          <a:p>
            <a:pPr lvl="1"/>
            <a:r>
              <a:rPr lang="ja-JP" altLang="en-US" dirty="0"/>
              <a:t>並行処理制御，リモートとの通信の機能は </a:t>
            </a:r>
            <a:r>
              <a:rPr lang="en-US" altLang="ja-JP" dirty="0"/>
              <a:t>SQLite 3 </a:t>
            </a:r>
            <a:r>
              <a:rPr lang="ja-JP" altLang="en-US" dirty="0"/>
              <a:t>にない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の </a:t>
            </a:r>
            <a:r>
              <a:rPr lang="en-US" altLang="ja-JP" dirty="0"/>
              <a:t>URL</a:t>
            </a:r>
            <a:r>
              <a:rPr lang="en-US" altLang="ja-JP"/>
              <a:t>: </a:t>
            </a:r>
            <a:r>
              <a:rPr lang="en-US" altLang="ja-JP" b="1"/>
              <a:t>https://</a:t>
            </a:r>
            <a:r>
              <a:rPr lang="en-US" altLang="ja-JP" b="1" dirty="0"/>
              <a:t>www.sqlite.org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のコピーライト</a:t>
            </a:r>
            <a:r>
              <a:rPr lang="en-US" altLang="ja-JP" dirty="0"/>
              <a:t>: </a:t>
            </a:r>
            <a:r>
              <a:rPr lang="en-US" altLang="ja-JP" b="1" dirty="0"/>
              <a:t>https://www.sqlite.org/copyright.html</a:t>
            </a:r>
            <a:endParaRPr lang="ja-JP" altLang="en-US" b="1" dirty="0"/>
          </a:p>
          <a:p>
            <a:r>
              <a:rPr lang="en-US" altLang="ja-JP" dirty="0"/>
              <a:t>Windows </a:t>
            </a:r>
            <a:r>
              <a:rPr lang="ja-JP" altLang="en-US" dirty="0"/>
              <a:t>での </a:t>
            </a:r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  <a:r>
              <a:rPr lang="en-US" altLang="ja-JP" dirty="0"/>
              <a:t>: </a:t>
            </a:r>
            <a:r>
              <a:rPr lang="en-US" altLang="ja-JP" b="1" dirty="0"/>
              <a:t>https://www.kkaneko.jp/data/sqlite3/sqlite3.html</a:t>
            </a:r>
            <a:endParaRPr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09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DDFBEE6-217B-44FB-861A-77DC6DC0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0B0187-2793-425F-B0C4-E0611597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SQLite </a:t>
            </a:r>
            <a:r>
              <a:rPr lang="ja-JP" altLang="en-US" dirty="0"/>
              <a:t>の </a:t>
            </a:r>
            <a:r>
              <a:rPr lang="en-US" altLang="ja-JP" dirty="0"/>
              <a:t>Web </a:t>
            </a:r>
            <a:r>
              <a:rPr lang="ja-JP" altLang="en-US" dirty="0"/>
              <a:t>ページを開く．	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www.sqlite.org</a:t>
            </a:r>
            <a:r>
              <a:rPr lang="en-US" altLang="ja-JP" dirty="0">
                <a:hlinkClick r:id="rId3"/>
              </a:rPr>
              <a:t>/</a:t>
            </a:r>
            <a:r>
              <a:rPr lang="en-US" altLang="ja-JP" dirty="0"/>
              <a:t>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1640490-120B-4258-A453-EF5D857C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5889C77-CBA6-4727-B42B-9F907AB3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DDAE70-DFA9-4B44-8849-A9745A8A9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dirty="0"/>
              <a:t>Download</a:t>
            </a:r>
            <a:r>
              <a:rPr lang="ja-JP" altLang="en-US" dirty="0"/>
              <a:t>」をクリック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Windows </a:t>
            </a:r>
            <a:r>
              <a:rPr lang="ja-JP" altLang="en-US" dirty="0"/>
              <a:t>版のダウンロード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35287F-F23E-4B23-B6F3-593B3B4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8640E6-AF17-4523-82A5-C412D70F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64" y="1346168"/>
            <a:ext cx="4738552" cy="265481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A51E25-9D62-4857-AB8A-70FCC7CA7E58}"/>
              </a:ext>
            </a:extLst>
          </p:cNvPr>
          <p:cNvSpPr/>
          <p:nvPr/>
        </p:nvSpPr>
        <p:spPr>
          <a:xfrm>
            <a:off x="2217906" y="3741906"/>
            <a:ext cx="70687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DB99EE-AFB2-43DC-8946-F7D89AE2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0" y="4790112"/>
            <a:ext cx="5959781" cy="188922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C6917A-D50A-41C1-8230-BC0E46EAB6BC}"/>
              </a:ext>
            </a:extLst>
          </p:cNvPr>
          <p:cNvSpPr/>
          <p:nvPr/>
        </p:nvSpPr>
        <p:spPr>
          <a:xfrm>
            <a:off x="1552052" y="6091916"/>
            <a:ext cx="1372731" cy="587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883B9A-B02C-4CA2-B4BE-7EB4AEA9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DB96AD-8DC8-457A-B6C2-B12F778A0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lang="en-US" altLang="ja-JP" dirty="0"/>
              <a:t> </a:t>
            </a:r>
            <a:r>
              <a:rPr lang="ja-JP" altLang="en-US" dirty="0"/>
              <a:t>ダウンロードした </a:t>
            </a:r>
            <a:r>
              <a:rPr lang="en-US" altLang="ja-JP" dirty="0"/>
              <a:t>.zip </a:t>
            </a:r>
            <a:r>
              <a:rPr lang="ja-JP" altLang="en-US" dirty="0"/>
              <a:t>ファイルを展開（解凍）</a:t>
            </a:r>
          </a:p>
          <a:p>
            <a:endParaRPr lang="ja-JP" altLang="en-US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DCEB9E-8396-4A2F-AA9F-20D45FB8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07E7F4-FDF2-40C2-B168-829C621F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86" y="1425542"/>
            <a:ext cx="7977866" cy="20034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の起動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起動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6E6F666D-CE87-4720-B8B8-C62D0054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16598"/>
            <a:ext cx="3081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 err="1"/>
              <a:t>sqlite3.exe</a:t>
            </a:r>
            <a:r>
              <a:rPr lang="en-US" altLang="ja-JP" dirty="0"/>
              <a:t> </a:t>
            </a:r>
            <a:r>
              <a:rPr lang="ja-JP" altLang="en-US" dirty="0"/>
              <a:t>を使う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353F86A-C75B-4CB6-B4BF-BB49EFB9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3" y="2007462"/>
            <a:ext cx="5660635" cy="14215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1EAE00-FCC2-4D5E-998A-71EEC73BC763}"/>
              </a:ext>
            </a:extLst>
          </p:cNvPr>
          <p:cNvSpPr/>
          <p:nvPr/>
        </p:nvSpPr>
        <p:spPr>
          <a:xfrm>
            <a:off x="1063102" y="2909226"/>
            <a:ext cx="1724548" cy="259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E43A0D-83C7-45CD-B547-9F320E53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FF66E18-F116-4996-9801-B3DEB013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38E375-D0C5-4DD0-B4B7-DA68BC31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181710"/>
            <a:ext cx="8785225" cy="1368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①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</a:rPr>
              <a:t>前もって </a:t>
            </a:r>
            <a:r>
              <a:rPr lang="en-US" altLang="ja-JP" sz="2800" dirty="0">
                <a:latin typeface="Arial" panose="020B0604020202020204" pitchFamily="34" charset="0"/>
              </a:rPr>
              <a:t>Windows </a:t>
            </a:r>
            <a:r>
              <a:rPr lang="ja-JP" altLang="en-US" sz="2800" dirty="0">
                <a:latin typeface="Arial" panose="020B0604020202020204" pitchFamily="34" charset="0"/>
              </a:rPr>
              <a:t>で 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C:\</a:t>
            </a:r>
            <a:r>
              <a:rPr lang="en-US" altLang="ja-JP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sqlite3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のような名前のデータベースディレクトリ</a:t>
            </a:r>
            <a:r>
              <a:rPr lang="ja-JP" altLang="en-US" sz="2800" dirty="0">
                <a:latin typeface="Arial" panose="020B0604020202020204" pitchFamily="34" charset="0"/>
              </a:rPr>
              <a:t>を作成しておく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② </a:t>
            </a:r>
            <a:r>
              <a:rPr lang="en-US" altLang="ja-JP" sz="2800" dirty="0" err="1">
                <a:latin typeface="Arial" panose="020B0604020202020204" pitchFamily="34" charset="0"/>
              </a:rPr>
              <a:t>sqlite3.exe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</a:rPr>
              <a:t>を実行（</a:t>
            </a:r>
            <a:r>
              <a:rPr lang="en-US" altLang="ja-JP" sz="2800" dirty="0">
                <a:latin typeface="Arial" panose="020B0604020202020204" pitchFamily="34" charset="0"/>
              </a:rPr>
              <a:t>SQLite 3 </a:t>
            </a:r>
            <a:r>
              <a:rPr lang="ja-JP" altLang="en-US" sz="2800" dirty="0">
                <a:latin typeface="Arial" panose="020B0604020202020204" pitchFamily="34" charset="0"/>
              </a:rPr>
              <a:t>の起動）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③ 新しい画面が開くので確認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ja-JP" altLang="en-US" sz="2800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ja-JP" altLang="en-US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ja-JP" altLang="en-US" dirty="0">
              <a:latin typeface="Arial" panose="020B0604020202020204" pitchFamily="34" charset="0"/>
            </a:endParaRPr>
          </a:p>
        </p:txBody>
      </p:sp>
      <p:pic>
        <p:nvPicPr>
          <p:cNvPr id="17412" name="図 2">
            <a:extLst>
              <a:ext uri="{FF2B5EF4-FFF2-40B4-BE49-F238E27FC236}">
                <a16:creationId xmlns:a16="http://schemas.microsoft.com/office/drawing/2014/main" id="{F3E42284-9355-4EC7-856E-7DA7A95D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83485"/>
            <a:ext cx="46497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A8C358BC-D281-49DF-A9EB-3510F8F2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1" y="989197"/>
            <a:ext cx="765751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データベースファイル名</a:t>
            </a:r>
            <a:r>
              <a:rPr lang="en-US" altLang="ja-JP" dirty="0"/>
              <a:t>: </a:t>
            </a:r>
            <a:r>
              <a:rPr lang="en-US" altLang="ja-JP" b="1" dirty="0"/>
              <a:t>C:\</a:t>
            </a:r>
            <a:r>
              <a:rPr lang="en-US" altLang="ja-JP" b="1" dirty="0" err="1"/>
              <a:t>sqlite3</a:t>
            </a:r>
            <a:r>
              <a:rPr lang="en-US" altLang="ja-JP" b="1" dirty="0"/>
              <a:t>\mydb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で，</a:t>
            </a:r>
            <a:r>
              <a:rPr lang="en-US" altLang="ja-JP" b="1" dirty="0"/>
              <a:t>SQLite 3 </a:t>
            </a:r>
            <a:r>
              <a:rPr lang="ja-JP" altLang="en-US" b="1" dirty="0"/>
              <a:t>データベースの新規作成</a:t>
            </a:r>
            <a:r>
              <a:rPr lang="ja-JP" altLang="en-US" dirty="0"/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F5FE0C-5A08-46C6-A8AE-8F02C8D7B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38" y="5192830"/>
            <a:ext cx="4891545" cy="1384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1597</Words>
  <Application>Microsoft Office PowerPoint</Application>
  <PresentationFormat>画面に合わせる (4:3)</PresentationFormat>
  <Paragraphs>387</Paragraphs>
  <Slides>36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1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３回の内容</vt:lpstr>
      <vt:lpstr>第１回のアウトライン</vt:lpstr>
      <vt:lpstr>SQLite 3</vt:lpstr>
      <vt:lpstr>SQLite 3 のインストール</vt:lpstr>
      <vt:lpstr>SQLite 3 のインストール</vt:lpstr>
      <vt:lpstr>SQLite 3 のインストール</vt:lpstr>
      <vt:lpstr>SQLite 3 の起動</vt:lpstr>
      <vt:lpstr>SQLite 3 データベースの新規作成</vt:lpstr>
      <vt:lpstr>SQLite 3 データベースの新規作成</vt:lpstr>
      <vt:lpstr>SQLite 3 の起動と終了</vt:lpstr>
      <vt:lpstr>データベースオープン</vt:lpstr>
      <vt:lpstr>SQLite 3 を実行できるオンラインサイトの例</vt:lpstr>
      <vt:lpstr>PowerPoint プレゼンテーション</vt:lpstr>
      <vt:lpstr>第２回のアウトライン</vt:lpstr>
      <vt:lpstr>テーブルの例</vt:lpstr>
      <vt:lpstr>テーブル定義</vt:lpstr>
      <vt:lpstr>属性のデータ型</vt:lpstr>
      <vt:lpstr>属性のデータ型</vt:lpstr>
      <vt:lpstr>主キーと候補キー</vt:lpstr>
      <vt:lpstr>リレーショナルデータベースの NULL</vt:lpstr>
      <vt:lpstr>テーブル定義と一貫性制約</vt:lpstr>
      <vt:lpstr>PowerPoint プレゼンテーション</vt:lpstr>
      <vt:lpstr>新しいレコードの挿入</vt:lpstr>
      <vt:lpstr>問い合わせ（クエリ）の仕組み</vt:lpstr>
      <vt:lpstr>レコードの挿入，SQL 問い合わせ</vt:lpstr>
      <vt:lpstr>SQL 問い合わせ</vt:lpstr>
      <vt:lpstr>SQL を用いたテーブルの削除</vt:lpstr>
      <vt:lpstr>ここで使用した SQL</vt:lpstr>
      <vt:lpstr>PowerPoint プレゼンテーション</vt:lpstr>
      <vt:lpstr>結合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結合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リレーショナルデータベースを使ってみよう</dc:title>
  <dc:creator>kaneko kunihiko</dc:creator>
  <cp:lastModifiedBy>金子 邦彦</cp:lastModifiedBy>
  <cp:revision>85</cp:revision>
  <dcterms:created xsi:type="dcterms:W3CDTF">2019-11-02T00:06:04Z</dcterms:created>
  <dcterms:modified xsi:type="dcterms:W3CDTF">2021-05-18T12:23:36Z</dcterms:modified>
</cp:coreProperties>
</file>